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4" r:id="rId3"/>
    <p:sldId id="265" r:id="rId4"/>
    <p:sldId id="339" r:id="rId5"/>
    <p:sldId id="267" r:id="rId6"/>
    <p:sldId id="268" r:id="rId7"/>
    <p:sldId id="335" r:id="rId8"/>
    <p:sldId id="337" r:id="rId9"/>
    <p:sldId id="352" r:id="rId10"/>
    <p:sldId id="353" r:id="rId11"/>
    <p:sldId id="360" r:id="rId12"/>
    <p:sldId id="363" r:id="rId13"/>
    <p:sldId id="288" r:id="rId14"/>
    <p:sldId id="289" r:id="rId15"/>
    <p:sldId id="290" r:id="rId16"/>
    <p:sldId id="291" r:id="rId17"/>
    <p:sldId id="292" r:id="rId18"/>
    <p:sldId id="294" r:id="rId19"/>
    <p:sldId id="295" r:id="rId20"/>
    <p:sldId id="297" r:id="rId21"/>
    <p:sldId id="302" r:id="rId22"/>
    <p:sldId id="307" r:id="rId23"/>
    <p:sldId id="308" r:id="rId24"/>
    <p:sldId id="310" r:id="rId25"/>
    <p:sldId id="314" r:id="rId26"/>
    <p:sldId id="367" r:id="rId27"/>
    <p:sldId id="322" r:id="rId28"/>
    <p:sldId id="323" r:id="rId29"/>
    <p:sldId id="32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54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73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18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10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38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98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98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94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10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8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98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37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79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52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82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27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95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78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55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5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8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4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10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82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19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0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8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92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7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6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0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9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7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8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222F-45AB-4820-AA4E-43BCD10AE28A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D1F0E-C476-44D2-8178-B054B108A3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1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4" r:id="rId14"/>
    <p:sldLayoutId id="2147483665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692" r:id="rId22"/>
    <p:sldLayoutId id="2147483694" r:id="rId23"/>
    <p:sldLayoutId id="2147483699" r:id="rId24"/>
    <p:sldLayoutId id="2147483704" r:id="rId25"/>
    <p:sldLayoutId id="2147483705" r:id="rId26"/>
    <p:sldLayoutId id="2147483707" r:id="rId27"/>
    <p:sldLayoutId id="2147483711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7" r:id="rId35"/>
    <p:sldLayoutId id="2147483729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lum contras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06845" y="-1074706"/>
            <a:ext cx="5792662" cy="88535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91201" y="1690063"/>
            <a:ext cx="3933231" cy="34778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মোফাজ্জল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AU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AU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AU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AU" sz="4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কুলিয়ারা</a:t>
            </a:r>
            <a:r>
              <a:rPr lang="en-AU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উচ্চবিদ্যালয়</a:t>
            </a:r>
            <a:r>
              <a:rPr lang="en-AU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AU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ৌদ্দগ্রাম</a:t>
            </a:r>
            <a:r>
              <a:rPr lang="en-AU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sz="36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AU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3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429" y="455738"/>
            <a:ext cx="694190" cy="694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35759" y="455738"/>
            <a:ext cx="694190" cy="694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675429" y="5748174"/>
            <a:ext cx="694190" cy="694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9835759" y="5748174"/>
            <a:ext cx="694190" cy="694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0A4A6F-9DC2-45F7-8573-8CEAAB7333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1524001"/>
            <a:ext cx="2975134" cy="326788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9849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031" y="3006312"/>
            <a:ext cx="5029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বৈজ্ঞানিক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যন্ত্রপাতির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ব্যবহার</a:t>
            </a:r>
            <a:endParaRPr lang="en-US" sz="32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353" y="704209"/>
            <a:ext cx="4276266" cy="25145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27897" y="2103004"/>
            <a:ext cx="6248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গবেষণালব্ধ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ফলাফল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বিশ্লেষণ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উপস্থাপন</a:t>
            </a:r>
            <a:endParaRPr lang="en-US" sz="32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350" y="3387756"/>
            <a:ext cx="5263680" cy="34296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nip Diagonal Corner Rectangle 11"/>
          <p:cNvSpPr/>
          <p:nvPr/>
        </p:nvSpPr>
        <p:spPr>
          <a:xfrm>
            <a:off x="935867" y="1113182"/>
            <a:ext cx="3372679" cy="609600"/>
          </a:xfrm>
          <a:prstGeom prst="snip2Diag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প্রকৌশল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বিজ্ঞান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1621" y="206647"/>
            <a:ext cx="5899179" cy="599162"/>
            <a:chOff x="990600" y="6108700"/>
            <a:chExt cx="5899179" cy="599162"/>
          </a:xfrm>
        </p:grpSpPr>
        <p:pic>
          <p:nvPicPr>
            <p:cNvPr id="14" name="Picture 13" descr="cubo_rosso_architetto_fr_0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6108700"/>
              <a:ext cx="712537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1424846" y="6108700"/>
              <a:ext cx="546493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just">
                <a:defRPr/>
              </a:pPr>
              <a:r>
                <a:rPr lang="en-US" sz="3200" b="1" dirty="0" err="1">
                  <a:solidFill>
                    <a:srgbClr val="FF000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ভার্চুয়াল</a:t>
              </a:r>
              <a:r>
                <a:rPr lang="en-US" sz="3200" b="1" dirty="0">
                  <a:solidFill>
                    <a:srgbClr val="FF000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রিয়েলিটির</a:t>
              </a:r>
              <a:r>
                <a:rPr lang="en-US" sz="3200" b="1" dirty="0">
                  <a:solidFill>
                    <a:srgbClr val="FF000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প্রভাব</a:t>
              </a:r>
              <a:endParaRPr lang="bn-BD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576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0417" y="1834039"/>
            <a:ext cx="55037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ভার্চুয়াল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রিয়েলিটির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কল্যাণে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algn="just">
              <a:defRPr/>
            </a:pPr>
            <a:endParaRPr lang="en-US" sz="3200" b="1" dirty="0">
              <a:solidFill>
                <a:srgbClr val="00206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>
              <a:defRPr/>
            </a:pP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বিভিন্ন খেলাধুলার </a:t>
            </a:r>
          </a:p>
          <a:p>
            <a:pPr algn="just">
              <a:defRPr/>
            </a:pP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নিয়ম-কানুন সম্পর্কে জানা যাচ্ছে</a:t>
            </a:r>
          </a:p>
          <a:p>
            <a:pPr indent="-274320" algn="just">
              <a:buFont typeface="Courier New" pitchFamily="49" charset="0"/>
              <a:buChar char="o"/>
              <a:defRPr/>
            </a:pPr>
            <a:endParaRPr lang="en-US" sz="3200" b="1" dirty="0" err="1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indent="-274320" algn="just">
              <a:buFont typeface="Courier New" pitchFamily="49" charset="0"/>
              <a:buChar char="o"/>
              <a:defRPr/>
            </a:pPr>
            <a:endParaRPr lang="en-US" sz="3200" b="1" dirty="0" err="1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indent="-274320" algn="just">
              <a:buFont typeface="Courier New" pitchFamily="49" charset="0"/>
              <a:buChar char="o"/>
              <a:defRPr/>
            </a:pPr>
            <a:endParaRPr lang="en-US" sz="3200" b="1" dirty="0" err="1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>
              <a:defRPr/>
            </a:pP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কম্পিউটারের সাথে </a:t>
            </a:r>
          </a:p>
          <a:p>
            <a:pPr algn="just">
              <a:defRPr/>
            </a:pP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কোন খেলায় অংশগ্রহন সহজ হচ্ছে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257" y="3972446"/>
            <a:ext cx="4053114" cy="2529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372" y="1204222"/>
            <a:ext cx="4053114" cy="2739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501621" y="206647"/>
            <a:ext cx="5899179" cy="599162"/>
            <a:chOff x="990600" y="6108700"/>
            <a:chExt cx="5899179" cy="599162"/>
          </a:xfrm>
        </p:grpSpPr>
        <p:pic>
          <p:nvPicPr>
            <p:cNvPr id="11" name="Picture 10" descr="cubo_rosso_architetto_fr_0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6108700"/>
              <a:ext cx="712537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1424846" y="6108700"/>
              <a:ext cx="546493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just">
                <a:defRPr/>
              </a:pPr>
              <a:r>
                <a:rPr lang="en-US" sz="3200" b="1" dirty="0" err="1">
                  <a:solidFill>
                    <a:srgbClr val="00206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ভার্চুয়াল</a:t>
              </a:r>
              <a:r>
                <a:rPr lang="en-US" sz="3200" b="1" dirty="0">
                  <a:solidFill>
                    <a:srgbClr val="00206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রিয়েলিটির</a:t>
              </a:r>
              <a:r>
                <a:rPr lang="en-US" sz="3200" b="1" dirty="0">
                  <a:solidFill>
                    <a:srgbClr val="00206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প্রভাব</a:t>
              </a:r>
              <a:endParaRPr lang="bn-BD" sz="32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  <p:sp>
        <p:nvSpPr>
          <p:cNvPr id="13" name="Snip Diagonal Corner Rectangle 12"/>
          <p:cNvSpPr/>
          <p:nvPr/>
        </p:nvSpPr>
        <p:spPr>
          <a:xfrm>
            <a:off x="857889" y="899422"/>
            <a:ext cx="3768655" cy="609600"/>
          </a:xfrm>
          <a:prstGeom prst="snip2Diag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200" b="1" dirty="0" err="1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খেলাধুলা</a:t>
            </a:r>
            <a:r>
              <a:rPr lang="en-US" sz="3200" b="1" dirty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বিনোদন</a:t>
            </a:r>
            <a:endParaRPr lang="en-US" sz="3200" b="1" dirty="0">
              <a:solidFill>
                <a:schemeClr val="tx1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77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1" y="2058412"/>
            <a:ext cx="59907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7180" algn="just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সার্কিট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ডায়াগ্রাম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ডিজাইন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571500" indent="-274320" algn="just">
              <a:buFont typeface="Courier New" pitchFamily="49" charset="0"/>
              <a:buChar char="o"/>
            </a:pP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274320" algn="just">
              <a:buFont typeface="Courier New" pitchFamily="49" charset="0"/>
              <a:buChar char="o"/>
            </a:pP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274320" algn="just">
              <a:buFont typeface="Courier New" pitchFamily="49" charset="0"/>
              <a:buChar char="o"/>
            </a:pP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কম্পিউটার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হার্ডওয়্যার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সফটওয়্যার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তৈরি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4168006"/>
            <a:ext cx="3200400" cy="241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1159836"/>
            <a:ext cx="3810000" cy="253514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nip Diagonal Corner Rectangle 10"/>
          <p:cNvSpPr/>
          <p:nvPr/>
        </p:nvSpPr>
        <p:spPr>
          <a:xfrm>
            <a:off x="644319" y="1113182"/>
            <a:ext cx="4550533" cy="609600"/>
          </a:xfrm>
          <a:prstGeom prst="snip2Diag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কম্পিউটার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যোগাযোগ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01621" y="206647"/>
            <a:ext cx="5899179" cy="599162"/>
            <a:chOff x="990600" y="6108700"/>
            <a:chExt cx="5899179" cy="599162"/>
          </a:xfrm>
        </p:grpSpPr>
        <p:pic>
          <p:nvPicPr>
            <p:cNvPr id="13" name="Picture 12" descr="cubo_rosso_architetto_fr_0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6108700"/>
              <a:ext cx="712537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1424846" y="6108700"/>
              <a:ext cx="546493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marL="297180">
                <a:defRPr/>
              </a:pP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ভার্চুয়াল রিয়েলিটির প্রভাব</a:t>
              </a:r>
              <a:endParaRPr lang="bn-BD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891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709online.com/wp-content/uploads/2013/08/9332377-3d-character-working-on-computer-connectet-to-globe-conceptual-3d-illustrat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556" y="2438400"/>
            <a:ext cx="5758054" cy="440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01621" y="206647"/>
            <a:ext cx="5899179" cy="599162"/>
            <a:chOff x="990600" y="6108700"/>
            <a:chExt cx="5899179" cy="599162"/>
          </a:xfrm>
        </p:grpSpPr>
        <p:pic>
          <p:nvPicPr>
            <p:cNvPr id="8" name="Picture 7" descr="cubo_rosso_architetto_fr_0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6108700"/>
              <a:ext cx="712537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424846" y="6108700"/>
              <a:ext cx="546493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marL="297180">
                <a:defRPr/>
              </a:pP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ভার্চুয়াল</a:t>
              </a:r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রিয়েলিটির</a:t>
              </a:r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প্রভাব</a:t>
              </a:r>
              <a:endParaRPr lang="bn-BD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  <p:sp>
        <p:nvSpPr>
          <p:cNvPr id="10" name="Snip Diagonal Corner Rectangle 9"/>
          <p:cNvSpPr/>
          <p:nvPr/>
        </p:nvSpPr>
        <p:spPr>
          <a:xfrm>
            <a:off x="644319" y="1113182"/>
            <a:ext cx="4550533" cy="609600"/>
          </a:xfrm>
          <a:prstGeom prst="snip2Diag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ব্যবসা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বাণিজ্যে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18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7565" y="1779687"/>
            <a:ext cx="65366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ব্যবসায়িক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কর্মচারীদের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প্রশিক্ষণ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প্রদান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উৎপাদিত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প্রস্তাবিত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পণ্যের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কৌণিক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উপস্থাপন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732" y="3714751"/>
            <a:ext cx="3610428" cy="268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732" y="1058862"/>
            <a:ext cx="3610428" cy="24671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501621" y="206647"/>
            <a:ext cx="5899179" cy="599162"/>
            <a:chOff x="990600" y="6108700"/>
            <a:chExt cx="5899179" cy="599162"/>
          </a:xfrm>
        </p:grpSpPr>
        <p:pic>
          <p:nvPicPr>
            <p:cNvPr id="11" name="Picture 10" descr="cubo_rosso_architetto_fr_0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6108700"/>
              <a:ext cx="712537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1424846" y="6108700"/>
              <a:ext cx="546493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marL="297180">
                <a:defRPr/>
              </a:pP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ভার্চুয়াল</a:t>
              </a:r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রিয়েলিটির</a:t>
              </a:r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প্রভাব</a:t>
              </a:r>
              <a:endParaRPr lang="bn-BD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  <p:sp>
        <p:nvSpPr>
          <p:cNvPr id="13" name="Snip Diagonal Corner Rectangle 12"/>
          <p:cNvSpPr/>
          <p:nvPr/>
        </p:nvSpPr>
        <p:spPr>
          <a:xfrm>
            <a:off x="644319" y="899836"/>
            <a:ext cx="4550533" cy="609600"/>
          </a:xfrm>
          <a:prstGeom prst="snip2Diag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ব্যবসা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বাণিজ্যে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5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1621" y="1948069"/>
            <a:ext cx="654907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7180" algn="just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পণ্যের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গুণগত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যাচাই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পণ্য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ব্যবহারের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ক্ষতিকারক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দিক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/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পার্শ্বপ্রতিক্রিয়া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নিরুপন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পারে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571500" indent="-274320" algn="just">
              <a:buFont typeface="Courier New" pitchFamily="49" charset="0"/>
              <a:buChar char="o"/>
            </a:pPr>
            <a:endParaRPr lang="en-US" sz="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393" y="3810000"/>
            <a:ext cx="3467351" cy="267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392" y="1215871"/>
            <a:ext cx="3474608" cy="25179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76843" y="5094982"/>
            <a:ext cx="62520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ভোক্তা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ক্রেতার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কাছে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পণ্যের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ব্যবহার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পদ্ধতি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সুবিধাদি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উপস্থাপন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01621" y="206647"/>
            <a:ext cx="5899179" cy="599162"/>
            <a:chOff x="990600" y="6108700"/>
            <a:chExt cx="5899179" cy="599162"/>
          </a:xfrm>
        </p:grpSpPr>
        <p:pic>
          <p:nvPicPr>
            <p:cNvPr id="10" name="Picture 9" descr="cubo_rosso_architetto_fr_0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6108700"/>
              <a:ext cx="712537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1424846" y="6108700"/>
              <a:ext cx="546493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marL="297180">
                <a:defRPr/>
              </a:pP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ভার্চুয়াল</a:t>
              </a:r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রিয়েলিটির</a:t>
              </a:r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প্রভাব</a:t>
              </a:r>
              <a:endParaRPr lang="bn-BD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  <p:sp>
        <p:nvSpPr>
          <p:cNvPr id="12" name="Snip Diagonal Corner Rectangle 11"/>
          <p:cNvSpPr/>
          <p:nvPr/>
        </p:nvSpPr>
        <p:spPr>
          <a:xfrm>
            <a:off x="644319" y="1113182"/>
            <a:ext cx="4550533" cy="609600"/>
          </a:xfrm>
          <a:prstGeom prst="snip2Diag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ব্যবসা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বাণিজ্যে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1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167" y="3139523"/>
            <a:ext cx="8723816" cy="371847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01621" y="206647"/>
            <a:ext cx="5899179" cy="599162"/>
            <a:chOff x="990600" y="6108700"/>
            <a:chExt cx="5899179" cy="599162"/>
          </a:xfrm>
        </p:grpSpPr>
        <p:pic>
          <p:nvPicPr>
            <p:cNvPr id="8" name="Picture 7" descr="cubo_rosso_architetto_fr_0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6108700"/>
              <a:ext cx="712537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424846" y="6108700"/>
              <a:ext cx="546493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marL="297180">
                <a:defRPr/>
              </a:pP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ভার্চুয়াল</a:t>
              </a:r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রিয়েলিটির</a:t>
              </a:r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প্রভাব</a:t>
              </a:r>
              <a:endParaRPr lang="bn-BD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  <p:sp>
        <p:nvSpPr>
          <p:cNvPr id="10" name="Snip Diagonal Corner Rectangle 9"/>
          <p:cNvSpPr/>
          <p:nvPr/>
        </p:nvSpPr>
        <p:spPr>
          <a:xfrm>
            <a:off x="644319" y="899836"/>
            <a:ext cx="4550533" cy="609600"/>
          </a:xfrm>
          <a:prstGeom prst="snip2Diag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শিক্ষাক্ষেত্রে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6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012" y="2118285"/>
            <a:ext cx="70766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শিক্ষার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জটিল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কঠিন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বিষয়গুলো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সহজে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উপস্থাপন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করা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পাঠদানের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বিষয়টি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সহজে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চিত্তাকর্ষক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হৃদয়গ্রাহী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করা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</p:txBody>
      </p:sp>
      <p:pic>
        <p:nvPicPr>
          <p:cNvPr id="8194" name="Picture 2" descr="http://www.edify.org/wp-content/uploads/2012/02/computers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7672" y="2118285"/>
            <a:ext cx="4625544" cy="2851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1" name="Group 10"/>
          <p:cNvGrpSpPr/>
          <p:nvPr/>
        </p:nvGrpSpPr>
        <p:grpSpPr>
          <a:xfrm>
            <a:off x="501621" y="206647"/>
            <a:ext cx="5899179" cy="599162"/>
            <a:chOff x="990600" y="6108700"/>
            <a:chExt cx="5899179" cy="599162"/>
          </a:xfrm>
        </p:grpSpPr>
        <p:pic>
          <p:nvPicPr>
            <p:cNvPr id="12" name="Picture 11" descr="cubo_rosso_architetto_fr_0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6108700"/>
              <a:ext cx="712537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1424846" y="6108700"/>
              <a:ext cx="546493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marL="297180">
                <a:defRPr/>
              </a:pP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ভার্চুয়াল</a:t>
              </a:r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রিয়েলিটির</a:t>
              </a:r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প্রভাব</a:t>
              </a:r>
              <a:endParaRPr lang="bn-BD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  <p:sp>
        <p:nvSpPr>
          <p:cNvPr id="14" name="Snip Diagonal Corner Rectangle 13"/>
          <p:cNvSpPr/>
          <p:nvPr/>
        </p:nvSpPr>
        <p:spPr>
          <a:xfrm>
            <a:off x="644319" y="1163568"/>
            <a:ext cx="4550533" cy="609600"/>
          </a:xfrm>
          <a:prstGeom prst="snip2Diag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শিক্ষাক্ষেত্রে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4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528" y="2777293"/>
            <a:ext cx="5076229" cy="33376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501621" y="206647"/>
            <a:ext cx="5899179" cy="599162"/>
            <a:chOff x="990600" y="6108700"/>
            <a:chExt cx="5899179" cy="599162"/>
          </a:xfrm>
        </p:grpSpPr>
        <p:pic>
          <p:nvPicPr>
            <p:cNvPr id="8" name="Picture 7" descr="cubo_rosso_architetto_fr_0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6108700"/>
              <a:ext cx="712537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424846" y="6108700"/>
              <a:ext cx="546493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marL="297180">
                <a:defRPr/>
              </a:pP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ভার্চুয়াল</a:t>
              </a:r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রিয়েলিটির</a:t>
              </a:r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প্রভাব</a:t>
              </a:r>
              <a:endParaRPr lang="bn-BD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  <p:sp>
        <p:nvSpPr>
          <p:cNvPr id="10" name="Snip Diagonal Corner Rectangle 9"/>
          <p:cNvSpPr/>
          <p:nvPr/>
        </p:nvSpPr>
        <p:spPr>
          <a:xfrm>
            <a:off x="644319" y="1163568"/>
            <a:ext cx="4550533" cy="609600"/>
          </a:xfrm>
          <a:prstGeom prst="snip2Diag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স্বাস্থ্য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সেবা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63" y="2464904"/>
            <a:ext cx="60579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3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4319" y="2209801"/>
            <a:ext cx="75139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সিমুলেশনের</a:t>
            </a:r>
            <a:r>
              <a:rPr lang="en-US" sz="3200" b="1" dirty="0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মাধ্যমে</a:t>
            </a:r>
            <a:r>
              <a:rPr lang="en-US" sz="3200" b="1" dirty="0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জটিল</a:t>
            </a:r>
            <a:r>
              <a:rPr lang="en-US" sz="3200" b="1" dirty="0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সার্জারি</a:t>
            </a:r>
            <a:r>
              <a:rPr lang="en-US" sz="3200" b="1" dirty="0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অত্যন্ত</a:t>
            </a:r>
            <a:r>
              <a:rPr lang="en-US" sz="3200" b="1" dirty="0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সূক্ষভাবে</a:t>
            </a:r>
            <a:r>
              <a:rPr lang="en-US" sz="3200" b="1" dirty="0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সম্পন্ন</a:t>
            </a:r>
            <a:r>
              <a:rPr lang="en-US" sz="3200" b="1" dirty="0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করা</a:t>
            </a:r>
            <a:r>
              <a:rPr lang="en-US" sz="3200" b="1" dirty="0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সম্ভব</a:t>
            </a:r>
            <a:r>
              <a:rPr lang="en-US" sz="3200" b="1" dirty="0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</a:t>
            </a:r>
            <a:r>
              <a:rPr lang="en-US" sz="3200" b="1" dirty="0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571500" indent="-571500" algn="just">
              <a:buFont typeface="Courier New" pitchFamily="49" charset="0"/>
              <a:buChar char="o"/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নতুন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চিকিৎসা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সম্পর্কে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ধারণা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অর্জন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প্রশিক্ষণ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4382" y="922130"/>
            <a:ext cx="3085585" cy="1981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6793" y="3276143"/>
            <a:ext cx="2773751" cy="34579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/>
          <p:cNvGrpSpPr/>
          <p:nvPr/>
        </p:nvGrpSpPr>
        <p:grpSpPr>
          <a:xfrm>
            <a:off x="501621" y="206647"/>
            <a:ext cx="5899179" cy="599162"/>
            <a:chOff x="990600" y="6108700"/>
            <a:chExt cx="5899179" cy="599162"/>
          </a:xfrm>
        </p:grpSpPr>
        <p:pic>
          <p:nvPicPr>
            <p:cNvPr id="12" name="Picture 11" descr="cubo_rosso_architetto_fr_0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6108700"/>
              <a:ext cx="712537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1424846" y="6108700"/>
              <a:ext cx="546493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marL="297180">
                <a:defRPr/>
              </a:pP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ভার্চুয়াল</a:t>
              </a:r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রিয়েলিটির</a:t>
              </a:r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প্রভাব</a:t>
              </a:r>
              <a:endParaRPr lang="bn-BD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  <p:sp>
        <p:nvSpPr>
          <p:cNvPr id="15" name="Snip Diagonal Corner Rectangle 14"/>
          <p:cNvSpPr/>
          <p:nvPr/>
        </p:nvSpPr>
        <p:spPr>
          <a:xfrm>
            <a:off x="644319" y="1163568"/>
            <a:ext cx="4550533" cy="609600"/>
          </a:xfrm>
          <a:prstGeom prst="snip2Diag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স্বাস্থ্য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সেবা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45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65005" y="3741977"/>
            <a:ext cx="8271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৪. </a:t>
            </a:r>
            <a:r>
              <a:rPr lang="en-US" sz="3600" b="1" dirty="0" err="1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ভার্চুয়াল</a:t>
            </a:r>
            <a:r>
              <a:rPr lang="en-US" sz="36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রিয়েলিটির</a:t>
            </a:r>
            <a:r>
              <a:rPr lang="en-US" sz="36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প্রভাব</a:t>
            </a:r>
            <a:r>
              <a:rPr lang="en-US" sz="36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বিশ্লেষণ</a:t>
            </a:r>
            <a:r>
              <a:rPr lang="en-US" sz="36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36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পারবে</a:t>
            </a:r>
            <a:endParaRPr lang="bn-BD" sz="3600" b="1" dirty="0">
              <a:solidFill>
                <a:srgbClr val="00206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4499" y="1063387"/>
            <a:ext cx="34579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 পাঠ শেষে শিক্ষার্থীরা-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3977" y="1841489"/>
            <a:ext cx="5873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১.</a:t>
            </a:r>
            <a:r>
              <a:rPr lang="en-US" sz="3600" b="1" dirty="0" err="1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ভার্চুয়াল</a:t>
            </a:r>
            <a:r>
              <a:rPr lang="en-US" sz="36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রিয়েলিটি</a:t>
            </a:r>
            <a:r>
              <a:rPr lang="en-US" sz="36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bn-BD" sz="36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তা</a:t>
            </a:r>
            <a:r>
              <a:rPr lang="en-US" sz="36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বলতে পারবে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43977" y="2492656"/>
            <a:ext cx="7486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২. </a:t>
            </a:r>
            <a:r>
              <a:rPr lang="en-US" sz="3600" b="1" dirty="0" err="1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ভার্চুয়াল</a:t>
            </a:r>
            <a:r>
              <a:rPr lang="en-US" sz="36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রিয়েলিটির</a:t>
            </a:r>
            <a:r>
              <a:rPr lang="en-US" sz="36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ধাপ</a:t>
            </a:r>
            <a:r>
              <a:rPr lang="en-US" sz="36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সমূহ</a:t>
            </a:r>
            <a:r>
              <a:rPr lang="en-US" sz="36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ব্যাখ্যা</a:t>
            </a:r>
            <a:r>
              <a:rPr lang="en-US" sz="36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36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পারবে</a:t>
            </a:r>
            <a:endParaRPr lang="bn-BD" sz="3600" b="1" dirty="0">
              <a:solidFill>
                <a:srgbClr val="00206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3977" y="3125233"/>
            <a:ext cx="71416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৩. </a:t>
            </a:r>
            <a:r>
              <a:rPr lang="en-US" sz="3600" b="1" dirty="0" err="1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ভার্চুয়াল</a:t>
            </a:r>
            <a:r>
              <a:rPr lang="en-US" sz="36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রিয়েলিটির</a:t>
            </a:r>
            <a:r>
              <a:rPr lang="en-US" sz="36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বৈশিষ্ট্য</a:t>
            </a:r>
            <a:r>
              <a:rPr lang="en-US" sz="36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ব্যাখ্যা</a:t>
            </a:r>
            <a:r>
              <a:rPr lang="en-US" sz="36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3600" b="1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পারবে</a:t>
            </a:r>
            <a:endParaRPr lang="bn-BD" sz="3600" b="1" dirty="0">
              <a:solidFill>
                <a:srgbClr val="00206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1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3583" y="1779688"/>
            <a:ext cx="65068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ভার্চুয়াল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রিয়েলিটি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–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ব্যাপক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প্রয়োগ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হচ্ছে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-</a:t>
            </a:r>
          </a:p>
          <a:p>
            <a:pPr marL="297180" algn="just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গেমস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তৈরি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571500" indent="-571500" algn="just">
              <a:buFont typeface="Courier New" pitchFamily="49" charset="0"/>
              <a:buChar char="o"/>
            </a:pP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বাজারে</a:t>
            </a:r>
            <a:r>
              <a:rPr lang="en-US" sz="3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প্রচলিত</a:t>
            </a:r>
            <a:r>
              <a:rPr lang="en-US" sz="3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অধিকাংশ</a:t>
            </a:r>
            <a:r>
              <a:rPr lang="en-US" sz="3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গেমসই</a:t>
            </a:r>
            <a:endParaRPr lang="en-US" sz="32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মডেল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অনুসরণ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করে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তৈরি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357" y="1297326"/>
            <a:ext cx="36576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357" y="3893226"/>
            <a:ext cx="3657600" cy="26125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04800" y="6023428"/>
            <a:ext cx="917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যেমন-ভার্চুয়াল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স্পোটর্স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,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ভার্চুয়াল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পুলিশ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কপ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ইত্যাদি</a:t>
            </a:r>
            <a:endParaRPr lang="en-US" sz="3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01621" y="206647"/>
            <a:ext cx="5899179" cy="599162"/>
            <a:chOff x="990600" y="6108700"/>
            <a:chExt cx="5899179" cy="599162"/>
          </a:xfrm>
        </p:grpSpPr>
        <p:pic>
          <p:nvPicPr>
            <p:cNvPr id="11" name="Picture 10" descr="cubo_rosso_architetto_fr_0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6108700"/>
              <a:ext cx="712537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1424846" y="6108700"/>
              <a:ext cx="546493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marL="297180">
                <a:defRPr/>
              </a:pP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ভার্চুয়াল</a:t>
              </a:r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রিয়েলিটির</a:t>
              </a:r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প্রভাব</a:t>
              </a:r>
              <a:endParaRPr lang="bn-BD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  <p:sp>
        <p:nvSpPr>
          <p:cNvPr id="13" name="Snip Diagonal Corner Rectangle 12"/>
          <p:cNvSpPr/>
          <p:nvPr/>
        </p:nvSpPr>
        <p:spPr>
          <a:xfrm>
            <a:off x="763588" y="992526"/>
            <a:ext cx="4550533" cy="609600"/>
          </a:xfrm>
          <a:prstGeom prst="snip2Diag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গেমস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তৈরি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3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1364" y="1710542"/>
            <a:ext cx="50763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7180" algn="just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রাতে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যুদ্ধ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পরিচালনা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662940" lvl="1" algn="just"/>
            <a:endParaRPr lang="en-US" sz="3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662940" lvl="1" algn="just"/>
            <a:endParaRPr lang="en-US" sz="3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শত্রুর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অবস্থান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নির্ণয়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226" y="6095572"/>
            <a:ext cx="9461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pc="-1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ইত্যাদিতে</a:t>
            </a:r>
            <a:r>
              <a:rPr lang="en-US" sz="3200" b="1" spc="-1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1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উন্নত</a:t>
            </a:r>
            <a:r>
              <a:rPr lang="en-US" sz="3200" b="1" spc="-1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1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যুদ্ধ</a:t>
            </a:r>
            <a:r>
              <a:rPr lang="en-US" sz="3200" b="1" spc="-1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1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সামগ্রীর</a:t>
            </a:r>
            <a:r>
              <a:rPr lang="en-US" sz="3200" b="1" spc="-1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1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ব্যবহার</a:t>
            </a:r>
            <a:r>
              <a:rPr lang="en-US" sz="3200" b="1" spc="-1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1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কম</a:t>
            </a:r>
            <a:r>
              <a:rPr lang="en-US" sz="3200" b="1" spc="-1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1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সময়ে</a:t>
            </a:r>
            <a:r>
              <a:rPr lang="en-US" sz="3200" b="1" spc="-1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1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নিখুঁতভাবে</a:t>
            </a:r>
            <a:r>
              <a:rPr lang="en-US" sz="3200" b="1" spc="-1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1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প্রশিক্ষণ</a:t>
            </a:r>
            <a:r>
              <a:rPr lang="en-US" sz="3200" b="1" spc="-1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1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প্রদান</a:t>
            </a:r>
            <a:endParaRPr lang="en-US" sz="3200" b="1" spc="-15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347" y="3527155"/>
            <a:ext cx="3737957" cy="22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347" y="855504"/>
            <a:ext cx="3737880" cy="25146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302838" y="256342"/>
            <a:ext cx="5899179" cy="599162"/>
            <a:chOff x="990600" y="6108700"/>
            <a:chExt cx="5899179" cy="599162"/>
          </a:xfrm>
        </p:grpSpPr>
        <p:pic>
          <p:nvPicPr>
            <p:cNvPr id="11" name="Picture 10" descr="cubo_rosso_architetto_fr_0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6108700"/>
              <a:ext cx="712537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1424846" y="6108700"/>
              <a:ext cx="546493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marL="297180">
                <a:defRPr/>
              </a:pP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ভার্চুয়াল</a:t>
              </a:r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রিয়েলিটির</a:t>
              </a:r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প্রভাব</a:t>
              </a:r>
              <a:endParaRPr lang="bn-BD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  <p:sp>
        <p:nvSpPr>
          <p:cNvPr id="13" name="Snip Diagonal Corner Rectangle 12"/>
          <p:cNvSpPr/>
          <p:nvPr/>
        </p:nvSpPr>
        <p:spPr>
          <a:xfrm>
            <a:off x="766120" y="961945"/>
            <a:ext cx="4550533" cy="609600"/>
          </a:xfrm>
          <a:prstGeom prst="snip2Diag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dirty="0" err="1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সেনাবাহিনী</a:t>
            </a:r>
            <a:r>
              <a:rPr lang="en-US" sz="3500" dirty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প্রশিক্ষণে</a:t>
            </a:r>
            <a:endParaRPr lang="en-US" sz="3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6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3029" y="1837744"/>
            <a:ext cx="599077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নৌবাহিনীতে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যুদ্ধ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প্রশিক্ষণ</a:t>
            </a:r>
            <a:endParaRPr lang="en-US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662940" lvl="1" algn="just"/>
            <a:endParaRPr lang="en-US" sz="3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274320" algn="just">
              <a:buFont typeface="Courier New" pitchFamily="49" charset="0"/>
              <a:buChar char="o"/>
            </a:pPr>
            <a:endParaRPr lang="en-US" sz="6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ডুবোজাহাজ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চালনা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3828654"/>
            <a:ext cx="3972520" cy="2648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096" y="1229585"/>
            <a:ext cx="3937258" cy="2545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302838" y="256342"/>
            <a:ext cx="5899179" cy="599162"/>
            <a:chOff x="990600" y="6108700"/>
            <a:chExt cx="5899179" cy="599162"/>
          </a:xfrm>
        </p:grpSpPr>
        <p:pic>
          <p:nvPicPr>
            <p:cNvPr id="11" name="Picture 10" descr="cubo_rosso_architetto_fr_0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6108700"/>
              <a:ext cx="712537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1424846" y="6108700"/>
              <a:ext cx="546493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marL="297180">
                <a:defRPr/>
              </a:pP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ভার্চুয়াল</a:t>
              </a:r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রিয়েলিটির</a:t>
              </a:r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প্রভাব</a:t>
              </a:r>
              <a:endParaRPr lang="bn-BD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  <p:sp>
        <p:nvSpPr>
          <p:cNvPr id="13" name="Snip Diagonal Corner Rectangle 12"/>
          <p:cNvSpPr/>
          <p:nvPr/>
        </p:nvSpPr>
        <p:spPr>
          <a:xfrm>
            <a:off x="403262" y="913303"/>
            <a:ext cx="4550533" cy="609600"/>
          </a:xfrm>
          <a:prstGeom prst="snip2Diag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নৌ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বাহিনী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প্রশিক্ষণে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8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3029" y="2392740"/>
            <a:ext cx="59907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7180" algn="just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শত্রুর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জাহাজের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অবস্থান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নির্ণয়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662940" lvl="1" algn="just"/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1028700" lvl="1" indent="-365760" algn="just">
              <a:buFont typeface="Courier New" pitchFamily="49" charset="0"/>
              <a:buChar char="o"/>
            </a:pPr>
            <a:endParaRPr lang="en-US" sz="4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রাত্রিকালিণ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যুদ্ধ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পরিচালনায়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302" y="3669737"/>
            <a:ext cx="3815202" cy="2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302" y="1187015"/>
            <a:ext cx="3811296" cy="24472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302838" y="256342"/>
            <a:ext cx="5899179" cy="599162"/>
            <a:chOff x="990600" y="6108700"/>
            <a:chExt cx="5899179" cy="599162"/>
          </a:xfrm>
        </p:grpSpPr>
        <p:pic>
          <p:nvPicPr>
            <p:cNvPr id="13" name="Picture 12" descr="cubo_rosso_architetto_fr_0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6108700"/>
              <a:ext cx="712537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1424846" y="6108700"/>
              <a:ext cx="546493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marL="297180">
                <a:defRPr/>
              </a:pP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ভার্চুয়াল</a:t>
              </a:r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রিয়েলিটির</a:t>
              </a:r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প্রভাব</a:t>
              </a:r>
              <a:endParaRPr lang="bn-BD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  <p:sp>
        <p:nvSpPr>
          <p:cNvPr id="15" name="Snip Diagonal Corner Rectangle 14"/>
          <p:cNvSpPr/>
          <p:nvPr/>
        </p:nvSpPr>
        <p:spPr>
          <a:xfrm>
            <a:off x="403262" y="913303"/>
            <a:ext cx="4550533" cy="609600"/>
          </a:xfrm>
          <a:prstGeom prst="snip2Diag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নৌ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বাহিনী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প্রশিক্ষণে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7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5164" y="1804100"/>
            <a:ext cx="52287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7180" algn="just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নগর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উন্নয়নের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রুপরেখা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662940" lvl="1" algn="just"/>
            <a:endParaRPr lang="en-US" sz="3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যাতায়াত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ব্যবস্থা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141" y="3763617"/>
            <a:ext cx="4796816" cy="258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909" y="913971"/>
            <a:ext cx="4756047" cy="26598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302838" y="256342"/>
            <a:ext cx="5899179" cy="599162"/>
            <a:chOff x="990600" y="6108700"/>
            <a:chExt cx="5899179" cy="599162"/>
          </a:xfrm>
        </p:grpSpPr>
        <p:pic>
          <p:nvPicPr>
            <p:cNvPr id="13" name="Picture 12" descr="cubo_rosso_architetto_fr_0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6108700"/>
              <a:ext cx="712537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1424846" y="6108700"/>
              <a:ext cx="546493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marL="297180">
                <a:defRPr/>
              </a:pP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ভার্চুয়াল</a:t>
              </a:r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রিয়েলিটির</a:t>
              </a:r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প্রভাব</a:t>
              </a:r>
              <a:endParaRPr lang="bn-BD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  <p:sp>
        <p:nvSpPr>
          <p:cNvPr id="15" name="Snip Diagonal Corner Rectangle 14"/>
          <p:cNvSpPr/>
          <p:nvPr/>
        </p:nvSpPr>
        <p:spPr>
          <a:xfrm>
            <a:off x="403262" y="913303"/>
            <a:ext cx="4550533" cy="609600"/>
          </a:xfrm>
          <a:prstGeom prst="snip2Diag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নগর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পরিকল্পনায়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1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6836" y="2275583"/>
            <a:ext cx="6341166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মহাকাশ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জ্যোতির্বিজ্ঞানের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ছাত্র-শিক্ষকরা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297180" algn="just">
              <a:lnSpc>
                <a:spcPct val="120000"/>
              </a:lnSpc>
            </a:pP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সৌরজগ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ৎ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মহাকাশের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>
              <a:lnSpc>
                <a:spcPct val="120000"/>
              </a:lnSpc>
            </a:pP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গ্রহ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গ্রহাণুপুঞ্জের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অবস্থান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>
              <a:lnSpc>
                <a:spcPct val="120000"/>
              </a:lnSpc>
            </a:pP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	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গঠন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প্রকৃতি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ও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গতিবিধি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571500" indent="-274320" algn="just">
              <a:buFont typeface="Courier New" pitchFamily="49" charset="0"/>
              <a:buChar char="o"/>
            </a:pPr>
            <a:endParaRPr lang="en-US" sz="1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344" y="2275582"/>
            <a:ext cx="3882189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60582" y="5475982"/>
            <a:ext cx="104074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গ্রহের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মধ্যস্থিত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বিভিন্ন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বস্তু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প্রাণের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অস্তিত্ব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উপস্থিতি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সম্পর্কে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সহজেই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ধারণা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অর্জন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পারে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1" y="15608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এই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প্রযুক্তি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প্রয়োগ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করে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ত্রিমাত্রিক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সিমুলেশন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তৈরির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মাধ্যমে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US" sz="1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2838" y="256342"/>
            <a:ext cx="5899179" cy="599162"/>
            <a:chOff x="990600" y="6108700"/>
            <a:chExt cx="5899179" cy="599162"/>
          </a:xfrm>
        </p:grpSpPr>
        <p:pic>
          <p:nvPicPr>
            <p:cNvPr id="12" name="Picture 11" descr="cubo_rosso_architetto_fr_0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6108700"/>
              <a:ext cx="712537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1424846" y="6108700"/>
              <a:ext cx="546493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marL="297180">
                <a:defRPr/>
              </a:pP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ভার্চুয়াল</a:t>
              </a:r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রিয়েলিটির</a:t>
              </a:r>
              <a:r>
                <a: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প্রভাব</a:t>
              </a:r>
              <a:endParaRPr lang="bn-BD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  <p:sp>
        <p:nvSpPr>
          <p:cNvPr id="14" name="Snip Diagonal Corner Rectangle 13"/>
          <p:cNvSpPr/>
          <p:nvPr/>
        </p:nvSpPr>
        <p:spPr>
          <a:xfrm>
            <a:off x="403262" y="913303"/>
            <a:ext cx="4550533" cy="609600"/>
          </a:xfrm>
          <a:prstGeom prst="snip2Diag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মহাশূণ্য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অভিযানে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1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  <p:bldP spid="7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5712" y="907204"/>
            <a:ext cx="5226838" cy="68608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97180">
              <a:defRPr/>
            </a:pPr>
            <a:r>
              <a:rPr lang="bn-BD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ea typeface="+mn-ea"/>
                <a:cs typeface="SolaimanLipi" panose="02000500020000020004" pitchFamily="2" charset="0"/>
              </a:rPr>
              <a:t>একক কাজ</a:t>
            </a:r>
            <a:endParaRPr lang="en-US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ea typeface="+mn-ea"/>
              <a:cs typeface="SolaimanLipi" panose="02000500020000020004" pitchFamily="2" charset="0"/>
            </a:endParaRPr>
          </a:p>
        </p:txBody>
      </p:sp>
      <p:sp>
        <p:nvSpPr>
          <p:cNvPr id="3" name="AutoShape 56"/>
          <p:cNvSpPr>
            <a:spLocks noChangeArrowheads="1"/>
          </p:cNvSpPr>
          <p:nvPr/>
        </p:nvSpPr>
        <p:spPr bwMode="auto">
          <a:xfrm>
            <a:off x="5974663" y="3406020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চতুর্মাত্রিক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5979426" y="2659895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দ্বি-মাত্রিক</a:t>
            </a: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5999131" y="2667424"/>
            <a:ext cx="3427413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খ. </a:t>
            </a:r>
            <a:r>
              <a:rPr lang="as-IN" sz="3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দ্বি-মাত্রিক</a:t>
            </a:r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5999131" y="3418899"/>
            <a:ext cx="3427412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ঘ. 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চতুর্মাত্রিক</a:t>
            </a:r>
            <a:endParaRPr lang="en-US" sz="3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2465959" y="1933945"/>
            <a:ext cx="6973463" cy="547688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9718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as-IN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ভার্চুয়াল রিয়েলিটিতে কী ধরনের ইমেজ তৈরি হয়?</a:t>
            </a:r>
            <a:endParaRPr lang="en-US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2477401" y="2663817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এক-মাত্রিক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2472638" y="3396495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ত্রি-মাত্রিক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2447591" y="3396494"/>
            <a:ext cx="3427412" cy="547688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2857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গ. </a:t>
            </a:r>
            <a:r>
              <a:rPr lang="as-IN" sz="3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ত্রি-মাত্রিক</a:t>
            </a:r>
            <a:endParaRPr lang="en-US" sz="3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2479317" y="2667424"/>
            <a:ext cx="3427413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ক. </a:t>
            </a:r>
            <a:r>
              <a:rPr lang="as-IN" sz="3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এক-মাত্রিক</a:t>
            </a:r>
            <a:endParaRPr lang="en-US" sz="3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5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6018" y="685800"/>
            <a:ext cx="238298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5000" y="1223960"/>
            <a:ext cx="1645920" cy="47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5000" y="2612410"/>
            <a:ext cx="1645920" cy="49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5000" y="3875576"/>
            <a:ext cx="1645920" cy="63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24000" y="1599840"/>
            <a:ext cx="9144000" cy="91476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27432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ভার্চুয়াল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রিয়েলিটির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প্রাত্যহিক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জীবনে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বিষয়ের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উপর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প্রভাব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ফেলেছে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তোমরা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মনে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130938" y="3048000"/>
            <a:ext cx="8382000" cy="94169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ভার্চুয়াল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রিয়েলিটি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কার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ড্রাইভিং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এর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ক্ষেত্রে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কি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প্রভাব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ফেলেছে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।</a:t>
            </a: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833560" y="4442530"/>
            <a:ext cx="8653464" cy="85753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27432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ভার্চুয়াল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রিয়েলিটি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সেনাবাহীনির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প্রশিক্ষণ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এর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ক্ষেত্রে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কি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প্রভাব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ফেলেছে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।</a:t>
            </a: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571500" indent="-274320" algn="just">
              <a:lnSpc>
                <a:spcPct val="80000"/>
              </a:lnSpc>
              <a:buFont typeface="Arial" pitchFamily="34" charset="0"/>
              <a:buChar char="•"/>
            </a:pP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1200" y="3048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691679" y="3048000"/>
            <a:ext cx="1084027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Char char=""/>
              <a:defRPr/>
            </a:pPr>
            <a:r>
              <a:rPr lang="en-US" sz="3600" b="1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ভার্চুয়াল</a:t>
            </a:r>
            <a:r>
              <a:rPr lang="en-US" sz="3600" b="1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রিয়েলিটি</a:t>
            </a:r>
            <a:r>
              <a:rPr lang="en-US" sz="3600" b="1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en-US" sz="3600" b="1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Char char=""/>
              <a:defRPr/>
            </a:pP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শিক্ষাক্ষেত্রে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ভার্চুয়াল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রিয়েলিটির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প্রভাব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মূল্যায়ণ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91943" y="326812"/>
            <a:ext cx="4736576" cy="2653681"/>
            <a:chOff x="7008812" y="287621"/>
            <a:chExt cx="4736576" cy="2653681"/>
          </a:xfrm>
        </p:grpSpPr>
        <p:sp>
          <p:nvSpPr>
            <p:cNvPr id="11" name="Cloud Callout 10"/>
            <p:cNvSpPr/>
            <p:nvPr/>
          </p:nvSpPr>
          <p:spPr>
            <a:xfrm>
              <a:off x="8530933" y="287621"/>
              <a:ext cx="2302650" cy="91440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761412" y="360101"/>
              <a:ext cx="1845419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BD" sz="4400" b="1" dirty="0">
                  <a:ln w="1905"/>
                  <a:gradFill>
                    <a:gsLst>
                      <a:gs pos="0">
                        <a:srgbClr val="7D3C4A">
                          <a:shade val="20000"/>
                          <a:satMod val="200000"/>
                        </a:srgbClr>
                      </a:gs>
                      <a:gs pos="78000">
                        <a:srgbClr val="7D3C4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D3C4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মূল্যায়ন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008812" y="1383136"/>
              <a:ext cx="4736576" cy="1558166"/>
              <a:chOff x="1338309" y="1075881"/>
              <a:chExt cx="5867400" cy="12954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338309" y="1075881"/>
                <a:ext cx="5867400" cy="1295400"/>
                <a:chOff x="1371600" y="1371600"/>
                <a:chExt cx="6453882" cy="1989517"/>
              </a:xfrm>
            </p:grpSpPr>
            <p:pic>
              <p:nvPicPr>
                <p:cNvPr id="16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0610" y="1447800"/>
                  <a:ext cx="1074800" cy="18271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1210" y="1371600"/>
                  <a:ext cx="2954272" cy="198951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perspectiveHeroicExtremeLeftFacing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447800"/>
                  <a:ext cx="2432810" cy="1725121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isometricOffAxis1Right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2379373" y="2362200"/>
                <a:ext cx="3411827" cy="908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336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2264" y="606574"/>
            <a:ext cx="3255819" cy="79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5961" y="1529305"/>
            <a:ext cx="89431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শিক্ষা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ক্ষেত্রে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কিংবা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শ্রেণি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কক্ষে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ভার্চুয়াল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রিয়েলিটি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প্রয়োগ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করে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শিক্ষা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গ্রহনের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বিষয়টিকে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কীভাবে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আরো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আকর্ষণীয়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রোমাঞ্চকর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করে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তোলা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যায়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সে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বিষয়ে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একটি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পরিকল্পনা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তৈরি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কর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  <a:endParaRPr lang="bn-BD" sz="3200" b="1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7" name="Picture 6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8433" y="3458006"/>
            <a:ext cx="6203780" cy="3110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1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117" y="1177581"/>
            <a:ext cx="5675716" cy="2785378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হার্ডওয়্যার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সফটওয়্যার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সমন্বয়ে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কম্পিউটার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সিস্টেমের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মাধ্যমে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571500" indent="-571500" algn="just">
              <a:buFont typeface="Courier New" pitchFamily="49" charset="0"/>
              <a:buChar char="o"/>
            </a:pP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28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</a:t>
            </a:r>
            <a:r>
              <a:rPr lang="en-US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একটি</a:t>
            </a:r>
            <a:r>
              <a:rPr lang="en-US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পরিবেশ</a:t>
            </a:r>
            <a:r>
              <a:rPr lang="en-US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ঘটনার</a:t>
            </a:r>
            <a:r>
              <a:rPr lang="en-US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বাস্তবভিত্তিক</a:t>
            </a:r>
            <a:r>
              <a:rPr lang="en-US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ত্রিমাত্রিক</a:t>
            </a:r>
            <a:r>
              <a:rPr lang="en-US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চিত্রভিত্তিক</a:t>
            </a:r>
            <a:r>
              <a:rPr lang="en-US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রুপায়ন</a:t>
            </a:r>
            <a:r>
              <a:rPr lang="en-US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হল</a:t>
            </a:r>
            <a:endParaRPr lang="en-US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	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“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ভার্চুয়াল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রিয়েলিটি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”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99255" y="5363691"/>
            <a:ext cx="11172066" cy="1015663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কম্পিউটার</a:t>
            </a:r>
            <a:r>
              <a:rPr lang="en-US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প্রযুক্তির</a:t>
            </a:r>
            <a:r>
              <a:rPr lang="en-US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মাধ্যমে</a:t>
            </a:r>
            <a:r>
              <a:rPr lang="en-US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কৃত্রিম</a:t>
            </a:r>
            <a:r>
              <a:rPr lang="en-US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পরিবেশকে</a:t>
            </a:r>
            <a:r>
              <a:rPr lang="en-US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এমনভাবে</a:t>
            </a:r>
            <a:r>
              <a:rPr lang="en-US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তৈরি</a:t>
            </a:r>
            <a:r>
              <a:rPr lang="en-US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2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উপস্থাপন</a:t>
            </a:r>
            <a:r>
              <a:rPr lang="en-US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করা</a:t>
            </a:r>
            <a:r>
              <a:rPr lang="en-US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</a:t>
            </a:r>
            <a:r>
              <a:rPr lang="en-US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,</a:t>
            </a:r>
          </a:p>
          <a:p>
            <a:pPr marL="297180" algn="ctr"/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			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যা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ব্যবহারকারীর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কাছে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সত্য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বাস্তব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বলে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মনে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343" y="1177581"/>
            <a:ext cx="5747657" cy="3835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0" name="Group 9"/>
          <p:cNvGrpSpPr/>
          <p:nvPr/>
        </p:nvGrpSpPr>
        <p:grpSpPr>
          <a:xfrm>
            <a:off x="141037" y="206647"/>
            <a:ext cx="4258688" cy="599162"/>
            <a:chOff x="990600" y="6108700"/>
            <a:chExt cx="4258688" cy="599162"/>
          </a:xfrm>
        </p:grpSpPr>
        <p:pic>
          <p:nvPicPr>
            <p:cNvPr id="11" name="Picture 10" descr="cubo_rosso_architetto_fr_0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6108700"/>
              <a:ext cx="712537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1451349" y="6108700"/>
              <a:ext cx="3797939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>
                <a:defRPr/>
              </a:pPr>
              <a:r>
                <a:rPr lang="en-US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ভার্চুয়াল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রিয়েলিটি</a:t>
              </a:r>
              <a:endPara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63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018" y="1123522"/>
            <a:ext cx="81765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" algn="just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প্রযুক্তিতে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কম্পিউটারের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মাধ্যমে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সিমুলেশন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তৈরি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করা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2860" algn="just"/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এবং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ব্যবহারকারীর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ইন্ত্রিয়ের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সাহায্যে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বিমূর্ত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বস্তু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ধারণার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একটি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উদ্দীপক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উপস্থাপন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করা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036" y="4348724"/>
            <a:ext cx="12050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ব্যবহারকারী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টেলিপ্রেজেন্সের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ধারণা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উপভোগের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মাধ্যমে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নতুন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একটি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জগতে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প্রবেশ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করে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algn="just"/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en-US" sz="3200" b="1" dirty="0" err="1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বাস্তবের</a:t>
            </a:r>
            <a:r>
              <a:rPr lang="en-US" sz="3200" b="1" dirty="0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মতো</a:t>
            </a:r>
            <a:r>
              <a:rPr lang="en-US" sz="3200" b="1" dirty="0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অভিজ্ঞতা</a:t>
            </a:r>
            <a:r>
              <a:rPr lang="en-US" sz="3200" b="1" dirty="0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অর্জন</a:t>
            </a:r>
            <a:r>
              <a:rPr lang="en-US" sz="3200" b="1" dirty="0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3200" b="1" dirty="0" err="1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রোমাঞ্চ</a:t>
            </a:r>
            <a:r>
              <a:rPr lang="en-US" sz="3200" b="1" dirty="0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সৃষ্টির</a:t>
            </a:r>
            <a:r>
              <a:rPr lang="en-US" sz="3200" b="1" dirty="0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ক্ষেত্রে</a:t>
            </a:r>
            <a:r>
              <a:rPr lang="en-US" sz="3200" b="1" dirty="0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</a:t>
            </a:r>
            <a:r>
              <a:rPr lang="en-US" sz="3200" b="1" dirty="0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কার্যকরী</a:t>
            </a:r>
            <a:r>
              <a:rPr lang="en-US" sz="3200" b="1" dirty="0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ভূমিকা</a:t>
            </a:r>
            <a:r>
              <a:rPr lang="en-US" sz="3200" b="1" dirty="0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পালন</a:t>
            </a:r>
            <a:r>
              <a:rPr lang="en-US" sz="3200" b="1" dirty="0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করে</a:t>
            </a:r>
            <a:r>
              <a:rPr lang="en-US" sz="3200" b="1" dirty="0">
                <a:solidFill>
                  <a:srgbClr val="242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7694" y="1095063"/>
            <a:ext cx="4474306" cy="32154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141037" y="206647"/>
            <a:ext cx="4258688" cy="599162"/>
            <a:chOff x="990600" y="6108700"/>
            <a:chExt cx="4258688" cy="599162"/>
          </a:xfrm>
        </p:grpSpPr>
        <p:pic>
          <p:nvPicPr>
            <p:cNvPr id="10" name="Picture 9" descr="cubo_rosso_architetto_fr_0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6108700"/>
              <a:ext cx="712537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1451349" y="6108700"/>
              <a:ext cx="3797939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 eaLnBrk="0" hangingPunct="0">
                <a:defRPr/>
              </a:pP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ভার্চুয়াল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রিয়েলিটি</a:t>
              </a:r>
              <a:endPara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30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699" y="1603177"/>
            <a:ext cx="7163371" cy="421653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মর্টন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এল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হিলিগ</a:t>
            </a:r>
            <a:endParaRPr lang="en-US" sz="3200" b="1" spc="-7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3200" b="1" spc="-7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endParaRPr lang="en-US" sz="3200" b="1" spc="-7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endParaRPr lang="en-US" sz="4400" b="1" spc="-7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প্রথম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ভার্চুয়াল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রিয়েলিটির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আত্নপ্রকাশ</a:t>
            </a:r>
            <a:endParaRPr lang="en-US" sz="3200" b="1" spc="-7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endParaRPr lang="en-US" sz="2800" b="1" spc="-7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ctr"/>
            <a:r>
              <a:rPr lang="en-US" sz="2800" b="1" spc="-7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১৯৬১ </a:t>
            </a:r>
            <a:r>
              <a:rPr lang="en-US" sz="2800" b="1" spc="-7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সালে</a:t>
            </a:r>
            <a:r>
              <a:rPr lang="en-US" sz="2800" b="1" spc="-7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28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মর্টন</a:t>
            </a:r>
            <a:r>
              <a:rPr lang="en-US" sz="28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এল</a:t>
            </a:r>
            <a:r>
              <a:rPr lang="en-US" sz="28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হিলিগ-এর</a:t>
            </a:r>
            <a:r>
              <a:rPr lang="en-US" sz="28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b="1" spc="-7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তৈরি</a:t>
            </a:r>
            <a:r>
              <a:rPr lang="en-US" sz="2800" b="1" spc="-7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ctr"/>
            <a:r>
              <a:rPr lang="en-US" sz="2800" b="1" spc="-7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সেন্সোরামা</a:t>
            </a:r>
            <a:r>
              <a:rPr lang="en-US" sz="2800" b="1" spc="-7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b="1" spc="-7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স্টিমুলেটর</a:t>
            </a:r>
            <a:r>
              <a:rPr lang="en-US" sz="2800" b="1" spc="-7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b="1" spc="-7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নামক</a:t>
            </a:r>
            <a:r>
              <a:rPr lang="en-US" sz="2800" b="1" spc="-7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b="1" spc="-7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যন্ত্রের</a:t>
            </a:r>
            <a:r>
              <a:rPr lang="en-US" sz="2800" b="1" spc="-7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b="1" spc="-7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মাধ্যমে</a:t>
            </a:r>
            <a:endParaRPr lang="en-US" sz="2800" b="1" spc="-7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1200" b="1" spc="-7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193" y="1193801"/>
            <a:ext cx="3166877" cy="180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071" y="3023506"/>
            <a:ext cx="3154999" cy="3030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022" y="1215702"/>
            <a:ext cx="2298552" cy="2280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/>
          <p:cNvGrpSpPr/>
          <p:nvPr/>
        </p:nvGrpSpPr>
        <p:grpSpPr>
          <a:xfrm>
            <a:off x="501621" y="206647"/>
            <a:ext cx="6217231" cy="599162"/>
            <a:chOff x="990600" y="6108700"/>
            <a:chExt cx="6217231" cy="599162"/>
          </a:xfrm>
        </p:grpSpPr>
        <p:pic>
          <p:nvPicPr>
            <p:cNvPr id="12" name="Picture 11" descr="cubo_rosso_architetto_fr_0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6108700"/>
              <a:ext cx="712537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1424846" y="6108700"/>
              <a:ext cx="5782985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just">
                <a:defRPr/>
              </a:pPr>
              <a:r>
                <a:rPr lang="en-US" sz="3200" b="1" spc="-7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ভার্চুয়াল</a:t>
              </a:r>
              <a:r>
                <a:rPr lang="en-US" sz="3200" b="1" spc="-7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3200" b="1" spc="-7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রিয়েলিটির</a:t>
              </a:r>
              <a:r>
                <a:rPr lang="en-US" sz="3200" b="1" spc="-7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3200" b="1" spc="-7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ইতিহাস</a:t>
              </a:r>
              <a:endParaRPr lang="bn-BD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696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052" y="805809"/>
            <a:ext cx="2693503" cy="25940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1790" y="1011535"/>
            <a:ext cx="77127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মাথায়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algn="just">
              <a:defRPr/>
            </a:pP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হেড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মাউন্টেড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ডিসপ্লে</a:t>
            </a:r>
            <a:endParaRPr lang="en-US" sz="3200" b="1" spc="-7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1621" y="206647"/>
            <a:ext cx="7774662" cy="599162"/>
            <a:chOff x="990600" y="6108700"/>
            <a:chExt cx="7774662" cy="599162"/>
          </a:xfrm>
        </p:grpSpPr>
        <p:pic>
          <p:nvPicPr>
            <p:cNvPr id="12" name="Picture 11" descr="cubo_rosso_architetto_fr_0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6108700"/>
              <a:ext cx="712537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1424846" y="6108700"/>
              <a:ext cx="7340416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just">
                <a:defRPr/>
              </a:pPr>
              <a:r>
                <a:rPr lang="en-US" sz="3200" b="1" spc="-7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ভার্চুয়াল</a:t>
              </a:r>
              <a:r>
                <a:rPr lang="en-US" sz="3200" b="1" spc="-7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3200" b="1" spc="-7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রিয়েলিটিতে</a:t>
              </a:r>
              <a:r>
                <a:rPr lang="en-US" sz="3200" b="1" spc="-7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3200" b="1" spc="-7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পরিধান</a:t>
              </a:r>
              <a:r>
                <a:rPr lang="en-US" sz="3200" b="1" spc="-7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3200" b="1" spc="-7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করতে</a:t>
              </a:r>
              <a:r>
                <a:rPr lang="en-US" sz="3200" b="1" spc="-7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3200" b="1" spc="-7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হয়</a:t>
              </a:r>
              <a:endParaRPr lang="bn-BD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283" y="1011535"/>
            <a:ext cx="3473302" cy="274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589" y="2383135"/>
            <a:ext cx="1032848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হেডসেটটি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চোখ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কানকে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ঢেকে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রাখে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algn="just">
              <a:defRPr/>
            </a:pP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</a:p>
          <a:p>
            <a:pPr algn="just">
              <a:defRPr/>
            </a:pP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এবং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এটি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দ্বারা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কোনো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দৃশ্য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দেখা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শোনা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যায়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</a:p>
          <a:p>
            <a:pPr algn="just">
              <a:defRPr/>
            </a:pP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</a:p>
          <a:p>
            <a:pPr algn="just">
              <a:defRPr/>
            </a:pP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ত্রিমাত্রিক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ছবি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দেখার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জন্য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লেন্সসহ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হেডসেট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ব্যবহার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করা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, </a:t>
            </a:r>
          </a:p>
          <a:p>
            <a:pPr algn="just">
              <a:defRPr/>
            </a:pP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</a:t>
            </a:r>
          </a:p>
          <a:p>
            <a:pPr algn="just">
              <a:defRPr/>
            </a:pP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যা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একই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সঙ্গে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চোখের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গতিবিধির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হিসাব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রাখে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5651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617" y="805809"/>
            <a:ext cx="2882649" cy="23652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254" y="1104225"/>
            <a:ext cx="77127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হাতে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algn="just">
              <a:defRPr/>
            </a:pP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ডেটা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গ্লোভ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01621" y="206647"/>
            <a:ext cx="7774662" cy="599162"/>
            <a:chOff x="990600" y="6108700"/>
            <a:chExt cx="7774662" cy="599162"/>
          </a:xfrm>
        </p:grpSpPr>
        <p:pic>
          <p:nvPicPr>
            <p:cNvPr id="12" name="Picture 11" descr="cubo_rosso_architetto_fr_0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6108700"/>
              <a:ext cx="712537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1424846" y="6108700"/>
              <a:ext cx="7340416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just">
                <a:defRPr/>
              </a:pPr>
              <a:r>
                <a:rPr lang="en-US" sz="3200" b="1" spc="-7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ভার্চুয়াল</a:t>
              </a:r>
              <a:r>
                <a:rPr lang="en-US" sz="3200" b="1" spc="-7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3200" b="1" spc="-7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রিয়েলিটিতে</a:t>
              </a:r>
              <a:r>
                <a:rPr lang="en-US" sz="3200" b="1" spc="-7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3200" b="1" spc="-7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পরিধান</a:t>
              </a:r>
              <a:r>
                <a:rPr lang="en-US" sz="3200" b="1" spc="-7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3200" b="1" spc="-7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করতে</a:t>
              </a:r>
              <a:r>
                <a:rPr lang="en-US" sz="3200" b="1" spc="-7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3200" b="1" spc="-7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হয়</a:t>
              </a:r>
              <a:endParaRPr lang="bn-BD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04800" y="3719973"/>
            <a:ext cx="95680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হাতের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সাথে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সংযুক্ত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গ্লোভস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দ্বারা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প্রয়োজনীয়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কমান্ড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দেওয়া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</a:t>
            </a:r>
            <a:endParaRPr lang="en-US" sz="3200" b="1" spc="-7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>
              <a:defRPr/>
            </a:pPr>
            <a:endParaRPr lang="en-US" sz="3200" b="1" spc="-7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>
              <a:defRPr/>
            </a:pP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	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এবং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এটি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প্রয়োজনীয়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দৃশ্যের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অবতারণা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algn="just">
              <a:defRPr/>
            </a:pPr>
            <a:endParaRPr lang="en-US" sz="3200" b="1" spc="-7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>
              <a:defRPr/>
            </a:pP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অথবা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কোনো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নির্দিষ্ট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কাজের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নির্দেশনার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কাজ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করে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থাকে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946" y="738547"/>
            <a:ext cx="2770532" cy="23565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266" y="3171019"/>
            <a:ext cx="3889212" cy="255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0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202" y="517855"/>
            <a:ext cx="3330548" cy="33361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59025" y="985581"/>
            <a:ext cx="77127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শরীরে</a:t>
            </a:r>
            <a:endParaRPr lang="en-US" sz="3200" b="1" spc="-7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>
              <a:defRPr/>
            </a:pP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একটি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পূর্ণাঙ্গ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বডি</a:t>
            </a: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স্যুইট</a:t>
            </a:r>
            <a:endParaRPr lang="en-US" sz="3200" b="1" spc="-7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1621" y="206647"/>
            <a:ext cx="7774662" cy="599162"/>
            <a:chOff x="990600" y="6108700"/>
            <a:chExt cx="7774662" cy="599162"/>
          </a:xfrm>
        </p:grpSpPr>
        <p:pic>
          <p:nvPicPr>
            <p:cNvPr id="12" name="Picture 11" descr="cubo_rosso_architetto_fr_0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6108700"/>
              <a:ext cx="712537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1424846" y="6108700"/>
              <a:ext cx="7340416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just">
                <a:defRPr/>
              </a:pPr>
              <a:r>
                <a:rPr lang="en-US" sz="3200" b="1" spc="-7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ভার্চুয়াল</a:t>
              </a:r>
              <a:r>
                <a:rPr lang="en-US" sz="3200" b="1" spc="-7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3200" b="1" spc="-7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রিয়েলিটিতে</a:t>
              </a:r>
              <a:r>
                <a:rPr lang="en-US" sz="3200" b="1" spc="-7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3200" b="1" spc="-7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পরিধান</a:t>
              </a:r>
              <a:r>
                <a:rPr lang="en-US" sz="3200" b="1" spc="-7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3200" b="1" spc="-7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করতে</a:t>
              </a:r>
              <a:r>
                <a:rPr lang="en-US" sz="3200" b="1" spc="-7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3200" b="1" spc="-7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হয়</a:t>
              </a:r>
              <a:endParaRPr lang="bn-BD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59025" y="3304711"/>
            <a:ext cx="77127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চোখে</a:t>
            </a:r>
            <a:endParaRPr lang="en-US" sz="3200" b="1" spc="-7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>
              <a:defRPr/>
            </a:pPr>
            <a:r>
              <a:rPr lang="en-US" sz="32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</a:t>
            </a:r>
            <a:r>
              <a:rPr lang="en-US" sz="3200" b="1" spc="-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চশমা</a:t>
            </a:r>
            <a:endParaRPr lang="en-US" sz="3200" b="1" spc="-7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570" y="3750769"/>
            <a:ext cx="2629812" cy="2953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528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7890" y="2023171"/>
            <a:ext cx="58477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বিজ্ঞানের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জটিল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বিষয়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নিয়ে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গবেষণা</a:t>
            </a:r>
            <a:endParaRPr lang="en-US" sz="3200" b="1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indent="-571500" algn="just">
              <a:buFont typeface="Courier New" pitchFamily="49" charset="0"/>
              <a:buChar char="o"/>
              <a:defRPr/>
            </a:pPr>
            <a:endParaRPr lang="en-US" sz="3200" b="1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indent="-571500" algn="just">
              <a:buFont typeface="Courier New" pitchFamily="49" charset="0"/>
              <a:buChar char="o"/>
              <a:defRPr/>
            </a:pPr>
            <a:endParaRPr lang="en-US" sz="3200" b="1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indent="-571500" algn="just">
              <a:buFont typeface="Courier New" pitchFamily="49" charset="0"/>
              <a:buChar char="o"/>
              <a:defRPr/>
            </a:pPr>
            <a:endParaRPr lang="en-US" sz="3200" b="1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>
              <a:defRPr/>
            </a:pP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দৈনন্দিন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জীবনে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বিজ্ঞানের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ব্যবহার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বৃদ্ধি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3200" b="1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সহজীকরণ</a:t>
            </a:r>
            <a:r>
              <a:rPr lang="en-US" sz="3200" b="1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0481" y="1280886"/>
            <a:ext cx="3768148" cy="2628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0481" y="3953800"/>
            <a:ext cx="3768148" cy="250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nip Diagonal Corner Rectangle 10"/>
          <p:cNvSpPr/>
          <p:nvPr/>
        </p:nvSpPr>
        <p:spPr>
          <a:xfrm>
            <a:off x="935867" y="1113182"/>
            <a:ext cx="3372679" cy="609600"/>
          </a:xfrm>
          <a:prstGeom prst="snip2Diag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200" dirty="0" err="1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প্রকৌশল</a:t>
            </a:r>
            <a:r>
              <a:rPr lang="en-US" sz="3200" dirty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বিজ্ঞান</a:t>
            </a:r>
            <a:endParaRPr lang="en-US" sz="3200" dirty="0">
              <a:solidFill>
                <a:schemeClr val="tx1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01621" y="206647"/>
            <a:ext cx="5899179" cy="599162"/>
            <a:chOff x="990600" y="6108700"/>
            <a:chExt cx="5899179" cy="599162"/>
          </a:xfrm>
        </p:grpSpPr>
        <p:pic>
          <p:nvPicPr>
            <p:cNvPr id="13" name="Picture 12" descr="cubo_rosso_architetto_fr_0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6108700"/>
              <a:ext cx="712537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1424846" y="6108700"/>
              <a:ext cx="546493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just">
                <a:defRPr/>
              </a:pPr>
              <a:r>
                <a:rPr lang="en-US" sz="45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ভার্চুয়াল</a:t>
              </a:r>
              <a:r>
                <a:rPr lang="en-US" sz="45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রিয়েলিটির</a:t>
              </a:r>
              <a:r>
                <a:rPr lang="en-US" sz="45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প্রভাব</a:t>
              </a:r>
              <a:endParaRPr lang="bn-BD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907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695</Words>
  <Application>Microsoft Office PowerPoint</Application>
  <PresentationFormat>Widescreen</PresentationFormat>
  <Paragraphs>186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NikoshBAN</vt:lpstr>
      <vt:lpstr>SolaimanLipi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</dc:creator>
  <cp:lastModifiedBy>Belal Hossan</cp:lastModifiedBy>
  <cp:revision>150</cp:revision>
  <dcterms:created xsi:type="dcterms:W3CDTF">2016-06-10T12:31:47Z</dcterms:created>
  <dcterms:modified xsi:type="dcterms:W3CDTF">2021-01-11T13:00:12Z</dcterms:modified>
</cp:coreProperties>
</file>