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</p:sldMasterIdLst>
  <p:notesMasterIdLst>
    <p:notesMasterId r:id="rId41"/>
  </p:notesMasterIdLst>
  <p:sldIdLst>
    <p:sldId id="285" r:id="rId3"/>
    <p:sldId id="370" r:id="rId4"/>
    <p:sldId id="371" r:id="rId5"/>
    <p:sldId id="380" r:id="rId6"/>
    <p:sldId id="376" r:id="rId7"/>
    <p:sldId id="377" r:id="rId8"/>
    <p:sldId id="378" r:id="rId9"/>
    <p:sldId id="374" r:id="rId10"/>
    <p:sldId id="294" r:id="rId11"/>
    <p:sldId id="357" r:id="rId12"/>
    <p:sldId id="373" r:id="rId13"/>
    <p:sldId id="382" r:id="rId14"/>
    <p:sldId id="295" r:id="rId15"/>
    <p:sldId id="384" r:id="rId16"/>
    <p:sldId id="355" r:id="rId17"/>
    <p:sldId id="356" r:id="rId18"/>
    <p:sldId id="359" r:id="rId19"/>
    <p:sldId id="361" r:id="rId20"/>
    <p:sldId id="363" r:id="rId21"/>
    <p:sldId id="299" r:id="rId22"/>
    <p:sldId id="300" r:id="rId23"/>
    <p:sldId id="301" r:id="rId24"/>
    <p:sldId id="302" r:id="rId25"/>
    <p:sldId id="303" r:id="rId26"/>
    <p:sldId id="305" r:id="rId27"/>
    <p:sldId id="306" r:id="rId28"/>
    <p:sldId id="307" r:id="rId29"/>
    <p:sldId id="308" r:id="rId30"/>
    <p:sldId id="310" r:id="rId31"/>
    <p:sldId id="316" r:id="rId32"/>
    <p:sldId id="319" r:id="rId33"/>
    <p:sldId id="320" r:id="rId34"/>
    <p:sldId id="321" r:id="rId35"/>
    <p:sldId id="386" r:id="rId36"/>
    <p:sldId id="387" r:id="rId37"/>
    <p:sldId id="388" r:id="rId38"/>
    <p:sldId id="389" r:id="rId39"/>
    <p:sldId id="35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F4D96-BFAD-4E24-8792-A0B594CC6E5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A240-AECC-4D69-9463-3E317BC2C7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9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AA4BE0-47A7-4656-9E5C-05B9218005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1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9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0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1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77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1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3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17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4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0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6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50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80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3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60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2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8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9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2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2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51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75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710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9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04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5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687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CFFB-7914-48B2-B62D-A99BCAF2D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89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F77-52CC-430B-98B8-5C626946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22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4096-88B2-477E-B7CC-4754B9AE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05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071-CEEF-4650-9688-3A44A90C6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86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6747-A625-4416-89FD-329599F7C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44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A575-4436-449F-910B-ECDA49A1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81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4436-F0E9-484B-90DF-280556714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82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A61B-EA57-48C4-9845-4FFDEC532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1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542A-BC0E-4E92-A4CE-FAE5C8AB6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89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144-94B4-4C68-B7B2-3DFB2F36E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97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29C1-D444-4BF9-B964-A1D7D48C4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0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6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6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8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7F14-2A31-4F7A-9CDF-FC3EE89D2B8E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F8C5-05BD-4298-8775-DC275EDD1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1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  <p:sldLayoutId id="2147483690" r:id="rId13"/>
    <p:sldLayoutId id="2147483691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1" r:id="rId20"/>
    <p:sldLayoutId id="2147483702" r:id="rId21"/>
    <p:sldLayoutId id="2147483703" r:id="rId22"/>
    <p:sldLayoutId id="2147483704" r:id="rId23"/>
    <p:sldLayoutId id="2147483706" r:id="rId24"/>
    <p:sldLayoutId id="2147483712" r:id="rId25"/>
    <p:sldLayoutId id="2147483715" r:id="rId26"/>
    <p:sldLayoutId id="2147483716" r:id="rId27"/>
    <p:sldLayoutId id="2147483717" r:id="rId28"/>
    <p:sldLayoutId id="2147483718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hyperlink" Target="http://1.bp.blogspot.com/-NxoWSAmrrW4/VYfuHcdzohI/AAAAAAAAAGo/oETvP58xjw4/s1600/Morley.png" TargetMode="Externa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6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png"/><Relationship Id="rId5" Type="http://schemas.openxmlformats.org/officeDocument/2006/relationships/hyperlink" Target="http://1.bp.blogspot.com/-J_nVSQdAQnQ/VYfuNMdxknI/AAAAAAAAAG4/TbTHf6ExAmc/s1600/Robot_measurement.png" TargetMode="Externa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8.png"/><Relationship Id="rId7" Type="http://schemas.openxmlformats.org/officeDocument/2006/relationships/image" Target="../media/image71.jpeg"/><Relationship Id="rId2" Type="http://schemas.openxmlformats.org/officeDocument/2006/relationships/hyperlink" Target="http://2.bp.blogspot.com/-gL8hfvLVE60/VYfuNqKINmI/AAAAAAAAAHA/DohRQbKBMYA/s1600/robotic-surgery.png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hyperlink" Target="http://1.bp.blogspot.com/-ZS9Nba_7FNc/VYfuOjeDNwI/AAAAAAAAAHI/eBUYrpQAgU8/s1600/wallpaper.big-jjz.cs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lum contras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06845" y="-1074706"/>
            <a:ext cx="5792662" cy="8853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1201" y="1690063"/>
            <a:ext cx="3933231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মোফাজ্জল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AU" sz="4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40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4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উচ্চবিদ্যালয়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ৌদ্দগ্রাম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AU" sz="36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AU" sz="3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2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42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35759" y="455738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67542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9835759" y="5748174"/>
            <a:ext cx="694190" cy="6941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0A4A6F-9DC2-45F7-8573-8CEAAB7333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1524001"/>
            <a:ext cx="2975134" cy="32678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6592" y="1530727"/>
            <a:ext cx="60297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তৈরী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বুদ্ধিমত্তার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নীতিতে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কিংবা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বুদ্ধিমান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প্রাণীর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মতো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592" y="5966793"/>
            <a:ext cx="9329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অত্যন্ত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দ্রুত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ক্লান্তিহীন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নিখুঁত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কর্মক্ষম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যন্ত্র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797" y="1181101"/>
            <a:ext cx="4978404" cy="235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797" y="3572064"/>
            <a:ext cx="4978404" cy="2447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338126" y="209942"/>
            <a:ext cx="3967825" cy="599162"/>
            <a:chOff x="1132269" y="6108700"/>
            <a:chExt cx="3967825" cy="599162"/>
          </a:xfrm>
        </p:grpSpPr>
        <p:pic>
          <p:nvPicPr>
            <p:cNvPr id="16" name="Picture 15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339695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8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437321" y="1143000"/>
            <a:ext cx="8017565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কোন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সমস্যায়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সিদ্ধান্ত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কে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গড়ে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তোলা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</a:p>
          <a:p>
            <a:pPr marL="548640" indent="-274320">
              <a:buFont typeface="Wingdings" pitchFamily="2" charset="2"/>
              <a:buChar char="Ø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অবস্থার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পরিবর্তনের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বদলাতে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নিজেদের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কর্মপদ্ধতিও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171" y="809103"/>
            <a:ext cx="4255716" cy="263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171" y="4121427"/>
            <a:ext cx="4255716" cy="2651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338126" y="209942"/>
            <a:ext cx="3967825" cy="599162"/>
            <a:chOff x="1132269" y="6108700"/>
            <a:chExt cx="3967825" cy="599162"/>
          </a:xfrm>
        </p:grpSpPr>
        <p:pic>
          <p:nvPicPr>
            <p:cNvPr id="16" name="Picture 15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339695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382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1693605"/>
            <a:ext cx="4953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সেখানে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রোবটগুলোর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থাকতে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একাধিক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কর্মক্ষম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বাহু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bn-BD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2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নির্দেশ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অনুসারে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943" y="1203961"/>
            <a:ext cx="90082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শিল্প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কারখানায়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অবয়ব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দেখতে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98" y="1745167"/>
            <a:ext cx="3742268" cy="233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97" y="4121062"/>
            <a:ext cx="3742268" cy="2355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338126" y="209942"/>
            <a:ext cx="3967825" cy="599162"/>
            <a:chOff x="1132269" y="6108700"/>
            <a:chExt cx="3967825" cy="599162"/>
          </a:xfrm>
        </p:grpSpPr>
        <p:pic>
          <p:nvPicPr>
            <p:cNvPr id="15" name="Picture 14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339695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7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239" y="658386"/>
            <a:ext cx="3178316" cy="4273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5360" y="1060174"/>
            <a:ext cx="5715001" cy="4953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marL="210312" indent="0" algn="just">
              <a:buNone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যন্ত্রমানব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6072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10312" indent="0" algn="just">
              <a:buNone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10312" indent="0" algn="just">
              <a:buNone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10312" indent="0" algn="just">
              <a:buNone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10312" indent="0" algn="just">
              <a:buNone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অনেক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marL="210312" indent="0" algn="just">
              <a:buNone/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দুঃসাধ্য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668" y="3659513"/>
            <a:ext cx="4296173" cy="304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338126" y="209942"/>
            <a:ext cx="3967825" cy="599162"/>
            <a:chOff x="1132269" y="6108700"/>
            <a:chExt cx="3967825" cy="599162"/>
          </a:xfrm>
        </p:grpSpPr>
        <p:pic>
          <p:nvPicPr>
            <p:cNvPr id="14" name="Picture 13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339695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8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1" y="1211946"/>
            <a:ext cx="518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কিছু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যারা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পারে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হাঁটতে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1"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914400" lvl="1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0" lvl="1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কথা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044" y="1339762"/>
            <a:ext cx="2233757" cy="2355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592" y="3733801"/>
            <a:ext cx="3858208" cy="273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993" y="1339762"/>
            <a:ext cx="1572209" cy="2355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338126" y="209942"/>
            <a:ext cx="3967825" cy="599162"/>
            <a:chOff x="1132269" y="6108700"/>
            <a:chExt cx="3967825" cy="599162"/>
          </a:xfrm>
        </p:grpSpPr>
        <p:pic>
          <p:nvPicPr>
            <p:cNvPr id="11" name="Picture 10" descr="cubo_rosso_architetto_fr_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339695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9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31304" y="1421295"/>
            <a:ext cx="6299200" cy="458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 algn="just">
              <a:buNone/>
            </a:pP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১.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দৃষ্টিশক্তি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ভিজ্যুয়াল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পারসেপশন</a:t>
            </a: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/>
            </a:pP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/>
            </a:pP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স্পর্শ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স্পর্শ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ইন্দ্রিয়গ্রাহ্য</a:t>
            </a:r>
            <a:r>
              <a:rPr lang="en-US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সক্ষমতা</a:t>
            </a:r>
            <a:endParaRPr lang="en-US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spc="-1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29" y="4284723"/>
            <a:ext cx="4412888" cy="229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6611" y="809104"/>
            <a:ext cx="3214687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819" y="4284723"/>
            <a:ext cx="2283950" cy="229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65848" y="209942"/>
            <a:ext cx="7345081" cy="599162"/>
            <a:chOff x="1132269" y="6108700"/>
            <a:chExt cx="7345081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77421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রোবটকে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যেসব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দেয়ার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চেষ্টা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0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298107" y="1033507"/>
            <a:ext cx="6818309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590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৩.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নিয়ন্ত্রণ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ম্যানিপুলেশনের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দক্ষতা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নিপুনতা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৪.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দৈহিকভাবে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নড়াচড়ার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ক্ষমতা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লোকোমোশন</a:t>
            </a: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48590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৫.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কারও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যাবার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পথকে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যথাযথভাবে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খুঁজে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148590" indent="0" algn="just">
              <a:buNone/>
            </a:pP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বুদ্ধিমত্তা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নেভিগেশন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14350" indent="-365760" algn="just">
              <a:buFont typeface="+mj-lt"/>
              <a:buAutoNum type="arabicPeriod" startAt="3"/>
            </a:pPr>
            <a:endParaRPr lang="en-US" dirty="0">
              <a:solidFill>
                <a:srgbClr val="0033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55" y="4975335"/>
            <a:ext cx="3435581" cy="181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5130" y="809104"/>
            <a:ext cx="2911106" cy="221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324" y="3087387"/>
            <a:ext cx="3773912" cy="188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65848" y="209942"/>
            <a:ext cx="10948620" cy="599162"/>
            <a:chOff x="1132269" y="6108700"/>
            <a:chExt cx="7345081" cy="599162"/>
          </a:xfrm>
        </p:grpSpPr>
        <p:pic>
          <p:nvPicPr>
            <p:cNvPr id="20" name="Picture 19" descr="cubo_rosso_architetto_fr_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677421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রোবটকে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যেসব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দেয়ার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চেষ্টা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3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149" y="787021"/>
            <a:ext cx="4493176" cy="26593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165848" y="209942"/>
            <a:ext cx="5903648" cy="599162"/>
            <a:chOff x="1132269" y="6108700"/>
            <a:chExt cx="5903648" cy="599162"/>
          </a:xfrm>
        </p:grpSpPr>
        <p:pic>
          <p:nvPicPr>
            <p:cNvPr id="8" name="Picture 7" descr="cubo_rosso_architetto_fr_0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5332779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7135" y="1202768"/>
            <a:ext cx="260283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অ্যাকচুয়েটর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 descr="http://img.directindustry.com/images_di/photo-g/mig-tig-welding-robots-29315-27534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9062" y="3564833"/>
            <a:ext cx="4369350" cy="29287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757135" y="3092450"/>
            <a:ext cx="48291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jloga.edublogs.org/files/2009/02/robot-brain_will_pate_flck_atr_non_291x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833" y="710559"/>
            <a:ext cx="3520110" cy="27855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1478839" y="1186336"/>
            <a:ext cx="4590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প্রোগ্রামকৃত</a:t>
            </a:r>
            <a:r>
              <a:rPr 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মস্তিস্ক</a:t>
            </a:r>
            <a:r>
              <a:rPr 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5847" y="209942"/>
            <a:ext cx="8347087" cy="599162"/>
            <a:chOff x="1132269" y="6108700"/>
            <a:chExt cx="5903648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5332779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4" descr="http://hackedgadgets.com/wp-content/uploads/2012/01/Learn-Electronics-with-Snap-Circuit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988" y="3775680"/>
            <a:ext cx="4642955" cy="2611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" name="TextBox 16"/>
          <p:cNvSpPr txBox="1"/>
          <p:nvPr/>
        </p:nvSpPr>
        <p:spPr>
          <a:xfrm>
            <a:off x="1478839" y="3483291"/>
            <a:ext cx="32256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47" y="209942"/>
            <a:ext cx="8462997" cy="599162"/>
            <a:chOff x="1132269" y="6108700"/>
            <a:chExt cx="5903648" cy="599162"/>
          </a:xfrm>
        </p:grpSpPr>
        <p:pic>
          <p:nvPicPr>
            <p:cNvPr id="8" name="Picture 7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5332779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উপাদান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10143" y="1226000"/>
            <a:ext cx="4590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470" y="751415"/>
            <a:ext cx="3529220" cy="2761998"/>
          </a:xfrm>
          <a:prstGeom prst="rect">
            <a:avLst/>
          </a:prstGeom>
        </p:spPr>
      </p:pic>
      <p:pic>
        <p:nvPicPr>
          <p:cNvPr id="11" name="Picture 4" descr="http://spectrum.ieee.org/image/171729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1710" y="3659187"/>
            <a:ext cx="3551980" cy="29556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1810143" y="3114076"/>
            <a:ext cx="4590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ম্যানিপুলেশন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5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347" y="0"/>
            <a:ext cx="541556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15690" y="1520477"/>
            <a:ext cx="2983691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রোবটিক্স</a:t>
            </a:r>
            <a:endParaRPr lang="en-US" sz="4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275696"/>
            <a:ext cx="659938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আমাদের</a:t>
            </a:r>
            <a:r>
              <a:rPr lang="en-US" sz="5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আজকের</a:t>
            </a:r>
            <a:r>
              <a:rPr lang="en-US" sz="5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পাঠ</a:t>
            </a:r>
            <a:r>
              <a:rPr lang="en-US" sz="50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49648926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9262" y="1378227"/>
            <a:ext cx="4328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গৃহাস্থলী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20574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কল-কারখানার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886" y="669245"/>
            <a:ext cx="2868114" cy="23743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165847" y="209942"/>
            <a:ext cx="5037217" cy="599162"/>
            <a:chOff x="1132269" y="6108700"/>
            <a:chExt cx="3751196" cy="599162"/>
          </a:xfrm>
        </p:grpSpPr>
        <p:pic>
          <p:nvPicPr>
            <p:cNvPr id="14" name="Picture 13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190" y="3270294"/>
            <a:ext cx="4468810" cy="29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1.bp.blogspot.com/-NxoWSAmrrW4/VYfuHcdzohI/AAAAAAAAAGo/oETvP58xjw4/s320/Morley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252" y="669245"/>
            <a:ext cx="3214634" cy="2374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5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0646" y="1752600"/>
            <a:ext cx="42032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হাসপাতালে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সামরিক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বাহিনীতে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715" y="610321"/>
            <a:ext cx="4625037" cy="308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380" y="3892462"/>
            <a:ext cx="4284372" cy="28396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165848" y="209942"/>
            <a:ext cx="4908428" cy="599162"/>
            <a:chOff x="1132269" y="6108700"/>
            <a:chExt cx="3751196" cy="599162"/>
          </a:xfrm>
        </p:grpSpPr>
        <p:pic>
          <p:nvPicPr>
            <p:cNvPr id="16" name="Picture 15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6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2107" y="1686340"/>
            <a:ext cx="42032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অগ্নিনির্বাপনে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উদ্ধার-অনুসন্ধানে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345" y="615049"/>
            <a:ext cx="4210252" cy="290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084" y="3760851"/>
            <a:ext cx="4303018" cy="2878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165847" y="209942"/>
            <a:ext cx="4895549" cy="599162"/>
            <a:chOff x="1132269" y="6108700"/>
            <a:chExt cx="3751196" cy="599162"/>
          </a:xfrm>
        </p:grpSpPr>
        <p:pic>
          <p:nvPicPr>
            <p:cNvPr id="15" name="Picture 14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9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5123" y="1547982"/>
            <a:ext cx="381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খনিতে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শিক্ষাকেন্দ্রে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059" y="535674"/>
            <a:ext cx="4475550" cy="288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060" y="3653923"/>
            <a:ext cx="4475549" cy="2887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165847" y="209942"/>
            <a:ext cx="4895549" cy="599162"/>
            <a:chOff x="1132269" y="6108700"/>
            <a:chExt cx="3751196" cy="599162"/>
          </a:xfrm>
        </p:grpSpPr>
        <p:pic>
          <p:nvPicPr>
            <p:cNvPr id="16" name="Picture 15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2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45203" y="1520934"/>
            <a:ext cx="53603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গবেষণাগারে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শিল্পক্ষেত্রে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330" y="509523"/>
            <a:ext cx="4834705" cy="293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329" y="3621096"/>
            <a:ext cx="4834705" cy="2962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165848" y="209942"/>
            <a:ext cx="4998580" cy="599162"/>
            <a:chOff x="1132269" y="6108700"/>
            <a:chExt cx="4998580" cy="599162"/>
          </a:xfrm>
        </p:grpSpPr>
        <p:pic>
          <p:nvPicPr>
            <p:cNvPr id="16" name="Picture 15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4427711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70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0574" y="1657676"/>
            <a:ext cx="59634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রোবোটিক্সকে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ব্যাপকভাবে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20574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কম্পিউটার-এইডেড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ম্যানুফেকচারিং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এ</a:t>
            </a:r>
            <a:endParaRPr lang="bn-BD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36576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যানবাহন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গাড়ির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কারখানায়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827" y="610754"/>
            <a:ext cx="4277246" cy="257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827" y="3636566"/>
            <a:ext cx="4277246" cy="26480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65847" y="209942"/>
            <a:ext cx="4599335" cy="599162"/>
            <a:chOff x="1132269" y="6108700"/>
            <a:chExt cx="3306222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273535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377" y="1103676"/>
            <a:ext cx="54201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বিস্ফোরক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নিস্ক্রিয়করণ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1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ডুবে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যাওয়া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জাহজের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অনুসন্ধান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1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971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খনি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অভ্যন্তরের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571500" algn="just">
              <a:buFont typeface="+mj-lt"/>
              <a:buAutoNum type="arabicPeriod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767" y="2950810"/>
            <a:ext cx="3018183" cy="156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766" y="4653056"/>
            <a:ext cx="3018183" cy="18693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65848" y="209942"/>
            <a:ext cx="4522062" cy="599162"/>
            <a:chOff x="1132269" y="6108700"/>
            <a:chExt cx="3306222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2735353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589" y="473410"/>
            <a:ext cx="3000361" cy="23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1" y="225177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ওয়েল্ডিং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ঢালাই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391" y="100610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কারখানায়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রকম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বিপজ্জনক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পরিশ্রমসাধ্য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939" y="1544710"/>
            <a:ext cx="35814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940" y="4199558"/>
            <a:ext cx="3581401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165848" y="209942"/>
            <a:ext cx="5230400" cy="599162"/>
            <a:chOff x="1132269" y="6108700"/>
            <a:chExt cx="3751196" cy="599162"/>
          </a:xfrm>
        </p:grpSpPr>
        <p:pic>
          <p:nvPicPr>
            <p:cNvPr id="15" name="Picture 14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6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044" y="3732639"/>
            <a:ext cx="4300415" cy="2866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6717" y="2262199"/>
            <a:ext cx="43744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ভারী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মাল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উঠানো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নামানো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যন্ত্রাংশ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সংযোজন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895" y="966344"/>
            <a:ext cx="7005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কারখানায়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সাহায্যে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রকম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বিপজ্জনক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পরিশ্রমসাধ্য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5326" y="711554"/>
            <a:ext cx="4277138" cy="26640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165847" y="209942"/>
            <a:ext cx="5307673" cy="599162"/>
            <a:chOff x="1132269" y="6108700"/>
            <a:chExt cx="3751196" cy="599162"/>
          </a:xfrm>
        </p:grpSpPr>
        <p:pic>
          <p:nvPicPr>
            <p:cNvPr id="15" name="Picture 14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 descr="http://1.bp.blogspot.com/-J_nVSQdAQnQ/VYfuNMdxknI/AAAAAAAAAG4/TbTHf6ExAmc/s320/Robot_measurement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617" y="3549043"/>
            <a:ext cx="3424133" cy="3050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1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479" y="658578"/>
            <a:ext cx="28765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501" y="2287859"/>
            <a:ext cx="65730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স্টেশনে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মেইল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ডেলিভারির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এসব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অনুসরণ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চলে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আল্ট্রা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ভায়োলেট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পেইন্ট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মার্ক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রুটগূলোকে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22" y="1157748"/>
            <a:ext cx="10535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বৃহ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ৎ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প্রতিষ্ঠানের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বিল্ডিংসমূহ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জুড়ে</a:t>
            </a:r>
            <a:r>
              <a:rPr lang="en-US" sz="32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বিশেষ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bn-BD" sz="3200" spc="-15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সেগুলি ব্যবহৃত হয়ে থাকে-</a:t>
            </a:r>
            <a:endParaRPr lang="en-US" sz="3200" spc="-15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626" y="4213634"/>
            <a:ext cx="3962403" cy="2385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/>
        </p:nvGrpSpPr>
        <p:grpSpPr>
          <a:xfrm>
            <a:off x="165847" y="209942"/>
            <a:ext cx="5127369" cy="599162"/>
            <a:chOff x="1132269" y="6108700"/>
            <a:chExt cx="3751196" cy="599162"/>
          </a:xfrm>
        </p:grpSpPr>
        <p:pic>
          <p:nvPicPr>
            <p:cNvPr id="14" name="Picture 13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18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6412" y="3733643"/>
            <a:ext cx="82711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SolaimanLipi" pitchFamily="65" charset="0"/>
              </a:rPr>
              <a:t>৪.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রোবটিক্স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–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ব্যবহার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বিশ্লেষণ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 </a:t>
            </a:r>
            <a:endParaRPr lang="bn-BD" sz="3500" b="1" dirty="0">
              <a:solidFill>
                <a:schemeClr val="accent1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5333" y="990398"/>
            <a:ext cx="343395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5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এ পাঠ শেষে শিক্ষার্থীরা-</a:t>
            </a:r>
            <a:endParaRPr lang="en-US" sz="3500" b="1" dirty="0">
              <a:solidFill>
                <a:srgbClr val="FF000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6412" y="1789612"/>
            <a:ext cx="462177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bn-IN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১.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রোবটিক্স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কী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বলতে পারবে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6412" y="2440779"/>
            <a:ext cx="738856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২.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রোবটিক্স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উপাদান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গুলো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সম্পর্কে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1" y="3058841"/>
            <a:ext cx="869060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SolaimanLipi" pitchFamily="65" charset="0"/>
              </a:rPr>
              <a:t>৩.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রোবটিক্সে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যে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বৈশিষ্ট্য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দেওয়া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হয়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তা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ব্যাখ্যা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করতে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পারবে</a:t>
            </a:r>
            <a:r>
              <a:rPr lang="bn-BD" sz="3500" b="1" dirty="0">
                <a:solidFill>
                  <a:schemeClr val="accent1">
                    <a:lumMod val="50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11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133600"/>
            <a:ext cx="4374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বোমা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অনুসন্ধান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1"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কিংবা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0" lvl="1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ভূমি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মাইন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সনাক্ত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1374" y="1219201"/>
            <a:ext cx="8748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সামরিক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উল্লেখযোগ্য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98" y="1849834"/>
            <a:ext cx="3574632" cy="2323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98" y="4198744"/>
            <a:ext cx="3574633" cy="220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165848" y="209942"/>
            <a:ext cx="4972822" cy="599162"/>
            <a:chOff x="1132269" y="6108700"/>
            <a:chExt cx="3775087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204218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3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810" y="1085718"/>
            <a:ext cx="87488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রুটিন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মাফিক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প্রাত্যহিক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অনেক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;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algn="just"/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কফি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lvl="1" algn="just"/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endParaRPr lang="en-US" sz="3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2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457200" indent="-274320" algn="just">
              <a:buFont typeface="Wingdings" pitchFamily="2" charset="2"/>
              <a:buChar char="Ø"/>
            </a:pPr>
            <a:endParaRPr lang="en-US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ভৃত্যের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মতো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53" y="1757332"/>
            <a:ext cx="3191877" cy="319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8457" y="3352800"/>
            <a:ext cx="2869960" cy="33870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165847" y="209942"/>
            <a:ext cx="4947065" cy="599162"/>
            <a:chOff x="1132269" y="6108700"/>
            <a:chExt cx="3751196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2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ttp://2.bp.blogspot.com/-gL8hfvLVE60/VYfuNqKINmI/AAAAAAAAAHA/DohRQbKBMYA/s320/robotic-surgery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588" y="835610"/>
            <a:ext cx="3818064" cy="261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1.bp.blogspot.com/-ZS9Nba_7FNc/VYfuOjeDNwI/AAAAAAAAAHI/eBUYrpQAgU8/s320/wallpaper.big-jjz.cs.p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780" y="3841239"/>
            <a:ext cx="3230471" cy="2438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524898"/>
            <a:ext cx="6042992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চিকিৎসাক্ষেত্রে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সহায়তা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থাকে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indent="0"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সার্জনদের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জটিল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অপারেশনে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নানা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457200" indent="-274320">
              <a:buFont typeface="Wingdings" pitchFamily="2" charset="2"/>
              <a:buChar char="Ø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indent="0"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182880" indent="0"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রোবটের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গুরুত্বপূর্ণ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অবদান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রয়েছে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indent="0"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মহাকাশ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গবেষণার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667" y="1007886"/>
            <a:ext cx="3417226" cy="245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667" y="3930690"/>
            <a:ext cx="3417226" cy="23494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165847" y="209942"/>
            <a:ext cx="5075853" cy="599162"/>
            <a:chOff x="1132269" y="6108700"/>
            <a:chExt cx="3751196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36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0" y="1278189"/>
            <a:ext cx="7123782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মহাকাশ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অভিযানে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এখন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marL="18288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সম্বলিত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সম্প্রতি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যুক্তরাস্ট্রের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নাসা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কর্তৃক</a:t>
            </a:r>
            <a:r>
              <a:rPr lang="bn-BD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পাঠানো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হয়েছে</a:t>
            </a: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</a:p>
          <a:p>
            <a:pPr marL="182880" indent="0">
              <a:spcBef>
                <a:spcPts val="0"/>
              </a:spcBef>
              <a:buNone/>
            </a:pP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মঙ্গলগ্রহে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কিউরিসিটি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”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নামের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রোবট</a:t>
            </a:r>
            <a:r>
              <a:rPr 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0" y="4548345"/>
            <a:ext cx="6626087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যেটি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মঙ্গলের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পরিবেশ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প্রকৃতি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সেগুলোকে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পৃথিবীতে</a:t>
            </a:r>
            <a:r>
              <a:rPr lang="en-US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পাঠাচ্ছে</a:t>
            </a:r>
            <a:endParaRPr lang="en-US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658" y="3749473"/>
            <a:ext cx="4696213" cy="2740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165848" y="209942"/>
            <a:ext cx="5178884" cy="599162"/>
            <a:chOff x="1132269" y="6108700"/>
            <a:chExt cx="3751196" cy="599162"/>
          </a:xfrm>
        </p:grpSpPr>
        <p:pic>
          <p:nvPicPr>
            <p:cNvPr id="12" name="Picture 11" descr="cubo_rosso_architetto_fr_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1703138" y="6108700"/>
              <a:ext cx="318032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রোবটের</a:t>
              </a:r>
              <a:r>
                <a:rPr lang="en-US" sz="3600" b="1" dirty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782" y="509523"/>
            <a:ext cx="4673966" cy="276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712" y="907204"/>
            <a:ext cx="5226838" cy="686081"/>
          </a:xfrm>
        </p:spPr>
        <p:txBody>
          <a:bodyPr/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olaimanLipi" panose="02000500020000020004" pitchFamily="2" charset="0"/>
              </a:rPr>
              <a:t>একক কাজ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SolaimanLipi" panose="02000500020000020004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ন্যানো টেকনোলজি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বায়োইনফরমেটিক্স</a:t>
            </a: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74662" y="2673293"/>
            <a:ext cx="4070859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বায়োইনফরমেটিক্স</a:t>
            </a: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74662" y="3424768"/>
            <a:ext cx="4109496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ন্যানো টেকনোলজি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65959" y="1933945"/>
            <a:ext cx="7837140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কৃত্রিম বুদ্ধিমত্তা প্রধানত কোথায় ব্যবহৃত হয়? 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1" y="2663817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বায়োমেট্রিক্স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রোবোটিক্স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36374" y="3402363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রোবোটিক্স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68100" y="2673293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ক.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বায়োমেট্রিক্স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6018" y="685800"/>
            <a:ext cx="23829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1545935"/>
            <a:ext cx="1645920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2934385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5673" y="3471774"/>
            <a:ext cx="6744237" cy="58956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রোবটের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32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0938" y="3048000"/>
            <a:ext cx="8382000" cy="9416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15673" y="2145249"/>
            <a:ext cx="6319234" cy="589568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রোবটের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kern="0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dirty="0" err="1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32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048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691679" y="3047999"/>
            <a:ext cx="10840278" cy="32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রোবটিক্স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600" b="1" dirty="0">
                <a:ln w="28575"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অংশগুলোর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অ্যাকচুয়েটররের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?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Font typeface="Wingdings 2" panose="05020102010507070707" pitchFamily="18" charset="2"/>
              <a:buChar char=""/>
              <a:defRPr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91943" y="326812"/>
            <a:ext cx="4736576" cy="2653681"/>
            <a:chOff x="7008812" y="287621"/>
            <a:chExt cx="4736576" cy="2653681"/>
          </a:xfrm>
        </p:grpSpPr>
        <p:sp>
          <p:nvSpPr>
            <p:cNvPr id="11" name="Cloud Callout 10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1412" y="360101"/>
              <a:ext cx="184541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44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6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95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2264" y="805357"/>
            <a:ext cx="3255819" cy="7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6878" y="1880822"/>
            <a:ext cx="894311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রোবটের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প্রয়োগক্ষেত্র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বাড়ী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লিখে</a:t>
            </a:r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আনবে</a:t>
            </a:r>
            <a:endParaRPr lang="bn-BD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8433" y="3458006"/>
            <a:ext cx="6203780" cy="311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/>
          </p:cNvSpPr>
          <p:nvPr/>
        </p:nvSpPr>
        <p:spPr>
          <a:xfrm>
            <a:off x="5831840" y="1203960"/>
            <a:ext cx="528320" cy="396240"/>
          </a:xfrm>
          <a:prstGeom prst="ellipse">
            <a:avLst/>
          </a:pr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71271" y="1472837"/>
            <a:ext cx="3535680" cy="3535680"/>
            <a:chOff x="2804160" y="1485900"/>
            <a:chExt cx="3535680" cy="3535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0800000">
              <a:off x="3509852" y="3657600"/>
              <a:ext cx="212429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457200"/>
              <a:r>
                <a:rPr lang="bn-BD" sz="6600" b="1" spc="50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1090"/>
          <p:cNvSpPr>
            <a:spLocks noChangeAspect="1"/>
          </p:cNvSpPr>
          <p:nvPr/>
        </p:nvSpPr>
        <p:spPr>
          <a:xfrm>
            <a:off x="4010311" y="1411877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8311" y="3189877"/>
            <a:ext cx="101600" cy="101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5762911" y="3164477"/>
            <a:ext cx="152400" cy="152400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5640991" y="1190897"/>
            <a:ext cx="396240" cy="396240"/>
          </a:xfrm>
          <a:prstGeom prst="ellipse">
            <a:avLst/>
          </a:prstGeom>
          <a:blipFill>
            <a:blip r:embed="rId3" cstate="email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4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783" y="1622328"/>
            <a:ext cx="8150087" cy="47244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কম্পিউটার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প্রকৌশল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বিদ্যার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শাখা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		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কৃত্রিম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বুদ্ধিমত্তা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কৃত্রিম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বুদ্ধিমত্তার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ব্যবহারের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ক্ষেত্র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 </a:t>
            </a: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			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রোবটিক্স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027" y="1011518"/>
            <a:ext cx="3186554" cy="2389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9342" y="3720547"/>
            <a:ext cx="3471924" cy="2419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338126" y="209942"/>
            <a:ext cx="4749029" cy="599162"/>
            <a:chOff x="1132269" y="6108700"/>
            <a:chExt cx="4749029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178161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রোবটিক্স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(Robotics)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315" y="2824202"/>
            <a:ext cx="54262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রোবোটিক্স বা রোবটবিজ্ঞান হলো কম্পিউটার নিয়ন্ত্রিত যন্ত্রসমূহ ডিজাইন ও উৎপাদন সংক্রান্ত বিজ্ঞান। 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126" y="1083438"/>
            <a:ext cx="54444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রোবটিক্স হলো রোবট টেকনোলজির একটি শাখা সেখানে রোবটের গঠন, কাজ, বৈশিষ্ট্য নিয়ে কাজ করা হয়। </a:t>
            </a:r>
            <a:endParaRPr lang="en-US" sz="3500" b="1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15" y="4714534"/>
            <a:ext cx="542629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500" b="1" dirty="0">
                <a:solidFill>
                  <a:srgbClr val="7030A0"/>
                </a:solidFill>
                <a:latin typeface="SolaimanLipi" pitchFamily="65" charset="0"/>
                <a:cs typeface="SolaimanLipi" pitchFamily="65" charset="0"/>
              </a:rPr>
              <a:t>রোবটবিজ্ঞান ইলেকট্রনিক্স, প্রকৌশল, বলবিদ্যা, মেকানিক্স এবং সফটওয়্যার বিজ্ঞানের সাথে সম্পর্কযুক্ত। </a:t>
            </a:r>
            <a:endParaRPr lang="en-US" sz="3500" b="1" dirty="0">
              <a:solidFill>
                <a:srgbClr val="7030A0"/>
              </a:solidFill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8125" y="209942"/>
            <a:ext cx="6049795" cy="599162"/>
            <a:chOff x="1132269" y="6108700"/>
            <a:chExt cx="4749029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178161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000" b="1" dirty="0" err="1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রোবটিক্স</a:t>
              </a:r>
              <a:r>
                <a:rPr lang="en-US" sz="4000" b="1" dirty="0">
                  <a:ln w="11430"/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>
                  <a:ln w="11430"/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(Robotics)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9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711" y="4188048"/>
            <a:ext cx="3559935" cy="2669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50" y="1003419"/>
            <a:ext cx="6096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রোবোটিক্স-এর সাধারণ বিষয়গুলো হলো 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–</a:t>
            </a: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	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কৃত্রিম বুদ্ধিমত্তা 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		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ইঞ্জিনিয়ারিং 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  <a:p>
            <a:pPr algn="just"/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			</a:t>
            </a:r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মনোবিদ্যা</a:t>
            </a:r>
            <a:endParaRPr lang="en-US" sz="3500" b="1" dirty="0"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110" y="509523"/>
            <a:ext cx="2537139" cy="2702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313" y="2557879"/>
            <a:ext cx="3248159" cy="21275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8126" y="209942"/>
            <a:ext cx="4749029" cy="599162"/>
            <a:chOff x="1132269" y="6108700"/>
            <a:chExt cx="4749029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178161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রোবটিক্স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(Robotics)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6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571" y="0"/>
            <a:ext cx="3843071" cy="3843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0649" y="1027907"/>
            <a:ext cx="704333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এই প্রযুক্তিটি কম্পিউটার বুদ্ধিমত্তা সংবলিত এবং কম্পিউটার নিয়ন্ত্রিত রোবট মেশিন তৈরি করে যেগুলো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07" y="2555699"/>
            <a:ext cx="4533334" cy="36190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3843" y="4099332"/>
            <a:ext cx="4868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আকৃতিগত দিক থেকে অনেকটা মানুষের মতো হয় এবং অনেকটা মানুষের মতোই দৈহিক ক্ষমতাসম্পন্ন থাকে।</a:t>
            </a:r>
            <a:endParaRPr lang="en-US" sz="3500" b="1" dirty="0"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8126" y="209942"/>
            <a:ext cx="5521761" cy="599162"/>
            <a:chOff x="1132269" y="6108700"/>
            <a:chExt cx="4749029" cy="599162"/>
          </a:xfrm>
        </p:grpSpPr>
        <p:pic>
          <p:nvPicPr>
            <p:cNvPr id="13" name="Picture 12" descr="cubo_rosso_architetto_fr_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4178161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রোবটিক্স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(Robotics)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8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077" y="1242036"/>
            <a:ext cx="75557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রোবট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Robot) 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শব্দটার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উৎপত্তি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“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Robota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মতান্তরে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</a:t>
            </a: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শব্দ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থেকে</a:t>
            </a:r>
            <a:r>
              <a:rPr lang="en-US" sz="3500" b="1" dirty="0"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9098" y="195427"/>
            <a:ext cx="4211387" cy="599162"/>
            <a:chOff x="1132269" y="6108700"/>
            <a:chExt cx="3967825" cy="599162"/>
          </a:xfrm>
        </p:grpSpPr>
        <p:pic>
          <p:nvPicPr>
            <p:cNvPr id="5" name="Picture 4" descr="cubo_rosso_architetto_fr_0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339695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4500" b="1" dirty="0" err="1">
                  <a:solidFill>
                    <a:srgbClr val="FF0000"/>
                  </a:solidFill>
                  <a:latin typeface="SolaimanLipi" pitchFamily="65" charset="0"/>
                  <a:cs typeface="SolaimanLipi" pitchFamily="65" charset="0"/>
                </a:rPr>
                <a:t>রোবট</a:t>
              </a:r>
              <a:r>
                <a:rPr lang="en-US" sz="4500" b="1" dirty="0">
                  <a:solidFill>
                    <a:srgbClr val="FF0000"/>
                  </a:solidFill>
                  <a:latin typeface="SolaimanLipi" pitchFamily="65" charset="0"/>
                  <a:cs typeface="SolaimanLipi" pitchFamily="65" charset="0"/>
                </a:rPr>
                <a:t> (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Robot)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387347" y="3005091"/>
            <a:ext cx="720264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শব্দটার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প্রবক্তা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ছিলেন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ক্যারেল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ক্যাপেক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যিনি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বিংশ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শতাব্দীর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শুরুর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দিকে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সাইন্স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ফিকশন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লেখার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জন্য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বিখ্যাত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ছিলেন</a:t>
            </a:r>
            <a:r>
              <a:rPr lang="en-US" sz="3500" b="1" dirty="0"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244" y="1242036"/>
            <a:ext cx="2667000" cy="379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5854" y="5316874"/>
            <a:ext cx="9222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Robota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শব্দটার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মানে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হল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দাস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slave)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বা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কর্মী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laimanLipi" pitchFamily="65" charset="0"/>
                <a:cs typeface="SolaimanLipi" pitchFamily="65" charset="0"/>
              </a:rPr>
              <a:t> (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worker)।</a:t>
            </a:r>
          </a:p>
        </p:txBody>
      </p:sp>
    </p:spTree>
    <p:extLst>
      <p:ext uri="{BB962C8B-B14F-4D97-AF65-F5344CB8AC3E}">
        <p14:creationId xmlns:p14="http://schemas.microsoft.com/office/powerpoint/2010/main" val="768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298" y="1709134"/>
            <a:ext cx="3420568" cy="2275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5" y="4214192"/>
            <a:ext cx="3392237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71058" y="1694140"/>
            <a:ext cx="8322365" cy="37338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05740" algn="just"/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Computer program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Electronic circuitry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দ্বারা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205740" algn="just"/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20574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কার্যপদ্ধতি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হয়ে থাকে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- </a:t>
            </a:r>
          </a:p>
          <a:p>
            <a:pPr algn="just"/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	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সম্পূর্ণ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স্বয়ংক্রিয়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আধা-স্বয়ংক্রিয়</a:t>
            </a:r>
            <a:r>
              <a:rPr lang="en-US" sz="3200" spc="-15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571500" indent="-365760" algn="just">
              <a:buFont typeface="Wingdings" pitchFamily="2" charset="2"/>
              <a:buChar char="v"/>
            </a:pP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205740" algn="just"/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126" y="990977"/>
            <a:ext cx="110985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রোবট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ধরণের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ইলেকট্রো-মেকানিক্যাল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যান্ত্রিক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ব্যবস্থা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নিয়ন্ত্রিত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-</a:t>
            </a:r>
          </a:p>
          <a:p>
            <a:pPr algn="just"/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6604" y="4513539"/>
            <a:ext cx="6979257" cy="1661973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অর্থা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ৎ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মানুষ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মেশিন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উভয়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কর্তৃক</a:t>
            </a:r>
            <a:r>
              <a:rPr lang="en-US" sz="3200" spc="-15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spc="-15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পরিচালিত</a:t>
            </a:r>
            <a:endParaRPr lang="en-US" sz="3200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endParaRPr lang="en-US" sz="3200" spc="-15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কিংবা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দূর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নিয়ন্ত্রিত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পারে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8126" y="209942"/>
            <a:ext cx="3967825" cy="599162"/>
            <a:chOff x="1132269" y="6108700"/>
            <a:chExt cx="3967825" cy="599162"/>
          </a:xfrm>
        </p:grpSpPr>
        <p:pic>
          <p:nvPicPr>
            <p:cNvPr id="20" name="Picture 19" descr="cubo_rosso_architetto_fr_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269" y="6108700"/>
              <a:ext cx="808095" cy="599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1703137" y="6108700"/>
              <a:ext cx="3396957" cy="599162"/>
            </a:xfrm>
            <a:prstGeom prst="chevron">
              <a:avLst>
                <a:gd name="adj" fmla="val 39600"/>
              </a:avLst>
            </a:prstGeom>
            <a:gradFill rotWithShape="1">
              <a:gsLst>
                <a:gs pos="0">
                  <a:srgbClr val="929200"/>
                </a:gs>
                <a:gs pos="50000">
                  <a:srgbClr val="FFFF00"/>
                </a:gs>
                <a:gs pos="100000">
                  <a:srgbClr val="9292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r>
                <a:rPr lang="en-US" sz="3600" b="1" dirty="0" err="1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রোবট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ln w="11430"/>
                  <a:solidFill>
                    <a:srgbClr val="0033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(Robot)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12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  <p:bldP spid="6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826</Words>
  <Application>Microsoft Office PowerPoint</Application>
  <PresentationFormat>Widescreen</PresentationFormat>
  <Paragraphs>257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Wingdings 2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Belal Hossan</cp:lastModifiedBy>
  <cp:revision>155</cp:revision>
  <dcterms:created xsi:type="dcterms:W3CDTF">2016-06-10T12:41:00Z</dcterms:created>
  <dcterms:modified xsi:type="dcterms:W3CDTF">2021-01-11T13:02:23Z</dcterms:modified>
</cp:coreProperties>
</file>