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93" r:id="rId4"/>
    <p:sldId id="311" r:id="rId5"/>
    <p:sldId id="296" r:id="rId6"/>
    <p:sldId id="292" r:id="rId7"/>
    <p:sldId id="288" r:id="rId8"/>
    <p:sldId id="287" r:id="rId9"/>
    <p:sldId id="307" r:id="rId10"/>
    <p:sldId id="297" r:id="rId11"/>
    <p:sldId id="300" r:id="rId12"/>
    <p:sldId id="301" r:id="rId13"/>
    <p:sldId id="334" r:id="rId14"/>
    <p:sldId id="324" r:id="rId15"/>
    <p:sldId id="336" r:id="rId16"/>
    <p:sldId id="327" r:id="rId17"/>
    <p:sldId id="325" r:id="rId18"/>
    <p:sldId id="328" r:id="rId19"/>
    <p:sldId id="302" r:id="rId20"/>
    <p:sldId id="323" r:id="rId21"/>
    <p:sldId id="299" r:id="rId22"/>
    <p:sldId id="308" r:id="rId23"/>
    <p:sldId id="262" r:id="rId24"/>
    <p:sldId id="264" r:id="rId25"/>
    <p:sldId id="266" r:id="rId26"/>
    <p:sldId id="303" r:id="rId27"/>
    <p:sldId id="268" r:id="rId28"/>
    <p:sldId id="270" r:id="rId29"/>
    <p:sldId id="272" r:id="rId30"/>
    <p:sldId id="304" r:id="rId31"/>
    <p:sldId id="277" r:id="rId32"/>
    <p:sldId id="338" r:id="rId33"/>
    <p:sldId id="339" r:id="rId34"/>
    <p:sldId id="340" r:id="rId35"/>
    <p:sldId id="341" r:id="rId36"/>
    <p:sldId id="30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CFFB-7914-48B2-B62D-A99BCAF2D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0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F77-52CC-430B-98B8-5C626946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4096-88B2-477E-B7CC-4754B9AE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3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071-CEEF-4650-9688-3A44A90C6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2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6747-A625-4416-89FD-329599F7C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3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A575-4436-449F-910B-ECDA49A1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32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4436-F0E9-484B-90DF-280556714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9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79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A61B-EA57-48C4-9845-4FFDEC532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9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542A-BC0E-4E92-A4CE-FAE5C8AB6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5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144-94B4-4C68-B7B2-3DFB2F36E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6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29C1-D444-4BF9-B964-A1D7D48C4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3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2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B8FB-8756-4B07-BF05-17E6F415D783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4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06845" y="-1074706"/>
            <a:ext cx="5792662" cy="8853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1" y="1690063"/>
            <a:ext cx="3933231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মোফাজ্জল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ৌদ্দগ্রাম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42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3575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67542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983575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0A4A6F-9DC2-45F7-8573-8CEAAB7333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524001"/>
            <a:ext cx="2975134" cy="32678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1211045"/>
            <a:ext cx="66570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ডেটাবেজ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অ্যালগরিদম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পরিসংখ্যানিক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টেকনিক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ব্যবহারের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200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-এ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তত্ত্বগতভাবে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হারিক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হওয়া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বায়োলজিক্যাল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সমস্যাগুলোর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ব্যবস্থাপনা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143" y="664450"/>
            <a:ext cx="4426857" cy="2731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141037" y="279217"/>
            <a:ext cx="5010150" cy="599162"/>
            <a:chOff x="990600" y="6108700"/>
            <a:chExt cx="5010150" cy="599162"/>
          </a:xfrm>
        </p:grpSpPr>
        <p:pic>
          <p:nvPicPr>
            <p:cNvPr id="6" name="Picture 5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29761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r>
                <a:rPr lang="en-US" sz="4000" b="1" dirty="0">
                  <a:solidFill>
                    <a:srgbClr val="FF0000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4000" b="1" dirty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142" y="3533361"/>
            <a:ext cx="4426857" cy="29897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93700" y="4214115"/>
            <a:ext cx="6137729" cy="1628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বিজ্ঞান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গণিত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প্রযুক্তিবিদ্যার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শাখায়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জীবসম্বন্ধীয়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উপাত্ত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প্রক্রিয়াকরণের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dirty="0" err="1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9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3900" y="1216913"/>
            <a:ext cx="9937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32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32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” </a:t>
            </a:r>
            <a:r>
              <a:rPr lang="en-US" sz="3200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বায়োলজিক্যাল</a:t>
            </a:r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এনালাইসিস</a:t>
            </a:r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en-US" sz="1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7819" y="1940711"/>
            <a:ext cx="9557100" cy="1625093"/>
            <a:chOff x="917819" y="1940711"/>
            <a:chExt cx="9557100" cy="1625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699" y="1940711"/>
              <a:ext cx="1946220" cy="1625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917819" y="2460871"/>
              <a:ext cx="257987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880" algn="just">
                <a:spcBef>
                  <a:spcPts val="0"/>
                </a:spcBef>
              </a:pP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কম্পিউটার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প্রযুক্তি</a:t>
              </a:r>
              <a:endPara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7819" y="3565804"/>
            <a:ext cx="9761718" cy="1333863"/>
            <a:chOff x="917819" y="3565804"/>
            <a:chExt cx="9761718" cy="13338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1099" y="3565804"/>
              <a:ext cx="1998438" cy="133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917819" y="3744309"/>
              <a:ext cx="28587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880" algn="just">
                <a:spcBef>
                  <a:spcPts val="0"/>
                </a:spcBef>
              </a:pP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ইনফরমেশন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থিওরি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7819" y="5081972"/>
            <a:ext cx="9776627" cy="1628935"/>
            <a:chOff x="917819" y="5081972"/>
            <a:chExt cx="9776627" cy="16289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6008" y="5081972"/>
              <a:ext cx="1998438" cy="162893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17819" y="5283674"/>
              <a:ext cx="21005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880" algn="just">
                <a:spcBef>
                  <a:spcPts val="0"/>
                </a:spcBef>
              </a:pP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গাণিতিক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জ্ঞান</a:t>
              </a:r>
              <a:endPara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037" y="279217"/>
            <a:ext cx="5010150" cy="599162"/>
            <a:chOff x="990600" y="6108700"/>
            <a:chExt cx="5010150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29761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r>
                <a:rPr lang="en-US" sz="4000" b="1" dirty="0">
                  <a:solidFill>
                    <a:srgbClr val="FF0000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4400" b="1" dirty="0"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0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09247" y="11185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মেডিকেল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ডায়াগনসিস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ইমেজিং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ea typeface="+mn-ea"/>
                <a:cs typeface="SolaimanLipi" pitchFamily="2" charset="0"/>
              </a:rPr>
              <a:t>প্রক্রিয়া</a:t>
            </a:r>
            <a:endParaRPr lang="en-US" sz="3600" b="1" dirty="0">
              <a:solidFill>
                <a:srgbClr val="002060"/>
              </a:solidFill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998535" y="838428"/>
            <a:ext cx="2990271" cy="2577738"/>
            <a:chOff x="4158" y="1872"/>
            <a:chExt cx="930" cy="895"/>
          </a:xfrm>
        </p:grpSpPr>
        <p:pic>
          <p:nvPicPr>
            <p:cNvPr id="4" name="Picture 4" descr="head3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872"/>
              <a:ext cx="864" cy="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158" y="2639"/>
              <a:ext cx="93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2D/3D visualization</a:t>
              </a:r>
            </a:p>
          </p:txBody>
        </p:sp>
      </p:grpSp>
      <p:pic>
        <p:nvPicPr>
          <p:cNvPr id="6" name="Picture 6" descr="pms-inter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308" y="2958572"/>
            <a:ext cx="2467878" cy="185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495800" y="2090059"/>
            <a:ext cx="3963988" cy="3383781"/>
            <a:chOff x="2256" y="2208"/>
            <a:chExt cx="1728" cy="1712"/>
          </a:xfrm>
        </p:grpSpPr>
        <p:pic>
          <p:nvPicPr>
            <p:cNvPr id="8" name="Picture 8" descr="topology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208"/>
              <a:ext cx="1728" cy="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44" y="3733"/>
              <a:ext cx="106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VL experiment topology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8999373" y="3544092"/>
            <a:ext cx="2989431" cy="2423188"/>
            <a:chOff x="4161" y="2976"/>
            <a:chExt cx="891" cy="991"/>
          </a:xfrm>
        </p:grpSpPr>
        <p:pic>
          <p:nvPicPr>
            <p:cNvPr id="11" name="Picture 11" descr="headslic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828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61" y="3829"/>
              <a:ext cx="89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Image processing, Data storage</a:t>
              </a:r>
            </a:p>
          </p:txBody>
        </p:sp>
      </p:grp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463587" y="3386898"/>
            <a:ext cx="2369670" cy="4231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7819768" y="2368666"/>
            <a:ext cx="1390979" cy="6788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7819768" y="4484914"/>
            <a:ext cx="1390980" cy="5585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 rot="20347877">
            <a:off x="2427803" y="4713452"/>
            <a:ext cx="3834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Filtering, analyses, 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imulation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463587" y="3913186"/>
            <a:ext cx="3763041" cy="1375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Picture 18" descr="M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55" y="1002144"/>
            <a:ext cx="2014317" cy="18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 rot="21030475">
            <a:off x="2409276" y="3608767"/>
            <a:ext cx="27188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retrieval, acquisition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20" name="Picture 20" descr="aboutphoto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55" y="4902077"/>
            <a:ext cx="2014318" cy="179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6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920722"/>
            <a:ext cx="2452914" cy="2896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1257" y="1186773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প্রেরণ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আরোহণ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প্রক্রিয়াকরণের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গুরুত্বের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স্বীকৃতি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স্বরুপ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১৯৭৮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সালে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Paulien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Hogeweg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নামের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একজন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গবেষক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প্রক্রিয়াকরণে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জীবন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সম্পর্কিত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গবেষণায়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শব্দটি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ইহা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প্রাণপদার্থ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বিদ্যা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(Biophysics)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প্রাণরসায়ন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Biochemistry)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সমান্তরাল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ক্ষেত্র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হিসেবে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স্থাপিত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037" y="279217"/>
            <a:ext cx="6927420" cy="599162"/>
            <a:chOff x="990600" y="6108700"/>
            <a:chExt cx="6927420" cy="599162"/>
          </a:xfrm>
        </p:grpSpPr>
        <p:pic>
          <p:nvPicPr>
            <p:cNvPr id="5" name="Picture 4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1488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-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ইতিহাস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257" y="3922485"/>
            <a:ext cx="11742057" cy="2803330"/>
            <a:chOff x="261257" y="3922485"/>
            <a:chExt cx="11742057" cy="2803330"/>
          </a:xfrm>
        </p:grpSpPr>
        <p:sp>
          <p:nvSpPr>
            <p:cNvPr id="8" name="Rectangle 7"/>
            <p:cNvSpPr/>
            <p:nvPr/>
          </p:nvSpPr>
          <p:spPr>
            <a:xfrm>
              <a:off x="261257" y="4472579"/>
              <a:ext cx="8839199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বায়োইনফরমেটিক্স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গোড়ার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দিকের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“Elvin A.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kabat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নামের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একজন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গবেষক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১৯৮০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সাল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থেকে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১৯৯১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সাল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মধ্যে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তার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অ্যান্টিবড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সম্পর্কিত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ধারাবাহিক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প্রকাশনায়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জৈব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অনুক্রম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বিশ্লেষণের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প্রবর্তন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করেন</a:t>
              </a:r>
              <a:r>
                <a:rPr lang="en-US" sz="3200" dirty="0">
                  <a:solidFill>
                    <a:srgbClr val="002060"/>
                  </a:solidFill>
                  <a:latin typeface="SolaimanLipi" pitchFamily="2" charset="0"/>
                  <a:cs typeface="SolaimanLipi" pitchFamily="2" charset="0"/>
                </a:rPr>
                <a:t>। “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0400" y="3922485"/>
              <a:ext cx="2452914" cy="280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9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913" y="3952433"/>
            <a:ext cx="11331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জৈবিক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নিউক্লিওটাইড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ক্রম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অ্যামিনো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এসিড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ক্রম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সংরক্ষণের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উদ্দেশ্যে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ডেটাবেজ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রক্ষণাবেক্ষণের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genomic revolution”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শুরুর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দিকে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শব্দটিকে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পুনরায়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ডেটাবেজের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উন্নয়ন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ছিল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জটিল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ইন্টারফেস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যার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গবেষকগণ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বিদ্যমান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অ্যাক্সে</a:t>
            </a:r>
            <a:r>
              <a:rPr lang="bn-IN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উন্নয়নের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পাশাপাশি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নতুন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সংশোধিত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তথ্যও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জমা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দিতে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bn-IN" sz="3200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398" y="1077531"/>
            <a:ext cx="86650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ন্যাশনাল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সেন্টার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বায়োটেকনলজি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ইনফরমেশন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পরিচালক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Lipman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ক্ষেত্রের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আরেকজন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অগ্রদূত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Margaret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Oayhaff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অবদানের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পিতা-মাতা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হিসেবে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অভিহিত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করেছিলেন</a:t>
            </a:r>
            <a:r>
              <a:rPr lang="en-US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037" y="279217"/>
            <a:ext cx="6927420" cy="599162"/>
            <a:chOff x="990600" y="6108700"/>
            <a:chExt cx="6927420" cy="599162"/>
          </a:xfrm>
        </p:grpSpPr>
        <p:pic>
          <p:nvPicPr>
            <p:cNvPr id="5" name="Picture 4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1488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বায়োইনফর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ইতিহাস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241433" y="878379"/>
            <a:ext cx="2510971" cy="2909850"/>
            <a:chOff x="9332686" y="878379"/>
            <a:chExt cx="2670628" cy="34852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2686" y="878379"/>
              <a:ext cx="2670628" cy="30979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769355" y="3994297"/>
              <a:ext cx="17972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David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Lipman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07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037" y="264703"/>
            <a:ext cx="6811306" cy="613676"/>
            <a:chOff x="990600" y="6094186"/>
            <a:chExt cx="6811306" cy="613676"/>
          </a:xfrm>
        </p:grpSpPr>
        <p:pic>
          <p:nvPicPr>
            <p:cNvPr id="3" name="Picture 2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1557993" y="6094186"/>
              <a:ext cx="624391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eaLnBrk="0" hangingPunct="0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000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উদ্দেশ্য</a:t>
              </a:r>
              <a:r>
                <a:rPr lang="en-US" sz="4000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/</a:t>
              </a:r>
              <a:r>
                <a:rPr lang="en-US" sz="4000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কাজ</a:t>
              </a:r>
              <a:r>
                <a:rPr lang="en-US" sz="4000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endParaRPr lang="bn-BD" sz="40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631470" y="3472309"/>
            <a:ext cx="64153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algn="just">
              <a:spcBef>
                <a:spcPts val="0"/>
              </a:spcBef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সফট্‌ওয়্যার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টুলসটি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জীববিজ্ঞান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সংক্রান্ত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ডেটার-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আহরণ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সাজানো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আবিস্কার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উন্নয়ন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31572" y="1096060"/>
            <a:ext cx="10500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algn="just"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উদ্দেশ্য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জৈবিক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সম্পর্কে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সঠিক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ধারণা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লাভ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688042" y="1958275"/>
            <a:ext cx="10963671" cy="2251458"/>
            <a:chOff x="688042" y="1958275"/>
            <a:chExt cx="10963671" cy="2251458"/>
          </a:xfrm>
        </p:grpSpPr>
        <p:sp>
          <p:nvSpPr>
            <p:cNvPr id="5" name="Rectangle 4"/>
            <p:cNvSpPr/>
            <p:nvPr/>
          </p:nvSpPr>
          <p:spPr>
            <a:xfrm>
              <a:off x="688042" y="2173278"/>
              <a:ext cx="72077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২.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বায়োইনফর</a:t>
              </a:r>
              <a:r>
                <a:rPr lang="bn-IN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ম্যা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3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প্রধান</a:t>
              </a:r>
              <a:r>
                <a: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কাজ</a:t>
              </a:r>
              <a:r>
                <a: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হচ্ছে</a:t>
              </a:r>
              <a:r>
                <a: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জীববিজ্ঞান</a:t>
              </a:r>
              <a:r>
                <a: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সম্বন্ধীয়</a:t>
              </a:r>
              <a:r>
                <a: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জ্ঞান</a:t>
              </a:r>
              <a:r>
                <a: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করে</a:t>
              </a:r>
              <a:r>
                <a:rPr lang="en-US" sz="32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সফট্‌ওয়্যার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টুলস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তৈরি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করা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।</a:t>
              </a:r>
              <a:endPara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3142" y="1958275"/>
              <a:ext cx="3378571" cy="225145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4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011" y="453388"/>
            <a:ext cx="6978019" cy="599162"/>
            <a:chOff x="990600" y="6108700"/>
            <a:chExt cx="6978019" cy="599162"/>
          </a:xfrm>
        </p:grpSpPr>
        <p:pic>
          <p:nvPicPr>
            <p:cNvPr id="3" name="Picture 2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65482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eaLnBrk="0" hangingPunct="0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 উদ্দেশ্য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/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কাজ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endParaRPr lang="bn-BD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379" y="1988392"/>
            <a:ext cx="3048270" cy="2032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653548" y="4093815"/>
            <a:ext cx="10662101" cy="2529454"/>
            <a:chOff x="653548" y="4093815"/>
            <a:chExt cx="10662101" cy="2529454"/>
          </a:xfrm>
        </p:grpSpPr>
        <p:sp>
          <p:nvSpPr>
            <p:cNvPr id="5" name="Rectangle 4"/>
            <p:cNvSpPr/>
            <p:nvPr/>
          </p:nvSpPr>
          <p:spPr>
            <a:xfrm>
              <a:off x="653548" y="4093815"/>
              <a:ext cx="709748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এবং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  <a:p>
              <a:pPr algn="just"/>
              <a:endPara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  <a:p>
              <a:pPr algn="just"/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মলিকুলার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বায়োলজির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বৈশিষ্ট্য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অনুধাবন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ও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মূল্যায়ন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করার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ক্ষেত্রে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সাহায্য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করে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।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7379" y="4400759"/>
              <a:ext cx="3048270" cy="22225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1"/>
          <p:cNvSpPr/>
          <p:nvPr/>
        </p:nvSpPr>
        <p:spPr>
          <a:xfrm>
            <a:off x="653548" y="2184791"/>
            <a:ext cx="6821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জিনোমিক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তুলনা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8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547" y="1413063"/>
            <a:ext cx="8079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আণবিক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জীববিজ্ঞানের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পরীক্ষামূলক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প্রয়োগের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ইমেজ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সিগন্যাল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প্রসেসিং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বিশাল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পরিমাণ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ডেটার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কাঁচামাল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প্রয়োজনীয়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ফলাফল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বাছাই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গবেষণার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পুনরাবৃত্তি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ঘটিয়ে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মূল্যবান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বাঁচায়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endParaRPr lang="en-US" sz="32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011" y="453388"/>
            <a:ext cx="7754733" cy="599162"/>
            <a:chOff x="990600" y="6108700"/>
            <a:chExt cx="7754733" cy="599162"/>
          </a:xfrm>
        </p:grpSpPr>
        <p:pic>
          <p:nvPicPr>
            <p:cNvPr id="4" name="Picture 3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1703136" y="6108700"/>
              <a:ext cx="704219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উদ্দেশ্য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/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কাজ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543" y="1270756"/>
            <a:ext cx="3091679" cy="2575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91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037" y="279217"/>
            <a:ext cx="7493477" cy="599162"/>
            <a:chOff x="990600" y="6108700"/>
            <a:chExt cx="7435420" cy="599162"/>
          </a:xfrm>
        </p:grpSpPr>
        <p:pic>
          <p:nvPicPr>
            <p:cNvPr id="6" name="Picture 5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72288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–এ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ব্যবহৃত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ডেটা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89643" y="1940578"/>
            <a:ext cx="122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ডিএনএ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1107555"/>
            <a:ext cx="2322285" cy="2438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45982" y="1434461"/>
            <a:ext cx="4285905" cy="1784587"/>
            <a:chOff x="6145982" y="1434461"/>
            <a:chExt cx="4285905" cy="1784587"/>
          </a:xfrm>
        </p:grpSpPr>
        <p:sp>
          <p:nvSpPr>
            <p:cNvPr id="9" name="Rectangle 8"/>
            <p:cNvSpPr/>
            <p:nvPr/>
          </p:nvSpPr>
          <p:spPr>
            <a:xfrm>
              <a:off x="6145982" y="2034367"/>
              <a:ext cx="1068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জীন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1550" y="1434461"/>
              <a:ext cx="2540337" cy="178458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89643" y="3893744"/>
            <a:ext cx="3699166" cy="1857829"/>
            <a:chOff x="789643" y="3893744"/>
            <a:chExt cx="3699166" cy="18578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8400" y="3893744"/>
              <a:ext cx="2050409" cy="185782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89643" y="4466982"/>
              <a:ext cx="19825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এমিনো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এসিড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37981" y="3700051"/>
            <a:ext cx="5496152" cy="2466975"/>
            <a:chOff x="5637981" y="3700051"/>
            <a:chExt cx="5496152" cy="24669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2808" y="3700051"/>
              <a:ext cx="2981325" cy="24669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7981" y="4759366"/>
              <a:ext cx="23744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নিউক্লিক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এসিড</a:t>
              </a:r>
              <a:endPara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27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674" y="161957"/>
            <a:ext cx="7727955" cy="599162"/>
            <a:chOff x="990600" y="6108700"/>
            <a:chExt cx="7727955" cy="599162"/>
          </a:xfrm>
        </p:grpSpPr>
        <p:pic>
          <p:nvPicPr>
            <p:cNvPr id="8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7015418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-এ </a:t>
              </a:r>
              <a:r>
                <a:rPr lang="en-US" sz="4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ব্যবহৃত</a:t>
              </a:r>
              <a:r>
                <a: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টুলস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b="1" dirty="0">
                  <a:solidFill>
                    <a:srgbClr val="FF0000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4400" b="1" dirty="0">
                <a:solidFill>
                  <a:srgbClr val="FF0000"/>
                </a:solidFill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340943" y="1915516"/>
            <a:ext cx="1373774" cy="725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4420" lvl="2" algn="just">
              <a:lnSpc>
                <a:spcPct val="140000"/>
              </a:lnSpc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1641" y="5591350"/>
            <a:ext cx="4977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সিমুলেশন</a:t>
            </a:r>
            <a:r>
              <a:rPr lang="en-US" sz="5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অ্যালগরিদম</a:t>
            </a:r>
            <a:endParaRPr lang="en-US" sz="5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7745" y="4551198"/>
            <a:ext cx="5514719" cy="2080304"/>
            <a:chOff x="547745" y="4551198"/>
            <a:chExt cx="5514719" cy="2080304"/>
          </a:xfrm>
        </p:grpSpPr>
        <p:sp>
          <p:nvSpPr>
            <p:cNvPr id="19" name="Rectangle 18"/>
            <p:cNvSpPr/>
            <p:nvPr/>
          </p:nvSpPr>
          <p:spPr>
            <a:xfrm>
              <a:off x="547745" y="5591350"/>
              <a:ext cx="20217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ইমেজ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প্রসেসিং</a:t>
              </a:r>
              <a:endParaRPr lang="en-US" sz="32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9452" y="4551198"/>
              <a:ext cx="3493012" cy="20803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670211" y="841103"/>
            <a:ext cx="4041707" cy="1237488"/>
            <a:chOff x="670211" y="841103"/>
            <a:chExt cx="4041707" cy="1237488"/>
          </a:xfrm>
        </p:grpSpPr>
        <p:sp>
          <p:nvSpPr>
            <p:cNvPr id="21" name="Rectangle 20"/>
            <p:cNvSpPr/>
            <p:nvPr/>
          </p:nvSpPr>
          <p:spPr>
            <a:xfrm>
              <a:off x="670211" y="1167460"/>
              <a:ext cx="19832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কৃত্রিম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বুদ্ধিমত্তা</a:t>
              </a:r>
              <a:endParaRPr lang="en-US" sz="32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0654" y="841103"/>
              <a:ext cx="1731264" cy="123748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71658" y="833277"/>
            <a:ext cx="5724704" cy="1445127"/>
            <a:chOff x="5971658" y="833277"/>
            <a:chExt cx="5724704" cy="1445127"/>
          </a:xfrm>
        </p:grpSpPr>
        <p:sp>
          <p:nvSpPr>
            <p:cNvPr id="20" name="Rectangle 19"/>
            <p:cNvSpPr/>
            <p:nvPr/>
          </p:nvSpPr>
          <p:spPr>
            <a:xfrm>
              <a:off x="5971658" y="1167070"/>
              <a:ext cx="24481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সিগন্যাল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প্রসেসিং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endParaRPr lang="en-US" sz="32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79849" y="833277"/>
              <a:ext cx="3316513" cy="144512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7745" y="3156831"/>
            <a:ext cx="5307610" cy="1270673"/>
            <a:chOff x="547745" y="3156831"/>
            <a:chExt cx="5307610" cy="1270673"/>
          </a:xfrm>
        </p:grpSpPr>
        <p:sp>
          <p:nvSpPr>
            <p:cNvPr id="17" name="Rectangle 16"/>
            <p:cNvSpPr/>
            <p:nvPr/>
          </p:nvSpPr>
          <p:spPr>
            <a:xfrm>
              <a:off x="547745" y="3499782"/>
              <a:ext cx="17315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ডেটা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মাইনিং</a:t>
              </a:r>
              <a:endParaRPr lang="en-US" sz="32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4309" y="3156831"/>
              <a:ext cx="3431046" cy="127067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111119" y="2641292"/>
            <a:ext cx="6004390" cy="2396549"/>
            <a:chOff x="6111119" y="2641292"/>
            <a:chExt cx="6004390" cy="2396549"/>
          </a:xfrm>
        </p:grpSpPr>
        <p:sp>
          <p:nvSpPr>
            <p:cNvPr id="18" name="Rectangle 17"/>
            <p:cNvSpPr/>
            <p:nvPr/>
          </p:nvSpPr>
          <p:spPr>
            <a:xfrm>
              <a:off x="6111119" y="3499781"/>
              <a:ext cx="21691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সফট</a:t>
              </a:r>
              <a:r>
                <a:rPr lang="en-US" sz="32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3200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কম্পিউটিং</a:t>
              </a:r>
              <a:endParaRPr lang="en-US" sz="32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0302" y="2641292"/>
              <a:ext cx="3835207" cy="2396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3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455" y="3304395"/>
            <a:ext cx="8387546" cy="3553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9430" y="1659136"/>
            <a:ext cx="402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ছবিগুলো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লক্ষ্য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করি</a:t>
            </a:r>
            <a:endParaRPr lang="en-US" sz="4000" b="1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26629" cy="37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674" y="161957"/>
            <a:ext cx="8804669" cy="599162"/>
            <a:chOff x="990600" y="6108700"/>
            <a:chExt cx="8804669" cy="599162"/>
          </a:xfrm>
        </p:grpSpPr>
        <p:pic>
          <p:nvPicPr>
            <p:cNvPr id="4" name="Picture 3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8092132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-এ </a:t>
              </a:r>
              <a:r>
                <a:rPr lang="en-US" sz="4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ব্যবহৃত</a:t>
              </a:r>
              <a:r>
                <a:rPr lang="en-US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সফটওয়্যার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4400" b="1" dirty="0"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9706"/>
            <a:ext cx="2053774" cy="20537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307" y="1307963"/>
            <a:ext cx="1968653" cy="1968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393" y="1525222"/>
            <a:ext cx="1609404" cy="16094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775" y="1535093"/>
            <a:ext cx="1711425" cy="13456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250" y="1535093"/>
            <a:ext cx="1589662" cy="1589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18" y="4305252"/>
            <a:ext cx="1759861" cy="17306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330" y="4492654"/>
            <a:ext cx="3591808" cy="12165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313" y="4280290"/>
            <a:ext cx="3281484" cy="142485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740965" y="4305252"/>
            <a:ext cx="2392974" cy="1800279"/>
            <a:chOff x="9740965" y="4305252"/>
            <a:chExt cx="2392974" cy="18002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8808" y="4305252"/>
              <a:ext cx="1854989" cy="140398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740965" y="5736199"/>
              <a:ext cx="239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Spreadsheet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829" y="737026"/>
            <a:ext cx="9187542" cy="612097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2552" y="137864"/>
            <a:ext cx="6959600" cy="599162"/>
            <a:chOff x="990600" y="6108700"/>
            <a:chExt cx="6959600" cy="599162"/>
          </a:xfrm>
        </p:grpSpPr>
        <p:pic>
          <p:nvPicPr>
            <p:cNvPr id="4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120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1" y="2324100"/>
            <a:ext cx="4991100" cy="401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001" y="1452722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পার্সোনালাইজড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মেডিসিন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150" y="283004"/>
            <a:ext cx="6959600" cy="599162"/>
            <a:chOff x="990600" y="6108700"/>
            <a:chExt cx="6959600" cy="599162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5" y="2324100"/>
            <a:ext cx="5105400" cy="403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3235" y="145272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ঔষুধ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উন্নয়ন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2874516"/>
            <a:ext cx="5359400" cy="3259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4150" y="1934430"/>
            <a:ext cx="568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প্রিভেনটিভ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মেডিসিন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150" y="283004"/>
            <a:ext cx="6959600" cy="599162"/>
            <a:chOff x="990600" y="6108700"/>
            <a:chExt cx="6959600" cy="599162"/>
          </a:xfrm>
        </p:grpSpPr>
        <p:pic>
          <p:nvPicPr>
            <p:cNvPr id="10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863" y="2733057"/>
            <a:ext cx="4572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21937" y="1896265"/>
            <a:ext cx="457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৪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মলিকিউলার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মেডিসিন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393" y="2157989"/>
            <a:ext cx="4273550" cy="42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99250" y="1422507"/>
            <a:ext cx="522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৬.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মাইক্রো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য়াল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জিনোম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এপ্লিকেশন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150" y="283004"/>
            <a:ext cx="6959600" cy="599162"/>
            <a:chOff x="990600" y="6108700"/>
            <a:chExt cx="6959600" cy="599162"/>
          </a:xfrm>
        </p:grpSpPr>
        <p:pic>
          <p:nvPicPr>
            <p:cNvPr id="10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7" y="2157989"/>
            <a:ext cx="5765800" cy="360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4687" y="1422508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৫.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জিন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থেরাপি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6" y="2193371"/>
            <a:ext cx="6135654" cy="424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6926" y="1116153"/>
            <a:ext cx="6135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৮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খরা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প্রতিরোধ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উন্নয়ন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Development of Drought resistance Varieties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" y="2193371"/>
            <a:ext cx="5565401" cy="424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637" y="1116153"/>
            <a:ext cx="561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৭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আবহাওয়া পরিবর্তন শিক্ষা</a:t>
            </a: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(Climate Change Studies)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637" y="168704"/>
            <a:ext cx="6959600" cy="599162"/>
            <a:chOff x="990600" y="6108700"/>
            <a:chExt cx="6959600" cy="599162"/>
          </a:xfrm>
        </p:grpSpPr>
        <p:pic>
          <p:nvPicPr>
            <p:cNvPr id="7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9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650" y="2997040"/>
            <a:ext cx="5149850" cy="35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6201" y="2412564"/>
            <a:ext cx="63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১০.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ওয়াস্ট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ক্লিনআপ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Cleanup)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150" y="283004"/>
            <a:ext cx="6959600" cy="599162"/>
            <a:chOff x="990600" y="6108700"/>
            <a:chExt cx="6959600" cy="599162"/>
          </a:xfrm>
        </p:grpSpPr>
        <p:pic>
          <p:nvPicPr>
            <p:cNvPr id="10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2242717"/>
            <a:ext cx="5619750" cy="441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1450" y="1657942"/>
            <a:ext cx="771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৯.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বিকল্প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শক্তি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উৎস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Energy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Sourse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91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955" y="2501040"/>
            <a:ext cx="5230041" cy="36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80955" y="1321124"/>
            <a:ext cx="5230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১২.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বায়োটেকনোলজি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150" y="283004"/>
            <a:ext cx="6245680" cy="599162"/>
            <a:chOff x="990600" y="6108700"/>
            <a:chExt cx="6245680" cy="599162"/>
          </a:xfrm>
        </p:grpSpPr>
        <p:pic>
          <p:nvPicPr>
            <p:cNvPr id="10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5533142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53" y="2508100"/>
            <a:ext cx="3333750" cy="36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953" y="1231180"/>
            <a:ext cx="4060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১১.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ভে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টে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রিনারি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বিজ্ঞান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(Veterinary Science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60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7" y="2019300"/>
            <a:ext cx="4467063" cy="484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" y="911153"/>
            <a:ext cx="546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১৩.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মাইক্রোবেজ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ফরেনসিক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বিশ্লেষণ</a:t>
            </a:r>
            <a:endParaRPr lang="en-US" sz="28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 Analysis of Microbes)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150" y="283004"/>
            <a:ext cx="6959600" cy="599162"/>
            <a:chOff x="990600" y="6108700"/>
            <a:chExt cx="6959600" cy="599162"/>
          </a:xfrm>
        </p:grpSpPr>
        <p:pic>
          <p:nvPicPr>
            <p:cNvPr id="10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300" y="2088455"/>
            <a:ext cx="6623050" cy="47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75250" y="1043764"/>
            <a:ext cx="711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১৪.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বায়ো-অস্ত্র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উৎপাদন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Bio-Weapon Creation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52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2409371"/>
            <a:ext cx="5591175" cy="39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525" y="1034341"/>
            <a:ext cx="5591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১৫. 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শস্য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উন্নয়ন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(Crop Improvement)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475" y="2409371"/>
            <a:ext cx="5178425" cy="39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0475" y="1034341"/>
            <a:ext cx="517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১৬.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পুষ্টির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উন্নয়ন</a:t>
            </a:r>
            <a:r>
              <a:rPr lang="en-US" sz="28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(Improve Nutritional Quality)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150" y="283004"/>
            <a:ext cx="6959600" cy="599162"/>
            <a:chOff x="990600" y="6108700"/>
            <a:chExt cx="6959600" cy="599162"/>
          </a:xfrm>
        </p:grpSpPr>
        <p:pic>
          <p:nvPicPr>
            <p:cNvPr id="8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60" y="1091068"/>
            <a:ext cx="6241139" cy="5707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164" y="737125"/>
            <a:ext cx="567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ছবিগুলো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দেখে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কিছু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বুঝা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58" y="1984748"/>
            <a:ext cx="5567950" cy="34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2388105"/>
            <a:ext cx="6296026" cy="37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963" y="1372442"/>
            <a:ext cx="6296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১৭.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কীট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প্রতিরোধ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(Insect Resistance)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4150" y="283004"/>
            <a:ext cx="6959600" cy="599162"/>
            <a:chOff x="990600" y="6108700"/>
            <a:chExt cx="6959600" cy="599162"/>
          </a:xfrm>
        </p:grpSpPr>
        <p:pic>
          <p:nvPicPr>
            <p:cNvPr id="8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24706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রম্যা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ব্যবহার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</a:t>
              </a:r>
              <a:endParaRPr lang="bn-BD" sz="4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750" y="2492173"/>
            <a:ext cx="5480447" cy="35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33749" y="1476847"/>
            <a:ext cx="5480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১৮.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এন্টিবায়োটিক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রেজিস্ট্যান্স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(Antibiotic Resistance)</a:t>
            </a:r>
          </a:p>
        </p:txBody>
      </p:sp>
    </p:spTree>
    <p:extLst>
      <p:ext uri="{BB962C8B-B14F-4D97-AF65-F5344CB8AC3E}">
        <p14:creationId xmlns:p14="http://schemas.microsoft.com/office/powerpoint/2010/main" val="33354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12" y="907204"/>
            <a:ext cx="5226838" cy="68608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4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ঘ.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রোবটিক্স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56369" y="2616818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99913" y="3411837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ঘ.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রোবটিক্স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485235" y="1933945"/>
            <a:ext cx="9087412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জীব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সংক্রান্ত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ব্যবস্থাপনায়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প্রযুক্তির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প্রয়োগকে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? 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62887" y="2649303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ইঞ্জিনিয়ারিং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62886" y="3418460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509127" y="2660361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ক.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ইঞ্জিনিয়ারিং</a:t>
            </a:r>
            <a:endParaRPr lang="en-US" sz="32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2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1696427"/>
            <a:ext cx="11049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5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দলীয়</a:t>
            </a:r>
            <a:r>
              <a:rPr lang="en-US" sz="5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5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</a:p>
          <a:p>
            <a:pPr algn="ctr" eaLnBrk="0" hangingPunct="0">
              <a:defRPr/>
            </a:pPr>
            <a:endParaRPr lang="bn-BD" sz="6000" b="1" u="sng" dirty="0">
              <a:solidFill>
                <a:srgbClr val="0000FF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bn-BD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বায়োমেট্রিক্স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ে ও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ম্যাটি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ক্স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তুলনা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</a:t>
            </a:r>
            <a:r>
              <a:rPr lang="bn-IN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53558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159" y="3090926"/>
            <a:ext cx="1091638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endParaRPr lang="bn-BD" sz="3200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eaLnBrk="0" hangingPunct="0">
              <a:defRPr/>
            </a:pPr>
            <a:r>
              <a:rPr lang="bn-IN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bn-BD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ইনফর</a:t>
            </a:r>
            <a:r>
              <a:rPr lang="bn-IN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BD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কী?</a:t>
            </a:r>
            <a:endParaRPr lang="en-US" sz="36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pPr eaLnBrk="0" hangingPunct="0">
              <a:defRPr/>
            </a:pPr>
            <a:r>
              <a:rPr lang="bn-IN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bn-BD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ইনফর</a:t>
            </a:r>
            <a:r>
              <a:rPr lang="bn-IN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BD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eaLnBrk="0" hangingPunct="0">
              <a:defRPr/>
            </a:pPr>
            <a:r>
              <a:rPr lang="bn-IN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৩. </a:t>
            </a:r>
            <a:r>
              <a:rPr lang="bn-BD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ইনফর</a:t>
            </a:r>
            <a:r>
              <a:rPr lang="bn-IN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BD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কিভাবে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কে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সাহায্য</a:t>
            </a:r>
            <a:r>
              <a:rPr lang="en-US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bn-BD" sz="36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?</a:t>
            </a:r>
          </a:p>
          <a:p>
            <a:pPr marL="914400" indent="-914400" eaLnBrk="0" hangingPunct="0">
              <a:buAutoNum type="arabicPeriod"/>
              <a:defRPr/>
            </a:pPr>
            <a:endParaRPr lang="bn-BD" sz="3200" dirty="0">
              <a:solidFill>
                <a:schemeClr val="tx1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91943" y="326812"/>
            <a:ext cx="4736576" cy="2653681"/>
            <a:chOff x="7008812" y="287621"/>
            <a:chExt cx="4736576" cy="2653681"/>
          </a:xfrm>
        </p:grpSpPr>
        <p:sp>
          <p:nvSpPr>
            <p:cNvPr id="5" name="Cloud Callout 4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61412" y="360101"/>
              <a:ext cx="184541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মূল্যায়ন</a:t>
              </a:r>
              <a:endPara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0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840289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79549" y="942649"/>
            <a:ext cx="1068946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বাড়ীর</a:t>
            </a:r>
            <a:r>
              <a:rPr lang="en-US" sz="5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54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:</a:t>
            </a:r>
          </a:p>
          <a:p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কৃষিতে</a:t>
            </a:r>
            <a:r>
              <a:rPr lang="en-US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ভূমিকা</a:t>
            </a:r>
            <a:r>
              <a:rPr lang="en-US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লিখে</a:t>
            </a:r>
            <a:r>
              <a:rPr lang="en-US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আনবে</a:t>
            </a:r>
            <a:r>
              <a:rPr lang="bn-IN" sz="40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616" y="353698"/>
            <a:ext cx="6203780" cy="311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1900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/>
          </p:cNvSpPr>
          <p:nvPr/>
        </p:nvSpPr>
        <p:spPr>
          <a:xfrm>
            <a:off x="5831840" y="1203960"/>
            <a:ext cx="528320" cy="396240"/>
          </a:xfrm>
          <a:prstGeom prst="ellipse">
            <a:avLst/>
          </a:pr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71271" y="1472837"/>
            <a:ext cx="3535680" cy="3535680"/>
            <a:chOff x="2804160" y="1485900"/>
            <a:chExt cx="3535680" cy="3535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0800000">
              <a:off x="3509852" y="3657600"/>
              <a:ext cx="212429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457200"/>
              <a:r>
                <a:rPr lang="bn-BD" sz="6600" b="1" spc="50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1090"/>
          <p:cNvSpPr>
            <a:spLocks noChangeAspect="1"/>
          </p:cNvSpPr>
          <p:nvPr/>
        </p:nvSpPr>
        <p:spPr>
          <a:xfrm>
            <a:off x="4010311" y="1411877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8311" y="3189877"/>
            <a:ext cx="101600" cy="101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5762911" y="3164477"/>
            <a:ext cx="152400" cy="152400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5640991" y="1190897"/>
            <a:ext cx="396240" cy="396240"/>
          </a:xfrm>
          <a:prstGeom prst="ellipse">
            <a:avLst/>
          </a:pr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379047"/>
            <a:ext cx="6708626" cy="439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3800" y="1530248"/>
            <a:ext cx="5969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50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50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endParaRPr lang="en-US" sz="5000" b="1" dirty="0">
              <a:solidFill>
                <a:srgbClr val="0070C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57" y="28571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6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6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6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623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8113" y="1845537"/>
            <a:ext cx="634019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১. 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কি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বলতে পারবে   </a:t>
            </a:r>
            <a:endParaRPr lang="en-US" sz="35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113" y="2614979"/>
            <a:ext cx="8807219" cy="13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২. 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- এ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টুলস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endParaRPr lang="en-US" sz="35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endParaRPr lang="bn-BD" sz="44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113" y="3273583"/>
            <a:ext cx="77251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৩. 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 </a:t>
            </a:r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 উদ্দেশ্য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ব্যাখ্যা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endParaRPr lang="en-US" sz="35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113" y="4049293"/>
            <a:ext cx="906902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৪. 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 </a:t>
            </a:r>
            <a:r>
              <a:rPr lang="bn-IN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-</a:t>
            </a:r>
            <a:r>
              <a:rPr lang="bn-BD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5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endParaRPr lang="en-US" sz="35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195" y="592560"/>
            <a:ext cx="98450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6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6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6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শিক্ষার্থীরা</a:t>
            </a:r>
            <a:r>
              <a:rPr lang="en-US" sz="6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4373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s\Teaching\BF527\Fall2000\web\images\elephant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3899" y="732684"/>
            <a:ext cx="9989127" cy="606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docs\Teaching\BF527\Fall2000\web\images\elephant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799" y="204626"/>
            <a:ext cx="5818909" cy="7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58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eel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1361545"/>
            <a:ext cx="5473700" cy="535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bridge-web-p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0" y="1648909"/>
            <a:ext cx="6187209" cy="5065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1037" y="279217"/>
            <a:ext cx="5010150" cy="599162"/>
            <a:chOff x="990600" y="6108700"/>
            <a:chExt cx="5010150" cy="599162"/>
          </a:xfrm>
        </p:grpSpPr>
        <p:pic>
          <p:nvPicPr>
            <p:cNvPr id="6" name="Picture 5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29761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বায়োইনফর</a:t>
              </a:r>
              <a:r>
                <a:rPr lang="bn-IN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ম্যা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 </a:t>
              </a:r>
              <a:endParaRPr lang="bn-BD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0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6" y="1270000"/>
            <a:ext cx="5660571" cy="55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4286" y="2656104"/>
            <a:ext cx="6567714" cy="314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629" y="5367540"/>
            <a:ext cx="4978400" cy="9815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88341" y="796206"/>
            <a:ext cx="924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তথ্যবিজ্ঞান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তথা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এমন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যেখানে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ফলিত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গণিত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তথ্যবিজ্ঞান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পরিসংখ্যান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বিজ্ঞান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বুদ্ধিমত্তা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রসায়ন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রসায়ন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জীববিজ্ঞানের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সমস্যাসমূহ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সমাধান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1037" y="206647"/>
            <a:ext cx="5010150" cy="599162"/>
            <a:chOff x="990600" y="6108700"/>
            <a:chExt cx="5010150" cy="599162"/>
          </a:xfrm>
        </p:grpSpPr>
        <p:pic>
          <p:nvPicPr>
            <p:cNvPr id="10" name="Picture 9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29761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বায়োইনফর</a:t>
              </a:r>
              <a:r>
                <a:rPr lang="bn-IN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ম্যা</a:t>
              </a:r>
              <a:r>
                <a:rPr lang="en-US" sz="40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   </a:t>
              </a:r>
              <a:endParaRPr lang="bn-BD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222" y="1606299"/>
            <a:ext cx="11457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গ্রিক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শব্দ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“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Bio” </a:t>
            </a:r>
            <a:r>
              <a:rPr lang="bn-BD" sz="3200" b="1" dirty="0">
                <a:solidFill>
                  <a:srgbClr val="002060"/>
                </a:solidFill>
                <a:latin typeface="Times New Roman" panose="02020603050405020304" pitchFamily="18" charset="0"/>
                <a:cs typeface="SolaimanLipi" pitchFamily="2" charset="0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bn-BD" sz="3200" b="1" dirty="0">
                <a:solidFill>
                  <a:srgbClr val="002060"/>
                </a:solidFill>
                <a:latin typeface="Times New Roman" panose="02020603050405020304" pitchFamily="18" charset="0"/>
                <a:cs typeface="SolaimanLipi" pitchFamily="2" charset="0"/>
              </a:rPr>
              <a:t>)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যার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অর্থ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জৈব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Informetic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bn-BD" sz="3200" b="1" dirty="0">
                <a:solidFill>
                  <a:srgbClr val="0070C0"/>
                </a:solidFill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যার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অর্থ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তথ্যবহুল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হতে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শব্দের 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উৎপত্তি,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যার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অর্থ হলো 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তথ্যবিজ্ঞান ।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" y="2683517"/>
            <a:ext cx="11772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জীব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সংক্রান্ত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ব্যবস্থাপনার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প্রযুক্তির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প্রয়োগই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”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221" y="4006956"/>
            <a:ext cx="11457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algn="just">
              <a:spcBef>
                <a:spcPts val="0"/>
              </a:spcBef>
            </a:pP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জীববিজ্ঞান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সংক্রান্ত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ডেটার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আহরণ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সাজানো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কাজের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আবিস্কার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উন্নয়ন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b="1" dirty="0">
                <a:solidFill>
                  <a:srgbClr val="0070C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037" y="279217"/>
            <a:ext cx="5010150" cy="599162"/>
            <a:chOff x="990600" y="6108700"/>
            <a:chExt cx="5010150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6108700"/>
              <a:ext cx="98107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29761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eaLnBrk="0" hangingPunct="0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বায়োইনফর</a:t>
              </a:r>
              <a:r>
                <a:rPr lang="bn-IN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ম্যা</a:t>
              </a:r>
              <a:r>
                <a:rPr lang="en-US" sz="4400" b="1" dirty="0" err="1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টিক্স</a:t>
              </a:r>
              <a:r>
                <a:rPr lang="en-US" sz="44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  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endParaRPr lang="bn-BD" sz="4400" b="1" dirty="0"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5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933</Words>
  <Application>Microsoft Office PowerPoint</Application>
  <PresentationFormat>Widescreen</PresentationFormat>
  <Paragraphs>130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NikoshBAN</vt:lpstr>
      <vt:lpstr>SolaimanLipi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Ariful Islam</dc:creator>
  <cp:lastModifiedBy>Belal Hossan</cp:lastModifiedBy>
  <cp:revision>173</cp:revision>
  <dcterms:created xsi:type="dcterms:W3CDTF">2016-06-13T04:26:17Z</dcterms:created>
  <dcterms:modified xsi:type="dcterms:W3CDTF">2021-01-11T13:06:56Z</dcterms:modified>
</cp:coreProperties>
</file>