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9" r:id="rId2"/>
    <p:sldId id="264" r:id="rId3"/>
    <p:sldId id="256" r:id="rId4"/>
    <p:sldId id="287" r:id="rId5"/>
    <p:sldId id="277" r:id="rId6"/>
    <p:sldId id="294" r:id="rId7"/>
    <p:sldId id="288" r:id="rId8"/>
    <p:sldId id="291" r:id="rId9"/>
    <p:sldId id="289" r:id="rId10"/>
    <p:sldId id="293" r:id="rId11"/>
    <p:sldId id="292" r:id="rId12"/>
    <p:sldId id="284" r:id="rId13"/>
    <p:sldId id="297" r:id="rId14"/>
    <p:sldId id="275" r:id="rId15"/>
    <p:sldId id="279" r:id="rId16"/>
    <p:sldId id="263" r:id="rId17"/>
    <p:sldId id="298" r:id="rId18"/>
    <p:sldId id="30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78853" autoAdjust="0"/>
  </p:normalViewPr>
  <p:slideViewPr>
    <p:cSldViewPr>
      <p:cViewPr>
        <p:scale>
          <a:sx n="57" d="100"/>
          <a:sy n="57" d="100"/>
        </p:scale>
        <p:origin x="-17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C9FD-3233-4115-804F-55DC7A3FA910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03C2A-452F-419B-98CD-9DDA2D037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970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1819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576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989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586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698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990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779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026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004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772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15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129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1775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063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258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D9E5-56EE-48E7-827D-E6661F492703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" cy="2847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-36095"/>
            <a:ext cx="2443457" cy="2853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"/>
            <a:ext cx="2560320" cy="2856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" y="4020186"/>
            <a:ext cx="2390274" cy="2666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54835"/>
            <a:ext cx="2362200" cy="2635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04" y="4089305"/>
            <a:ext cx="2385461" cy="2661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2779745"/>
            <a:ext cx="7597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2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81000"/>
            <a:ext cx="2090637" cy="76944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New B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531441"/>
            <a:ext cx="5105400" cy="2633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700" y="4192996"/>
            <a:ext cx="78486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বাক্সটির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আয়তনের একক যৌগিক একক - যুক্তি দেখাও</a:t>
            </a:r>
            <a:r>
              <a:rPr lang="bn-BD" sz="1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ga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8915400" cy="685799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Scale-1.png"/>
          <p:cNvPicPr>
            <a:picLocks noChangeAspect="1"/>
          </p:cNvPicPr>
          <p:nvPr/>
        </p:nvPicPr>
        <p:blipFill>
          <a:blip r:embed="rId4" cstate="print">
            <a:lum bright="10000" contrast="30000"/>
          </a:blip>
          <a:stretch>
            <a:fillRect/>
          </a:stretch>
        </p:blipFill>
        <p:spPr>
          <a:xfrm>
            <a:off x="2956527" y="-609600"/>
            <a:ext cx="853473" cy="68580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667000" y="6248400"/>
            <a:ext cx="3505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o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2286000"/>
            <a:ext cx="1551440" cy="41910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590800" y="2313467"/>
            <a:ext cx="3657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48200" y="457200"/>
            <a:ext cx="3657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বালকটির উচ্চতা মেপে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4191000" y="1390650"/>
            <a:ext cx="1600200" cy="838200"/>
          </a:xfrm>
          <a:prstGeom prst="wedgeEllipseCallout">
            <a:avLst>
              <a:gd name="adj1" fmla="val -75833"/>
              <a:gd name="adj2" fmla="val 5480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ফুট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 flipH="1">
            <a:off x="381000" y="1246496"/>
            <a:ext cx="2133600" cy="990600"/>
          </a:xfrm>
          <a:prstGeom prst="wedgeEllipseCallout">
            <a:avLst>
              <a:gd name="adj1" fmla="val -75833"/>
              <a:gd name="adj2" fmla="val 5480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12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2971800"/>
            <a:ext cx="262123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কয়টি পদ্ধতি</a:t>
            </a:r>
          </a:p>
          <a:p>
            <a:pPr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দেখতে পেলে?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4343400"/>
            <a:ext cx="125707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38800" y="2971800"/>
            <a:ext cx="3113353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পরিমাপের কয়টি পদ্ধতি</a:t>
            </a:r>
          </a:p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থাকলে ভালো হয়?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05600" y="4343400"/>
            <a:ext cx="88678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1" grpId="0" animBg="1"/>
      <p:bldP spid="11" grpId="1" animBg="1"/>
      <p:bldP spid="15" grpId="0" animBg="1"/>
      <p:bldP spid="15" grpId="1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Weights_and_Measures_off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76200"/>
            <a:ext cx="8915400" cy="668655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OASCountries1l copy.png"/>
          <p:cNvPicPr>
            <a:picLocks noChangeAspect="1"/>
          </p:cNvPicPr>
          <p:nvPr/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>
            <a:off x="1709304" y="474838"/>
            <a:ext cx="5967846" cy="6078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3048000"/>
            <a:ext cx="2476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১৯৬০ সাল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810000"/>
            <a:ext cx="3581400" cy="5847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এককের আন্তর্জাতিক পদ্ধতি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19300" y="762000"/>
            <a:ext cx="5372100" cy="5372100"/>
            <a:chOff x="8001000" y="2019300"/>
            <a:chExt cx="5372100" cy="5372100"/>
          </a:xfrm>
        </p:grpSpPr>
        <p:sp>
          <p:nvSpPr>
            <p:cNvPr id="13" name="Block Arc 12"/>
            <p:cNvSpPr/>
            <p:nvPr/>
          </p:nvSpPr>
          <p:spPr>
            <a:xfrm>
              <a:off x="8001000" y="2019300"/>
              <a:ext cx="5372100" cy="5372100"/>
            </a:xfrm>
            <a:prstGeom prst="blockArc">
              <a:avLst>
                <a:gd name="adj1" fmla="val 11820753"/>
                <a:gd name="adj2" fmla="val 20527287"/>
                <a:gd name="adj3" fmla="val 9573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07948">
              <a:off x="8319113" y="2394302"/>
              <a:ext cx="4721800" cy="4981467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>
                  <a:gd name="adj" fmla="val 11631085"/>
                </a:avLst>
              </a:prstTxWarp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এস আই বা ইন্টারন্যাশনাল সিস্টেম অব ইউনিট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069524" y="381000"/>
            <a:ext cx="1333500" cy="2209800"/>
            <a:chOff x="4069524" y="381000"/>
            <a:chExt cx="1333500" cy="22098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724400" y="1295400"/>
              <a:ext cx="0" cy="12954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Cloc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524" y="381000"/>
              <a:ext cx="1333500" cy="13335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1447800" y="2933700"/>
            <a:ext cx="2133600" cy="1295400"/>
            <a:chOff x="1447800" y="2933700"/>
            <a:chExt cx="2133600" cy="1295400"/>
          </a:xfrm>
        </p:grpSpPr>
        <p:cxnSp>
          <p:nvCxnSpPr>
            <p:cNvPr id="21" name="Straight Connector 20"/>
            <p:cNvCxnSpPr>
              <a:stCxn id="15" idx="1"/>
            </p:cNvCxnSpPr>
            <p:nvPr/>
          </p:nvCxnSpPr>
          <p:spPr>
            <a:xfrm flipH="1">
              <a:off x="2286000" y="3517732"/>
              <a:ext cx="1295400" cy="6366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ength-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0" y="2933700"/>
              <a:ext cx="1295400" cy="1295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6" name="Group 35"/>
          <p:cNvGrpSpPr/>
          <p:nvPr/>
        </p:nvGrpSpPr>
        <p:grpSpPr>
          <a:xfrm>
            <a:off x="1981200" y="4038600"/>
            <a:ext cx="1981200" cy="1951758"/>
            <a:chOff x="1981200" y="4038600"/>
            <a:chExt cx="1981200" cy="1951758"/>
          </a:xfrm>
        </p:grpSpPr>
        <p:cxnSp>
          <p:nvCxnSpPr>
            <p:cNvPr id="34" name="Straight Connector 33"/>
            <p:cNvCxnSpPr>
              <a:endCxn id="10" idx="7"/>
            </p:cNvCxnSpPr>
            <p:nvPr/>
          </p:nvCxnSpPr>
          <p:spPr>
            <a:xfrm flipH="1">
              <a:off x="3151934" y="4038600"/>
              <a:ext cx="810466" cy="838675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1981200" y="4686300"/>
              <a:ext cx="1371600" cy="13040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40" name="Group 39"/>
          <p:cNvGrpSpPr/>
          <p:nvPr/>
        </p:nvGrpSpPr>
        <p:grpSpPr>
          <a:xfrm>
            <a:off x="5410200" y="1600200"/>
            <a:ext cx="1943100" cy="1524000"/>
            <a:chOff x="5410200" y="1600200"/>
            <a:chExt cx="1943100" cy="1524000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410200" y="2514600"/>
              <a:ext cx="990600" cy="6096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Tem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800" y="1600200"/>
              <a:ext cx="1333500" cy="133350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</p:pic>
      </p:grpSp>
      <p:grpSp>
        <p:nvGrpSpPr>
          <p:cNvPr id="38" name="Group 37"/>
          <p:cNvGrpSpPr/>
          <p:nvPr/>
        </p:nvGrpSpPr>
        <p:grpSpPr>
          <a:xfrm>
            <a:off x="1981200" y="1198832"/>
            <a:ext cx="1828800" cy="1696768"/>
            <a:chOff x="1981200" y="1198832"/>
            <a:chExt cx="1828800" cy="1696768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2743200" y="1981200"/>
              <a:ext cx="1066800" cy="9144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Snapsho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0" y="1198832"/>
              <a:ext cx="1295400" cy="12776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41" name="Group 40"/>
          <p:cNvGrpSpPr/>
          <p:nvPr/>
        </p:nvGrpSpPr>
        <p:grpSpPr>
          <a:xfrm>
            <a:off x="5334000" y="3733800"/>
            <a:ext cx="2286000" cy="1409700"/>
            <a:chOff x="5334000" y="3733800"/>
            <a:chExt cx="2286000" cy="14097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334000" y="3733800"/>
              <a:ext cx="1219200" cy="6096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Ampere-jp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224" y="3756568"/>
              <a:ext cx="1378776" cy="13869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42" name="Group 41"/>
          <p:cNvGrpSpPr/>
          <p:nvPr/>
        </p:nvGrpSpPr>
        <p:grpSpPr>
          <a:xfrm>
            <a:off x="4183824" y="4267200"/>
            <a:ext cx="1333500" cy="2247900"/>
            <a:chOff x="4183824" y="4267200"/>
            <a:chExt cx="1333500" cy="22479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648200" y="4267200"/>
              <a:ext cx="15240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Candela-jpg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83824" y="5184688"/>
              <a:ext cx="1333500" cy="133041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3345624" y="2247900"/>
            <a:ext cx="2511998" cy="2456178"/>
            <a:chOff x="3498024" y="2286000"/>
            <a:chExt cx="2511998" cy="2456178"/>
          </a:xfrm>
        </p:grpSpPr>
        <p:pic>
          <p:nvPicPr>
            <p:cNvPr id="7" name="Picture 6" descr="Glob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8024" y="2286000"/>
              <a:ext cx="2511998" cy="245617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33800" y="3048000"/>
              <a:ext cx="191590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এসআই</a:t>
              </a:r>
              <a:endPara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76400" y="3515380"/>
            <a:ext cx="84510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73224" y="1409700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কিলোগ্রাম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83824" y="952500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সেকেণ্ড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9000419">
            <a:off x="6324600" y="4284670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অ্যাম্পিয়ার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96000" y="1676400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কেলভিন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67200" y="5344180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ক্যান্ডেলা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0" y="5105400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569893"/>
            <a:ext cx="34290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আন্তর্জাতিক পদ্ধতিতে পরিমাপের মৌলিক এককসমূহ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work 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04800"/>
            <a:ext cx="1752600" cy="718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304800"/>
            <a:ext cx="201208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36027" y="1219200"/>
            <a:ext cx="6436373" cy="4687263"/>
            <a:chOff x="1336027" y="1219200"/>
            <a:chExt cx="6436373" cy="4687263"/>
          </a:xfrm>
        </p:grpSpPr>
        <p:pic>
          <p:nvPicPr>
            <p:cNvPr id="16" name="Picture 15" descr="student.gif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336027" y="1219200"/>
              <a:ext cx="3312173" cy="4687263"/>
            </a:xfrm>
            <a:prstGeom prst="rect">
              <a:avLst/>
            </a:prstGeom>
          </p:spPr>
        </p:pic>
        <p:pic>
          <p:nvPicPr>
            <p:cNvPr id="17" name="Picture 16" descr="student.gif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60227" y="1219200"/>
              <a:ext cx="3312173" cy="4687263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352550" y="3810000"/>
            <a:ext cx="636905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আন্তর্জাতিক পদ্ধতিতে পরিমাপের এককগুলো লিখ।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187786" y="228600"/>
            <a:ext cx="165141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304800"/>
            <a:ext cx="2819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মিলিয়ে দেখ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69524" y="381000"/>
            <a:ext cx="1333500" cy="2209800"/>
            <a:chOff x="4069524" y="381000"/>
            <a:chExt cx="1333500" cy="220980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724400" y="1295400"/>
              <a:ext cx="0" cy="12954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Cloc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524" y="381000"/>
              <a:ext cx="1333500" cy="13335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1447800" y="2933700"/>
            <a:ext cx="2133600" cy="1295400"/>
            <a:chOff x="1447800" y="2933700"/>
            <a:chExt cx="2133600" cy="1295400"/>
          </a:xfrm>
        </p:grpSpPr>
        <p:cxnSp>
          <p:nvCxnSpPr>
            <p:cNvPr id="17" name="Straight Connector 16"/>
            <p:cNvCxnSpPr>
              <a:stCxn id="36" idx="1"/>
            </p:cNvCxnSpPr>
            <p:nvPr/>
          </p:nvCxnSpPr>
          <p:spPr>
            <a:xfrm flipH="1">
              <a:off x="2286000" y="3517732"/>
              <a:ext cx="1295400" cy="6366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Length-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0" y="2933700"/>
              <a:ext cx="1295400" cy="1295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1981200" y="4038600"/>
            <a:ext cx="1981200" cy="1951758"/>
            <a:chOff x="1981200" y="4038600"/>
            <a:chExt cx="1981200" cy="1951758"/>
          </a:xfrm>
        </p:grpSpPr>
        <p:cxnSp>
          <p:nvCxnSpPr>
            <p:cNvPr id="20" name="Straight Connector 19"/>
            <p:cNvCxnSpPr>
              <a:endCxn id="21" idx="7"/>
            </p:cNvCxnSpPr>
            <p:nvPr/>
          </p:nvCxnSpPr>
          <p:spPr>
            <a:xfrm flipH="1">
              <a:off x="3151934" y="4038600"/>
              <a:ext cx="810466" cy="838675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1981200" y="4686300"/>
              <a:ext cx="1371600" cy="13040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5410200" y="1600200"/>
            <a:ext cx="1943100" cy="1524000"/>
            <a:chOff x="5410200" y="1600200"/>
            <a:chExt cx="1943100" cy="152400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5410200" y="2514600"/>
              <a:ext cx="990600" cy="6096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Tem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800" y="1600200"/>
              <a:ext cx="1333500" cy="133350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1981200" y="1198832"/>
            <a:ext cx="1828800" cy="1696768"/>
            <a:chOff x="1981200" y="1198832"/>
            <a:chExt cx="1828800" cy="1696768"/>
          </a:xfrm>
        </p:grpSpPr>
        <p:cxnSp>
          <p:nvCxnSpPr>
            <p:cNvPr id="26" name="Straight Connector 25"/>
            <p:cNvCxnSpPr/>
            <p:nvPr/>
          </p:nvCxnSpPr>
          <p:spPr>
            <a:xfrm flipH="1" flipV="1">
              <a:off x="2743200" y="1981200"/>
              <a:ext cx="1066800" cy="9144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 descr="Snapsho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0" y="1198832"/>
              <a:ext cx="1295400" cy="12776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5334000" y="3733800"/>
            <a:ext cx="2286000" cy="1409700"/>
            <a:chOff x="5334000" y="3733800"/>
            <a:chExt cx="2286000" cy="14097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334000" y="3733800"/>
              <a:ext cx="1219200" cy="6096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 descr="Ampere-jp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224" y="3756568"/>
              <a:ext cx="1378776" cy="13869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4183824" y="4267200"/>
            <a:ext cx="1333500" cy="2247900"/>
            <a:chOff x="4183824" y="4267200"/>
            <a:chExt cx="1333500" cy="22479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648200" y="4267200"/>
              <a:ext cx="15240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 descr="Candela-jpg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83824" y="5184688"/>
              <a:ext cx="1333500" cy="133041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3345624" y="2247900"/>
            <a:ext cx="2511998" cy="2456178"/>
            <a:chOff x="3498024" y="2286000"/>
            <a:chExt cx="2511998" cy="2456178"/>
          </a:xfrm>
        </p:grpSpPr>
        <p:pic>
          <p:nvPicPr>
            <p:cNvPr id="35" name="Picture 34" descr="Glob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8024" y="2286000"/>
              <a:ext cx="2511998" cy="245617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733800" y="3048000"/>
              <a:ext cx="191590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এসআই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676400" y="3515380"/>
            <a:ext cx="84510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3224" y="1409700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কিলোগ্রাম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67200" y="990600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সেকেণ্ড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9000419">
            <a:off x="6324600" y="4284670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অ্যাম্পিয়ার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0" y="1676400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কেলভিন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67200" y="5344180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ক্যান্ডেলা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0" y="5105400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0834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410200" y="533400"/>
            <a:ext cx="3505200" cy="61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304800"/>
            <a:ext cx="139814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83820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বস্তাটি ভারি তা পরিমাপ করতে নিচের কোন এককটি ব্যবহার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করা উচিত?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385375"/>
            <a:ext cx="138050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মোল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5385375"/>
            <a:ext cx="197522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কিলোগ্রাম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8763" y="5385375"/>
            <a:ext cx="119776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8817" y="5385375"/>
            <a:ext cx="119776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সের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476500" y="5505450"/>
            <a:ext cx="628650" cy="323850"/>
          </a:xfrm>
          <a:custGeom>
            <a:avLst/>
            <a:gdLst>
              <a:gd name="connsiteX0" fmla="*/ 0 w 800100"/>
              <a:gd name="connsiteY0" fmla="*/ 95250 h 400050"/>
              <a:gd name="connsiteX1" fmla="*/ 228600 w 800100"/>
              <a:gd name="connsiteY1" fmla="*/ 400050 h 400050"/>
              <a:gd name="connsiteX2" fmla="*/ 800100 w 8001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00050">
                <a:moveTo>
                  <a:pt x="0" y="95250"/>
                </a:moveTo>
                <a:lnTo>
                  <a:pt x="228600" y="400050"/>
                </a:lnTo>
                <a:lnTo>
                  <a:pt x="800100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Mass-1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762000" y="1066800"/>
            <a:ext cx="3352800" cy="2764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410200" y="533400"/>
            <a:ext cx="3505200" cy="61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838200" y="2082225"/>
            <a:ext cx="6708209" cy="1270575"/>
            <a:chOff x="762000" y="2133600"/>
            <a:chExt cx="6708209" cy="1270575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2133600"/>
              <a:ext cx="4326826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পরিমাপের মৌলিক একক কয়টি?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2819400"/>
              <a:ext cx="1268296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(ক) ১ টি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6678" y="2819400"/>
              <a:ext cx="1279517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(খ) ৩ টি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42577" y="2819400"/>
              <a:ext cx="1239442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(গ) ৫ টি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8400" y="2819400"/>
              <a:ext cx="1221809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(ঘ) ৭ টি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" y="1981200"/>
            <a:ext cx="8001000" cy="1321950"/>
            <a:chOff x="533400" y="4292025"/>
            <a:chExt cx="8001000" cy="1321950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4292025"/>
              <a:ext cx="6843540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আন্তর্জাতিক পদ্ধতিতে তাপমাত্রার একক কোন কোনটি?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5029200"/>
              <a:ext cx="1832553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(ক) কেলভিন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93210" y="5029200"/>
              <a:ext cx="1802096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(খ) ক্যান্ডেলা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22563" y="5029200"/>
              <a:ext cx="1322798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(গ) মোল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2617" y="5029200"/>
              <a:ext cx="2061783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(ঘ) অ্যাম্পিয়ার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6324600" y="2920425"/>
            <a:ext cx="628650" cy="323850"/>
          </a:xfrm>
          <a:custGeom>
            <a:avLst/>
            <a:gdLst>
              <a:gd name="connsiteX0" fmla="*/ 0 w 800100"/>
              <a:gd name="connsiteY0" fmla="*/ 95250 h 400050"/>
              <a:gd name="connsiteX1" fmla="*/ 228600 w 800100"/>
              <a:gd name="connsiteY1" fmla="*/ 400050 h 400050"/>
              <a:gd name="connsiteX2" fmla="*/ 800100 w 8001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00050">
                <a:moveTo>
                  <a:pt x="0" y="95250"/>
                </a:moveTo>
                <a:lnTo>
                  <a:pt x="228600" y="400050"/>
                </a:lnTo>
                <a:lnTo>
                  <a:pt x="800100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9600" y="2870775"/>
            <a:ext cx="628650" cy="323850"/>
          </a:xfrm>
          <a:custGeom>
            <a:avLst/>
            <a:gdLst>
              <a:gd name="connsiteX0" fmla="*/ 0 w 800100"/>
              <a:gd name="connsiteY0" fmla="*/ 95250 h 400050"/>
              <a:gd name="connsiteX1" fmla="*/ 228600 w 800100"/>
              <a:gd name="connsiteY1" fmla="*/ 400050 h 400050"/>
              <a:gd name="connsiteX2" fmla="*/ 800100 w 8001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00050">
                <a:moveTo>
                  <a:pt x="0" y="95250"/>
                </a:moveTo>
                <a:lnTo>
                  <a:pt x="228600" y="400050"/>
                </a:lnTo>
                <a:lnTo>
                  <a:pt x="800100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6967"/>
            <a:ext cx="6856864" cy="3429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983540"/>
            <a:ext cx="78486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পরিমাপের ক্ষেত্রে ক্ষেত্রফল ও আয়তনের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মধ্যে মিল ও অমিল উল্লেখ কর।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5185"/>
            <a:ext cx="38862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1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733800"/>
            <a:ext cx="5486400" cy="2479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838200"/>
            <a:ext cx="5486400" cy="2479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1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7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7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7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7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7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cart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0470" y="1571456"/>
            <a:ext cx="1811116" cy="178134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11" name="Rectangle 10"/>
          <p:cNvSpPr/>
          <p:nvPr/>
        </p:nvSpPr>
        <p:spPr>
          <a:xfrm>
            <a:off x="228601" y="3657600"/>
            <a:ext cx="4343399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মিরাজুল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সম্মিলনী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E-mail: </a:t>
            </a: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mirajul1060180@gmail.com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	Mob: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01730902055</a:t>
            </a:r>
            <a:endParaRPr lang="en-US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2" y="3894500"/>
            <a:ext cx="4188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৬ষ্ঠ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বিজ্ঞাণ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26792" y="237816"/>
            <a:ext cx="3581400" cy="762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372602" y="269988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72" y="1350154"/>
            <a:ext cx="1996256" cy="2387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84725"/>
            <a:ext cx="5197257" cy="646331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able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6690" y="1447800"/>
            <a:ext cx="4473110" cy="3276600"/>
          </a:xfrm>
          <a:prstGeom prst="rect">
            <a:avLst/>
          </a:prstGeom>
        </p:spPr>
      </p:pic>
      <p:pic>
        <p:nvPicPr>
          <p:cNvPr id="7" name="Picture 6" descr="sca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1956961" y="2440259"/>
            <a:ext cx="3703320" cy="1505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33519" y="988469"/>
            <a:ext cx="310631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টেবিলের দৈর্ঘ্য মাপছে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962151" y="1581150"/>
            <a:ext cx="3676650" cy="876300"/>
          </a:xfrm>
          <a:custGeom>
            <a:avLst/>
            <a:gdLst>
              <a:gd name="connsiteX0" fmla="*/ 323850 w 3629025"/>
              <a:gd name="connsiteY0" fmla="*/ 9525 h 895350"/>
              <a:gd name="connsiteX1" fmla="*/ 3352800 w 3629025"/>
              <a:gd name="connsiteY1" fmla="*/ 0 h 895350"/>
              <a:gd name="connsiteX2" fmla="*/ 3629025 w 3629025"/>
              <a:gd name="connsiteY2" fmla="*/ 895350 h 895350"/>
              <a:gd name="connsiteX3" fmla="*/ 0 w 3629025"/>
              <a:gd name="connsiteY3" fmla="*/ 876300 h 895350"/>
              <a:gd name="connsiteX4" fmla="*/ 323850 w 3629025"/>
              <a:gd name="connsiteY4" fmla="*/ 9525 h 895350"/>
              <a:gd name="connsiteX0" fmla="*/ 323850 w 3676650"/>
              <a:gd name="connsiteY0" fmla="*/ 9525 h 876300"/>
              <a:gd name="connsiteX1" fmla="*/ 3352800 w 3676650"/>
              <a:gd name="connsiteY1" fmla="*/ 0 h 876300"/>
              <a:gd name="connsiteX2" fmla="*/ 3676650 w 3676650"/>
              <a:gd name="connsiteY2" fmla="*/ 857250 h 876300"/>
              <a:gd name="connsiteX3" fmla="*/ 0 w 3676650"/>
              <a:gd name="connsiteY3" fmla="*/ 876300 h 876300"/>
              <a:gd name="connsiteX4" fmla="*/ 323850 w 3676650"/>
              <a:gd name="connsiteY4" fmla="*/ 9525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650" h="876300">
                <a:moveTo>
                  <a:pt x="323850" y="9525"/>
                </a:moveTo>
                <a:lnTo>
                  <a:pt x="3352800" y="0"/>
                </a:lnTo>
                <a:lnTo>
                  <a:pt x="3676650" y="857250"/>
                </a:lnTo>
                <a:lnTo>
                  <a:pt x="0" y="876300"/>
                </a:lnTo>
                <a:lnTo>
                  <a:pt x="323850" y="9525"/>
                </a:lnTo>
                <a:close/>
              </a:path>
            </a:pathLst>
          </a:custGeom>
          <a:gradFill>
            <a:gsLst>
              <a:gs pos="0">
                <a:srgbClr val="8488C4">
                  <a:alpha val="60000"/>
                </a:srgbClr>
              </a:gs>
              <a:gs pos="53000">
                <a:srgbClr val="D4DEFF"/>
              </a:gs>
              <a:gs pos="83000">
                <a:srgbClr val="D4DEFF">
                  <a:alpha val="63000"/>
                </a:srgbClr>
              </a:gs>
              <a:gs pos="100000">
                <a:srgbClr val="96AB94">
                  <a:alpha val="60000"/>
                </a:srgb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enght-meas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4081" y="1066800"/>
            <a:ext cx="2320919" cy="34729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3600" y="1655429"/>
            <a:ext cx="337185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টেবিলের উপরের তলের </a:t>
            </a:r>
          </a:p>
          <a:p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ক্ষেত্রফল মাপতে হলে </a:t>
            </a:r>
          </a:p>
          <a:p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আর কী মাপতে হবে?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3657600"/>
            <a:ext cx="190308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টেবিলের প্রস্থ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133600" y="1562100"/>
            <a:ext cx="381000" cy="9144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762000"/>
            <a:ext cx="342900" cy="426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234" y="914400"/>
            <a:ext cx="5578366" cy="3657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810279" y="-228600"/>
            <a:ext cx="10420350" cy="7239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346" y="4749225"/>
            <a:ext cx="617219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টেবিলের দৈর্ঘ্য মাপতে কতটি এককের প্রয়োজন?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8711" y="4785508"/>
            <a:ext cx="69121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781" y="5408263"/>
            <a:ext cx="793993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টেবিলের </a:t>
            </a:r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মাপতে কতটি এককের প্রয়োজন?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21548" y="5408263"/>
            <a:ext cx="139814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 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1976" y="6131348"/>
            <a:ext cx="6477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দৈর্ঘ্য ও </a:t>
            </a:r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ক্ষেত্রফলের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দুইটি কি একই ধরনের?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584" y="4772525"/>
            <a:ext cx="617219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টেবিলের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মাপতে কতটি এককের প্রয়োজন?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78256" y="4758105"/>
            <a:ext cx="160492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37899 0.00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0" grpId="0" animBg="1"/>
      <p:bldP spid="21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"/>
            <a:ext cx="6096000" cy="6607654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9850" y="1905000"/>
            <a:ext cx="404309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মৌলিক ও যৌগিক একক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828800"/>
            <a:ext cx="415851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444" y="2710190"/>
            <a:ext cx="56387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মৌলিক এককগুলো উল্লেখ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348" y="5037731"/>
            <a:ext cx="807857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যৌগিক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উল্লেখ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444" y="3530025"/>
            <a:ext cx="50292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যৌগিক একক কী তা ব্যাখ্যা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2895600" y="381000"/>
            <a:ext cx="3810000" cy="1143000"/>
            <a:chOff x="1295400" y="533400"/>
            <a:chExt cx="3810000" cy="1371600"/>
          </a:xfrm>
        </p:grpSpPr>
        <p:sp>
          <p:nvSpPr>
            <p:cNvPr id="8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11643" y="725686"/>
              <a:ext cx="21226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2444" y="4299539"/>
            <a:ext cx="616555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stance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152400" y="978187"/>
            <a:ext cx="8277081" cy="42672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28600"/>
            <a:ext cx="44196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নিচের ছবিটিতে কী দেখতে পাচ্ছ?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181600"/>
            <a:ext cx="5257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দূরত্ব পরিমাপকে আমরা কী বলতে পারি?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4800" y="1091625"/>
            <a:ext cx="6934200" cy="2261175"/>
            <a:chOff x="304800" y="1091625"/>
            <a:chExt cx="6934200" cy="2261175"/>
          </a:xfrm>
        </p:grpSpPr>
        <p:cxnSp>
          <p:nvCxnSpPr>
            <p:cNvPr id="20" name="Straight Arrow Connector 19"/>
            <p:cNvCxnSpPr>
              <a:stCxn id="17" idx="2"/>
            </p:cNvCxnSpPr>
            <p:nvPr/>
          </p:nvCxnSpPr>
          <p:spPr>
            <a:xfrm>
              <a:off x="1790700" y="1676400"/>
              <a:ext cx="266700" cy="1676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7" idx="2"/>
            </p:cNvCxnSpPr>
            <p:nvPr/>
          </p:nvCxnSpPr>
          <p:spPr>
            <a:xfrm>
              <a:off x="1790700" y="1676400"/>
              <a:ext cx="5448300" cy="1600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04800" y="1091625"/>
              <a:ext cx="2971800" cy="5847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স্কুল থেকে বাড়ির দূরত্ব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24600" y="5181600"/>
            <a:ext cx="1905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850" y="5181600"/>
            <a:ext cx="743504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বিজ্ঞানের ভাষায় এরূপ পরিমাপকে আমরা কী বলতে পারি?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67650" y="5187375"/>
            <a:ext cx="76335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9800" y="685800"/>
            <a:ext cx="48006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দৈর্ঘ্য রাশিটির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কয়টি অংশ ও কী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239000" y="1752600"/>
            <a:ext cx="1066800" cy="609600"/>
            <a:chOff x="11506200" y="762000"/>
            <a:chExt cx="1066800" cy="685800"/>
          </a:xfrm>
        </p:grpSpPr>
        <p:sp>
          <p:nvSpPr>
            <p:cNvPr id="31" name="Oval Callout 30"/>
            <p:cNvSpPr/>
            <p:nvPr/>
          </p:nvSpPr>
          <p:spPr>
            <a:xfrm>
              <a:off x="11506200" y="762000"/>
              <a:ext cx="1066800" cy="685800"/>
            </a:xfrm>
            <a:prstGeom prst="wedgeEllipseCallout">
              <a:avLst>
                <a:gd name="adj1" fmla="val -25297"/>
                <a:gd name="adj2" fmla="val 195833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582400" y="838200"/>
              <a:ext cx="891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24600" y="1676400"/>
            <a:ext cx="838200" cy="680025"/>
            <a:chOff x="10515600" y="838200"/>
            <a:chExt cx="838200" cy="680025"/>
          </a:xfrm>
        </p:grpSpPr>
        <p:sp>
          <p:nvSpPr>
            <p:cNvPr id="30" name="Oval Callout 29"/>
            <p:cNvSpPr/>
            <p:nvPr/>
          </p:nvSpPr>
          <p:spPr>
            <a:xfrm flipH="1">
              <a:off x="10515600" y="838200"/>
              <a:ext cx="838200" cy="609600"/>
            </a:xfrm>
            <a:prstGeom prst="wedgeEllipseCallout">
              <a:avLst>
                <a:gd name="adj1" fmla="val -30492"/>
                <a:gd name="adj2" fmla="val 215625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91800" y="933450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মান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8" grpId="1" animBg="1"/>
      <p:bldP spid="24" grpId="0" animBg="1"/>
      <p:bldP spid="24" grpId="1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156" y="152400"/>
            <a:ext cx="67922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আরো কয়েকটি রাশি পরিমাপের ভিডিটি দেখ।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2209800"/>
            <a:ext cx="401424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ভিডিওটিতে কী কী দেখেছ?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160931"/>
            <a:ext cx="1874231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দৈর্ঘ্য পরিমাপ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4320" y="3160931"/>
            <a:ext cx="168668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ভর পরিমাপ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160931"/>
            <a:ext cx="188705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 পরিমাপ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160931"/>
            <a:ext cx="2395207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তাপমাত্রা পরিমাপ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4050506"/>
            <a:ext cx="227498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আলোর উজ্জ্বলতা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4050506"/>
            <a:ext cx="224292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পদার্থের পরিমাণ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050506"/>
            <a:ext cx="277511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বিদ্যুৎ প্রবাহ পরিমাপ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76648613"/>
              </p:ext>
            </p:extLst>
          </p:nvPr>
        </p:nvGraphicFramePr>
        <p:xfrm>
          <a:off x="3429000" y="914400"/>
          <a:ext cx="1752600" cy="1478756"/>
        </p:xfrm>
        <a:graphic>
          <a:graphicData uri="http://schemas.openxmlformats.org/presentationml/2006/ole">
            <p:oleObj spid="_x0000_s1048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1000" y="4977825"/>
            <a:ext cx="70118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রাশিগুলো কি অন্য কোন রাশির উপর নির্ভর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5816025"/>
            <a:ext cx="3050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কেনো নির্ভর করে না?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8600" y="4977825"/>
            <a:ext cx="45878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5816025"/>
            <a:ext cx="3196709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কারণ এরা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 রাশি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Leng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278" y="1438012"/>
            <a:ext cx="2399424" cy="1959456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mpere-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8704" y="365412"/>
            <a:ext cx="2362200" cy="1983140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12" name="Picture 11" descr="Mass-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9654" y="2495550"/>
            <a:ext cx="2353076" cy="1953400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13" name="Picture 12" descr="Candela-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834" y="3505200"/>
            <a:ext cx="2383808" cy="1963661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14" name="Picture 13" descr="Hand-watc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0050" y="3534182"/>
            <a:ext cx="2263367" cy="2080450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15" name="Picture 14" descr="Thermometer-j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47864" y="1475096"/>
            <a:ext cx="2243920" cy="1927714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16" name="Picture 15" descr="Mole-4-jp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71870" y="4572000"/>
            <a:ext cx="2259186" cy="1798122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85800" y="231230"/>
            <a:ext cx="80522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দেখো রাশিগুলো পরিমাপ করতে কী কী এককের প্রয়োজন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21336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28956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41148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0400" y="49530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711" y="2174722"/>
            <a:ext cx="1460656" cy="4616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দৈর্ঘ্যের একক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4016514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2895600"/>
            <a:ext cx="1317990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ভরের একক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4209396"/>
            <a:ext cx="14686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সময়ের একক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18288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1905000"/>
            <a:ext cx="175721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তাপমাত্রার একক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9906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0" y="914400"/>
            <a:ext cx="1527982" cy="8309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বিদ্যুৎ প্রবাহের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একক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420" y="3899024"/>
            <a:ext cx="2016959" cy="8376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আলোক উজ্জ্বল্যের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একক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4953000"/>
            <a:ext cx="20265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পদার্থের পরিমাণের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একক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314980"/>
            <a:ext cx="662553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এককগুলো কী অন্য কোনো এককের উপর নির্ভর করে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8400" y="1143000"/>
            <a:ext cx="259398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এককগুলো স্বয়ংসম্পূর্ণ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8400" y="3276600"/>
            <a:ext cx="254428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এককগুলো কী ধরনের ?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05600" y="4114800"/>
            <a:ext cx="171874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 একক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17" grpId="0" animBg="1"/>
      <p:bldP spid="29" grpId="0"/>
      <p:bldP spid="29" grpId="1"/>
      <p:bldP spid="19" grpId="0" animBg="1"/>
      <p:bldP spid="20" grpId="0" animBg="1"/>
      <p:bldP spid="30" grpId="0"/>
      <p:bldP spid="30" grpId="1"/>
      <p:bldP spid="21" grpId="0" animBg="1"/>
      <p:bldP spid="31" grpId="0"/>
      <p:bldP spid="31" grpId="1"/>
      <p:bldP spid="24" grpId="0" animBg="1"/>
      <p:bldP spid="22" grpId="0" animBg="1"/>
      <p:bldP spid="23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04800"/>
            <a:ext cx="5867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মৌলিক একক দিয়ে যে একক উৎপন্ন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Length-breath.png"/>
          <p:cNvPicPr>
            <a:picLocks noChangeAspect="1"/>
          </p:cNvPicPr>
          <p:nvPr/>
        </p:nvPicPr>
        <p:blipFill>
          <a:blip r:embed="rId3" cstate="print"/>
          <a:srcRect l="3201" t="24741" r="10375" b="11344"/>
          <a:stretch>
            <a:fillRect/>
          </a:stretch>
        </p:blipFill>
        <p:spPr>
          <a:xfrm>
            <a:off x="2057400" y="1143000"/>
            <a:ext cx="4554200" cy="26144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0635" y="3834825"/>
            <a:ext cx="66431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দরজাটির তলের ক্ষেত্রফল কীভাবে নির্ণয় করবে?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17683" y="1308538"/>
            <a:ext cx="4335517" cy="2128345"/>
          </a:xfrm>
          <a:custGeom>
            <a:avLst/>
            <a:gdLst>
              <a:gd name="connsiteX0" fmla="*/ 0 w 4335517"/>
              <a:gd name="connsiteY0" fmla="*/ 0 h 2128345"/>
              <a:gd name="connsiteX1" fmla="*/ 599090 w 4335517"/>
              <a:gd name="connsiteY1" fmla="*/ 2112579 h 2128345"/>
              <a:gd name="connsiteX2" fmla="*/ 4335517 w 4335517"/>
              <a:gd name="connsiteY2" fmla="*/ 2128345 h 2128345"/>
              <a:gd name="connsiteX3" fmla="*/ 2459421 w 4335517"/>
              <a:gd name="connsiteY3" fmla="*/ 0 h 2128345"/>
              <a:gd name="connsiteX4" fmla="*/ 0 w 4335517"/>
              <a:gd name="connsiteY4" fmla="*/ 0 h 212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5517" h="2128345">
                <a:moveTo>
                  <a:pt x="0" y="0"/>
                </a:moveTo>
                <a:lnTo>
                  <a:pt x="599090" y="2112579"/>
                </a:lnTo>
                <a:lnTo>
                  <a:pt x="4335517" y="2128345"/>
                </a:lnTo>
                <a:lnTo>
                  <a:pt x="24594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0" y="4419600"/>
            <a:ext cx="276710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দৈর্ঘ্য ও প্রস্থ গুণ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810000"/>
            <a:ext cx="778610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ক্ষেত্রফল কতটি মৌলিক এককের গুণফলের উপর নির্ভর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4419600"/>
            <a:ext cx="38491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দুইটি এককের গুণফলের উপর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5181600"/>
            <a:ext cx="3621504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ক্ষেত্রফল কী ধরনের একক?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5181600"/>
            <a:ext cx="2797561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যৌগিক বা লব্ধ একক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527</Words>
  <Application>Microsoft Office PowerPoint</Application>
  <PresentationFormat>On-screen Show (4:3)</PresentationFormat>
  <Paragraphs>156</Paragraphs>
  <Slides>19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Fakirhat</cp:lastModifiedBy>
  <cp:revision>551</cp:revision>
  <dcterms:created xsi:type="dcterms:W3CDTF">2014-09-15T13:20:29Z</dcterms:created>
  <dcterms:modified xsi:type="dcterms:W3CDTF">2021-01-11T06:06:41Z</dcterms:modified>
</cp:coreProperties>
</file>