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313" r:id="rId3"/>
    <p:sldId id="314" r:id="rId4"/>
    <p:sldId id="312" r:id="rId5"/>
    <p:sldId id="261" r:id="rId6"/>
    <p:sldId id="262" r:id="rId7"/>
    <p:sldId id="285" r:id="rId8"/>
    <p:sldId id="284" r:id="rId9"/>
    <p:sldId id="282" r:id="rId10"/>
    <p:sldId id="283" r:id="rId11"/>
    <p:sldId id="266" r:id="rId12"/>
    <p:sldId id="275" r:id="rId13"/>
    <p:sldId id="287" r:id="rId14"/>
    <p:sldId id="301" r:id="rId15"/>
    <p:sldId id="276" r:id="rId16"/>
    <p:sldId id="279" r:id="rId17"/>
    <p:sldId id="264" r:id="rId18"/>
    <p:sldId id="268" r:id="rId19"/>
    <p:sldId id="302" r:id="rId20"/>
    <p:sldId id="303" r:id="rId21"/>
    <p:sldId id="269" r:id="rId22"/>
    <p:sldId id="271" r:id="rId23"/>
    <p:sldId id="270" r:id="rId24"/>
    <p:sldId id="288" r:id="rId25"/>
    <p:sldId id="304" r:id="rId26"/>
    <p:sldId id="305" r:id="rId27"/>
    <p:sldId id="306" r:id="rId28"/>
    <p:sldId id="308" r:id="rId29"/>
    <p:sldId id="309" r:id="rId30"/>
    <p:sldId id="310" r:id="rId31"/>
    <p:sldId id="31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200"/>
    <a:srgbClr val="97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86477" autoAdjust="0"/>
  </p:normalViewPr>
  <p:slideViewPr>
    <p:cSldViewPr>
      <p:cViewPr>
        <p:scale>
          <a:sx n="78" d="100"/>
          <a:sy n="78" d="100"/>
        </p:scale>
        <p:origin x="-11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n-BD" sz="1600" b="1" i="0" u="none" strike="noStrike" baseline="0" dirty="0" smtClean="0">
                <a:effectLst/>
              </a:rPr>
              <a:t>ঢাকা শহরের বিভিন্ন মাসের গড় বৃষ্টিপাতের পরিমান </a:t>
            </a:r>
            <a:endParaRPr lang="en-US" sz="16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5055061052151086E-2"/>
          <c:y val="0.160857596288836"/>
          <c:w val="0.85970344060253334"/>
          <c:h val="0.770990355856680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Sheet1!$D$7:$O$7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MA</c:v>
                </c:pt>
                <c:pt idx="5">
                  <c:v>J</c:v>
                </c:pt>
                <c:pt idx="6">
                  <c:v>JUL</c:v>
                </c:pt>
                <c:pt idx="7">
                  <c:v>AG</c:v>
                </c:pt>
                <c:pt idx="8">
                  <c:v>SE</c:v>
                </c:pt>
                <c:pt idx="9">
                  <c:v>OCT</c:v>
                </c:pt>
                <c:pt idx="10">
                  <c:v>NO</c:v>
                </c:pt>
                <c:pt idx="11">
                  <c:v>DEC</c:v>
                </c:pt>
              </c:strCache>
            </c:strRef>
          </c:cat>
          <c:val>
            <c:numRef>
              <c:f>Sheet1!$D$8:$O$8</c:f>
              <c:numCache>
                <c:formatCode>[$-5000445]0</c:formatCode>
                <c:ptCount val="12"/>
                <c:pt idx="0">
                  <c:v>0</c:v>
                </c:pt>
                <c:pt idx="1">
                  <c:v>5</c:v>
                </c:pt>
                <c:pt idx="2">
                  <c:v>20</c:v>
                </c:pt>
                <c:pt idx="3">
                  <c:v>100</c:v>
                </c:pt>
                <c:pt idx="4">
                  <c:v>300</c:v>
                </c:pt>
                <c:pt idx="5">
                  <c:v>350</c:v>
                </c:pt>
                <c:pt idx="6">
                  <c:v>420</c:v>
                </c:pt>
                <c:pt idx="7">
                  <c:v>250</c:v>
                </c:pt>
                <c:pt idx="8">
                  <c:v>120</c:v>
                </c:pt>
                <c:pt idx="9">
                  <c:v>75</c:v>
                </c:pt>
                <c:pt idx="10">
                  <c:v>15</c:v>
                </c:pt>
                <c:pt idx="1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086848"/>
        <c:axId val="117092736"/>
      </c:barChart>
      <c:catAx>
        <c:axId val="11708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92736"/>
        <c:crosses val="autoZero"/>
        <c:auto val="1"/>
        <c:lblAlgn val="ctr"/>
        <c:lblOffset val="100"/>
        <c:noMultiLvlLbl val="0"/>
      </c:catAx>
      <c:valAx>
        <c:axId val="11709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5000445]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8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9CB3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CB3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3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9CB3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CB3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85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9CB3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CB38">
                  <a:lumMod val="75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9CB38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9CB38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68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9CB3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CB3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15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9CB3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CB38">
                  <a:lumMod val="75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9CB38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9CB38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2744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9CB3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CB3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80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9CB3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CB3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360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9CB3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CB3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67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9CB3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CB3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99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9CB3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CB3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2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9CB3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CB3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9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9CB3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CB3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6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9CB3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CB3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1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9CB3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CB3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3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9CB3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CB3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4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9CB3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CB3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0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9CB3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CB3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.wma"/><Relationship Id="rId7" Type="http://schemas.openxmlformats.org/officeDocument/2006/relationships/image" Target="../media/image4.wmf"/><Relationship Id="rId2" Type="http://schemas.microsoft.com/office/2007/relationships/media" Target="../media/media1.wma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jpeg"/><Relationship Id="rId5" Type="http://schemas.microsoft.com/office/2007/relationships/hdphoto" Target="../media/hdphoto9.wdp"/><Relationship Id="rId4" Type="http://schemas.openxmlformats.org/officeDocument/2006/relationships/image" Target="../media/image19.jpeg"/><Relationship Id="rId9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.wma"/><Relationship Id="rId7" Type="http://schemas.openxmlformats.org/officeDocument/2006/relationships/image" Target="../media/image4.wmf"/><Relationship Id="rId2" Type="http://schemas.microsoft.com/office/2007/relationships/media" Target="../media/media1.wma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534400" cy="64008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4421"/>
              </p:ext>
            </p:extLst>
          </p:nvPr>
        </p:nvGraphicFramePr>
        <p:xfrm>
          <a:off x="2430309" y="3238914"/>
          <a:ext cx="154822" cy="380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309" y="3238914"/>
                        <a:ext cx="154822" cy="3801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9823-E797-4F7C-A08D-4750D770E7E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738427" y="1295400"/>
            <a:ext cx="10620853" cy="3154710"/>
          </a:xfrm>
          <a:prstGeom prst="rect">
            <a:avLst/>
          </a:prstGeom>
          <a:noFill/>
          <a:ln w="762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9900" b="1" cap="all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BhrahmaputraEMJ" pitchFamily="2" charset="0"/>
                <a:cs typeface="NikoshBAN" pitchFamily="2" charset="0"/>
              </a:rPr>
              <a:t>স্বাগতম</a:t>
            </a:r>
            <a:endParaRPr lang="en-US" sz="23900" b="1" cap="all" dirty="0">
              <a:ln>
                <a:solidFill>
                  <a:srgbClr val="FFFF00"/>
                </a:solidFill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BhrahmaputraEMJ" pitchFamily="2" charset="0"/>
              <a:cs typeface="NikoshBAN" pitchFamily="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76141" y="7677979"/>
            <a:ext cx="825712" cy="1073426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-17206"/>
            <a:ext cx="9144000" cy="6858000"/>
          </a:xfrm>
          <a:prstGeom prst="frame">
            <a:avLst>
              <a:gd name="adj1" fmla="val 6048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47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 বিভিন্ন বিভাগে মাসে গড় বৃষ্টিপাতের পরিমানের লেখচিত্র 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bang_rainfall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2629" y="2438400"/>
            <a:ext cx="4238742" cy="304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>
            <a:norm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ঢাকা শহরের বিভিন্ন মাসের গড় বৃষ্টিপাতের পরিমান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028006"/>
              </p:ext>
            </p:extLst>
          </p:nvPr>
        </p:nvGraphicFramePr>
        <p:xfrm>
          <a:off x="914400" y="2971800"/>
          <a:ext cx="7315202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987"/>
                <a:gridCol w="583987"/>
                <a:gridCol w="583987"/>
                <a:gridCol w="583987"/>
                <a:gridCol w="583987"/>
                <a:gridCol w="583987"/>
                <a:gridCol w="583987"/>
                <a:gridCol w="583987"/>
                <a:gridCol w="583987"/>
                <a:gridCol w="583987"/>
                <a:gridCol w="583987"/>
                <a:gridCol w="891345"/>
              </a:tblGrid>
              <a:tr h="80676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J</a:t>
                      </a:r>
                      <a:endParaRPr lang="en-US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F</a:t>
                      </a:r>
                      <a:endParaRPr lang="en-US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M</a:t>
                      </a:r>
                      <a:endParaRPr lang="en-US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A</a:t>
                      </a:r>
                      <a:endParaRPr lang="en-US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MA</a:t>
                      </a:r>
                      <a:endParaRPr lang="en-US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J</a:t>
                      </a:r>
                      <a:endParaRPr lang="en-US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JUL</a:t>
                      </a:r>
                      <a:endParaRPr lang="en-US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AG</a:t>
                      </a:r>
                      <a:endParaRPr lang="en-US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SE</a:t>
                      </a:r>
                      <a:endParaRPr lang="en-US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OCT</a:t>
                      </a:r>
                      <a:endParaRPr lang="en-US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NO</a:t>
                      </a:r>
                      <a:endParaRPr lang="en-US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DEC</a:t>
                      </a:r>
                      <a:endParaRPr lang="en-US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17232"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১০০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২৬০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৩৫০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৪২০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৩০০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২৫০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১০০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8412285" cy="601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22248" y="1609344"/>
            <a:ext cx="11430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 </a:t>
            </a:r>
            <a:endParaRPr lang="en-US" sz="32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02380" y="1569720"/>
            <a:ext cx="910281" cy="381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white"/>
                </a:solidFill>
              </a:rPr>
              <a:t>বর্ষা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81829" y="1569720"/>
            <a:ext cx="1181100" cy="4206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prstClr val="white"/>
                </a:solidFill>
              </a:rPr>
              <a:t>শরৎ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3919849"/>
            <a:ext cx="1143000" cy="381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white"/>
                </a:solidFill>
              </a:rPr>
              <a:t>হেমন্ত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7544" y="3794760"/>
            <a:ext cx="1066800" cy="53340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white"/>
                </a:solidFill>
              </a:rPr>
              <a:t>শীত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78040" y="3781165"/>
            <a:ext cx="1178011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white"/>
                </a:solidFill>
              </a:rPr>
              <a:t>বসন্ত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-27432" y="9144"/>
            <a:ext cx="9171432" cy="6848856"/>
          </a:xfrm>
          <a:prstGeom prst="frame">
            <a:avLst>
              <a:gd name="adj1" fmla="val 6682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216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50392" y="990600"/>
            <a:ext cx="7924800" cy="5257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/>
            <a:r>
              <a:rPr kumimoji="0" lang="bn-BD" sz="6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কালীন সারি</a:t>
            </a:r>
            <a:r>
              <a:rPr lang="bn-BD" sz="6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ঃ  </a:t>
            </a:r>
            <a:r>
              <a:rPr kumimoji="0" lang="bn-B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/>
            </a:r>
            <a:br>
              <a:rPr kumimoji="0" lang="bn-B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endParaRPr kumimoji="0" lang="bn-BD" sz="4000" b="1" i="0" u="none" strike="noStrike" kern="1200" cap="none" spc="0" normalizeH="0" baseline="0" noProof="0" dirty="0" smtClean="0">
              <a:ln>
                <a:noFill/>
              </a:ln>
              <a:solidFill>
                <a:srgbClr val="63A537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lvl="0"/>
            <a:r>
              <a:rPr kumimoji="0" lang="en-US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সময়ের সাথে পরিবর্তনশীল</a:t>
            </a:r>
            <a:r>
              <a:rPr kumimoji="0" lang="bn-BD" sz="53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কোনো চলকের যে সংখ্যাত্বক পরিবর্তন হয়, তা নির্দিষ্ট সময় অন্তর অন্তর প্রাপ্ত মানসমূহকে তাদের ঘটার সময় অনুসারে লিখে যে সারণি পাওয়া যায় , তাকে </a:t>
            </a:r>
            <a:r>
              <a:rPr kumimoji="0" lang="bn-BD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কালীন সারি বলে </a:t>
            </a:r>
            <a:r>
              <a:rPr kumimoji="0" lang="bn-B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br>
              <a:rPr kumimoji="0" lang="bn-B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CB38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/>
            </a:r>
            <a:b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CB38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bn-BD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কালীন সারির উপাদান</a:t>
            </a:r>
            <a:r>
              <a:rPr kumimoji="0" lang="bn-BD" sz="5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চারটি</a:t>
            </a:r>
            <a:r>
              <a:rPr kumimoji="0" lang="bn-BD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।  যথাঃ-</a:t>
            </a:r>
            <a:r>
              <a:rPr kumimoji="0" lang="bn-BD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r>
              <a:rPr kumimoji="0" lang="bn-BD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/>
            </a:r>
            <a:br>
              <a:rPr kumimoji="0" lang="bn-BD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CB38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/>
            </a:r>
            <a:b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CB38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bn-BD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(</a:t>
            </a:r>
            <a:r>
              <a:rPr kumimoji="0" lang="bn-BD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১) সাধারন ধারা বা </a:t>
            </a:r>
            <a:r>
              <a:rPr lang="bn-BD" sz="4700" b="1" dirty="0" smtClean="0">
                <a:solidFill>
                  <a:srgbClr val="002060"/>
                </a:solidFill>
                <a:latin typeface="NikoshBAN" pitchFamily="2" charset="0"/>
                <a:ea typeface="+mn-ea"/>
                <a:cs typeface="NikoshBAN" pitchFamily="2" charset="0"/>
              </a:rPr>
              <a:t>দীর্ঘমেয়াদি ধারা </a:t>
            </a:r>
            <a:r>
              <a:rPr kumimoji="0" lang="bn-BD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/>
            </a:r>
            <a:br>
              <a:rPr kumimoji="0" lang="bn-BD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bn-BD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(২) </a:t>
            </a:r>
            <a:r>
              <a:rPr lang="bn-BD" sz="4700" b="1" dirty="0" smtClean="0">
                <a:solidFill>
                  <a:srgbClr val="002060"/>
                </a:solidFill>
                <a:latin typeface="NikoshBAN" pitchFamily="2" charset="0"/>
                <a:ea typeface="+mn-ea"/>
                <a:cs typeface="NikoshBAN" pitchFamily="2" charset="0"/>
              </a:rPr>
              <a:t>ঋতুগত ঊঠানামা  </a:t>
            </a:r>
            <a:r>
              <a:rPr kumimoji="0" lang="bn-BD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/>
            </a:r>
            <a:br>
              <a:rPr kumimoji="0" lang="bn-BD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bn-BD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(৩) চক্র-ক্রমিক </a:t>
            </a:r>
            <a:r>
              <a:rPr lang="bn-BD" sz="4700" b="1" dirty="0" smtClean="0">
                <a:solidFill>
                  <a:srgbClr val="002060"/>
                </a:solidFill>
                <a:latin typeface="NikoshBAN" pitchFamily="2" charset="0"/>
                <a:ea typeface="+mn-ea"/>
                <a:cs typeface="NikoshBAN" pitchFamily="2" charset="0"/>
              </a:rPr>
              <a:t>ঊঠানামা </a:t>
            </a:r>
            <a:r>
              <a:rPr kumimoji="0" lang="bn-BD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/>
            </a:r>
            <a:br>
              <a:rPr kumimoji="0" lang="bn-BD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bn-BD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(৪) অনিয়মিত </a:t>
            </a:r>
            <a:r>
              <a:rPr lang="bn-BD" sz="4700" b="1" dirty="0">
                <a:solidFill>
                  <a:srgbClr val="002060"/>
                </a:solidFill>
                <a:latin typeface="NikoshBAN" pitchFamily="2" charset="0"/>
                <a:ea typeface="+mn-ea"/>
                <a:cs typeface="NikoshBAN" pitchFamily="2" charset="0"/>
              </a:rPr>
              <a:t>ঊঠানামা</a:t>
            </a:r>
            <a:r>
              <a:rPr kumimoji="0" lang="bn-BD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বা দৈব</a:t>
            </a:r>
            <a:r>
              <a:rPr kumimoji="0" lang="bn-BD" sz="47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পরিবর্তন </a:t>
            </a:r>
            <a:r>
              <a:rPr kumimoji="0" lang="bn-BD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/>
            </a:r>
            <a:br>
              <a:rPr kumimoji="0" lang="bn-BD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endParaRPr kumimoji="0" lang="en-US" sz="5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2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sz="5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সময়ের সাথে দ্রব্য মূল্য বৃদ্ধি</a:t>
            </a:r>
            <a:endParaRPr lang="en-US" sz="54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2065421" y="2438400"/>
            <a:ext cx="501315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16806" y="1383792"/>
            <a:ext cx="6910388" cy="414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 flipV="1">
            <a:off x="1828800" y="2057400"/>
            <a:ext cx="5334000" cy="220980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সাধারন ধারা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time 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1828800"/>
            <a:ext cx="6248401" cy="378892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সাধারন ধারা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trend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2362200"/>
            <a:ext cx="4599354" cy="3048000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36802">
            <a:off x="762000" y="2306374"/>
            <a:ext cx="785585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15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ঋতুগত ঊঠানামা 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7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4975" y="1219200"/>
            <a:ext cx="4714165" cy="609600"/>
          </a:xfrm>
          <a:prstGeom prst="rect">
            <a:avLst/>
          </a:prstGeom>
          <a:noFill/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</a:rPr>
              <a:t>বর্ষা দিনের দৃশ্য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69" y="1905000"/>
            <a:ext cx="2847827" cy="1784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686" y="1929384"/>
            <a:ext cx="2743199" cy="1760374"/>
          </a:xfrm>
          <a:prstGeom prst="rect">
            <a:avLst/>
          </a:prstGeom>
        </p:spPr>
      </p:pic>
      <p:pic>
        <p:nvPicPr>
          <p:cNvPr id="5" name="Content Placeholder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5" y="3845206"/>
            <a:ext cx="2883457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02" y="3851302"/>
            <a:ext cx="276219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8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057400"/>
            <a:ext cx="4542503" cy="30162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5400" b="1" cap="all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শামছুদ্দিন  আহমেদ </a:t>
            </a:r>
          </a:p>
          <a:p>
            <a:r>
              <a:rPr lang="en-US" sz="4800" b="1" cap="all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 (পরিসংখ্যান) </a:t>
            </a:r>
          </a:p>
          <a:p>
            <a:r>
              <a:rPr lang="en-US" sz="4000" b="1" cap="all" dirty="0" smtClean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জামালগঞ্জ</a:t>
            </a:r>
            <a:r>
              <a:rPr lang="bn-BD" sz="4000" b="1" cap="all" dirty="0" smtClean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সরকারি</a:t>
            </a:r>
            <a:r>
              <a:rPr lang="en-US" sz="4000" b="1" cap="all" dirty="0" smtClean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কলেজ </a:t>
            </a:r>
          </a:p>
          <a:p>
            <a:r>
              <a:rPr lang="en-US" sz="4800" b="1" cap="all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জামালগঞ্জ ,সুনামগঞ্জ ।</a:t>
            </a:r>
            <a:r>
              <a:rPr lang="en-US" sz="3600" b="1" cap="all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</a:t>
            </a:r>
            <a:r>
              <a:rPr lang="bn-BD" sz="3600" b="1" cap="all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</a:t>
            </a:r>
            <a:endParaRPr lang="en-US" sz="3600" b="1" cap="all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7409" name="Picture 1" descr="C:\Users\HP\Desktop\15283912_192206477906822_585889867729005295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063496"/>
            <a:ext cx="2544098" cy="30101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Down Ribbon 3"/>
          <p:cNvSpPr/>
          <p:nvPr/>
        </p:nvSpPr>
        <p:spPr>
          <a:xfrm>
            <a:off x="1477298" y="-12192"/>
            <a:ext cx="6675120" cy="1640834"/>
          </a:xfrm>
          <a:prstGeom prst="ribbon">
            <a:avLst>
              <a:gd name="adj1" fmla="val 19639"/>
              <a:gd name="adj2" fmla="val 64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9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Rain-1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418" l="0" r="100000">
                        <a14:backgroundMark x1="12360" y1="65608" x2="12360" y2="65608"/>
                        <a14:backgroundMark x1="37453" y1="61905" x2="37453" y2="61905"/>
                        <a14:backgroundMark x1="60300" y1="67725" x2="60300" y2="67725"/>
                        <a14:backgroundMark x1="86142" y1="67725" x2="86142" y2="67725"/>
                        <a14:backgroundMark x1="32210" y1="65079" x2="32210" y2="65079"/>
                        <a14:backgroundMark x1="38951" y1="56085" x2="38951" y2="56085"/>
                        <a14:backgroundMark x1="40075" y1="61376" x2="40075" y2="61376"/>
                        <a14:backgroundMark x1="65169" y1="56614" x2="65169" y2="56614"/>
                        <a14:backgroundMark x1="61049" y1="58730" x2="61049" y2="58730"/>
                        <a14:backgroundMark x1="88390" y1="56085" x2="88390" y2="560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1295400"/>
            <a:ext cx="3429000" cy="2590800"/>
          </a:xfrm>
          <a:prstGeom prst="rect">
            <a:avLst/>
          </a:prstGeom>
        </p:spPr>
      </p:pic>
      <p:pic>
        <p:nvPicPr>
          <p:cNvPr id="13" name="Content Placeholder 3" descr="Rain-1.jpe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19" b="100000" l="375" r="100000">
                        <a14:foregroundMark x1="11985" y1="65079" x2="11985" y2="65079"/>
                        <a14:foregroundMark x1="36330" y1="62434" x2="36330" y2="62434"/>
                        <a14:foregroundMark x1="62172" y1="64550" x2="62172" y2="64550"/>
                        <a14:foregroundMark x1="86891" y1="65079" x2="86891" y2="65079"/>
                        <a14:foregroundMark x1="71161" y1="77778" x2="71161" y2="77778"/>
                        <a14:foregroundMark x1="57678" y1="95238" x2="57678" y2="95238"/>
                        <a14:foregroundMark x1="47566" y1="77249" x2="47566" y2="77249"/>
                        <a14:foregroundMark x1="33333" y1="94709" x2="33333" y2="94709"/>
                        <a14:foregroundMark x1="16479" y1="57672" x2="16479" y2="57672"/>
                        <a14:foregroundMark x1="17228" y1="54497" x2="16854" y2="57672"/>
                        <a14:foregroundMark x1="88764" y1="55556" x2="86517" y2="59788"/>
                        <a14:foregroundMark x1="65169" y1="55026" x2="63670" y2="59788"/>
                        <a14:foregroundMark x1="40449" y1="53968" x2="39700" y2="566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0" y="1603248"/>
            <a:ext cx="3429000" cy="2590800"/>
          </a:xfrm>
          <a:prstGeom prst="rect">
            <a:avLst/>
          </a:prstGeom>
        </p:spPr>
      </p:pic>
      <p:pic>
        <p:nvPicPr>
          <p:cNvPr id="10" name="Content Placeholder 3" descr="Rain-1.jpe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19" b="100000" l="375" r="100000">
                        <a14:foregroundMark x1="11985" y1="65079" x2="11985" y2="65079"/>
                        <a14:foregroundMark x1="36330" y1="62434" x2="36330" y2="62434"/>
                        <a14:foregroundMark x1="62172" y1="64550" x2="62172" y2="64550"/>
                        <a14:foregroundMark x1="86891" y1="65079" x2="86891" y2="65079"/>
                        <a14:foregroundMark x1="71161" y1="77778" x2="71161" y2="77778"/>
                        <a14:foregroundMark x1="57678" y1="95238" x2="57678" y2="95238"/>
                        <a14:foregroundMark x1="47566" y1="77249" x2="47566" y2="77249"/>
                        <a14:foregroundMark x1="33333" y1="94709" x2="33333" y2="94709"/>
                        <a14:foregroundMark x1="16479" y1="57672" x2="16479" y2="57672"/>
                        <a14:foregroundMark x1="17228" y1="54497" x2="16854" y2="57672"/>
                        <a14:foregroundMark x1="88764" y1="55556" x2="86517" y2="59788"/>
                        <a14:foregroundMark x1="65169" y1="55026" x2="63670" y2="59788"/>
                        <a14:foregroundMark x1="40449" y1="53968" x2="39700" y2="566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0200" y="1734312"/>
            <a:ext cx="3429000" cy="2590800"/>
          </a:xfrm>
          <a:prstGeom prst="rect">
            <a:avLst/>
          </a:prstGeom>
        </p:spPr>
      </p:pic>
      <p:pic>
        <p:nvPicPr>
          <p:cNvPr id="9" name="Content Placeholder 3" descr="Rain-1.jpe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19" b="100000" l="375" r="100000">
                        <a14:foregroundMark x1="11985" y1="65079" x2="11985" y2="65079"/>
                        <a14:foregroundMark x1="36330" y1="62434" x2="36330" y2="62434"/>
                        <a14:foregroundMark x1="62172" y1="64550" x2="62172" y2="64550"/>
                        <a14:foregroundMark x1="86891" y1="65079" x2="86891" y2="65079"/>
                        <a14:foregroundMark x1="71161" y1="77778" x2="71161" y2="77778"/>
                        <a14:foregroundMark x1="57678" y1="95238" x2="57678" y2="95238"/>
                        <a14:foregroundMark x1="47566" y1="77249" x2="47566" y2="77249"/>
                        <a14:foregroundMark x1="33333" y1="94709" x2="33333" y2="94709"/>
                        <a14:foregroundMark x1="16479" y1="57672" x2="16479" y2="57672"/>
                        <a14:foregroundMark x1="17228" y1="54497" x2="16854" y2="57672"/>
                        <a14:foregroundMark x1="88764" y1="55556" x2="86517" y2="59788"/>
                        <a14:foregroundMark x1="65169" y1="55026" x2="63670" y2="59788"/>
                        <a14:foregroundMark x1="40449" y1="53968" x2="39700" y2="566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2578608"/>
            <a:ext cx="3429000" cy="2590800"/>
          </a:xfrm>
          <a:prstGeom prst="rect">
            <a:avLst/>
          </a:prstGeom>
        </p:spPr>
      </p:pic>
      <p:pic>
        <p:nvPicPr>
          <p:cNvPr id="11" name="Content Placeholder 3" descr="Rain-1.jpe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19" b="100000" l="375" r="100000">
                        <a14:foregroundMark x1="11985" y1="65079" x2="11985" y2="65079"/>
                        <a14:foregroundMark x1="36330" y1="62434" x2="36330" y2="62434"/>
                        <a14:foregroundMark x1="62172" y1="64550" x2="62172" y2="64550"/>
                        <a14:foregroundMark x1="86891" y1="65079" x2="86891" y2="65079"/>
                        <a14:foregroundMark x1="71161" y1="77778" x2="71161" y2="77778"/>
                        <a14:foregroundMark x1="57678" y1="95238" x2="57678" y2="95238"/>
                        <a14:foregroundMark x1="47566" y1="77249" x2="47566" y2="77249"/>
                        <a14:foregroundMark x1="33333" y1="94709" x2="33333" y2="94709"/>
                        <a14:foregroundMark x1="16479" y1="57672" x2="16479" y2="57672"/>
                        <a14:foregroundMark x1="17228" y1="54497" x2="16854" y2="57672"/>
                        <a14:foregroundMark x1="88764" y1="55556" x2="86517" y2="59788"/>
                        <a14:foregroundMark x1="65169" y1="55026" x2="63670" y2="59788"/>
                        <a14:foregroundMark x1="40449" y1="53968" x2="39700" y2="566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160" y="1758696"/>
            <a:ext cx="3429000" cy="2590800"/>
          </a:xfrm>
          <a:prstGeom prst="rect">
            <a:avLst/>
          </a:prstGeom>
        </p:spPr>
      </p:pic>
      <p:pic>
        <p:nvPicPr>
          <p:cNvPr id="12" name="Content Placeholder 3" descr="Rain-1.jpe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19" b="100000" l="375" r="100000">
                        <a14:foregroundMark x1="11985" y1="65079" x2="11985" y2="65079"/>
                        <a14:foregroundMark x1="36330" y1="62434" x2="36330" y2="62434"/>
                        <a14:foregroundMark x1="62172" y1="64550" x2="62172" y2="64550"/>
                        <a14:foregroundMark x1="86891" y1="65079" x2="86891" y2="65079"/>
                        <a14:foregroundMark x1="71161" y1="77778" x2="71161" y2="77778"/>
                        <a14:foregroundMark x1="57678" y1="95238" x2="57678" y2="95238"/>
                        <a14:foregroundMark x1="47566" y1="77249" x2="47566" y2="77249"/>
                        <a14:foregroundMark x1="33333" y1="94709" x2="33333" y2="94709"/>
                        <a14:foregroundMark x1="16479" y1="57672" x2="16479" y2="57672"/>
                        <a14:foregroundMark x1="17228" y1="54497" x2="16854" y2="57672"/>
                        <a14:foregroundMark x1="88764" y1="55556" x2="86517" y2="59788"/>
                        <a14:foregroundMark x1="65169" y1="55026" x2="63670" y2="59788"/>
                        <a14:foregroundMark x1="40449" y1="53968" x2="39700" y2="566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3044952"/>
            <a:ext cx="3429000" cy="2590800"/>
          </a:xfrm>
          <a:prstGeom prst="rect">
            <a:avLst/>
          </a:prstGeom>
        </p:spPr>
      </p:pic>
      <p:pic>
        <p:nvPicPr>
          <p:cNvPr id="14" name="Content Placeholder 3" descr="Rain-1.jpe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19" b="100000" l="375" r="100000">
                        <a14:foregroundMark x1="11985" y1="65079" x2="11985" y2="65079"/>
                        <a14:foregroundMark x1="36330" y1="62434" x2="36330" y2="62434"/>
                        <a14:foregroundMark x1="62172" y1="64550" x2="62172" y2="64550"/>
                        <a14:foregroundMark x1="86891" y1="65079" x2="86891" y2="65079"/>
                        <a14:foregroundMark x1="71161" y1="77778" x2="71161" y2="77778"/>
                        <a14:foregroundMark x1="57678" y1="95238" x2="57678" y2="95238"/>
                        <a14:foregroundMark x1="47566" y1="77249" x2="47566" y2="77249"/>
                        <a14:foregroundMark x1="33333" y1="94709" x2="33333" y2="94709"/>
                        <a14:foregroundMark x1="16479" y1="57672" x2="16479" y2="57672"/>
                        <a14:foregroundMark x1="17228" y1="54497" x2="16854" y2="57672"/>
                        <a14:foregroundMark x1="88764" y1="55556" x2="86517" y2="59788"/>
                        <a14:foregroundMark x1="65169" y1="55026" x2="63670" y2="59788"/>
                        <a14:foregroundMark x1="40449" y1="53968" x2="39700" y2="566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49" y="2214685"/>
            <a:ext cx="3429000" cy="2590800"/>
          </a:xfrm>
          <a:prstGeom prst="rect">
            <a:avLst/>
          </a:prstGeom>
        </p:spPr>
      </p:pic>
      <p:pic>
        <p:nvPicPr>
          <p:cNvPr id="15" name="Content Placeholder 3" descr="Rain-1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418" l="0" r="100000">
                        <a14:backgroundMark x1="12360" y1="65608" x2="12360" y2="65608"/>
                        <a14:backgroundMark x1="37453" y1="61905" x2="37453" y2="61905"/>
                        <a14:backgroundMark x1="60300" y1="67725" x2="60300" y2="67725"/>
                        <a14:backgroundMark x1="86142" y1="67725" x2="86142" y2="67725"/>
                        <a14:backgroundMark x1="32210" y1="65079" x2="32210" y2="65079"/>
                        <a14:backgroundMark x1="38951" y1="56085" x2="38951" y2="56085"/>
                        <a14:backgroundMark x1="40075" y1="61376" x2="40075" y2="61376"/>
                        <a14:backgroundMark x1="65169" y1="56614" x2="65169" y2="56614"/>
                        <a14:backgroundMark x1="61049" y1="58730" x2="61049" y2="58730"/>
                        <a14:backgroundMark x1="88390" y1="56085" x2="88390" y2="560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1237488"/>
            <a:ext cx="3429000" cy="259080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998491" y="2775331"/>
            <a:ext cx="3218036" cy="2394077"/>
            <a:chOff x="4859165" y="1734312"/>
            <a:chExt cx="3218036" cy="2394077"/>
          </a:xfrm>
        </p:grpSpPr>
        <p:grpSp>
          <p:nvGrpSpPr>
            <p:cNvPr id="23" name="Group 22"/>
            <p:cNvGrpSpPr/>
            <p:nvPr/>
          </p:nvGrpSpPr>
          <p:grpSpPr>
            <a:xfrm>
              <a:off x="4859165" y="1734312"/>
              <a:ext cx="3218036" cy="2394077"/>
              <a:chOff x="5257800" y="1580388"/>
              <a:chExt cx="2816681" cy="242620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257800" y="1580388"/>
                <a:ext cx="2816681" cy="2426208"/>
                <a:chOff x="5257800" y="1580388"/>
                <a:chExt cx="2816681" cy="2426208"/>
              </a:xfrm>
            </p:grpSpPr>
            <p:pic>
              <p:nvPicPr>
                <p:cNvPr id="20" name="Picture 19" descr="rain-3.jpg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63768" y="1580388"/>
                  <a:ext cx="2283281" cy="1905000"/>
                </a:xfrm>
                <a:prstGeom prst="rect">
                  <a:avLst/>
                </a:prstGeom>
              </p:spPr>
            </p:pic>
            <p:pic>
              <p:nvPicPr>
                <p:cNvPr id="5" name="Picture 4" descr="rain-3.jpg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257800" y="1580388"/>
                  <a:ext cx="2283281" cy="1905000"/>
                </a:xfrm>
                <a:prstGeom prst="rect">
                  <a:avLst/>
                </a:prstGeom>
              </p:spPr>
            </p:pic>
            <p:pic>
              <p:nvPicPr>
                <p:cNvPr id="19" name="Picture 18" descr="rain-3.jpg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91200" y="2101596"/>
                  <a:ext cx="2283281" cy="1905000"/>
                </a:xfrm>
                <a:prstGeom prst="rect">
                  <a:avLst/>
                </a:prstGeom>
              </p:spPr>
            </p:pic>
          </p:grpSp>
          <p:pic>
            <p:nvPicPr>
              <p:cNvPr id="22" name="Picture 21" descr="rain-3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10200" y="1732788"/>
                <a:ext cx="2283281" cy="1905000"/>
              </a:xfrm>
              <a:prstGeom prst="rect">
                <a:avLst/>
              </a:prstGeom>
            </p:spPr>
          </p:pic>
        </p:grpSp>
        <p:sp>
          <p:nvSpPr>
            <p:cNvPr id="31" name="Right Triangle 30"/>
            <p:cNvSpPr/>
            <p:nvPr/>
          </p:nvSpPr>
          <p:spPr>
            <a:xfrm>
              <a:off x="4859165" y="3276600"/>
              <a:ext cx="990600" cy="851789"/>
            </a:xfrm>
            <a:prstGeom prst="rt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ight Arrow 32"/>
          <p:cNvSpPr/>
          <p:nvPr/>
        </p:nvSpPr>
        <p:spPr>
          <a:xfrm>
            <a:off x="4084961" y="4018547"/>
            <a:ext cx="639439" cy="598143"/>
          </a:xfrm>
          <a:prstGeom prst="rightArrow">
            <a:avLst>
              <a:gd name="adj1" fmla="val 55189"/>
              <a:gd name="adj2" fmla="val 603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730496"/>
            <a:ext cx="6553200" cy="1261682"/>
          </a:xfrm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বর্ষায় ছাতার ব্যবহার 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Placeholder 4" descr="umbrella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700" b="19700"/>
          <a:stretch>
            <a:fillRect/>
          </a:stretch>
        </p:blipFill>
        <p:spPr>
          <a:xfrm>
            <a:off x="4648200" y="1191768"/>
            <a:ext cx="3445790" cy="33528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91768"/>
            <a:ext cx="3445790" cy="335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Rain coat-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0" y="1295400"/>
            <a:ext cx="3657600" cy="32766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19200" y="4572000"/>
            <a:ext cx="7391400" cy="804862"/>
          </a:xfrm>
        </p:spPr>
        <p:txBody>
          <a:bodyPr>
            <a:no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বর্ষাকালে রেইন কোটের </a:t>
            </a:r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ব্যবহার </a:t>
            </a:r>
            <a:endParaRPr lang="en-US" sz="5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43000" y="1030224"/>
            <a:ext cx="73914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ঢাকা শহরের বিভিন্ন মাসের গড় বৃষ্টিপাতের পরিমান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753627"/>
              </p:ext>
            </p:extLst>
          </p:nvPr>
        </p:nvGraphicFramePr>
        <p:xfrm>
          <a:off x="1143002" y="1524000"/>
          <a:ext cx="6857996" cy="883920"/>
        </p:xfrm>
        <a:graphic>
          <a:graphicData uri="http://schemas.openxmlformats.org/drawingml/2006/table">
            <a:tbl>
              <a:tblPr firstRow="1" bandRow="1"/>
              <a:tblGrid>
                <a:gridCol w="547487"/>
                <a:gridCol w="547487"/>
                <a:gridCol w="547487"/>
                <a:gridCol w="547487"/>
                <a:gridCol w="547487"/>
                <a:gridCol w="547487"/>
                <a:gridCol w="547487"/>
                <a:gridCol w="547487"/>
                <a:gridCol w="547487"/>
                <a:gridCol w="547487"/>
                <a:gridCol w="547487"/>
                <a:gridCol w="835639"/>
              </a:tblGrid>
              <a:tr h="4288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J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F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M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A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MA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J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JUL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AG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SE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OCT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NO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DEC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/>
                    </a:solidFill>
                  </a:tcPr>
                </a:tc>
              </a:tr>
              <a:tr h="3026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n-BD" sz="18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n-BD" sz="18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n-BD" sz="18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n-BD" sz="18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১০০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n-BD" sz="18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২৬০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n-BD" sz="18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৩৫০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n-BD" sz="18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৪২০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n-BD" sz="18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৩০০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n-BD" sz="18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২৫০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n-BD" sz="18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১০০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n-BD" sz="18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n-BD" sz="18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215259"/>
              </p:ext>
            </p:extLst>
          </p:nvPr>
        </p:nvGraphicFramePr>
        <p:xfrm>
          <a:off x="990600" y="2590800"/>
          <a:ext cx="70104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13588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828800"/>
            <a:ext cx="7315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8800" b="1" dirty="0">
                <a:latin typeface="NikoshBAN" pitchFamily="2" charset="0"/>
                <a:cs typeface="NikoshBAN" pitchFamily="2" charset="0"/>
              </a:rPr>
              <a:t>কালিন সারির অনিয়মিত </a:t>
            </a:r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উঠানামা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64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67343"/>
            <a:ext cx="3352800" cy="1987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42" y="2219036"/>
            <a:ext cx="3760866" cy="2263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285754" y="1219200"/>
            <a:ext cx="4358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BD" sz="40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</a:t>
            </a:r>
            <a:r>
              <a:rPr lang="bn-BD" sz="4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0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32244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11" r="2103" b="2594"/>
          <a:stretch/>
        </p:blipFill>
        <p:spPr bwMode="auto">
          <a:xfrm>
            <a:off x="1676400" y="1295400"/>
            <a:ext cx="5754624" cy="4325113"/>
          </a:xfrm>
          <a:prstGeom prst="roundRect">
            <a:avLst>
              <a:gd name="adj" fmla="val 435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273592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4025" y="1066800"/>
            <a:ext cx="304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দলীয় কাজ</a:t>
            </a:r>
            <a:r>
              <a:rPr kumimoji="0" lang="bn-BD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4568" y="1939101"/>
            <a:ext cx="7620000" cy="1944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457200">
              <a:spcBef>
                <a:spcPts val="1000"/>
              </a:spcBef>
              <a:buClr>
                <a:srgbClr val="99CB38">
                  <a:lumMod val="75000"/>
                </a:srgbClr>
              </a:buClr>
              <a:buSzPct val="80000"/>
            </a:pP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দল-১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9CB38">
                  <a:lumMod val="75000"/>
                </a:srgbClr>
              </a:buClr>
              <a:buSzPct val="80000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# কালিন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সারির সাধারন ধারার বৈশিষ্ট গুলি উদাহরণ সহ লিখ।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734568" y="3883223"/>
            <a:ext cx="7168896" cy="1944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457200">
              <a:spcBef>
                <a:spcPts val="1000"/>
              </a:spcBef>
              <a:buClr>
                <a:srgbClr val="99CB38">
                  <a:lumMod val="75000"/>
                </a:srgbClr>
              </a:buClr>
              <a:buSzPct val="80000"/>
            </a:pPr>
            <a:r>
              <a:rPr lang="en-US" sz="3200" b="1" dirty="0" smtClean="0">
                <a:solidFill>
                  <a:srgbClr val="084200"/>
                </a:solidFill>
                <a:latin typeface="NikoshBAN" pitchFamily="2" charset="0"/>
                <a:cs typeface="NikoshBAN" pitchFamily="2" charset="0"/>
              </a:rPr>
              <a:t>দল-২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9CB38">
                  <a:lumMod val="75000"/>
                </a:srgbClr>
              </a:buClr>
              <a:buSzPct val="80000"/>
            </a:pPr>
            <a:r>
              <a:rPr lang="bn-BD" sz="4000" b="1" dirty="0" smtClean="0">
                <a:solidFill>
                  <a:srgbClr val="084200"/>
                </a:solidFill>
                <a:latin typeface="NikoshBAN" pitchFamily="2" charset="0"/>
                <a:cs typeface="NikoshBAN" pitchFamily="2" charset="0"/>
              </a:rPr>
              <a:t># কালিন </a:t>
            </a:r>
            <a:r>
              <a:rPr lang="bn-BD" sz="4000" b="1" dirty="0">
                <a:solidFill>
                  <a:srgbClr val="084200"/>
                </a:solidFill>
                <a:latin typeface="NikoshBAN" pitchFamily="2" charset="0"/>
                <a:cs typeface="NikoshBAN" pitchFamily="2" charset="0"/>
              </a:rPr>
              <a:t>সারির অনিয়মিত ধারার প্রভাব বিশ্লেষণ কর।</a:t>
            </a:r>
          </a:p>
        </p:txBody>
      </p:sp>
    </p:spTree>
    <p:extLst>
      <p:ext uri="{BB962C8B-B14F-4D97-AF65-F5344CB8AC3E}">
        <p14:creationId xmlns:p14="http://schemas.microsoft.com/office/powerpoint/2010/main" val="302045662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7831" y="856488"/>
            <a:ext cx="21900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66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6742" y="1824874"/>
            <a:ext cx="76835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বর্ষাকালে ছাতার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বৃদ্ধি পায়,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এতে কালিন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সারির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উপাদানের প্রভাব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 ?                                 (ক) সাধারন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ধারা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(খ)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ঋতুগত ঊঠানামা  </a:t>
            </a:r>
            <a:b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চক্র-ক্রমিক ঊঠানামা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(ঘ)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অনিয়মিত ঊঠানামা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দিন দিন বাংলাদেশের ঝরে পড়া শিক্ষার্থীর সংখ্যা হ্রাস পাচ্ছে ,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এতে কালিন  সারির কোন উপাদানের প্রভাব রয়েছে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                                                       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সাধারন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ধারা   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(খ) ঋতুগত ঊঠানামা  </a:t>
            </a:r>
            <a:b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(গ) চক্র-ক্রমিক ঊঠানামা    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(ঘ) অনিয়মিত ঊঠানামা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36" y="2666999"/>
            <a:ext cx="7747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4762"/>
            <a:ext cx="7747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470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1303585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1" i="0" u="sng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বাড়ির কাজ</a:t>
            </a:r>
            <a:r>
              <a:rPr kumimoji="0" lang="bn-BD" sz="4800" b="1" i="0" u="sng" strike="noStrike" kern="0" cap="none" spc="0" normalizeH="0" baseline="0" noProof="0" dirty="0" smtClean="0">
                <a:ln>
                  <a:noFill/>
                </a:ln>
                <a:solidFill>
                  <a:srgbClr val="99CB38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4800" b="1" i="0" u="sng" strike="noStrike" kern="0" cap="none" spc="0" normalizeH="0" baseline="0" noProof="0" dirty="0" smtClean="0">
                <a:ln>
                  <a:noFill/>
                </a:ln>
                <a:solidFill>
                  <a:srgbClr val="99CB38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2400" b="0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1832" y="2810256"/>
            <a:ext cx="7167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# কালীন সারির সাধারন ধারার উদাহরণ এর ছক  তৈরি কর । </a:t>
            </a:r>
            <a:endParaRPr kumimoji="0" lang="en-US" sz="3200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2531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5040" y="1111558"/>
            <a:ext cx="54864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8800" b="1" u="sng" spc="5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</a:t>
            </a:r>
            <a:r>
              <a:rPr lang="bn-BD" sz="8800" b="1" u="sng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b="1" u="sng" spc="5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7448" y="2590799"/>
            <a:ext cx="7543800" cy="31393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66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6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পরিসংখ্যান</a:t>
            </a:r>
            <a:r>
              <a:rPr lang="en-US" sz="6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 </a:t>
            </a:r>
            <a:r>
              <a:rPr lang="bn-BD" sz="66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</a:p>
          <a:p>
            <a:pPr lvl="0"/>
            <a:r>
              <a:rPr lang="bn-BD" sz="6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66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 </a:t>
            </a:r>
            <a:endParaRPr lang="en-US" sz="6600" b="1" spc="50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6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আধ্যায়ঃ সপ্তম</a:t>
            </a:r>
            <a:endParaRPr lang="bn-BD" sz="66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484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534400" cy="64008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087119"/>
              </p:ext>
            </p:extLst>
          </p:nvPr>
        </p:nvGraphicFramePr>
        <p:xfrm>
          <a:off x="2430309" y="3238914"/>
          <a:ext cx="154822" cy="380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309" y="3238914"/>
                        <a:ext cx="154822" cy="3801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9823-E797-4F7C-A08D-4750D770E7E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3900" y="1295400"/>
            <a:ext cx="7696200" cy="3154710"/>
          </a:xfrm>
          <a:prstGeom prst="rect">
            <a:avLst/>
          </a:prstGeom>
          <a:noFill/>
          <a:ln w="762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19900" b="1" cap="all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BhrahmaputraEMJ" pitchFamily="2" charset="0"/>
                <a:cs typeface="NikoshBAN" pitchFamily="2" charset="0"/>
              </a:rPr>
              <a:t>ধন্যবাদ</a:t>
            </a:r>
            <a:endParaRPr lang="en-US" sz="23900" b="1" cap="all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BhrahmaputraEMJ" pitchFamily="2" charset="0"/>
              <a:cs typeface="NikoshBAN" pitchFamily="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76141" y="7677979"/>
            <a:ext cx="825712" cy="1073426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-17206"/>
            <a:ext cx="9144000" cy="6858000"/>
          </a:xfrm>
          <a:prstGeom prst="frame">
            <a:avLst>
              <a:gd name="adj1" fmla="val 6048"/>
            </a:avLst>
          </a:prstGeom>
          <a:solidFill>
            <a:srgbClr val="002060"/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7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62400"/>
            <a:ext cx="8305800" cy="2133600"/>
          </a:xfrm>
          <a:noFill/>
          <a:ln w="57150">
            <a:noFill/>
          </a:ln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115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কালীন সারি</a:t>
            </a:r>
            <a:endParaRPr lang="en-US" sz="11500" b="1" cap="none" spc="0" dirty="0">
              <a:ln w="1143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9512" y="859536"/>
            <a:ext cx="6669024" cy="1862048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11500" b="1" dirty="0" smtClean="0">
                <a:ln w="11430">
                  <a:solidFill>
                    <a:srgbClr val="9751CB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11500" b="1" dirty="0">
              <a:ln w="11430">
                <a:solidFill>
                  <a:srgbClr val="9751CB"/>
                </a:solidFill>
              </a:ln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8048" y="2374392"/>
            <a:ext cx="5638800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11500" b="1" dirty="0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 </a:t>
            </a:r>
            <a:r>
              <a:rPr lang="bn-BD" sz="11500" b="1" dirty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</a:t>
            </a:r>
            <a:endParaRPr lang="en-US" sz="2000" b="1" dirty="0">
              <a:ln w="11430">
                <a:solidFill>
                  <a:srgbClr val="00B0F0"/>
                </a:solidFill>
              </a:ln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14400"/>
            <a:ext cx="5638800" cy="1295400"/>
          </a:xfrm>
          <a:noFill/>
          <a:ln w="57150">
            <a:noFill/>
          </a:ln>
        </p:spPr>
        <p:txBody>
          <a:bodyPr>
            <a:normAutofit/>
          </a:bodyPr>
          <a:lstStyle/>
          <a:p>
            <a:r>
              <a:rPr lang="bn-BD" sz="66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543800" cy="4876800"/>
          </a:xfrm>
          <a:noFill/>
          <a:ln w="38100">
            <a:noFill/>
          </a:ln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§"/>
            </a:pPr>
            <a:endParaRPr lang="bn-BD" sz="216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bn-BD" sz="16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কালীন সারি কি তা বলতে পারবে</a:t>
            </a:r>
            <a:r>
              <a:rPr lang="bn-BD" sz="7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7600" b="1" dirty="0" smtClean="0">
                <a:solidFill>
                  <a:srgbClr val="C0504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14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bn-BD" sz="16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এর উপাদান গুলো বলতে পারবে ।</a:t>
            </a:r>
            <a:endParaRPr lang="bn-BD" sz="14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bn-BD" sz="1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উপাদান গুলোর পার্থক্য নিরুপন করতে পারবে ।</a:t>
            </a:r>
            <a:endParaRPr lang="en-US" sz="112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615439"/>
            <a:ext cx="7543800" cy="36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1500" b="1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চিত্রগুলো</a:t>
            </a:r>
            <a:r>
              <a:rPr lang="en-US" sz="11500" b="1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 করঃ </a:t>
            </a:r>
            <a:endParaRPr lang="en-US" sz="11500" b="1" dirty="0">
              <a:ln w="1143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11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-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960" y="1295400"/>
            <a:ext cx="6278880" cy="4184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7086600" cy="808038"/>
          </a:xfrm>
        </p:spPr>
        <p:txBody>
          <a:bodyPr>
            <a:norm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বাংলাদেশে বিভিন্ন বছরে ফসলের উৎপাদনের চিত্র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661648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20762"/>
          </a:xfrm>
        </p:spPr>
        <p:txBody>
          <a:bodyPr>
            <a:norm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বাংলাদেশে বিভিন্ন বছরের জনসংখ্যার চিত্র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791200" cy="361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een Yellow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  <a:fontScheme name="Facet">
    <a:majorFont>
      <a:latin typeface="Trebuchet MS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251</Words>
  <Application>Microsoft Office PowerPoint</Application>
  <PresentationFormat>On-screen Show (4:3)</PresentationFormat>
  <Paragraphs>103</Paragraphs>
  <Slides>30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Facet</vt:lpstr>
      <vt:lpstr>Couture</vt:lpstr>
      <vt:lpstr>Equation</vt:lpstr>
      <vt:lpstr>PowerPoint Presentation</vt:lpstr>
      <vt:lpstr>PowerPoint Presentation</vt:lpstr>
      <vt:lpstr>PowerPoint Presentation</vt:lpstr>
      <vt:lpstr>কালীন সারি</vt:lpstr>
      <vt:lpstr>শিখনফল</vt:lpstr>
      <vt:lpstr>PowerPoint Presentation</vt:lpstr>
      <vt:lpstr>PowerPoint Presentation</vt:lpstr>
      <vt:lpstr>বাংলাদেশে বিভিন্ন বছরে ফসলের উৎপাদনের চিত্র</vt:lpstr>
      <vt:lpstr>বাংলাদেশে বিভিন্ন বছরের জনসংখ্যার চিত্র</vt:lpstr>
      <vt:lpstr>বাংলাদেশের বিভিন্ন বিভাগে মাসে গড় বৃষ্টিপাতের পরিমানের লেখচিত্র </vt:lpstr>
      <vt:lpstr>ঢাকা শহরের বিভিন্ন মাসের গড় বৃষ্টিপাতের পরিমান </vt:lpstr>
      <vt:lpstr>PowerPoint Presentation</vt:lpstr>
      <vt:lpstr>PowerPoint Presentation</vt:lpstr>
      <vt:lpstr> সময়ের সাথে দ্রব্য মূল্য বৃদ্ধি</vt:lpstr>
      <vt:lpstr>PowerPoint Presentation</vt:lpstr>
      <vt:lpstr>সাধারন ধারা</vt:lpstr>
      <vt:lpstr>সাধারন ধারা</vt:lpstr>
      <vt:lpstr>PowerPoint Presentation</vt:lpstr>
      <vt:lpstr>PowerPoint Presentation</vt:lpstr>
      <vt:lpstr>PowerPoint Presentation</vt:lpstr>
      <vt:lpstr>বর্ষায় ছাতার ব্যবহার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Sujon</dc:creator>
  <cp:lastModifiedBy>Com.Souce</cp:lastModifiedBy>
  <cp:revision>136</cp:revision>
  <dcterms:created xsi:type="dcterms:W3CDTF">2006-08-16T00:00:00Z</dcterms:created>
  <dcterms:modified xsi:type="dcterms:W3CDTF">2021-01-12T06:19:00Z</dcterms:modified>
</cp:coreProperties>
</file>