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301" r:id="rId10"/>
    <p:sldId id="265" r:id="rId11"/>
    <p:sldId id="269" r:id="rId12"/>
    <p:sldId id="273" r:id="rId13"/>
    <p:sldId id="277" r:id="rId14"/>
    <p:sldId id="302" r:id="rId15"/>
    <p:sldId id="279" r:id="rId16"/>
    <p:sldId id="280" r:id="rId17"/>
    <p:sldId id="284" r:id="rId18"/>
    <p:sldId id="286" r:id="rId19"/>
    <p:sldId id="292" r:id="rId20"/>
    <p:sldId id="296" r:id="rId21"/>
    <p:sldId id="298" r:id="rId22"/>
    <p:sldId id="299" r:id="rId23"/>
    <p:sldId id="30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6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9D41D-DC3D-41EB-AB9D-85B8F1174BDA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F0A89-B4AD-47F9-9586-0AC3CF36F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7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C9684-EC20-4E8C-84E6-261F729B02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07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C9684-EC20-4E8C-84E6-261F729B025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9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A7B5-138C-4861-B9F9-3893E72D646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027-55D6-4ED9-B29D-1510D640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8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A7B5-138C-4861-B9F9-3893E72D646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027-55D6-4ED9-B29D-1510D640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2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A7B5-138C-4861-B9F9-3893E72D646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027-55D6-4ED9-B29D-1510D640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4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A7B5-138C-4861-B9F9-3893E72D646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027-55D6-4ED9-B29D-1510D640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2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A7B5-138C-4861-B9F9-3893E72D646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027-55D6-4ED9-B29D-1510D640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8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A7B5-138C-4861-B9F9-3893E72D646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027-55D6-4ED9-B29D-1510D640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9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A7B5-138C-4861-B9F9-3893E72D646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027-55D6-4ED9-B29D-1510D640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A7B5-138C-4861-B9F9-3893E72D646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027-55D6-4ED9-B29D-1510D640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7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A7B5-138C-4861-B9F9-3893E72D646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027-55D6-4ED9-B29D-1510D640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A7B5-138C-4861-B9F9-3893E72D646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027-55D6-4ED9-B29D-1510D640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1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A7B5-138C-4861-B9F9-3893E72D646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027-55D6-4ED9-B29D-1510D640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2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A7B5-138C-4861-B9F9-3893E72D6466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8027-55D6-4ED9-B29D-1510D640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9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611" y="186422"/>
            <a:ext cx="8976822" cy="218186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IN" sz="199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628900"/>
            <a:ext cx="8596668" cy="3817621"/>
          </a:xfrm>
        </p:spPr>
      </p:pic>
    </p:spTree>
    <p:extLst>
      <p:ext uri="{BB962C8B-B14F-4D97-AF65-F5344CB8AC3E}">
        <p14:creationId xmlns:p14="http://schemas.microsoft.com/office/powerpoint/2010/main" val="3517409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196" y="163781"/>
            <a:ext cx="9659815" cy="12247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অ্যালবিউমিন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196" y="1539154"/>
            <a:ext cx="9659815" cy="17218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দ্রবীভূত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ঘোলাটে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দ্রবণ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বাঁধে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ডিমের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অ্যালবিউমিন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i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3195" y="3411614"/>
            <a:ext cx="9659815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5400" b="1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গ্লোবিউলিন</a:t>
            </a:r>
            <a:endParaRPr lang="en-US" sz="5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3195" y="4542143"/>
            <a:ext cx="9659815" cy="206210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লঘু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অদ্রবণীয়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তাপে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জমাট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বাধেঁ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</a:t>
            </a:r>
          </a:p>
          <a:p>
            <a:r>
              <a:rPr lang="en-US" sz="32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32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ডিমের</a:t>
            </a:r>
            <a:r>
              <a:rPr lang="en-US" sz="32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কুসুমে</a:t>
            </a:r>
            <a:r>
              <a:rPr lang="en-US" sz="32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অভোগ্লোবিউলিন</a:t>
            </a:r>
            <a:r>
              <a:rPr lang="en-US" sz="3200" b="1" i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074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133" y="26077"/>
            <a:ext cx="9360470" cy="109764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60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গ্লুটেনিন</a:t>
            </a:r>
            <a:endParaRPr lang="en-US" sz="6000" b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133" y="1123720"/>
            <a:ext cx="9360470" cy="22832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লবণে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অদ্রবণীয়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লঘু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লঘু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দ্রবণে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দ্রবণীয়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বাধেঁ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অরাইজেনিন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2133" y="3661711"/>
            <a:ext cx="936047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6000" b="1" dirty="0" err="1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প্রোলামিন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2133" y="4677374"/>
            <a:ext cx="9360470" cy="20621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অ্যাবসুলেট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ইথানলে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%)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অদ্রবণীয়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</a:t>
            </a:r>
          </a:p>
          <a:p>
            <a:r>
              <a:rPr lang="en-US" sz="3200" b="1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৭০ – ৮০%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ইথানলে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হাইড্রোলাইসিস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প্রোলিন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অ্যামোনিয়া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উদাঃ-গমের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গ্লিয়াডিন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528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97" y="0"/>
            <a:ext cx="9219375" cy="1156771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ঙ)</a:t>
            </a:r>
            <a:r>
              <a:rPr lang="en-US" sz="60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হিস্টোন</a:t>
            </a:r>
            <a:endParaRPr lang="en-US" sz="60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796" y="1123721"/>
            <a:ext cx="9219376" cy="20821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দ্রবণীয়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বাধেঁ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ক্ষারীয়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অ্যামিনো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নিউক্লিয়োহিস্টোন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59795" y="3305722"/>
            <a:ext cx="9219378" cy="12105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চ) </a:t>
            </a:r>
            <a:r>
              <a:rPr lang="en-US" sz="60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প্রোটামিন</a:t>
            </a:r>
            <a:r>
              <a:rPr lang="en-US" sz="60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59795" y="4516252"/>
            <a:ext cx="9219377" cy="22419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লঘু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দ্রবণীয়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বাধেঁ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সালমিন</a:t>
            </a:r>
            <a:r>
              <a:rPr lang="en-US" sz="32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47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906" y="335902"/>
            <a:ext cx="9705860" cy="15944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accent6">
                    <a:lumMod val="75000"/>
                  </a:schemeClr>
                </a:solidFill>
              </a:rPr>
              <a:t> ছ)</a:t>
            </a:r>
            <a:r>
              <a:rPr lang="en-US" sz="8800" b="1" dirty="0" err="1" smtClean="0">
                <a:solidFill>
                  <a:schemeClr val="accent6">
                    <a:lumMod val="75000"/>
                  </a:schemeClr>
                </a:solidFill>
              </a:rPr>
              <a:t>স্কেলেরোপ্রোটিন</a:t>
            </a:r>
            <a:endParaRPr lang="en-US" sz="8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906" y="2329956"/>
            <a:ext cx="9705860" cy="278187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000" dirty="0" err="1" smtClean="0"/>
              <a:t>পানি</a:t>
            </a:r>
            <a:r>
              <a:rPr lang="en-US" sz="4000" dirty="0" smtClean="0"/>
              <a:t> ও </a:t>
            </a:r>
            <a:r>
              <a:rPr lang="en-US" sz="4000" dirty="0" err="1" smtClean="0"/>
              <a:t>মৃদু</a:t>
            </a:r>
            <a:r>
              <a:rPr lang="en-US" sz="4000" dirty="0" smtClean="0"/>
              <a:t> </a:t>
            </a:r>
            <a:r>
              <a:rPr lang="en-US" sz="4000" dirty="0" err="1" smtClean="0"/>
              <a:t>লবণ</a:t>
            </a:r>
            <a:r>
              <a:rPr lang="en-US" sz="4000" dirty="0" smtClean="0"/>
              <a:t> </a:t>
            </a:r>
            <a:r>
              <a:rPr lang="en-US" sz="4000" dirty="0" err="1" smtClean="0"/>
              <a:t>দ্রবণে</a:t>
            </a:r>
            <a:r>
              <a:rPr lang="en-US" sz="4000" dirty="0" smtClean="0"/>
              <a:t> </a:t>
            </a:r>
            <a:r>
              <a:rPr lang="en-US" sz="4000" dirty="0" err="1" smtClean="0"/>
              <a:t>দ্রবণীয়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নয়</a:t>
            </a:r>
            <a:r>
              <a:rPr lang="en-US" sz="4000" dirty="0" smtClean="0"/>
              <a:t>                                                               </a:t>
            </a:r>
          </a:p>
          <a:p>
            <a:r>
              <a:rPr lang="en-US" sz="4000" dirty="0" err="1" smtClean="0"/>
              <a:t>প্রাণিদেহের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হাড়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, </a:t>
            </a:r>
            <a:r>
              <a:rPr lang="en-US" sz="4000" b="1" dirty="0" err="1" smtClean="0">
                <a:solidFill>
                  <a:srgbClr val="00B050"/>
                </a:solidFill>
              </a:rPr>
              <a:t>চুল</a:t>
            </a:r>
            <a:r>
              <a:rPr lang="en-US" sz="4000" b="1" dirty="0" smtClean="0">
                <a:solidFill>
                  <a:srgbClr val="00B050"/>
                </a:solidFill>
              </a:rPr>
              <a:t> ,</a:t>
            </a:r>
            <a:r>
              <a:rPr lang="en-US" sz="4000" b="1" dirty="0" smtClean="0"/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নখ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smtClean="0"/>
              <a:t>, </a:t>
            </a:r>
            <a:r>
              <a:rPr lang="en-US" sz="4000" b="1" dirty="0" err="1" smtClean="0">
                <a:solidFill>
                  <a:schemeClr val="accent5"/>
                </a:solidFill>
              </a:rPr>
              <a:t>ত্বকে</a:t>
            </a:r>
            <a:r>
              <a:rPr lang="en-US" sz="4000" b="1" dirty="0" smtClean="0">
                <a:solidFill>
                  <a:schemeClr val="accent5"/>
                </a:solidFill>
              </a:rPr>
              <a:t> </a:t>
            </a:r>
            <a:r>
              <a:rPr lang="en-US" sz="4000" dirty="0" err="1" smtClean="0"/>
              <a:t>বেশি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থাকে</a:t>
            </a:r>
            <a:r>
              <a:rPr lang="en-US" sz="4000" dirty="0" smtClean="0"/>
              <a:t>                                                </a:t>
            </a:r>
          </a:p>
          <a:p>
            <a:r>
              <a:rPr lang="en-US" sz="4000" dirty="0" err="1" smtClean="0"/>
              <a:t>উদাঃ</a:t>
            </a:r>
            <a:r>
              <a:rPr lang="en-US" sz="4000" dirty="0" smtClean="0"/>
              <a:t>- </a:t>
            </a:r>
            <a:r>
              <a:rPr lang="en-US" sz="4000" dirty="0" err="1" smtClean="0"/>
              <a:t>চুলের</a:t>
            </a:r>
            <a:r>
              <a:rPr lang="en-US" sz="4000" dirty="0" smtClean="0"/>
              <a:t> </a:t>
            </a:r>
            <a:r>
              <a:rPr lang="en-US" sz="4000" b="1" i="1" dirty="0" err="1" smtClean="0">
                <a:solidFill>
                  <a:srgbClr val="0070C0"/>
                </a:solidFill>
              </a:rPr>
              <a:t>কেরাটিন</a:t>
            </a:r>
            <a:r>
              <a:rPr lang="en-US" sz="4000" b="1" i="1" dirty="0" smtClean="0">
                <a:solidFill>
                  <a:srgbClr val="0070C0"/>
                </a:solidFill>
              </a:rPr>
              <a:t>  </a:t>
            </a:r>
            <a:r>
              <a:rPr lang="en-US" sz="4000" dirty="0" err="1" smtClean="0"/>
              <a:t>প্রোটিন</a:t>
            </a:r>
            <a:r>
              <a:rPr lang="en-US" sz="40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284" y="365125"/>
            <a:ext cx="10515600" cy="578228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২টি </a:t>
            </a:r>
            <a:r>
              <a:rPr lang="en-US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প্রোটিনের</a:t>
            </a:r>
            <a:r>
              <a:rPr lang="en-US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73" y="163805"/>
            <a:ext cx="8596668" cy="17064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9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যুগ্ম</a:t>
            </a:r>
            <a:r>
              <a:rPr lang="en-US" sz="9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9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373" y="2183592"/>
            <a:ext cx="8596668" cy="217653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অপ্রোটিন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প্রোসথেটিক</a:t>
            </a:r>
            <a:r>
              <a:rPr lang="en-US" sz="44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Group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</a:p>
          <a:p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যুগ্ম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44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4400" b="1" i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373" y="4584240"/>
            <a:ext cx="8596668" cy="1978091"/>
          </a:xfrm>
          <a:prstGeom prst="rect">
            <a:avLst/>
          </a:prstGeom>
          <a:ln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259116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243" y="429208"/>
            <a:ext cx="10600267" cy="150119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নিউক্লিয়োপ্রোটিন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243" y="1930400"/>
            <a:ext cx="10600267" cy="157856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নিউক্লিক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অ্যামিনো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দ্রবণীয়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</a:t>
            </a:r>
          </a:p>
          <a:p>
            <a:pPr marL="342900" lvl="8" indent="-342900"/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ক্রোমোসোমে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9243" y="3858266"/>
            <a:ext cx="10600267" cy="115188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6000" b="1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গ্লাইকোপ্রোটিন</a:t>
            </a:r>
            <a:r>
              <a:rPr lang="en-US" sz="9600" b="1" dirty="0" smtClean="0">
                <a:solidFill>
                  <a:schemeClr val="accent3"/>
                </a:solidFill>
              </a:rPr>
              <a:t> </a:t>
            </a:r>
            <a:endParaRPr lang="en-US" sz="9600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9243" y="5010153"/>
            <a:ext cx="10600267" cy="16041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err="1" smtClean="0">
                <a:solidFill>
                  <a:srgbClr val="C00000"/>
                </a:solidFill>
              </a:rPr>
              <a:t>মনোস্যাকারাইড</a:t>
            </a:r>
            <a:r>
              <a:rPr lang="en-US" sz="3600" dirty="0" smtClean="0"/>
              <a:t> ও </a:t>
            </a:r>
            <a:r>
              <a:rPr lang="en-US" sz="3600" b="1" dirty="0" err="1" smtClean="0">
                <a:solidFill>
                  <a:srgbClr val="00B0F0"/>
                </a:solidFill>
              </a:rPr>
              <a:t>অ্যামিনো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এসিড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/>
              <a:t>মিলে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গঠিত</a:t>
            </a:r>
            <a:r>
              <a:rPr lang="en-US" sz="3600" dirty="0" smtClean="0"/>
              <a:t>                                   </a:t>
            </a:r>
          </a:p>
          <a:p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সেলমেমব্রেনে</a:t>
            </a:r>
            <a:r>
              <a:rPr lang="en-US" sz="3600" dirty="0" smtClean="0"/>
              <a:t>  </a:t>
            </a:r>
            <a:r>
              <a:rPr lang="en-US" sz="3600" dirty="0" err="1" smtClean="0"/>
              <a:t>পাওয়া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যায়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831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88" y="242596"/>
            <a:ext cx="11040535" cy="129269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6000" b="1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লিপোপ্রোটিন</a:t>
            </a:r>
            <a:r>
              <a:rPr lang="en-US" sz="6000" b="1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89" y="1535289"/>
            <a:ext cx="11040534" cy="225451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লিপিড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অ্যামিনো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এসিডের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কোলেস্টেরল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ফসফোলিপিড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দ্রবণীয়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মেমব্রেনের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গাঠনিক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1090" y="3789802"/>
            <a:ext cx="11040533" cy="12049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ক্রোমোপ্রোটিন</a:t>
            </a:r>
            <a:r>
              <a:rPr lang="en-US" sz="60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1091" y="4994720"/>
            <a:ext cx="11040532" cy="1623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অ্যামিনো</a:t>
            </a: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রঞ্জক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বস্থু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বিলিপ্রোটিন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ক্লোরোফিল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হিমোগ্লোবিন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7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87022" y="57318"/>
            <a:ext cx="11040533" cy="11194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ঙ)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মেটালোপ্রোটিন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7022" y="1176762"/>
            <a:ext cx="11040533" cy="2301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Fe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Mn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Zn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Mg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সম্বলিত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এনজাইম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</a:t>
            </a:r>
          </a:p>
          <a:p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অ্যামিনো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সিডারোফিলিন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87021" y="3815584"/>
            <a:ext cx="11040533" cy="148439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চ)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ফসফোপ্রোটিন</a:t>
            </a:r>
            <a:r>
              <a:rPr lang="en-US" sz="8800" b="1" dirty="0" smtClean="0"/>
              <a:t> </a:t>
            </a:r>
            <a:endParaRPr lang="en-US" sz="88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87021" y="5299981"/>
            <a:ext cx="11040533" cy="143699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ফসফোরিক</a:t>
            </a: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অ্যামিনো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কেসিনোজেন</a:t>
            </a:r>
            <a:endParaRPr lang="en-US" sz="3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37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025" y="0"/>
            <a:ext cx="10206139" cy="1371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ছ)</a:t>
            </a:r>
            <a:r>
              <a:rPr lang="en-US" sz="6000" b="1" dirty="0" err="1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ফ্লাভোপ্রোটিন</a:t>
            </a:r>
            <a:endParaRPr lang="en-US" sz="6000" b="1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024" y="1371600"/>
            <a:ext cx="10206139" cy="184087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ফ্লাভিন</a:t>
            </a:r>
            <a:r>
              <a:rPr lang="en-US" sz="36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FAD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Flavin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Adenine Dinucleotide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অ্যামিনো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এসিডের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8023" y="4068423"/>
            <a:ext cx="10206139" cy="12969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জ)</a:t>
            </a:r>
            <a:r>
              <a:rPr lang="en-US" sz="6000" b="1" dirty="0" err="1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লৌহ</a:t>
            </a:r>
            <a:r>
              <a:rPr lang="en-US" sz="60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6000" b="1" dirty="0" err="1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পোরফাইরিন</a:t>
            </a:r>
            <a:r>
              <a:rPr lang="en-US" sz="60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err="1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endParaRPr lang="en-US" sz="6000" b="1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8023" y="5365377"/>
            <a:ext cx="10206140" cy="13348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Iron –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porphyrin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সাইটোক্রোমের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অ্যামিনো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9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265891"/>
            <a:ext cx="4445000" cy="337855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ড.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প্রভাষক(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বিজ্ঞান)</a:t>
            </a: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aktaru</a:t>
            </a:r>
            <a:r>
              <a:rPr lang="en-US" b="1" dirty="0">
                <a:latin typeface="SutonnyOMJ" panose="01010600010101010101" pitchFamily="2" charset="0"/>
                <a:cs typeface="SutonnyOMJ" panose="01010600010101010101" pitchFamily="2" charset="0"/>
              </a:rPr>
              <a:t>l</a:t>
            </a:r>
            <a:r>
              <a:rPr lang="en-US" sz="2000" b="1" dirty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827" y="2454460"/>
            <a:ext cx="2374909" cy="222436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66413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-44605"/>
            <a:ext cx="9687696" cy="220651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উৎপাদিত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2679737"/>
            <a:ext cx="9687696" cy="354529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1" indent="-342900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প্রোটিয়োজ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8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পেপটোন</a:t>
            </a:r>
            <a:endParaRPr lang="en-US" sz="4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1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237067"/>
            <a:ext cx="5759774" cy="17664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</a:t>
            </a:r>
            <a:r>
              <a:rPr lang="en-US" sz="107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107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07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107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0446" y="2843389"/>
            <a:ext cx="10275328" cy="257527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যুগ্ম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                                                                                    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                                                                                        </a:t>
            </a:r>
          </a:p>
          <a:p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উৎপাদিত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446" y="237067"/>
            <a:ext cx="3953551" cy="178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14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1081" y="279918"/>
            <a:ext cx="7491109" cy="136227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68556"/>
            <a:ext cx="8951858" cy="8383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তৈরি কর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2" y="279918"/>
            <a:ext cx="2575248" cy="1791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566" y="3990949"/>
            <a:ext cx="7576457" cy="2080726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3475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8189" y="282388"/>
            <a:ext cx="9274002" cy="208429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199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89" y="2646381"/>
            <a:ext cx="9274002" cy="4023360"/>
          </a:xfrm>
        </p:spPr>
      </p:pic>
    </p:spTree>
    <p:extLst>
      <p:ext uri="{BB962C8B-B14F-4D97-AF65-F5344CB8AC3E}">
        <p14:creationId xmlns:p14="http://schemas.microsoft.com/office/powerpoint/2010/main" val="79123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21826" y="511881"/>
            <a:ext cx="10515600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পাঠ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পরিচিতি</a:t>
            </a:r>
            <a:endParaRPr lang="en-US" sz="5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84385" y="2036256"/>
            <a:ext cx="8790482" cy="355368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8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–দ্বাদশ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</a:t>
            </a:r>
            <a:r>
              <a:rPr lang="bn-BD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 </a:t>
            </a:r>
            <a:r>
              <a:rPr lang="bn-BD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en-US" sz="48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তৃতীয়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sz="48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298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361" y="283335"/>
            <a:ext cx="9144654" cy="138176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9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9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80" y="1900906"/>
            <a:ext cx="6426557" cy="484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30628"/>
            <a:ext cx="8862522" cy="11901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51" y="2351313"/>
            <a:ext cx="9983755" cy="4310744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72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প্রোটিনের</a:t>
            </a:r>
            <a:r>
              <a:rPr lang="en-US" sz="7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646645"/>
            <a:ext cx="7955279" cy="201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21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494" y="570351"/>
            <a:ext cx="7128588" cy="18101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76" y="2919561"/>
            <a:ext cx="8023825" cy="334036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</a:t>
            </a: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</a:t>
            </a:r>
          </a:p>
          <a:p>
            <a:pPr marL="0" indent="0">
              <a:buNone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0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431" y="605306"/>
            <a:ext cx="8854357" cy="625269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প্রোটিনকে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          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en-US" sz="44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যুগ্ম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  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উৎপাদিত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endParaRPr lang="en-US" sz="4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6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38" y="279918"/>
            <a:ext cx="8835464" cy="141825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১.সরল </a:t>
            </a:r>
            <a:r>
              <a:rPr lang="en-US" sz="9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endParaRPr lang="en-US" sz="9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8538" y="2276670"/>
            <a:ext cx="9750491" cy="403082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এনজাইম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অ্যাসিড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আদ্রবিশ্লেষণ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অ্যামিনো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40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দ্রবণীয়তা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04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1836"/>
            <a:ext cx="10515600" cy="1325563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85180"/>
            <a:ext cx="10515600" cy="285926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47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437</Words>
  <Application>Microsoft Office PowerPoint</Application>
  <PresentationFormat>Widescreen</PresentationFormat>
  <Paragraphs>103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SutonnyOMJ</vt:lpstr>
      <vt:lpstr>Wingdings</vt:lpstr>
      <vt:lpstr>Office Theme</vt:lpstr>
      <vt:lpstr>স্বাগতম</vt:lpstr>
      <vt:lpstr>শিক্ষক পরিচিতি</vt:lpstr>
      <vt:lpstr>পাঠ পরিচিতি</vt:lpstr>
      <vt:lpstr>নিচের চিত্রটি  লক্ষ্য কর</vt:lpstr>
      <vt:lpstr>পাঠ শিরোনাম</vt:lpstr>
      <vt:lpstr>শিখনফল</vt:lpstr>
      <vt:lpstr>PowerPoint Presentation</vt:lpstr>
      <vt:lpstr>১.সরল প্রোটিন</vt:lpstr>
      <vt:lpstr>একক কাজ</vt:lpstr>
      <vt:lpstr>ক)অ্যালবিউমিন</vt:lpstr>
      <vt:lpstr>গ)গ্লুটেনিন</vt:lpstr>
      <vt:lpstr>ঙ)হিস্টোন</vt:lpstr>
      <vt:lpstr> ছ)স্কেলেরোপ্রোটিন</vt:lpstr>
      <vt:lpstr>দলীয় কাজ  ২টি করে সরল প্রোটিনের নাম লিখ। </vt:lpstr>
      <vt:lpstr>২। যুগ্ম প্রোটিন </vt:lpstr>
      <vt:lpstr>ক)নিউক্লিয়োপ্রোটিন</vt:lpstr>
      <vt:lpstr>গ)লিপোপ্রোটিন </vt:lpstr>
      <vt:lpstr>চ)ফসফোপ্রোটিন </vt:lpstr>
      <vt:lpstr>ছ)ফ্লাভোপ্রোটিন</vt:lpstr>
      <vt:lpstr> ৩। উৎপাদিত প্রোটিন                                                                        </vt:lpstr>
      <vt:lpstr>                                 মূল্যায়ন </vt:lpstr>
      <vt:lpstr>  বাড়ির কাজ 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266</cp:revision>
  <dcterms:created xsi:type="dcterms:W3CDTF">2021-01-07T05:19:49Z</dcterms:created>
  <dcterms:modified xsi:type="dcterms:W3CDTF">2021-01-11T01:56:04Z</dcterms:modified>
</cp:coreProperties>
</file>