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0" r:id="rId2"/>
    <p:sldId id="275" r:id="rId3"/>
    <p:sldId id="276" r:id="rId4"/>
    <p:sldId id="278" r:id="rId5"/>
    <p:sldId id="281" r:id="rId6"/>
    <p:sldId id="258" r:id="rId7"/>
    <p:sldId id="262" r:id="rId8"/>
    <p:sldId id="282" r:id="rId9"/>
    <p:sldId id="263" r:id="rId10"/>
    <p:sldId id="283" r:id="rId11"/>
    <p:sldId id="264" r:id="rId12"/>
    <p:sldId id="265" r:id="rId13"/>
    <p:sldId id="284" r:id="rId14"/>
    <p:sldId id="28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8666C-38D3-496C-A43F-8CCCE1B071F8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CB030-5926-4C76-A45C-AEA359893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1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TEACHER’S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FBC03-E873-4BC4-9826-1170E9A618E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45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5F96-BBA0-4F0B-8A39-F9D376E6CE4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EA57-50C6-483B-A034-CC46666FF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4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5F96-BBA0-4F0B-8A39-F9D376E6CE4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EA57-50C6-483B-A034-CC46666FF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2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5F96-BBA0-4F0B-8A39-F9D376E6CE4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EA57-50C6-483B-A034-CC46666FF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97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5F96-BBA0-4F0B-8A39-F9D376E6CE4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EA57-50C6-483B-A034-CC46666FF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1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5F96-BBA0-4F0B-8A39-F9D376E6CE4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EA57-50C6-483B-A034-CC46666FF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0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5F96-BBA0-4F0B-8A39-F9D376E6CE4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EA57-50C6-483B-A034-CC46666FF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09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5F96-BBA0-4F0B-8A39-F9D376E6CE4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EA57-50C6-483B-A034-CC46666FF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59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5F96-BBA0-4F0B-8A39-F9D376E6CE4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EA57-50C6-483B-A034-CC46666FF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3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5F96-BBA0-4F0B-8A39-F9D376E6CE4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EA57-50C6-483B-A034-CC46666FF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1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5F96-BBA0-4F0B-8A39-F9D376E6CE4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EA57-50C6-483B-A034-CC46666FF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33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5F96-BBA0-4F0B-8A39-F9D376E6CE4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EA57-50C6-483B-A034-CC46666FF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5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75F96-BBA0-4F0B-8A39-F9D376E6CE42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8EA57-50C6-483B-A034-CC46666FF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75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1.jpeg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12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9.jpeg"/><Relationship Id="rId5" Type="http://schemas.openxmlformats.org/officeDocument/2006/relationships/image" Target="../media/image4.png"/><Relationship Id="rId10" Type="http://schemas.openxmlformats.org/officeDocument/2006/relationships/image" Target="../media/image8.jpeg"/><Relationship Id="rId4" Type="http://schemas.openxmlformats.org/officeDocument/2006/relationships/image" Target="file:///C:\Users\User\Documents\Algae%20Picture%20of%20Chlamydomonas.jpg" TargetMode="External"/><Relationship Id="rId9" Type="http://schemas.openxmlformats.org/officeDocument/2006/relationships/image" Target="file:///C:\Users\User\Documents\Chromulina..jpg" TargetMode="External"/><Relationship Id="rId1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5" Type="http://schemas.openxmlformats.org/officeDocument/2006/relationships/image" Target="file:///F:\MMC%20BOOK%20OF%20BOTANY\&#2476;&#2439;%20&#2458;&#2495;&#2468;&#2509;&#2480;\Chalamydomonous%201.jpg" TargetMode="Externa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file:///C:\Users\User\Documents\Chromulina..jpg" TargetMode="External"/><Relationship Id="rId13" Type="http://schemas.openxmlformats.org/officeDocument/2006/relationships/image" Target="../media/image12.jpeg"/><Relationship Id="rId3" Type="http://schemas.openxmlformats.org/officeDocument/2006/relationships/image" Target="file:///C:\Users\User\Documents\Algae%20Picture%20of%20Chlamydomonas.jpg" TargetMode="External"/><Relationship Id="rId7" Type="http://schemas.openxmlformats.org/officeDocument/2006/relationships/image" Target="../media/image7.jpeg"/><Relationship Id="rId12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0.jpeg"/><Relationship Id="rId5" Type="http://schemas.openxmlformats.org/officeDocument/2006/relationships/image" Target="../media/image5.png"/><Relationship Id="rId10" Type="http://schemas.openxmlformats.org/officeDocument/2006/relationships/image" Target="../media/image9.jpeg"/><Relationship Id="rId4" Type="http://schemas.openxmlformats.org/officeDocument/2006/relationships/image" Target="../media/image4.pn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85061"/>
            <a:ext cx="9144000" cy="52156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55722" y="698434"/>
            <a:ext cx="3861955" cy="20082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45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245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03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335" y="539827"/>
            <a:ext cx="10515600" cy="305167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6335" y="3591497"/>
            <a:ext cx="10515599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4000" dirty="0" smtClean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শৈবালের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বৈশষ্ট্য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sz="40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2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300" y="381000"/>
            <a:ext cx="89154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latin typeface="SutonnyOMJ" pitchFamily="2" charset="0"/>
                <a:cs typeface="SutonnyOMJ" pitchFamily="2" charset="0"/>
              </a:rPr>
              <a:t/>
            </a:r>
            <a:br>
              <a:rPr lang="en-US" sz="3200" b="1" dirty="0">
                <a:latin typeface="SutonnyOMJ" pitchFamily="2" charset="0"/>
                <a:cs typeface="SutonnyOMJ" pitchFamily="2" charset="0"/>
              </a:rPr>
            </a:b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শৈবালের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বৈচিত্র্য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>
                <a:latin typeface="SutonnyOMJ" pitchFamily="2" charset="0"/>
                <a:cs typeface="SutonnyOMJ" pitchFamily="2" charset="0"/>
              </a:rPr>
              <a:t/>
            </a:r>
            <a:br>
              <a:rPr lang="en-US" sz="3200" b="1" dirty="0">
                <a:latin typeface="SutonnyOMJ" pitchFamily="2" charset="0"/>
                <a:cs typeface="SutonnyOMJ" pitchFamily="2" charset="0"/>
              </a:rPr>
            </a:br>
            <a:endParaRPr lang="en-US" sz="3200" b="1" dirty="0">
              <a:latin typeface="SutonnyOMJ" pitchFamily="2" charset="0"/>
              <a:cs typeface="SutonnyOMJ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26754" y="1580969"/>
            <a:ext cx="9601200" cy="4762862"/>
            <a:chOff x="304800" y="6858000"/>
            <a:chExt cx="6248400" cy="2214835"/>
          </a:xfrm>
        </p:grpSpPr>
        <p:pic>
          <p:nvPicPr>
            <p:cNvPr id="14" name="Algae Picture of Chlamydomonas.jpg" descr="C:\Users\User\Documents\Algae Picture of Chlamydomonas.jpg"/>
            <p:cNvPicPr>
              <a:picLocks noChangeAspect="1"/>
            </p:cNvPicPr>
            <p:nvPr/>
          </p:nvPicPr>
          <p:blipFill>
            <a:blip r:embed="rId3" r:link="rId4" cstate="print"/>
            <a:stretch>
              <a:fillRect/>
            </a:stretch>
          </p:blipFill>
          <p:spPr>
            <a:xfrm>
              <a:off x="381000" y="6866216"/>
              <a:ext cx="787960" cy="829983"/>
            </a:xfrm>
            <a:prstGeom prst="ellipse">
              <a:avLst/>
            </a:prstGeom>
            <a:ln>
              <a:solidFill>
                <a:srgbClr val="002060"/>
              </a:solidFill>
            </a:ln>
            <a:effectLst>
              <a:outerShdw blurRad="152400" dist="12000" dir="900000" sy="98000" kx="110000" ky="200000" algn="tl" rotWithShape="0">
                <a:srgbClr val="000000">
                  <a:alpha val="30000"/>
                </a:srgbClr>
              </a:outerShdw>
            </a:effectLst>
          </p:spPr>
        </p:pic>
        <p:pic>
          <p:nvPicPr>
            <p:cNvPr id="15" name="Picture 3" descr="C:\Users\User\Documents\image of Chlorella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64753" y="6858000"/>
              <a:ext cx="1002247" cy="914400"/>
            </a:xfrm>
            <a:prstGeom prst="ellipse">
              <a:avLst/>
            </a:prstGeom>
            <a:ln w="3175" cap="rnd">
              <a:solidFill>
                <a:srgbClr val="002060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pic>
          <p:nvPicPr>
            <p:cNvPr id="16" name="Picture 4" descr="C:\Users\User\Documents\Volvox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048000" y="6858000"/>
              <a:ext cx="834722" cy="914400"/>
            </a:xfrm>
            <a:prstGeom prst="ellipse">
              <a:avLst/>
            </a:prstGeom>
            <a:ln w="3175" cap="rnd">
              <a:solidFill>
                <a:srgbClr val="002060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pic>
          <p:nvPicPr>
            <p:cNvPr id="17" name="Picture 5" descr="C:\Users\User\Documents\images of Hydrodictyon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267201" y="6858000"/>
              <a:ext cx="914400" cy="914400"/>
            </a:xfrm>
            <a:prstGeom prst="rect">
              <a:avLst/>
            </a:prstGeom>
            <a:ln w="12700">
              <a:solidFill>
                <a:srgbClr val="00B0F0"/>
              </a:solidFill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</p:pic>
        <p:pic>
          <p:nvPicPr>
            <p:cNvPr id="18" name="Chromulina..jpg" descr="C:\Users\User\Documents\Chromulina..jpg"/>
            <p:cNvPicPr>
              <a:picLocks noChangeAspect="1"/>
            </p:cNvPicPr>
            <p:nvPr/>
          </p:nvPicPr>
          <p:blipFill>
            <a:blip r:embed="rId8" r:link="rId9" cstate="print"/>
            <a:stretch>
              <a:fillRect/>
            </a:stretch>
          </p:blipFill>
          <p:spPr>
            <a:xfrm rot="5400000">
              <a:off x="5600700" y="6896100"/>
              <a:ext cx="838200" cy="914400"/>
            </a:xfrm>
            <a:prstGeom prst="rect">
              <a:avLst/>
            </a:prstGeom>
            <a:ln w="3175">
              <a:solidFill>
                <a:srgbClr val="002060"/>
              </a:solidFill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</p:spPr>
        </p:pic>
        <p:pic>
          <p:nvPicPr>
            <p:cNvPr id="19" name="Picture 7" descr="C:\Users\User\Documents\Ulva.jp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81000" y="8001000"/>
              <a:ext cx="914400" cy="914400"/>
            </a:xfrm>
            <a:prstGeom prst="rect">
              <a:avLst/>
            </a:prstGeom>
            <a:solidFill>
              <a:srgbClr val="FFFFFF"/>
            </a:solidFill>
            <a:ln w="3175" cap="sq">
              <a:solidFill>
                <a:srgbClr val="002060"/>
              </a:solidFill>
              <a:miter lim="800000"/>
            </a:ln>
            <a:effectLst>
              <a:reflection blurRad="12700" stA="28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>
              <a:bevelT h="38100" prst="angle"/>
              <a:contourClr>
                <a:srgbClr val="C0C0C0"/>
              </a:contourClr>
            </a:sp3d>
          </p:spPr>
        </p:pic>
        <p:pic>
          <p:nvPicPr>
            <p:cNvPr id="20" name="Picture 8" descr="C:\Users\User\Documents\Tetraspora.jpg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676400" y="8001000"/>
              <a:ext cx="914400" cy="9144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3175" cap="sq">
              <a:solidFill>
                <a:srgbClr val="002060"/>
              </a:solidFill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w="114300" prst="hardEdge"/>
            </a:sp3d>
          </p:spPr>
        </p:pic>
        <p:pic>
          <p:nvPicPr>
            <p:cNvPr id="21" name="Picture 4" descr="C:\Users\User\Documents\Ulothrix.jpg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124200" y="8001000"/>
              <a:ext cx="914400" cy="914400"/>
            </a:xfrm>
            <a:prstGeom prst="ellipse">
              <a:avLst/>
            </a:prstGeom>
            <a:ln w="3175">
              <a:solidFill>
                <a:srgbClr val="002060"/>
              </a:solidFill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22" name="Picture 9" descr="C:\Users\User\Documents\Prasinocladus.jpg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343400" y="8025384"/>
              <a:ext cx="914400" cy="838200"/>
            </a:xfrm>
            <a:prstGeom prst="rect">
              <a:avLst/>
            </a:prstGeom>
            <a:ln w="3175" cap="sq">
              <a:solidFill>
                <a:srgbClr val="00206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</p:pic>
        <p:pic>
          <p:nvPicPr>
            <p:cNvPr id="23" name="Picture 10" descr="C:\Users\User\Documents\Sargassum.jpg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5569375" y="8034766"/>
              <a:ext cx="914398" cy="9144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3175" cap="sq">
              <a:solidFill>
                <a:srgbClr val="002060"/>
              </a:solidFill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w="114300" prst="hardEdge"/>
            </a:sp3d>
          </p:spPr>
        </p:pic>
        <p:sp>
          <p:nvSpPr>
            <p:cNvPr id="24" name="TextBox 23"/>
            <p:cNvSpPr txBox="1"/>
            <p:nvPr/>
          </p:nvSpPr>
          <p:spPr>
            <a:xfrm>
              <a:off x="304800" y="7743866"/>
              <a:ext cx="1090990" cy="157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err="1">
                  <a:solidFill>
                    <a:srgbClr val="C00000"/>
                  </a:solidFill>
                  <a:latin typeface="SutonnyOMJ" pitchFamily="2" charset="0"/>
                  <a:cs typeface="SutonnyOMJ" pitchFamily="2" charset="0"/>
                </a:rPr>
                <a:t>Chlamydomonas</a:t>
              </a:r>
              <a:endParaRPr lang="en-US" sz="1600" dirty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676400" y="7772399"/>
              <a:ext cx="990600" cy="157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>
                  <a:solidFill>
                    <a:srgbClr val="C00000"/>
                  </a:solidFill>
                  <a:latin typeface="SutonnyOMJ" pitchFamily="2" charset="0"/>
                  <a:cs typeface="SutonnyOMJ" pitchFamily="2" charset="0"/>
                </a:rPr>
                <a:t>Chlorella</a:t>
              </a:r>
              <a:endParaRPr lang="en-US" sz="1600" dirty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71800" y="7772399"/>
              <a:ext cx="990600" cy="157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err="1">
                  <a:solidFill>
                    <a:srgbClr val="C00000"/>
                  </a:solidFill>
                  <a:latin typeface="SutonnyOMJ" pitchFamily="2" charset="0"/>
                  <a:cs typeface="SutonnyOMJ" pitchFamily="2" charset="0"/>
                </a:rPr>
                <a:t>Volvox</a:t>
              </a:r>
              <a:endParaRPr lang="en-US" sz="1600" dirty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67200" y="7785554"/>
              <a:ext cx="990600" cy="157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err="1">
                  <a:solidFill>
                    <a:srgbClr val="C00000"/>
                  </a:solidFill>
                  <a:latin typeface="SutonnyOMJ" pitchFamily="2" charset="0"/>
                  <a:cs typeface="SutonnyOMJ" pitchFamily="2" charset="0"/>
                </a:rPr>
                <a:t>Hydrodictyon</a:t>
              </a:r>
              <a:endParaRPr lang="en-US" sz="1600" dirty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86400" y="7785554"/>
              <a:ext cx="990600" cy="157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err="1">
                  <a:solidFill>
                    <a:srgbClr val="C00000"/>
                  </a:solidFill>
                  <a:latin typeface="SutonnyOMJ" pitchFamily="2" charset="0"/>
                  <a:cs typeface="SutonnyOMJ" pitchFamily="2" charset="0"/>
                </a:rPr>
                <a:t>Chromulina</a:t>
              </a:r>
              <a:r>
                <a:rPr lang="en-US" sz="1600" i="1" dirty="0">
                  <a:solidFill>
                    <a:srgbClr val="C00000"/>
                  </a:solidFill>
                  <a:latin typeface="SutonnyOMJ" pitchFamily="2" charset="0"/>
                  <a:cs typeface="SutonnyOMJ" pitchFamily="2" charset="0"/>
                </a:rPr>
                <a:t>.</a:t>
              </a:r>
              <a:endParaRPr lang="en-US" sz="1600" dirty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04800" y="8915398"/>
              <a:ext cx="990600" cy="157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err="1">
                  <a:solidFill>
                    <a:srgbClr val="C00000"/>
                  </a:solidFill>
                  <a:latin typeface="SutonnyOMJ" pitchFamily="2" charset="0"/>
                  <a:cs typeface="SutonnyOMJ" pitchFamily="2" charset="0"/>
                </a:rPr>
                <a:t>Ulva</a:t>
              </a:r>
              <a:endParaRPr lang="en-US" sz="1600" dirty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600200" y="8915400"/>
              <a:ext cx="990600" cy="157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err="1">
                  <a:solidFill>
                    <a:srgbClr val="C00000"/>
                  </a:solidFill>
                  <a:latin typeface="SutonnyOMJ" pitchFamily="2" charset="0"/>
                  <a:cs typeface="SutonnyOMJ" pitchFamily="2" charset="0"/>
                </a:rPr>
                <a:t>Tetraspora</a:t>
              </a:r>
              <a:r>
                <a:rPr lang="en-US" sz="1600" dirty="0">
                  <a:solidFill>
                    <a:srgbClr val="C00000"/>
                  </a:solidFill>
                  <a:latin typeface="SutonnyOMJ" pitchFamily="2" charset="0"/>
                  <a:cs typeface="SutonnyOMJ" pitchFamily="2" charset="0"/>
                </a:rPr>
                <a:t> 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048000" y="8915400"/>
              <a:ext cx="990600" cy="157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err="1">
                  <a:solidFill>
                    <a:srgbClr val="C00000"/>
                  </a:solidFill>
                  <a:latin typeface="SutonnyOMJ" pitchFamily="2" charset="0"/>
                  <a:cs typeface="SutonnyOMJ" pitchFamily="2" charset="0"/>
                </a:rPr>
                <a:t>Ulothrix</a:t>
              </a:r>
              <a:endParaRPr lang="en-US" sz="1600" dirty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343400" y="8915398"/>
              <a:ext cx="990600" cy="157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err="1">
                  <a:solidFill>
                    <a:srgbClr val="C00000"/>
                  </a:solidFill>
                  <a:latin typeface="SutonnyOMJ" pitchFamily="2" charset="0"/>
                  <a:cs typeface="SutonnyOMJ" pitchFamily="2" charset="0"/>
                </a:rPr>
                <a:t>Prasinocladus</a:t>
              </a:r>
              <a:endParaRPr lang="en-US" sz="1600" dirty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62600" y="8915399"/>
              <a:ext cx="990600" cy="157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err="1">
                  <a:solidFill>
                    <a:srgbClr val="C00000"/>
                  </a:solidFill>
                  <a:latin typeface="SutonnyOMJ" pitchFamily="2" charset="0"/>
                  <a:cs typeface="SutonnyOMJ" pitchFamily="2" charset="0"/>
                </a:rPr>
                <a:t>Sargassum</a:t>
              </a:r>
              <a:endParaRPr lang="en-US" sz="1600" dirty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2407382"/>
      </p:ext>
    </p:extLst>
  </p:cSld>
  <p:clrMapOvr>
    <a:masterClrMapping/>
  </p:clrMapOvr>
  <p:transition spd="slow">
    <p:strips dir="r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9144000" cy="731838"/>
          </a:xfrm>
          <a:blipFill>
            <a:blip r:embed="rId3"/>
            <a:tile tx="0" ty="0" sx="100000" sy="100000" flip="none" algn="tl"/>
          </a:blip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normAutofit fontScale="90000"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শৈবালের</a:t>
            </a:r>
            <a:r>
              <a:rPr lang="en-US" sz="4000" b="1" dirty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কোষীয়</a:t>
            </a:r>
            <a:r>
              <a:rPr lang="en-US" sz="4000" b="1" dirty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গঠন</a:t>
            </a:r>
            <a:r>
              <a:rPr lang="en-US" sz="4000" b="1" dirty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 (Cellular Structure of Algae)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4330" y="2140954"/>
            <a:ext cx="4681670" cy="46021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b="1" dirty="0" err="1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শৈবালের</a:t>
            </a:r>
            <a:r>
              <a:rPr lang="en-US" b="1" dirty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কোষীয়</a:t>
            </a:r>
            <a:r>
              <a:rPr lang="en-US" b="1" dirty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গঠন</a:t>
            </a:r>
            <a:r>
              <a:rPr lang="en-US" b="1" dirty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 (Cellular Structure of Algae) :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শৈবালের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কোষ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প্রোক্যারিওটিক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ইউক্যারিওটিক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উভয়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ধরনের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হতে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পারে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।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নীলাভ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সবুজ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শৈবালের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কোষ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প্রোক্যারিওটিক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।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এসব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কোষে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সুস্পষ্ট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নিউক্লিয়াস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থাকে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না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।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নীলাভ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সবুজ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শৈবাল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ব্যতীত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অন্যান্য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সব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শৈবাল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ইউক্যারিওটিক।একটি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ইউক্যারিওটিক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শৈবালের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কোষীয়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গঠন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নিম্নলেখিত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অংশগুলো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নিয়ে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>
                <a:latin typeface="SutonnyOMJ" pitchFamily="2" charset="0"/>
                <a:cs typeface="SutonnyOMJ" pitchFamily="2" charset="0"/>
              </a:rPr>
              <a:t>গঠিত</a:t>
            </a:r>
            <a:r>
              <a:rPr lang="en-US" dirty="0">
                <a:latin typeface="SutonnyOMJ" pitchFamily="2" charset="0"/>
                <a:cs typeface="SutonnyOMJ" pitchFamily="2" charset="0"/>
              </a:rPr>
              <a:t> 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28867"/>
            <a:ext cx="5183188" cy="823912"/>
          </a:xfrm>
        </p:spPr>
        <p:txBody>
          <a:bodyPr/>
          <a:lstStyle/>
          <a:p>
            <a:pPr algn="ctr"/>
            <a:r>
              <a:rPr lang="en-US" i="1" dirty="0" err="1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Chlamydomonas</a:t>
            </a:r>
            <a:r>
              <a:rPr lang="en-US" dirty="0" err="1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-এর</a:t>
            </a:r>
            <a:r>
              <a:rPr lang="en-US" i="1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দৈহিক</a:t>
            </a:r>
            <a:r>
              <a:rPr lang="en-US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গঠন</a:t>
            </a:r>
            <a:endParaRPr lang="en-US" dirty="0"/>
          </a:p>
        </p:txBody>
      </p:sp>
      <p:grpSp>
        <p:nvGrpSpPr>
          <p:cNvPr id="7" name="Content Placeholder 6"/>
          <p:cNvGrpSpPr>
            <a:grpSpLocks noGrp="1"/>
          </p:cNvGrpSpPr>
          <p:nvPr/>
        </p:nvGrpSpPr>
        <p:grpSpPr>
          <a:xfrm>
            <a:off x="6172200" y="2498650"/>
            <a:ext cx="4645025" cy="3886769"/>
            <a:chOff x="3502152" y="1981200"/>
            <a:chExt cx="3130296" cy="2671060"/>
          </a:xfrm>
        </p:grpSpPr>
        <p:pic>
          <p:nvPicPr>
            <p:cNvPr id="8" name="Chalamydomonous 1.jpg" descr="F:\MMC BOOK OF BOTANY\বই চিত্র\Chalamydomonous 1.jpg"/>
            <p:cNvPicPr>
              <a:picLocks noChangeAspect="1"/>
            </p:cNvPicPr>
            <p:nvPr/>
          </p:nvPicPr>
          <p:blipFill>
            <a:blip r:embed="rId4" r:link="rId5" cstate="print"/>
            <a:stretch>
              <a:fillRect/>
            </a:stretch>
          </p:blipFill>
          <p:spPr>
            <a:xfrm>
              <a:off x="4114800" y="1981200"/>
              <a:ext cx="1905000" cy="2400300"/>
            </a:xfrm>
            <a:prstGeom prst="rect">
              <a:avLst/>
            </a:prstGeom>
            <a:ln>
              <a:solidFill>
                <a:srgbClr val="92D05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</p:pic>
        <p:sp>
          <p:nvSpPr>
            <p:cNvPr id="9" name="TextBox 8"/>
            <p:cNvSpPr txBox="1"/>
            <p:nvPr/>
          </p:nvSpPr>
          <p:spPr>
            <a:xfrm>
              <a:off x="6019800" y="2286000"/>
              <a:ext cx="612648" cy="232661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SutonnyOMJ" pitchFamily="2" charset="0"/>
                  <a:cs typeface="SutonnyOMJ" pitchFamily="2" charset="0"/>
                </a:rPr>
                <a:t>ফ্লাজেলাম</a:t>
              </a:r>
              <a:endParaRPr lang="en-US" sz="1600" dirty="0">
                <a:latin typeface="SutonnyOMJ" pitchFamily="2" charset="0"/>
                <a:cs typeface="SutonnyOMJ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19800" y="2798880"/>
              <a:ext cx="609600" cy="232661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SutonnyOMJ" pitchFamily="2" charset="0"/>
                  <a:cs typeface="SutonnyOMJ" pitchFamily="2" charset="0"/>
                </a:rPr>
                <a:t>কোষগহবর</a:t>
              </a:r>
              <a:endParaRPr lang="en-US" sz="1600" dirty="0">
                <a:latin typeface="SutonnyOMJ" pitchFamily="2" charset="0"/>
                <a:cs typeface="SutonnyOMJ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19800" y="3188208"/>
              <a:ext cx="612648" cy="232661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SutonnyOMJ" pitchFamily="2" charset="0"/>
                  <a:cs typeface="SutonnyOMJ" pitchFamily="2" charset="0"/>
                </a:rPr>
                <a:t>গলগি</a:t>
              </a:r>
              <a:r>
                <a:rPr lang="en-US" sz="1600" dirty="0">
                  <a:latin typeface="SutonnyOMJ" pitchFamily="2" charset="0"/>
                  <a:cs typeface="SutonnyOMJ" pitchFamily="2" charset="0"/>
                </a:rPr>
                <a:t> </a:t>
              </a:r>
              <a:r>
                <a:rPr lang="en-US" sz="1600" dirty="0" err="1">
                  <a:latin typeface="SutonnyOMJ" pitchFamily="2" charset="0"/>
                  <a:cs typeface="SutonnyOMJ" pitchFamily="2" charset="0"/>
                </a:rPr>
                <a:t>বস্তু</a:t>
              </a:r>
              <a:endParaRPr lang="en-US" sz="1600" dirty="0">
                <a:latin typeface="SutonnyOMJ" pitchFamily="2" charset="0"/>
                <a:cs typeface="SutonnyOMJ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19800" y="3422904"/>
              <a:ext cx="609600" cy="23266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SutonnyOMJ" pitchFamily="2" charset="0"/>
                  <a:cs typeface="SutonnyOMJ" pitchFamily="2" charset="0"/>
                </a:rPr>
                <a:t>ক্লোরোপ্লস্ট</a:t>
              </a:r>
              <a:endParaRPr lang="en-US" sz="1600" dirty="0">
                <a:latin typeface="SutonnyOMJ" pitchFamily="2" charset="0"/>
                <a:cs typeface="SutonnyOMJ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19800" y="3657600"/>
              <a:ext cx="612648" cy="401868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SutonnyOMJ" pitchFamily="2" charset="0"/>
                  <a:cs typeface="SutonnyOMJ" pitchFamily="2" charset="0"/>
                </a:rPr>
                <a:t>সা</a:t>
              </a:r>
              <a:r>
                <a:rPr lang="as-IN" sz="1600" dirty="0">
                  <a:latin typeface="SutonnyOMJ"/>
                  <a:cs typeface="SutonnyOMJ"/>
                </a:rPr>
                <a:t>ই</a:t>
              </a:r>
              <a:r>
                <a:rPr lang="en-US" sz="1600" dirty="0" err="1">
                  <a:latin typeface="SutonnyOMJ"/>
                  <a:cs typeface="SutonnyOMJ"/>
                </a:rPr>
                <a:t>টোপ্লাজম</a:t>
              </a:r>
              <a:endParaRPr lang="en-US" sz="1600" dirty="0">
                <a:latin typeface="SutonnyOMJ" pitchFamily="2" charset="0"/>
                <a:cs typeface="SutonnyOMJ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19800" y="3810000"/>
              <a:ext cx="609600" cy="23266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SutonnyOMJ" pitchFamily="2" charset="0"/>
                  <a:cs typeface="SutonnyOMJ" pitchFamily="2" charset="0"/>
                </a:rPr>
                <a:t>পা</a:t>
              </a:r>
              <a:r>
                <a:rPr lang="as-IN" sz="1600" dirty="0">
                  <a:latin typeface="SutonnyOMJ"/>
                  <a:cs typeface="SutonnyOMJ"/>
                </a:rPr>
                <a:t>ই</a:t>
              </a:r>
              <a:r>
                <a:rPr lang="en-US" sz="1600" dirty="0" err="1">
                  <a:latin typeface="SutonnyOMJ"/>
                  <a:cs typeface="SutonnyOMJ"/>
                </a:rPr>
                <a:t>রিনয়েড</a:t>
              </a:r>
              <a:endParaRPr lang="en-US" sz="1600" dirty="0">
                <a:latin typeface="SutonnyOMJ" pitchFamily="2" charset="0"/>
                <a:cs typeface="SutonnyOMJ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62400" y="4419599"/>
              <a:ext cx="2362200" cy="2326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solidFill>
                    <a:srgbClr val="FF0000"/>
                  </a:solidFill>
                  <a:latin typeface="SutonnyOMJ" pitchFamily="2" charset="0"/>
                  <a:cs typeface="SutonnyOMJ" pitchFamily="2" charset="0"/>
                </a:rPr>
                <a:t>চিত্র</a:t>
              </a:r>
              <a:r>
                <a:rPr lang="en-US" sz="1600" b="1" dirty="0">
                  <a:solidFill>
                    <a:srgbClr val="FF0000"/>
                  </a:solidFill>
                  <a:latin typeface="SutonnyOMJ" pitchFamily="2" charset="0"/>
                  <a:cs typeface="SutonnyOMJ" pitchFamily="2" charset="0"/>
                </a:rPr>
                <a:t> : </a:t>
              </a:r>
              <a:r>
                <a:rPr lang="en-US" sz="1600" b="1" i="1" dirty="0" err="1">
                  <a:solidFill>
                    <a:srgbClr val="FF0000"/>
                  </a:solidFill>
                  <a:latin typeface="SutonnyOMJ" pitchFamily="2" charset="0"/>
                  <a:cs typeface="SutonnyOMJ" pitchFamily="2" charset="0"/>
                </a:rPr>
                <a:t>Chlamydomonas</a:t>
              </a:r>
              <a:r>
                <a:rPr lang="en-US" sz="1600" b="1" dirty="0" err="1">
                  <a:solidFill>
                    <a:srgbClr val="FF0000"/>
                  </a:solidFill>
                  <a:latin typeface="SutonnyOMJ" pitchFamily="2" charset="0"/>
                  <a:cs typeface="SutonnyOMJ" pitchFamily="2" charset="0"/>
                </a:rPr>
                <a:t>-এর</a:t>
              </a:r>
              <a:r>
                <a:rPr lang="en-US" sz="1600" b="1" i="1" dirty="0">
                  <a:solidFill>
                    <a:srgbClr val="FF0000"/>
                  </a:solidFill>
                  <a:latin typeface="SutonnyOMJ" pitchFamily="2" charset="0"/>
                  <a:cs typeface="SutonnyOMJ" pitchFamily="2" charset="0"/>
                </a:rPr>
                <a:t>  </a:t>
              </a:r>
              <a:r>
                <a:rPr lang="en-US" sz="1600" b="1" dirty="0" err="1">
                  <a:solidFill>
                    <a:srgbClr val="FF0000"/>
                  </a:solidFill>
                  <a:latin typeface="SutonnyOMJ" pitchFamily="2" charset="0"/>
                  <a:cs typeface="SutonnyOMJ" pitchFamily="2" charset="0"/>
                </a:rPr>
                <a:t>দৈহিক</a:t>
              </a:r>
              <a:r>
                <a:rPr lang="en-US" sz="1600" b="1" dirty="0">
                  <a:solidFill>
                    <a:srgbClr val="FF0000"/>
                  </a:solidFill>
                  <a:latin typeface="SutonnyOMJ" pitchFamily="2" charset="0"/>
                  <a:cs typeface="SutonnyOMJ" pitchFamily="2" charset="0"/>
                </a:rPr>
                <a:t> </a:t>
              </a:r>
              <a:r>
                <a:rPr lang="en-US" sz="1600" b="1" dirty="0" err="1">
                  <a:solidFill>
                    <a:srgbClr val="FF0000"/>
                  </a:solidFill>
                  <a:latin typeface="SutonnyOMJ" pitchFamily="2" charset="0"/>
                  <a:cs typeface="SutonnyOMJ" pitchFamily="2" charset="0"/>
                </a:rPr>
                <a:t>গঠন</a:t>
              </a:r>
              <a:endParaRPr lang="en-US" sz="1600" b="1" dirty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05200" y="3810000"/>
              <a:ext cx="612648" cy="232661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SutonnyOMJ" pitchFamily="2" charset="0"/>
                  <a:cs typeface="SutonnyOMJ" pitchFamily="2" charset="0"/>
                </a:rPr>
                <a:t>স্টার্চ</a:t>
              </a:r>
              <a:r>
                <a:rPr lang="en-US" sz="1600" dirty="0">
                  <a:latin typeface="SutonnyOMJ" pitchFamily="2" charset="0"/>
                  <a:cs typeface="SutonnyOMJ" pitchFamily="2" charset="0"/>
                </a:rPr>
                <a:t> </a:t>
              </a:r>
              <a:r>
                <a:rPr lang="en-US" sz="1600" dirty="0" err="1">
                  <a:latin typeface="SutonnyOMJ" pitchFamily="2" charset="0"/>
                  <a:cs typeface="SutonnyOMJ" pitchFamily="2" charset="0"/>
                </a:rPr>
                <a:t>দানা</a:t>
              </a:r>
              <a:endParaRPr lang="en-US" sz="1600" dirty="0">
                <a:latin typeface="SutonnyOMJ" pitchFamily="2" charset="0"/>
                <a:cs typeface="SutonnyOMJ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05200" y="3505200"/>
              <a:ext cx="609600" cy="232661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SutonnyOMJ" pitchFamily="2" charset="0"/>
                  <a:cs typeface="SutonnyOMJ" pitchFamily="2" charset="0"/>
                </a:rPr>
                <a:t>নিউক্রিয়াস</a:t>
              </a:r>
              <a:endParaRPr lang="en-US" sz="1600" dirty="0">
                <a:latin typeface="SutonnyOMJ" pitchFamily="2" charset="0"/>
                <a:cs typeface="SutonnyOMJ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02152" y="3274368"/>
              <a:ext cx="612648" cy="232661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SutonnyOMJ" pitchFamily="2" charset="0"/>
                  <a:cs typeface="SutonnyOMJ" pitchFamily="2" charset="0"/>
                </a:rPr>
                <a:t>আ</a:t>
              </a:r>
              <a:r>
                <a:rPr lang="as-IN" sz="1600" dirty="0">
                  <a:latin typeface="SutonnyOMJ"/>
                  <a:cs typeface="SutonnyOMJ"/>
                </a:rPr>
                <a:t>ই</a:t>
              </a:r>
              <a:r>
                <a:rPr lang="en-US" sz="1600" dirty="0" err="1">
                  <a:latin typeface="SutonnyOMJ"/>
                  <a:cs typeface="SutonnyOMJ"/>
                </a:rPr>
                <a:t>স্পট</a:t>
              </a:r>
              <a:endParaRPr lang="en-US" sz="1600" dirty="0">
                <a:latin typeface="SutonnyOMJ" pitchFamily="2" charset="0"/>
                <a:cs typeface="SutonnyOMJ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19800" y="2971800"/>
              <a:ext cx="612648" cy="211510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>
                  <a:latin typeface="SutonnyOMJ" pitchFamily="2" charset="0"/>
                  <a:cs typeface="SutonnyOMJ" pitchFamily="2" charset="0"/>
                </a:rPr>
                <a:t>মা</a:t>
              </a:r>
              <a:r>
                <a:rPr lang="as-IN" sz="1400" dirty="0">
                  <a:latin typeface="SutonnyOMJ"/>
                  <a:cs typeface="SutonnyOMJ"/>
                </a:rPr>
                <a:t>ই</a:t>
              </a:r>
              <a:r>
                <a:rPr lang="en-US" sz="1400" dirty="0" err="1">
                  <a:latin typeface="SutonnyOMJ"/>
                  <a:cs typeface="SutonnyOMJ"/>
                </a:rPr>
                <a:t>ট্রোকন্ড্রিয়া</a:t>
              </a:r>
              <a:endParaRPr lang="en-US" sz="1400" dirty="0">
                <a:latin typeface="SutonnyOMJ" pitchFamily="2" charset="0"/>
                <a:cs typeface="SutonnyOMJ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6353841"/>
      </p:ext>
    </p:extLst>
  </p:cSld>
  <p:clrMapOvr>
    <a:masterClrMapping/>
  </p:clrMapOvr>
  <p:transition spd="slow">
    <p:strips dir="l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9789" y="2555913"/>
            <a:ext cx="10515600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শৈবালের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চিত্রসহ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65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494" y="0"/>
            <a:ext cx="9560859" cy="2041899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494" y="2041899"/>
            <a:ext cx="9560859" cy="5140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88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881" y="3269410"/>
            <a:ext cx="2748070" cy="2573866"/>
          </a:xfrm>
          <a:prstGeom prst="rect">
            <a:avLst/>
          </a:prstGeom>
          <a:ln w="228600" cap="sq" cmpd="thickThin">
            <a:solidFill>
              <a:schemeClr val="accent6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55910" y="827041"/>
            <a:ext cx="9144000" cy="1268016"/>
          </a:xfrm>
          <a:prstGeom prst="rect">
            <a:avLst/>
          </a:prstGeom>
          <a:solidFill>
            <a:srgbClr val="00B0F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87712" y="3002071"/>
            <a:ext cx="4953000" cy="31085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.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আকতারুল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জীববিজ্ঞান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চৌরাপাড়া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ফাযিল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নিয়ামতপুর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নওগাঁ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aktarul</a:t>
            </a:r>
            <a:r>
              <a:rPr lang="en-US" sz="28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944</a:t>
            </a:r>
            <a:r>
              <a:rPr lang="en-US" sz="32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@gmail.com</a:t>
            </a:r>
            <a:endParaRPr lang="en-US" sz="32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25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399822" y="619878"/>
            <a:ext cx="91440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spc="50" dirty="0" err="1" smtClean="0">
                <a:ln w="28575">
                  <a:solidFill>
                    <a:srgbClr val="66FF33"/>
                  </a:solidFill>
                </a:ln>
                <a:solidFill>
                  <a:srgbClr val="66FF33"/>
                </a:solidFill>
                <a:latin typeface="NikoshBAN" pitchFamily="2" charset="0"/>
                <a:ea typeface="+mj-ea"/>
                <a:cs typeface="NikoshBAN" pitchFamily="2" charset="0"/>
              </a:rPr>
              <a:t>পাঠ</a:t>
            </a:r>
            <a:r>
              <a:rPr lang="en-US" sz="8000" b="1" spc="50" dirty="0" smtClean="0">
                <a:ln w="28575">
                  <a:solidFill>
                    <a:srgbClr val="66FF33"/>
                  </a:solidFill>
                </a:ln>
                <a:solidFill>
                  <a:srgbClr val="66FF33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8000" b="1" spc="50" dirty="0" err="1" smtClean="0">
                <a:ln w="28575">
                  <a:solidFill>
                    <a:srgbClr val="66FF33"/>
                  </a:solidFill>
                </a:ln>
                <a:solidFill>
                  <a:srgbClr val="66FF33"/>
                </a:solidFill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endParaRPr kumimoji="0" lang="en-US" sz="8000" b="1" i="0" u="none" strike="noStrike" kern="1200" spc="50" normalizeH="0" baseline="0" noProof="0" dirty="0" smtClean="0">
              <a:ln w="28575">
                <a:solidFill>
                  <a:srgbClr val="66FF33"/>
                </a:solidFill>
              </a:ln>
              <a:solidFill>
                <a:srgbClr val="66FF33"/>
              </a:solidFill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90422" y="2241352"/>
            <a:ext cx="7162800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Bef>
                <a:spcPct val="0"/>
              </a:spcBef>
              <a:defRPr/>
            </a:pPr>
            <a:r>
              <a:rPr lang="en-US" sz="5400" b="1" spc="50" dirty="0" err="1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জীববিজ্ঞান</a:t>
            </a:r>
            <a:r>
              <a:rPr lang="en-US" sz="54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1</a:t>
            </a:r>
            <a:r>
              <a:rPr lang="bn-BD" sz="54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 পত্র</a:t>
            </a:r>
            <a:endParaRPr lang="en-US" sz="5400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48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8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4800" b="1" spc="5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–দ্বাদশ</a:t>
            </a:r>
            <a:endParaRPr lang="en-US" sz="4800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bn-BD" sz="4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err="1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পঞ্চম</a:t>
            </a:r>
            <a:endParaRPr lang="en-US" sz="4800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4800" b="1" spc="50" dirty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সময়ঃ৫০ </a:t>
            </a:r>
            <a:r>
              <a:rPr lang="en-US" sz="4800" b="1" spc="50" dirty="0" err="1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endParaRPr lang="en-US" sz="4800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4800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4800" b="1" spc="5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45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3169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358288" y="2170323"/>
            <a:ext cx="9475423" cy="4173508"/>
            <a:chOff x="304800" y="6858000"/>
            <a:chExt cx="6248400" cy="2214835"/>
          </a:xfrm>
        </p:grpSpPr>
        <p:pic>
          <p:nvPicPr>
            <p:cNvPr id="5" name="Algae Picture of Chlamydomonas.jpg" descr="C:\Users\User\Documents\Algae Picture of Chlamydomonas.jpg"/>
            <p:cNvPicPr>
              <a:picLocks noChangeAspect="1"/>
            </p:cNvPicPr>
            <p:nvPr/>
          </p:nvPicPr>
          <p:blipFill>
            <a:blip r:embed="rId2" r:link="rId3" cstate="print"/>
            <a:stretch>
              <a:fillRect/>
            </a:stretch>
          </p:blipFill>
          <p:spPr>
            <a:xfrm>
              <a:off x="381000" y="6866216"/>
              <a:ext cx="787960" cy="829983"/>
            </a:xfrm>
            <a:prstGeom prst="ellipse">
              <a:avLst/>
            </a:prstGeom>
            <a:ln>
              <a:solidFill>
                <a:schemeClr val="bg2"/>
              </a:solidFill>
            </a:ln>
            <a:effectLst>
              <a:outerShdw blurRad="152400" dist="12000" dir="900000" sy="98000" kx="110000" ky="200000" algn="tl" rotWithShape="0">
                <a:srgbClr val="000000">
                  <a:alpha val="30000"/>
                </a:srgbClr>
              </a:outerShdw>
            </a:effectLst>
          </p:spPr>
        </p:pic>
        <p:pic>
          <p:nvPicPr>
            <p:cNvPr id="6" name="Picture 3" descr="C:\Users\User\Documents\image of Chlorella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64753" y="6858000"/>
              <a:ext cx="1002247" cy="914400"/>
            </a:xfrm>
            <a:prstGeom prst="ellipse">
              <a:avLst/>
            </a:prstGeom>
            <a:ln w="3175" cap="rnd">
              <a:solidFill>
                <a:schemeClr val="bg2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pic>
          <p:nvPicPr>
            <p:cNvPr id="7" name="Picture 4" descr="C:\Users\User\Documents\Volvox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48000" y="6858000"/>
              <a:ext cx="834722" cy="914400"/>
            </a:xfrm>
            <a:prstGeom prst="ellipse">
              <a:avLst/>
            </a:prstGeom>
            <a:ln w="3175" cap="rnd">
              <a:solidFill>
                <a:schemeClr val="bg2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pic>
          <p:nvPicPr>
            <p:cNvPr id="8" name="Picture 5" descr="C:\Users\User\Documents\images of Hydrodictyon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267201" y="6858000"/>
              <a:ext cx="914400" cy="914400"/>
            </a:xfrm>
            <a:prstGeom prst="rect">
              <a:avLst/>
            </a:prstGeom>
            <a:ln w="12700">
              <a:solidFill>
                <a:schemeClr val="bg2"/>
              </a:solidFill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</p:pic>
        <p:pic>
          <p:nvPicPr>
            <p:cNvPr id="9" name="Chromulina..jpg" descr="C:\Users\User\Documents\Chromulina..jpg"/>
            <p:cNvPicPr>
              <a:picLocks noChangeAspect="1"/>
            </p:cNvPicPr>
            <p:nvPr/>
          </p:nvPicPr>
          <p:blipFill>
            <a:blip r:embed="rId7" r:link="rId8" cstate="print"/>
            <a:stretch>
              <a:fillRect/>
            </a:stretch>
          </p:blipFill>
          <p:spPr>
            <a:xfrm rot="5400000">
              <a:off x="5600700" y="6896100"/>
              <a:ext cx="838200" cy="914400"/>
            </a:xfrm>
            <a:prstGeom prst="rect">
              <a:avLst/>
            </a:prstGeom>
            <a:ln w="3175">
              <a:solidFill>
                <a:schemeClr val="bg2"/>
              </a:solidFill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</p:spPr>
        </p:pic>
        <p:pic>
          <p:nvPicPr>
            <p:cNvPr id="10" name="Picture 7" descr="C:\Users\User\Documents\Ulva.jp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81000" y="8001000"/>
              <a:ext cx="914400" cy="914400"/>
            </a:xfrm>
            <a:prstGeom prst="rect">
              <a:avLst/>
            </a:prstGeom>
            <a:solidFill>
              <a:srgbClr val="FFFFFF"/>
            </a:solidFill>
            <a:ln w="3175" cap="sq">
              <a:solidFill>
                <a:schemeClr val="bg2"/>
              </a:solidFill>
              <a:miter lim="800000"/>
            </a:ln>
            <a:effectLst>
              <a:reflection blurRad="12700" stA="28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>
              <a:bevelT h="38100" prst="angle"/>
              <a:contourClr>
                <a:srgbClr val="C0C0C0"/>
              </a:contourClr>
            </a:sp3d>
          </p:spPr>
        </p:pic>
        <p:pic>
          <p:nvPicPr>
            <p:cNvPr id="11" name="Picture 8" descr="C:\Users\User\Documents\Tetraspora.jp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676400" y="8001000"/>
              <a:ext cx="914400" cy="9144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3175" cap="sq">
              <a:solidFill>
                <a:schemeClr val="bg2"/>
              </a:solidFill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w="114300" prst="hardEdge"/>
            </a:sp3d>
          </p:spPr>
        </p:pic>
        <p:pic>
          <p:nvPicPr>
            <p:cNvPr id="12" name="Picture 4" descr="C:\Users\User\Documents\Ulothrix.jpg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124200" y="8001000"/>
              <a:ext cx="914400" cy="914400"/>
            </a:xfrm>
            <a:prstGeom prst="ellipse">
              <a:avLst/>
            </a:prstGeom>
            <a:ln w="3175">
              <a:solidFill>
                <a:schemeClr val="bg2"/>
              </a:solidFill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13" name="Picture 9" descr="C:\Users\User\Documents\Prasinocladus.jpg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343400" y="8025384"/>
              <a:ext cx="914400" cy="838200"/>
            </a:xfrm>
            <a:prstGeom prst="rect">
              <a:avLst/>
            </a:prstGeom>
            <a:ln w="3175" cap="sq">
              <a:solidFill>
                <a:schemeClr val="bg2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</p:pic>
        <p:pic>
          <p:nvPicPr>
            <p:cNvPr id="14" name="Picture 10" descr="C:\Users\User\Documents\Sargassum.jpg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562602" y="8079715"/>
              <a:ext cx="914398" cy="9144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3175" cap="sq">
              <a:solidFill>
                <a:schemeClr val="bg2"/>
              </a:solidFill>
              <a:miter lim="800000"/>
            </a:ln>
            <a:effectLst/>
            <a:scene3d>
              <a:camera prst="orthographicFront"/>
              <a:lightRig rig="threePt" dir="t"/>
            </a:scene3d>
            <a:sp3d>
              <a:bevelT w="114300" prst="hardEdge"/>
            </a:sp3d>
          </p:spPr>
        </p:pic>
        <p:sp>
          <p:nvSpPr>
            <p:cNvPr id="15" name="TextBox 14"/>
            <p:cNvSpPr txBox="1"/>
            <p:nvPr/>
          </p:nvSpPr>
          <p:spPr>
            <a:xfrm>
              <a:off x="304800" y="7743866"/>
              <a:ext cx="1090990" cy="157435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err="1">
                  <a:solidFill>
                    <a:srgbClr val="C00000"/>
                  </a:solidFill>
                  <a:latin typeface="SutonnyOMJ" pitchFamily="2" charset="0"/>
                  <a:cs typeface="SutonnyOMJ" pitchFamily="2" charset="0"/>
                </a:rPr>
                <a:t>Chlamydomonas</a:t>
              </a:r>
              <a:endParaRPr lang="en-US" sz="1600" dirty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76400" y="7772399"/>
              <a:ext cx="990600" cy="157435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>
                  <a:solidFill>
                    <a:srgbClr val="C00000"/>
                  </a:solidFill>
                  <a:latin typeface="SutonnyOMJ" pitchFamily="2" charset="0"/>
                  <a:cs typeface="SutonnyOMJ" pitchFamily="2" charset="0"/>
                </a:rPr>
                <a:t>Chlorella</a:t>
              </a:r>
              <a:endParaRPr lang="en-US" sz="1600" dirty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71800" y="7772399"/>
              <a:ext cx="990600" cy="157435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err="1">
                  <a:solidFill>
                    <a:srgbClr val="C00000"/>
                  </a:solidFill>
                  <a:latin typeface="SutonnyOMJ" pitchFamily="2" charset="0"/>
                  <a:cs typeface="SutonnyOMJ" pitchFamily="2" charset="0"/>
                </a:rPr>
                <a:t>Volvox</a:t>
              </a:r>
              <a:endParaRPr lang="en-US" sz="1600" dirty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267200" y="7785554"/>
              <a:ext cx="990600" cy="157435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err="1">
                  <a:solidFill>
                    <a:srgbClr val="C00000"/>
                  </a:solidFill>
                  <a:latin typeface="SutonnyOMJ" pitchFamily="2" charset="0"/>
                  <a:cs typeface="SutonnyOMJ" pitchFamily="2" charset="0"/>
                </a:rPr>
                <a:t>Hydrodictyon</a:t>
              </a:r>
              <a:endParaRPr lang="en-US" sz="1600" dirty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86400" y="7785554"/>
              <a:ext cx="990600" cy="157435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err="1">
                  <a:solidFill>
                    <a:srgbClr val="C00000"/>
                  </a:solidFill>
                  <a:latin typeface="SutonnyOMJ" pitchFamily="2" charset="0"/>
                  <a:cs typeface="SutonnyOMJ" pitchFamily="2" charset="0"/>
                </a:rPr>
                <a:t>Chromulina</a:t>
              </a:r>
              <a:r>
                <a:rPr lang="en-US" sz="1600" i="1" dirty="0">
                  <a:solidFill>
                    <a:srgbClr val="C00000"/>
                  </a:solidFill>
                  <a:latin typeface="SutonnyOMJ" pitchFamily="2" charset="0"/>
                  <a:cs typeface="SutonnyOMJ" pitchFamily="2" charset="0"/>
                </a:rPr>
                <a:t>.</a:t>
              </a:r>
              <a:endParaRPr lang="en-US" sz="1600" dirty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04800" y="8915398"/>
              <a:ext cx="990600" cy="157435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err="1">
                  <a:solidFill>
                    <a:srgbClr val="C00000"/>
                  </a:solidFill>
                  <a:latin typeface="SutonnyOMJ" pitchFamily="2" charset="0"/>
                  <a:cs typeface="SutonnyOMJ" pitchFamily="2" charset="0"/>
                </a:rPr>
                <a:t>Ulva</a:t>
              </a:r>
              <a:endParaRPr lang="en-US" sz="1600" dirty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600200" y="8915400"/>
              <a:ext cx="990600" cy="157435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err="1">
                  <a:solidFill>
                    <a:srgbClr val="C00000"/>
                  </a:solidFill>
                  <a:latin typeface="SutonnyOMJ" pitchFamily="2" charset="0"/>
                  <a:cs typeface="SutonnyOMJ" pitchFamily="2" charset="0"/>
                </a:rPr>
                <a:t>Tetraspora</a:t>
              </a:r>
              <a:r>
                <a:rPr lang="en-US" sz="1600" dirty="0">
                  <a:solidFill>
                    <a:srgbClr val="C00000"/>
                  </a:solidFill>
                  <a:latin typeface="SutonnyOMJ" pitchFamily="2" charset="0"/>
                  <a:cs typeface="SutonnyOMJ" pitchFamily="2" charset="0"/>
                </a:rPr>
                <a:t> 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048000" y="8915400"/>
              <a:ext cx="990600" cy="157435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err="1">
                  <a:solidFill>
                    <a:srgbClr val="C00000"/>
                  </a:solidFill>
                  <a:latin typeface="SutonnyOMJ" pitchFamily="2" charset="0"/>
                  <a:cs typeface="SutonnyOMJ" pitchFamily="2" charset="0"/>
                </a:rPr>
                <a:t>Ulothrix</a:t>
              </a:r>
              <a:endParaRPr lang="en-US" sz="1600" dirty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343400" y="8915398"/>
              <a:ext cx="990600" cy="157435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err="1">
                  <a:solidFill>
                    <a:srgbClr val="C00000"/>
                  </a:solidFill>
                  <a:latin typeface="SutonnyOMJ" pitchFamily="2" charset="0"/>
                  <a:cs typeface="SutonnyOMJ" pitchFamily="2" charset="0"/>
                </a:rPr>
                <a:t>Prasinocladus</a:t>
              </a:r>
              <a:endParaRPr lang="en-US" sz="1600" dirty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62600" y="8915399"/>
              <a:ext cx="990600" cy="157435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 err="1">
                  <a:solidFill>
                    <a:srgbClr val="C00000"/>
                  </a:solidFill>
                  <a:latin typeface="SutonnyOMJ" pitchFamily="2" charset="0"/>
                  <a:cs typeface="SutonnyOMJ" pitchFamily="2" charset="0"/>
                </a:rPr>
                <a:t>Sargassum</a:t>
              </a:r>
              <a:endParaRPr lang="en-US" sz="1600" dirty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296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822325"/>
            <a:ext cx="10515600" cy="393145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8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শৈবাল</a:t>
            </a:r>
            <a:r>
              <a:rPr lang="en-US" sz="80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8000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8000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99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70334" y="771180"/>
            <a:ext cx="9606708" cy="36625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</a:p>
          <a:p>
            <a:pPr algn="ctr"/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১।শৈবাল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২।শৈবালের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বৈশিষ্ট্যসমুহ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৩।শৈবালের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278525"/>
      </p:ext>
    </p:extLst>
  </p:cSld>
  <p:clrMapOvr>
    <a:masterClrMapping/>
  </p:clrMapOvr>
  <p:transition spd="slow">
    <p:diamond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hlinkClick r:id="" action="ppaction://hlinkshowjump?jump=lastslide" highlightClick="1"/>
          </p:cNvPr>
          <p:cNvSpPr>
            <a:spLocks noGrp="1"/>
          </p:cNvSpPr>
          <p:nvPr>
            <p:ph type="title"/>
          </p:nvPr>
        </p:nvSpPr>
        <p:spPr>
          <a:xfrm>
            <a:off x="2919929" y="750983"/>
            <a:ext cx="6199742" cy="685800"/>
          </a:xfrm>
          <a:prstGeom prst="flowChartInputOutpu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pPr algn="ctr"/>
            <a:r>
              <a:rPr lang="en-US" sz="3600" b="1" dirty="0" err="1">
                <a:latin typeface="SutonnyOMJ" pitchFamily="2" charset="0"/>
                <a:cs typeface="SutonnyOMJ" pitchFamily="2" charset="0"/>
              </a:rPr>
              <a:t>শৈবাল</a:t>
            </a:r>
            <a:r>
              <a:rPr lang="en-US" sz="3600" b="1" dirty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3600" b="1" dirty="0" err="1">
                <a:latin typeface="SutonnyOMJ" pitchFamily="2" charset="0"/>
                <a:cs typeface="SutonnyOMJ" pitchFamily="2" charset="0"/>
              </a:rPr>
              <a:t>শৈবাল</a:t>
            </a:r>
            <a:r>
              <a:rPr lang="en-US" sz="3600" b="1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b="1" dirty="0" err="1">
                <a:latin typeface="SutonnyOMJ" pitchFamily="2" charset="0"/>
                <a:cs typeface="SutonnyOMJ" pitchFamily="2" charset="0"/>
              </a:rPr>
              <a:t>বিজ্ঞান</a:t>
            </a:r>
            <a:r>
              <a:rPr lang="en-US" sz="3600" b="1" dirty="0">
                <a:latin typeface="SutonnyOMJ" pitchFamily="2" charset="0"/>
                <a:cs typeface="SutonnyOMJ" pitchFamily="2" charset="0"/>
              </a:rPr>
              <a:t> </a:t>
            </a:r>
          </a:p>
        </p:txBody>
      </p:sp>
      <p:sp>
        <p:nvSpPr>
          <p:cNvPr id="16" name="Oval 15"/>
          <p:cNvSpPr/>
          <p:nvPr/>
        </p:nvSpPr>
        <p:spPr>
          <a:xfrm>
            <a:off x="5753100" y="6400800"/>
            <a:ext cx="685800" cy="381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76400" y="1924884"/>
            <a:ext cx="86868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en-US" sz="2700" b="1" dirty="0" err="1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শৈবাল</a:t>
            </a:r>
            <a:r>
              <a:rPr lang="en-US" sz="2700" b="1" dirty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 :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যে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সমস্ত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জীবের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দেহ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মূল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কান্ড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পাতায়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বিভক্ত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নয়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ক্লোরোফিল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বিদ্যমান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উন্নত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পরিবহন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কলা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অনুপস্থিত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এবং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যারা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যে</a:t>
            </a:r>
            <a:r>
              <a:rPr lang="as-IN" sz="2700" dirty="0">
                <a:latin typeface="SutonnyOMJ" pitchFamily="2" charset="0"/>
                <a:cs typeface="SutonnyOMJ" pitchFamily="2" charset="0"/>
              </a:rPr>
              <a:t>ৗ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ন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বা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অযে</a:t>
            </a:r>
            <a:r>
              <a:rPr lang="as-IN" sz="2700" dirty="0">
                <a:latin typeface="SutonnyOMJ" pitchFamily="2" charset="0"/>
                <a:cs typeface="SutonnyOMJ" pitchFamily="2" charset="0"/>
              </a:rPr>
              <a:t>ৗ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ন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উপায়ে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বংশ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বিস্তার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করে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তাদেরকে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শৈবাল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বলে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।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সংক্ষেপে-শৈবাল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হলো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ক্লোরোফিলযুক্ত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থ্যালোফা</a:t>
            </a:r>
            <a:r>
              <a:rPr lang="as-IN" sz="2700" dirty="0">
                <a:latin typeface="SutonnyOMJ" pitchFamily="2" charset="0"/>
                <a:cs typeface="SutonnyOMJ" pitchFamily="2" charset="0"/>
              </a:rPr>
              <a:t>ই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ট।</a:t>
            </a:r>
          </a:p>
          <a:p>
            <a:pPr algn="just"/>
            <a:r>
              <a:rPr lang="en-US" sz="2700" b="1" dirty="0" err="1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শৈবালবিজ্ঞান</a:t>
            </a:r>
            <a:r>
              <a:rPr lang="en-US" sz="2700" b="1" dirty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 :</a:t>
            </a:r>
            <a:r>
              <a:rPr lang="en-US" sz="27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জীববিজ্ঞানের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যে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শাখায়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শৈবালের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উৎপত্তি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অভিব্যক্তি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প্রকৃতি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দৈহিক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গঠন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প্রজনন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বিকাশ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পরিবেশ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গুরুত্ব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as-IN" sz="2700" dirty="0">
                <a:latin typeface="SutonnyOMJ" pitchFamily="2" charset="0"/>
                <a:cs typeface="SutonnyOMJ" pitchFamily="2" charset="0"/>
              </a:rPr>
              <a:t>ই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ত্যাদি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বিষয়ে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বিজ্ঞানভিক্তিক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আলোচনা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গবেষণা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করা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হয়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তাকে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শৈবালবিজ্ঞান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(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Phycology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বা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Algology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)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বলে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।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সংক্ষেপে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শৈবাল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সম্বন্ধীয়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যাবতীয়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জ্ঞানকে</a:t>
            </a:r>
            <a:r>
              <a:rPr lang="as-IN" sz="2700" dirty="0">
                <a:latin typeface="SutonnyOMJ" pitchFamily="2" charset="0"/>
                <a:cs typeface="SutonnyOMJ" pitchFamily="2" charset="0"/>
              </a:rPr>
              <a:t>ই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শৈবালবিজ্ঞান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(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Phycology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)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বা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Algology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বলা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হয়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।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শৈবাল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বিষয়ে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বিশেষজ্ঞদেরকে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Phycologist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বা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Algologist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বলা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হয়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।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বাংলায়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শৈবাল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বিশেষজ্ঞ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বলা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যেতে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700" dirty="0" err="1">
                <a:latin typeface="SutonnyOMJ" pitchFamily="2" charset="0"/>
                <a:cs typeface="SutonnyOMJ" pitchFamily="2" charset="0"/>
              </a:rPr>
              <a:t>পারে</a:t>
            </a:r>
            <a:r>
              <a:rPr lang="en-US" sz="2700" dirty="0">
                <a:latin typeface="SutonnyOMJ" pitchFamily="2" charset="0"/>
                <a:cs typeface="SutonnyOMJ" pitchFamily="2" charset="0"/>
              </a:rPr>
              <a:t>।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135483501"/>
      </p:ext>
    </p:extLst>
  </p:cSld>
  <p:clrMapOvr>
    <a:masterClrMapping/>
  </p:clrMapOvr>
  <p:transition spd="slow">
    <p:diamond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76114"/>
            <a:ext cx="10515600" cy="475771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শৈবালের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সংগা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72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036" y="212075"/>
            <a:ext cx="8229600" cy="838200"/>
          </a:xfrm>
          <a:prstGeom prst="flowChartInternalStorage">
            <a:avLst/>
          </a:prstGeom>
          <a:blipFill>
            <a:blip r:embed="rId3" cstate="print"/>
            <a:tile tx="0" ty="0" sx="100000" sy="100000" flip="none" algn="tl"/>
          </a:blipFill>
          <a:ln w="28575">
            <a:solidFill>
              <a:srgbClr val="FF0000"/>
            </a:solidFill>
            <a:prstDash val="lgDash"/>
          </a:ln>
        </p:spPr>
        <p:txBody>
          <a:bodyPr>
            <a:norm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শৈবালের</a:t>
            </a:r>
            <a:r>
              <a:rPr lang="en-US" sz="28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প্রধান</a:t>
            </a:r>
            <a:r>
              <a:rPr lang="en-US" sz="28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বৈশিষ্ট্য</a:t>
            </a:r>
            <a:r>
              <a:rPr lang="en-US" sz="2800" b="1" dirty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(Characteristics of Algae)</a:t>
            </a:r>
            <a:endParaRPr lang="en-US" sz="28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619" y="1189822"/>
            <a:ext cx="10080434" cy="5668178"/>
          </a:xfrm>
          <a:prstGeom prst="plaque">
            <a:avLst/>
          </a:prstGeom>
          <a:noFill/>
          <a:ln w="57150">
            <a:solidFill>
              <a:srgbClr val="00B050"/>
            </a:solidFill>
            <a:prstDash val="sysDash"/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dirty="0" err="1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শৈবালের</a:t>
            </a:r>
            <a:r>
              <a:rPr lang="en-US" sz="2000" b="1" dirty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প্রধান</a:t>
            </a:r>
            <a:r>
              <a:rPr lang="en-US" sz="2000" b="1" dirty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বৈশিষ্ট্য</a:t>
            </a:r>
            <a:r>
              <a:rPr lang="en-US" sz="2000" b="1" dirty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 (Characteristics of Algae) :</a:t>
            </a:r>
          </a:p>
          <a:p>
            <a:pPr marL="0" indent="0" algn="just">
              <a:buNone/>
            </a:pPr>
            <a:r>
              <a:rPr lang="en-US" sz="2000" dirty="0">
                <a:latin typeface="SutonnyOMJ" pitchFamily="2" charset="0"/>
                <a:cs typeface="SutonnyOMJ" pitchFamily="2" charset="0"/>
              </a:rPr>
              <a:t>১.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শৈবাল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সাধারণত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জলীয়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বা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আদ্র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পরিবেশে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জন্মায়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এবং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এদের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আকার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আকৃতি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বৈচিত্র্যময়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।</a:t>
            </a:r>
          </a:p>
          <a:p>
            <a:pPr marL="0" indent="0" algn="just">
              <a:buNone/>
            </a:pPr>
            <a:r>
              <a:rPr lang="en-US" sz="2000" dirty="0">
                <a:latin typeface="SutonnyOMJ" pitchFamily="2" charset="0"/>
                <a:cs typeface="SutonnyOMJ" pitchFamily="2" charset="0"/>
              </a:rPr>
              <a:t>২.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এদের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দেহ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সমাঙ্গদেহী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বা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থ্যালয়েড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(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thaloid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)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অর্থা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ৎ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দেহ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আদর্শ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মূল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কান্ড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পাতায়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বিভেদিত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নয়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।</a:t>
            </a:r>
          </a:p>
          <a:p>
            <a:pPr marL="0" indent="0" algn="just">
              <a:buNone/>
            </a:pPr>
            <a:r>
              <a:rPr lang="en-US" sz="2000" dirty="0">
                <a:latin typeface="SutonnyOMJ" pitchFamily="2" charset="0"/>
                <a:cs typeface="SutonnyOMJ" pitchFamily="2" charset="0"/>
              </a:rPr>
              <a:t>৩.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কোষে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ক্লোরোফিল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থাকায়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দেখতে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সবুজ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স্বভাবে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স্বভোজী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।</a:t>
            </a:r>
          </a:p>
          <a:p>
            <a:pPr marL="0" indent="0" algn="just">
              <a:buNone/>
            </a:pPr>
            <a:r>
              <a:rPr lang="en-US" sz="2000" dirty="0">
                <a:latin typeface="SutonnyOMJ" pitchFamily="2" charset="0"/>
                <a:cs typeface="SutonnyOMJ" pitchFamily="2" charset="0"/>
              </a:rPr>
              <a:t>৪.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কোষপ্রচীর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সেলুলোজ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পেকটিন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সমন্বয়ে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নির্মিত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।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এছাড়াও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পিচ্ছিল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মিউসিলেজ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বিদ্যমান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।</a:t>
            </a:r>
          </a:p>
          <a:p>
            <a:pPr marL="0" indent="0" algn="just">
              <a:buNone/>
            </a:pPr>
            <a:r>
              <a:rPr lang="en-US" sz="2000" dirty="0">
                <a:latin typeface="SutonnyOMJ" pitchFamily="2" charset="0"/>
                <a:cs typeface="SutonnyOMJ" pitchFamily="2" charset="0"/>
              </a:rPr>
              <a:t>৫.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অধিকাংশ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শৈবালের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সঞ্চিত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খাদ্য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কার্বোহাইড্রেট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বা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শর্করা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;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কিছু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সদস্যে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চর্বি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অ্যালকোহল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বা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তৈল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সঞ্চিত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থাকে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।</a:t>
            </a:r>
          </a:p>
          <a:p>
            <a:pPr marL="0" indent="0" algn="just">
              <a:buNone/>
            </a:pPr>
            <a:r>
              <a:rPr lang="en-US" sz="2000" dirty="0">
                <a:latin typeface="SutonnyOMJ" pitchFamily="2" charset="0"/>
                <a:cs typeface="SutonnyOMJ" pitchFamily="2" charset="0"/>
              </a:rPr>
              <a:t>৬.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এদের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দেহ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প্যারেনকা</a:t>
            </a:r>
            <a:r>
              <a:rPr lang="as-IN" sz="2000" dirty="0">
                <a:latin typeface="SutonnyOMJ" pitchFamily="2" charset="0"/>
                <a:cs typeface="SutonnyOMJ" pitchFamily="2" charset="0"/>
              </a:rPr>
              <a:t>ই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মা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কোষ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দ্বারা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গঠিত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;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পরিবহন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কলা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(vascular bundle)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অনুপস্থিত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।</a:t>
            </a:r>
          </a:p>
          <a:p>
            <a:pPr marL="0" indent="0" algn="just">
              <a:buNone/>
            </a:pPr>
            <a:r>
              <a:rPr lang="en-US" sz="2000" dirty="0">
                <a:latin typeface="SutonnyOMJ" pitchFamily="2" charset="0"/>
                <a:cs typeface="SutonnyOMJ" pitchFamily="2" charset="0"/>
              </a:rPr>
              <a:t>৭.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এরা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সালোকসংশ্লেষণকারী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এবং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স্বভোজী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।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তবে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অল্প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কয়েকটি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শৈবাল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বর্ণহীন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মৃতজীবী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।</a:t>
            </a:r>
          </a:p>
          <a:p>
            <a:pPr marL="0" indent="0" algn="just">
              <a:buNone/>
            </a:pPr>
            <a:r>
              <a:rPr lang="en-US" sz="2000" dirty="0">
                <a:latin typeface="SutonnyOMJ" pitchFamily="2" charset="0"/>
                <a:cs typeface="SutonnyOMJ" pitchFamily="2" charset="0"/>
              </a:rPr>
              <a:t>৭.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এদের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জননাঙ্গ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সাধারণত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এককোষী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বা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বহুকোষী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হলেও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বন্ধ্যাকোষের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আবরণী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থাকে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না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।</a:t>
            </a:r>
          </a:p>
          <a:p>
            <a:pPr marL="0" indent="0" algn="just">
              <a:buNone/>
            </a:pPr>
            <a:r>
              <a:rPr lang="en-US" sz="2000" dirty="0">
                <a:latin typeface="SutonnyOMJ" pitchFamily="2" charset="0"/>
                <a:cs typeface="SutonnyOMJ" pitchFamily="2" charset="0"/>
              </a:rPr>
              <a:t>৮.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এদের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যে</a:t>
            </a:r>
            <a:r>
              <a:rPr lang="as-IN" sz="2000" dirty="0">
                <a:latin typeface="SutonnyOMJ" pitchFamily="2" charset="0"/>
                <a:cs typeface="SutonnyOMJ" pitchFamily="2" charset="0"/>
              </a:rPr>
              <a:t>ৗ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ন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জনন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আইসোগ্যামাস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অ্যানাইসোগ্যামাস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বা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উগ্যামাস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ধরনের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। </a:t>
            </a:r>
          </a:p>
          <a:p>
            <a:pPr marL="0" indent="0" algn="just">
              <a:buNone/>
            </a:pP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    ৯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.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এদের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কখনও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ভ্রুণ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উৎপন্ন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হয়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না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।</a:t>
            </a:r>
          </a:p>
          <a:p>
            <a:pPr marL="0" indent="0" algn="just">
              <a:buNone/>
            </a:pP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   ১০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.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এদের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জীবনচক্রে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সুস্পষ্ট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জনুক্রম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দেখা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যায়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>
                <a:latin typeface="SutonnyOMJ" pitchFamily="2" charset="0"/>
                <a:cs typeface="SutonnyOMJ" pitchFamily="2" charset="0"/>
              </a:rPr>
              <a:t>না</a:t>
            </a:r>
            <a:r>
              <a:rPr lang="en-US" sz="2000" dirty="0">
                <a:latin typeface="SutonnyOMJ" pitchFamily="2" charset="0"/>
                <a:cs typeface="SutonnyOMJ" pitchFamily="2" charset="0"/>
              </a:rPr>
              <a:t>।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24796773"/>
      </p:ext>
    </p:extLst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504</Words>
  <Application>Microsoft Office PowerPoint</Application>
  <PresentationFormat>Widescreen</PresentationFormat>
  <Paragraphs>81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NikoshBAN</vt:lpstr>
      <vt:lpstr>SutonnyOMJ</vt:lpstr>
      <vt:lpstr>Times New Roman</vt:lpstr>
      <vt:lpstr>Office Theme</vt:lpstr>
      <vt:lpstr>PowerPoint Presentation</vt:lpstr>
      <vt:lpstr>PowerPoint Presentation</vt:lpstr>
      <vt:lpstr>PowerPoint Presentation</vt:lpstr>
      <vt:lpstr>নিচের চিত্রগুলি লক্ষ্য কর</vt:lpstr>
      <vt:lpstr> শৈবাল </vt:lpstr>
      <vt:lpstr>PowerPoint Presentation</vt:lpstr>
      <vt:lpstr>শৈবাল ও শৈবাল বিজ্ঞান </vt:lpstr>
      <vt:lpstr> একক কাজ  শৈবালের সংগা লিখ।</vt:lpstr>
      <vt:lpstr>শৈবালের প্রধান বৈশিষ্ট্য (Characteristics of Algae)</vt:lpstr>
      <vt:lpstr> জোড়ায় কাজ</vt:lpstr>
      <vt:lpstr> শৈবালের দেহ বৈচিত্র্য  </vt:lpstr>
      <vt:lpstr>শৈবালের কোষীয় গঠন (Cellular Structure of Algae)</vt:lpstr>
      <vt:lpstr>বাড়ির কাজ</vt:lpstr>
      <vt:lpstr>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96</cp:revision>
  <dcterms:created xsi:type="dcterms:W3CDTF">2021-01-07T05:31:50Z</dcterms:created>
  <dcterms:modified xsi:type="dcterms:W3CDTF">2021-01-11T06:00:30Z</dcterms:modified>
</cp:coreProperties>
</file>