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79" r:id="rId2"/>
    <p:sldId id="381" r:id="rId3"/>
    <p:sldId id="383" r:id="rId4"/>
    <p:sldId id="348" r:id="rId5"/>
    <p:sldId id="263" r:id="rId6"/>
    <p:sldId id="329" r:id="rId7"/>
    <p:sldId id="391" r:id="rId8"/>
    <p:sldId id="270" r:id="rId9"/>
    <p:sldId id="385" r:id="rId10"/>
    <p:sldId id="387" r:id="rId11"/>
    <p:sldId id="393" r:id="rId12"/>
    <p:sldId id="388" r:id="rId13"/>
    <p:sldId id="389" r:id="rId14"/>
    <p:sldId id="280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2028BE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4" autoAdjust="0"/>
    <p:restoredTop sz="98925" autoAdjust="0"/>
  </p:normalViewPr>
  <p:slideViewPr>
    <p:cSldViewPr snapToGrid="0">
      <p:cViewPr varScale="1">
        <p:scale>
          <a:sx n="72" d="100"/>
          <a:sy n="72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EBFA-C309-4E27-AD8C-CA3BCDB3D229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F6B57-FD9D-4BD2-BC02-F476A4B1A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47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A1C593-65D0-4073-BCC9-577B9352EA97}" type="datetimeFigureOut">
              <a:rPr lang="en-US" smtClean="0"/>
              <a:pPr/>
              <a:t>1/11/2021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1YqAbhj_wA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shahneoazmd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44Wp3WE1AH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o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3804" y="836023"/>
            <a:ext cx="6609602" cy="531658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9815" y="2573383"/>
            <a:ext cx="46111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 to All</a:t>
            </a:r>
            <a:endParaRPr lang="en-US" sz="6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86678" y="1328245"/>
            <a:ext cx="158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Capture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0243" y="3171624"/>
            <a:ext cx="318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Catch/apprehend/seize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13113" y="3911473"/>
            <a:ext cx="168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Wind turbine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24352" y="4781732"/>
            <a:ext cx="2823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 turbine having a large </a:t>
            </a:r>
            <a:r>
              <a:rPr lang="en-US" b="1" dirty="0" err="1" smtClean="0"/>
              <a:t>vaned</a:t>
            </a:r>
            <a:r>
              <a:rPr lang="en-US" b="1" dirty="0" smtClean="0"/>
              <a:t> wheel rotated by the wind to generate electricity</a:t>
            </a:r>
            <a:endParaRPr lang="en-US" b="1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6938" y="1378019"/>
            <a:ext cx="4346713" cy="2229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949146"/>
            <a:ext cx="4227444" cy="239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86678" y="1328245"/>
            <a:ext cx="158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Evaporate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0243" y="3171624"/>
            <a:ext cx="3183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Turn from liquid into </a:t>
            </a:r>
            <a:r>
              <a:rPr lang="en-US" b="1" dirty="0" err="1" smtClean="0"/>
              <a:t>vapour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13113" y="3911473"/>
            <a:ext cx="168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Biomass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24352" y="4598504"/>
            <a:ext cx="2823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Plant materials and animal waste used especially as a source of fuel</a:t>
            </a:r>
            <a:r>
              <a:rPr lang="en-US" dirty="0" smtClean="0"/>
              <a:t>.</a:t>
            </a:r>
            <a:endParaRPr lang="en-US" b="1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1738" y="1457738"/>
            <a:ext cx="4200939" cy="217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8063" y="4008781"/>
            <a:ext cx="4396824" cy="232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333461" y="291548"/>
            <a:ext cx="3763617" cy="887895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Group Work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1" y="2067337"/>
            <a:ext cx="862716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Answer the following questions:</a:t>
            </a: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lphaLcParenR"/>
            </a:pPr>
            <a:r>
              <a:rPr lang="en-US" b="1" dirty="0" smtClean="0"/>
              <a:t>What do you mean by renewable energy sources?</a:t>
            </a:r>
          </a:p>
          <a:p>
            <a:pPr marL="342900" indent="-342900"/>
            <a:endParaRPr lang="en-US" b="1" dirty="0" smtClean="0"/>
          </a:p>
          <a:p>
            <a:pPr marL="342900" indent="-342900"/>
            <a:r>
              <a:rPr lang="en-US" b="1" dirty="0" smtClean="0">
                <a:solidFill>
                  <a:srgbClr val="7030A0"/>
                </a:solidFill>
              </a:rPr>
              <a:t>Ans. Renewable energy sources are such kind of sources that are constantly and naturally replenished and never run out.</a:t>
            </a:r>
          </a:p>
          <a:p>
            <a:pPr marL="342900" indent="-342900"/>
            <a:endParaRPr lang="en-US" b="1" dirty="0" smtClean="0"/>
          </a:p>
          <a:p>
            <a:pPr marL="342900" indent="-342900">
              <a:buAutoNum type="alphaLcParenR" startAt="2"/>
            </a:pPr>
            <a:r>
              <a:rPr lang="en-US" b="1" dirty="0" smtClean="0"/>
              <a:t>What are the problems with non-renewable energy sources?</a:t>
            </a:r>
          </a:p>
          <a:p>
            <a:pPr marL="342900" indent="-342900"/>
            <a:r>
              <a:rPr lang="en-US" b="1" dirty="0" smtClean="0"/>
              <a:t> </a:t>
            </a:r>
          </a:p>
          <a:p>
            <a:pPr marL="342900" indent="-342900"/>
            <a:r>
              <a:rPr lang="en-US" b="1" dirty="0" smtClean="0">
                <a:solidFill>
                  <a:srgbClr val="7030A0"/>
                </a:solidFill>
              </a:rPr>
              <a:t>Ans. Firstly, the world will run out of them. Secondly, they will be too expensive in the coming decades and thirdly, most of them have direct polluting impacts on earth’s environment.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3631096" y="291548"/>
            <a:ext cx="4452729" cy="758952"/>
          </a:xfrm>
          <a:prstGeom prst="ellipse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Individual 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6852" y="1364975"/>
            <a:ext cx="81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Watch and listen the video clip carefully and answer orally: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2139" y="4028661"/>
            <a:ext cx="7555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What are the renewable energy sources mentioned in the video?</a:t>
            </a:r>
          </a:p>
          <a:p>
            <a:pPr marL="342900" indent="-342900"/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2. What are the benefits of using renewable energy sources?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3055" y="2647986"/>
            <a:ext cx="380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youtu.be/81YqAbhj_wA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6" name="Picture 2" descr="C:\Users\S.M Computer\Desktop\hg\images (6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2736" y="235131"/>
            <a:ext cx="9629775" cy="231980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88720" y="3526972"/>
            <a:ext cx="9614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905"/>
                <a:solidFill>
                  <a:srgbClr val="2028B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Write the summary of the passage.</a:t>
            </a:r>
            <a:endParaRPr lang="en-US" sz="3200" b="1" dirty="0">
              <a:ln w="1905"/>
              <a:solidFill>
                <a:srgbClr val="2028B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0814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1811425"/>
            <a:ext cx="10515600" cy="72957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C0449"/>
                </a:solidFill>
              </a:rPr>
              <a:t/>
            </a:r>
            <a:br>
              <a:rPr lang="en-US" b="1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/>
            </a:r>
            <a:br>
              <a:rPr lang="en-US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/>
            </a:r>
            <a:br>
              <a:rPr lang="en-US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/>
            </a:r>
            <a:br>
              <a:rPr lang="en-US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/>
            </a:r>
            <a:br>
              <a:rPr lang="en-US" dirty="0" smtClean="0">
                <a:solidFill>
                  <a:srgbClr val="7C0449"/>
                </a:solidFill>
              </a:rPr>
            </a:br>
            <a:r>
              <a:rPr lang="en-US" b="1" dirty="0" smtClean="0">
                <a:solidFill>
                  <a:srgbClr val="7C0449"/>
                </a:solidFill>
              </a:rPr>
              <a:t>Thanks </a:t>
            </a:r>
            <a:br>
              <a:rPr lang="en-US" b="1" dirty="0" smtClean="0">
                <a:solidFill>
                  <a:srgbClr val="7C0449"/>
                </a:solidFill>
              </a:rPr>
            </a:br>
            <a:r>
              <a:rPr lang="en-US" dirty="0" smtClean="0">
                <a:solidFill>
                  <a:srgbClr val="7C0449"/>
                </a:solidFill>
              </a:rPr>
              <a:t>     </a:t>
            </a:r>
            <a:r>
              <a:rPr lang="en-US" b="1" dirty="0" smtClean="0">
                <a:solidFill>
                  <a:srgbClr val="7C0449"/>
                </a:solidFill>
              </a:rPr>
              <a:t>a lot</a:t>
            </a:r>
            <a:br>
              <a:rPr lang="en-US" b="1" dirty="0" smtClean="0">
                <a:solidFill>
                  <a:srgbClr val="7C0449"/>
                </a:solidFill>
              </a:rPr>
            </a:br>
            <a:r>
              <a:rPr lang="en-US" b="1" dirty="0" smtClean="0">
                <a:solidFill>
                  <a:srgbClr val="7C0449"/>
                </a:solidFill>
              </a:rPr>
              <a:t>         for being </a:t>
            </a:r>
            <a:br>
              <a:rPr lang="en-US" b="1" dirty="0" smtClean="0">
                <a:solidFill>
                  <a:srgbClr val="7C0449"/>
                </a:solidFill>
              </a:rPr>
            </a:br>
            <a:r>
              <a:rPr lang="en-US" b="1" dirty="0" smtClean="0">
                <a:solidFill>
                  <a:srgbClr val="7C0449"/>
                </a:solidFill>
              </a:rPr>
              <a:t>               with me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056" y="1133373"/>
            <a:ext cx="7246961" cy="522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256756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60493" y="1305960"/>
            <a:ext cx="6540863" cy="2971799"/>
          </a:xfrm>
          <a:prstGeom prst="rect">
            <a:avLst/>
          </a:prstGeom>
          <a:ln/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Book Antiqua" pitchFamily="18" charset="0"/>
              </a:rPr>
              <a:t>Md</a:t>
            </a:r>
            <a:r>
              <a:rPr lang="en-US" sz="32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ook Antiqua" pitchFamily="18" charset="0"/>
              </a:rPr>
              <a:t>Shahneoaz</a:t>
            </a:r>
            <a:endParaRPr lang="en-US" sz="3200" b="1" dirty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Book Antiqua" pitchFamily="18" charset="0"/>
              </a:rPr>
              <a:t>Assistant Teacher </a:t>
            </a:r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(English)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Book Antiqua" pitchFamily="18" charset="0"/>
              </a:rPr>
              <a:t>Jalalabad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 B/L High </a:t>
            </a:r>
            <a:r>
              <a:rPr lang="en-US" sz="2800" b="1" dirty="0" err="1" smtClean="0">
                <a:solidFill>
                  <a:srgbClr val="7030A0"/>
                </a:solidFill>
                <a:latin typeface="Book Antiqua" pitchFamily="18" charset="0"/>
              </a:rPr>
              <a:t>School,Sylhet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E-mail: 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  <a:hlinkClick r:id="rId2"/>
              </a:rPr>
              <a:t>shahneoazmd@yahoo.com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Cell: 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01631712091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69132" y="4732875"/>
            <a:ext cx="4792656" cy="1667925"/>
          </a:xfrm>
          <a:prstGeom prst="rect">
            <a:avLst/>
          </a:prstGeom>
          <a:ln/>
        </p:spPr>
        <p:style>
          <a:lnRef idx="0">
            <a:schemeClr val="accent2"/>
          </a:lnRef>
          <a:fillRef idx="1003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Class: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                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English 1</a:t>
            </a:r>
            <a:r>
              <a:rPr lang="en-US" sz="28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Unit-11, Lesson-3 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Time- 45 Minutes</a:t>
            </a:r>
          </a:p>
        </p:txBody>
      </p:sp>
      <p:pic>
        <p:nvPicPr>
          <p:cNvPr id="11" name="Picture 2" descr="E:\MPO_Mamun all scan doc\Picture_Mamun_30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98799" y="1384334"/>
            <a:ext cx="222885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Flowchart: Alternate Process 2"/>
          <p:cNvSpPr/>
          <p:nvPr/>
        </p:nvSpPr>
        <p:spPr>
          <a:xfrm>
            <a:off x="4128574" y="206063"/>
            <a:ext cx="3953815" cy="839190"/>
          </a:xfrm>
          <a:prstGeom prst="flowChartAlternateProcess">
            <a:avLst/>
          </a:prstGeo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sz="3600" b="1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6" name="Picture 2" descr="C:\Users\FC\AppData\Roaming\Microsoft\Windows\Network Shortcuts\eft 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9193" y="4265431"/>
            <a:ext cx="2039847" cy="2428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812479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Watch the video and answer:</a:t>
            </a:r>
            <a:endParaRPr 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895" y="3657601"/>
            <a:ext cx="7129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What is the video clip about?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6852" y="5221357"/>
            <a:ext cx="811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3300"/>
                </a:solidFill>
              </a:rPr>
              <a:t>Probable </a:t>
            </a:r>
            <a:r>
              <a:rPr lang="en-US" dirty="0" err="1" smtClean="0">
                <a:solidFill>
                  <a:srgbClr val="003300"/>
                </a:solidFill>
              </a:rPr>
              <a:t>Ans</a:t>
            </a:r>
            <a:r>
              <a:rPr lang="en-US" dirty="0" smtClean="0">
                <a:solidFill>
                  <a:srgbClr val="003300"/>
                </a:solidFill>
              </a:rPr>
              <a:t>: This video clip is about renewable energy sources.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0746" y="2435952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youtu.be/44Wp3WE1AHs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2481943" y="448116"/>
            <a:ext cx="752420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Times New Roman" pitchFamily="18" charset="0"/>
              </a:rPr>
              <a:t>Today’s Topic</a:t>
            </a:r>
            <a:endParaRPr lang="en-US" sz="4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035038" y="5930539"/>
            <a:ext cx="5956663" cy="731520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Renewable Energy Sources -3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410" name="Picture 2" descr="C:\Users\FC\Pictures\SCREENSHOT\renewab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56522"/>
            <a:ext cx="8693425" cy="36178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103325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4375" y="390525"/>
            <a:ext cx="78867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Learning Outcomes:</a:t>
            </a:r>
            <a:endParaRPr lang="en-US" sz="5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4375" y="1597025"/>
            <a:ext cx="1045160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5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5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After completing this lesson, students will be able to-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familiar objects.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answer some open ended questions.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listen and answer questions from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 video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clip.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7604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293" y="553942"/>
            <a:ext cx="9522823" cy="39188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Read the passage silently  in unit-11, lesson-3 (B)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8434" name="Picture 2" descr="C:\Users\FC\Pictures\SCREENSHOT\tex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566" y="1060173"/>
            <a:ext cx="11317356" cy="542013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293" y="553942"/>
            <a:ext cx="9522823" cy="39188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Read the passage silently  in unit-11, lesson-3 (B)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19458" name="Picture 2" descr="C:\Users\FC\Pictures\SCREENSHOT\text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591" y="1126435"/>
            <a:ext cx="11105322" cy="39093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172278" y="1593289"/>
            <a:ext cx="247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Fossil Fuel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86261" y="2442754"/>
            <a:ext cx="30640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 natural fuel such as coal or gas, formed in the geological past from the remains of living organisms.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5235" y="4070500"/>
            <a:ext cx="1265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Run Out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0126" y="5603367"/>
            <a:ext cx="28230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Be used up/dry up/be finished/give out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482" name="Picture 2" descr="C:\Users\FC\AppData\Roaming\Microsoft\Windows\Network Shortcuts\coil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9850" y="1388993"/>
            <a:ext cx="4400550" cy="2334868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2488" y="3988904"/>
            <a:ext cx="4320208" cy="226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86678" y="1328245"/>
            <a:ext cx="1589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Global Warming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80243" y="2774059"/>
            <a:ext cx="3183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gradual increase in the overall temperature of the earth's atmosphere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8731" y="3924726"/>
            <a:ext cx="1265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Replenish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0126" y="5682879"/>
            <a:ext cx="282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Refill/fill up/recharge/</a:t>
            </a:r>
          </a:p>
          <a:p>
            <a:r>
              <a:rPr lang="en-US" b="1" dirty="0" smtClean="0"/>
              <a:t>reload</a:t>
            </a:r>
            <a:endParaRPr lang="en-US" b="1" dirty="0"/>
          </a:p>
        </p:txBody>
      </p:sp>
      <p:sp>
        <p:nvSpPr>
          <p:cNvPr id="23554" name="AutoShape 2" descr="global warming | Definition, Causes, &amp; Effe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global warming | Definition, Causes, &amp; Effe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449" y="1343439"/>
            <a:ext cx="4158699" cy="229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8175" y="4018515"/>
            <a:ext cx="4115008" cy="234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2655</TotalTime>
  <Words>344</Words>
  <Application>Microsoft Office PowerPoint</Application>
  <PresentationFormat>Custom</PresentationFormat>
  <Paragraphs>71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Watch the video and answer:</vt:lpstr>
      <vt:lpstr>Slide 4</vt:lpstr>
      <vt:lpstr>Slide 5</vt:lpstr>
      <vt:lpstr>Read the passage silently  in unit-11, lesson-3 (B)</vt:lpstr>
      <vt:lpstr>Read the passage silently  in unit-11, lesson-3 (B)</vt:lpstr>
      <vt:lpstr>Let’s be introduced with new Words:</vt:lpstr>
      <vt:lpstr>Let’s be introduced with new Words:</vt:lpstr>
      <vt:lpstr>Let’s be introduced with new Words:</vt:lpstr>
      <vt:lpstr>Let’s be introduced with new Words:</vt:lpstr>
      <vt:lpstr>Slide 12</vt:lpstr>
      <vt:lpstr>Slide 13</vt:lpstr>
      <vt:lpstr>Slide 14</vt:lpstr>
      <vt:lpstr>     Thanks       a lot          for being                 with 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FC</cp:lastModifiedBy>
  <cp:revision>386</cp:revision>
  <dcterms:created xsi:type="dcterms:W3CDTF">2019-05-22T18:57:46Z</dcterms:created>
  <dcterms:modified xsi:type="dcterms:W3CDTF">2021-01-11T15:38:22Z</dcterms:modified>
</cp:coreProperties>
</file>