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2" r:id="rId4"/>
    <p:sldId id="266" r:id="rId5"/>
    <p:sldId id="278" r:id="rId6"/>
    <p:sldId id="259" r:id="rId7"/>
    <p:sldId id="279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74" r:id="rId18"/>
    <p:sldId id="275" r:id="rId19"/>
    <p:sldId id="276" r:id="rId20"/>
  </p:sldIdLst>
  <p:sldSz cx="18288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2" y="298"/>
      </p:cViewPr>
      <p:guideLst>
        <p:guide orient="horz"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9141619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494842"/>
            <a:ext cx="10223504" cy="2020711"/>
          </a:xfrm>
        </p:spPr>
        <p:txBody>
          <a:bodyPr anchor="b">
            <a:noAutofit/>
          </a:bodyPr>
          <a:lstStyle>
            <a:lvl1pPr algn="ctr">
              <a:defRPr sz="7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4876796"/>
            <a:ext cx="10223504" cy="1761069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6716884"/>
            <a:ext cx="1346201" cy="3725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6716884"/>
            <a:ext cx="7821953" cy="3725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6716884"/>
            <a:ext cx="826751" cy="3725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4696175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15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6420553"/>
            <a:ext cx="14414499" cy="755651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388533"/>
            <a:ext cx="15158958" cy="444782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7176204"/>
            <a:ext cx="14414499" cy="658283"/>
          </a:xfrm>
        </p:spPr>
        <p:txBody>
          <a:bodyPr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0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309509"/>
            <a:ext cx="14389098" cy="3939824"/>
          </a:xfrm>
        </p:spPr>
        <p:txBody>
          <a:bodyPr anchor="ctr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5791200"/>
            <a:ext cx="14389098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520265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55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309509"/>
            <a:ext cx="13944597" cy="3160891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4470400"/>
            <a:ext cx="13258803" cy="778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667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5791200"/>
            <a:ext cx="14414499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173282"/>
            <a:ext cx="9144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3770494"/>
            <a:ext cx="9144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5520265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24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411441"/>
            <a:ext cx="14414502" cy="1958400"/>
          </a:xfrm>
        </p:spPr>
        <p:txBody>
          <a:bodyPr anchor="b">
            <a:normAutofit/>
          </a:bodyPr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369841"/>
            <a:ext cx="14414502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4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309510"/>
            <a:ext cx="13944597" cy="2991557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4852416"/>
            <a:ext cx="14414502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039556"/>
            <a:ext cx="14414502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173282"/>
            <a:ext cx="9144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465682"/>
            <a:ext cx="9144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45720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10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309510"/>
            <a:ext cx="14414499" cy="299155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4840224"/>
            <a:ext cx="14414502" cy="11216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733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5960533"/>
            <a:ext cx="14414505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45720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3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228621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06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309509"/>
            <a:ext cx="2836343" cy="65249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309509"/>
            <a:ext cx="11149538" cy="652497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320800"/>
            <a:ext cx="0" cy="65024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0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228621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9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336808"/>
            <a:ext cx="12238032" cy="2430019"/>
          </a:xfrm>
        </p:spPr>
        <p:txBody>
          <a:bodyPr anchor="b">
            <a:normAutofit/>
          </a:bodyPr>
          <a:lstStyle>
            <a:lvl1pPr algn="ctr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128069"/>
            <a:ext cx="12238035" cy="127272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4947447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0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228621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413760"/>
            <a:ext cx="7077456" cy="44135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413760"/>
            <a:ext cx="7077456" cy="44135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544711"/>
            <a:ext cx="7077456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324350"/>
            <a:ext cx="7077456" cy="351014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544711"/>
            <a:ext cx="7077456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324350"/>
            <a:ext cx="7077456" cy="351014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228621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66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228621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36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4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1851379"/>
            <a:ext cx="5577683" cy="18288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309509"/>
            <a:ext cx="8204199" cy="652498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041420"/>
            <a:ext cx="5577683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3883377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3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511776"/>
            <a:ext cx="9362724" cy="1828800"/>
          </a:xfrm>
        </p:spPr>
        <p:txBody>
          <a:bodyPr anchor="b">
            <a:normAutofit/>
          </a:bodyPr>
          <a:lstStyle>
            <a:lvl1pPr algn="ctr">
              <a:defRPr sz="37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388534"/>
            <a:ext cx="4595021" cy="63669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340576"/>
            <a:ext cx="9362724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9141619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309510"/>
            <a:ext cx="14401794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409243"/>
            <a:ext cx="14401794" cy="4425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7958667"/>
            <a:ext cx="2400300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7958667"/>
            <a:ext cx="10958850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7958667"/>
            <a:ext cx="814046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6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0016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57349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66933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34600" y="3124200"/>
            <a:ext cx="503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 </a:t>
            </a:r>
            <a:endParaRPr lang="en-US" sz="4000" b="1" dirty="0" err="1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82400" y="4377005"/>
            <a:ext cx="3124200" cy="13234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AD2786BB-923A-438D-891B-93EA29E38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0"/>
            <a:ext cx="8350045" cy="497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1200" y="601256"/>
            <a:ext cx="4648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44401" y="5791200"/>
            <a:ext cx="3048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অযথা গাছ কাটা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6039594"/>
            <a:ext cx="385968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জনসংখ্যা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6715726"/>
            <a:ext cx="9729045" cy="70318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পরিবেশ দূষণের কারণ।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3FEDB-251C-4B2B-8390-481945F6EDE0}"/>
              </a:ext>
            </a:extLst>
          </p:cNvPr>
          <p:cNvGrpSpPr/>
          <p:nvPr/>
        </p:nvGrpSpPr>
        <p:grpSpPr>
          <a:xfrm>
            <a:off x="381000" y="1638137"/>
            <a:ext cx="9067800" cy="4419600"/>
            <a:chOff x="381000" y="1638137"/>
            <a:chExt cx="9067800" cy="4419600"/>
          </a:xfrm>
        </p:grpSpPr>
        <p:pic>
          <p:nvPicPr>
            <p:cNvPr id="14" name="Picture 13" descr="A group of people standing in the grass&#10;&#10;Description automatically generated">
              <a:extLst>
                <a:ext uri="{FF2B5EF4-FFF2-40B4-BE49-F238E27FC236}">
                  <a16:creationId xmlns:a16="http://schemas.microsoft.com/office/drawing/2014/main" id="{86733AE1-4955-4D1E-9C23-F0DB45141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38137"/>
              <a:ext cx="6629400" cy="4419600"/>
            </a:xfrm>
            <a:prstGeom prst="rect">
              <a:avLst/>
            </a:prstGeom>
          </p:spPr>
        </p:pic>
        <p:pic>
          <p:nvPicPr>
            <p:cNvPr id="15" name="Picture 14" descr="A group of people riding on the back of a truck&#10;&#10;Description automatically generated">
              <a:extLst>
                <a:ext uri="{FF2B5EF4-FFF2-40B4-BE49-F238E27FC236}">
                  <a16:creationId xmlns:a16="http://schemas.microsoft.com/office/drawing/2014/main" id="{9480E5E7-1AAF-4BA7-98C8-CBAEB8F62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2687" y="1638137"/>
              <a:ext cx="4446113" cy="4381663"/>
            </a:xfrm>
            <a:prstGeom prst="rect">
              <a:avLst/>
            </a:prstGeom>
          </p:spPr>
        </p:pic>
      </p:grpSp>
      <p:pic>
        <p:nvPicPr>
          <p:cNvPr id="18" name="Picture 17" descr="A picture containing outdoor, grass, person, person&#10;&#10;Description automatically generated">
            <a:extLst>
              <a:ext uri="{FF2B5EF4-FFF2-40B4-BE49-F238E27FC236}">
                <a16:creationId xmlns:a16="http://schemas.microsoft.com/office/drawing/2014/main" id="{B3411496-141E-4032-8396-41C9415A5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638136"/>
            <a:ext cx="7315200" cy="4153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5943600" y="609600"/>
            <a:ext cx="595125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৫ টি কারণ লেখ।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shot (33).png"/>
          <p:cNvPicPr>
            <a:picLocks noChangeAspect="1"/>
          </p:cNvPicPr>
          <p:nvPr/>
        </p:nvPicPr>
        <p:blipFill>
          <a:blip r:embed="rId2" cstate="print"/>
          <a:srcRect l="18375" t="13542" r="18960" b="13542"/>
          <a:stretch>
            <a:fillRect/>
          </a:stretch>
        </p:blipFill>
        <p:spPr>
          <a:xfrm>
            <a:off x="9525000" y="1600200"/>
            <a:ext cx="8153400" cy="5334000"/>
          </a:xfrm>
          <a:prstGeom prst="rect">
            <a:avLst/>
          </a:prstGeom>
        </p:spPr>
      </p:pic>
      <p:pic>
        <p:nvPicPr>
          <p:cNvPr id="4" name="Picture 3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071CE143-F293-449D-8C4B-76D362B82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6" y="1600200"/>
            <a:ext cx="8001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4200" y="76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পরিবেশ দুষণের উৎস ও কারণ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ustrial-rev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5924611" cy="4114800"/>
          </a:xfrm>
          <a:prstGeom prst="rect">
            <a:avLst/>
          </a:prstGeom>
        </p:spPr>
      </p:pic>
      <p:pic>
        <p:nvPicPr>
          <p:cNvPr id="6" name="Picture 5" descr="জ্বালানি তে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990600"/>
            <a:ext cx="5087389" cy="4114800"/>
          </a:xfrm>
          <a:prstGeom prst="rect">
            <a:avLst/>
          </a:prstGeom>
        </p:spPr>
      </p:pic>
      <p:pic>
        <p:nvPicPr>
          <p:cNvPr id="7" name="Picture 6" descr="কয়ল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10999" y="1066800"/>
            <a:ext cx="6180767" cy="403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10200"/>
            <a:ext cx="1767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বর্তমানে পৃথিবীর অনেক সমস্যার মধ্যে একটি বড় সমস্যা হল পরিবেশ দুষণ। পরিবেশ দুষণের অন্যতম প্রধান কারণ  হলো শিল্পায়ন।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04800" y="5486400"/>
            <a:ext cx="1760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শিল্পকারখানা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বিভিন্ন ধরণের জীবাশ্ম জ্বালানি যেমন- তেল, প্রাকৃতিক গ্যাস, কয়লা ইত্যাদি ব্যবহার করা হয়। এই জীবাশ্ম জ্বালানি ব্যবহারই দুষণের প্রধাণ উৎস।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6141403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দুষণের আরও একটি বড় কারণ।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EnvironmentPollu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555009"/>
            <a:ext cx="5791200" cy="51599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5925959"/>
            <a:ext cx="1188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প্রয়োজনীয় খাদ্য ও প্রাকৃতিক সম্পদের জন্য মানুষ পরিবেশ ধ্বং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 করছে।</a:t>
            </a:r>
            <a:endParaRPr lang="en-US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1752600" y="5866646"/>
            <a:ext cx="14439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পরিবেশের বেশির ভাগ দুষণ মানুষের দৈনন্দিন কর্মকান্ডের ফলেই হয়ে থাকে।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A large crowd of people&#10;&#10;Description automatically generated">
            <a:extLst>
              <a:ext uri="{FF2B5EF4-FFF2-40B4-BE49-F238E27FC236}">
                <a16:creationId xmlns:a16="http://schemas.microsoft.com/office/drawing/2014/main" id="{36175559-BAE1-4A43-8F5C-EF09DD592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5009"/>
            <a:ext cx="5478087" cy="5159991"/>
          </a:xfrm>
          <a:prstGeom prst="rect">
            <a:avLst/>
          </a:prstGeom>
        </p:spPr>
      </p:pic>
      <p:pic>
        <p:nvPicPr>
          <p:cNvPr id="11" name="Picture 10" descr="A pile of green grass&#10;&#10;Description automatically generated">
            <a:extLst>
              <a:ext uri="{FF2B5EF4-FFF2-40B4-BE49-F238E27FC236}">
                <a16:creationId xmlns:a16="http://schemas.microsoft.com/office/drawing/2014/main" id="{538908D8-7577-49B6-80A1-80DA270AD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09600"/>
            <a:ext cx="6905625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dfsa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1183271"/>
            <a:ext cx="7543800" cy="4592270"/>
          </a:xfrm>
          <a:prstGeom prst="roundRect">
            <a:avLst>
              <a:gd name="adj" fmla="val 7181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few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08904"/>
            <a:ext cx="8276127" cy="4582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100069" y="5943600"/>
            <a:ext cx="375793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পৃথিবীর তাপমাত্রা বৃদ্ধি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65722" y="5943600"/>
            <a:ext cx="335648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হিমবাহ গলা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56793" y="76200"/>
            <a:ext cx="7462336" cy="696007"/>
          </a:xfrm>
          <a:prstGeom prst="roundRect">
            <a:avLst/>
          </a:prstGeom>
          <a:noFill/>
          <a:effectLst>
            <a:glow rad="63500">
              <a:schemeClr val="bg1">
                <a:lumMod val="75000"/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27328" y="144555"/>
            <a:ext cx="3921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1662" y="122013"/>
            <a:ext cx="5272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এগুলো হলো পরিবেশ দূষণের প্রভাব।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6858000"/>
            <a:ext cx="1501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 ফলে জীবজন্তুর আবাসস্থল নষ্ট হচ্ছে। খাদ্য শৃঙ্খল ধ্বংস হচ্ছে । ফলে অনেক জীব পরিবেশ থেকে বিলুপ্তু হয়ে যাচ্ছে। এছাড়া পৃথিবীর তাপমাত্রা ক্রমশ বৃদ্ধি পাচ্ছে। ফলে হিমবাহ গলে সুমুদ্রের পানির উচ্চতাও বেড়ে যাচ্ছে 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1800" y="3048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itchFamily="2" charset="0"/>
                <a:cs typeface="NikoshBAN" pitchFamily="2" charset="0"/>
              </a:rPr>
              <a:t>পরিবেশ দূষণের প্রভাব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5584057"/>
            <a:ext cx="16230600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itchFamily="2" charset="0"/>
                <a:cs typeface="NikoshBAN" pitchFamily="2" charset="0"/>
              </a:rPr>
              <a:t>দূষণের ফলে মানুষ, জীবজন্তু ও প্পরিবেশের ব্যাপক ক্ষতি হয় । দূষণের কারণেমানুষ বিভিন্ন ধরনের রোগে আক্রান্তু হচ্ছে যেমন- ক্যানসার, শ্বাসজনিত রোগ, পানিবাহিত রোগ, ত্বকের রোগ ইত্যাদি।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imple-ways-to-spot-skin-cancer-slide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5516074" cy="4039377"/>
          </a:xfrm>
          <a:prstGeom prst="roundRect">
            <a:avLst>
              <a:gd name="adj" fmla="val 7075"/>
            </a:avLst>
          </a:prstGeom>
          <a:ln w="28575">
            <a:solidFill>
              <a:schemeClr val="tx1"/>
            </a:solidFill>
          </a:ln>
          <a:effectLst/>
        </p:spPr>
      </p:pic>
      <p:pic>
        <p:nvPicPr>
          <p:cNvPr id="5" name="Picture 4" descr="lung-cancer-mana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295400"/>
            <a:ext cx="5516074" cy="4039377"/>
          </a:xfrm>
          <a:prstGeom prst="roundRect">
            <a:avLst>
              <a:gd name="adj" fmla="val 8226"/>
            </a:avLst>
          </a:prstGeom>
          <a:ln w="28575">
            <a:solidFill>
              <a:schemeClr val="tx1"/>
            </a:solidFill>
          </a:ln>
          <a:effectLst/>
        </p:spPr>
      </p:pic>
      <p:pic>
        <p:nvPicPr>
          <p:cNvPr id="6" name="Picture 5" descr="agad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44400" y="1219200"/>
            <a:ext cx="5570623" cy="4114800"/>
          </a:xfrm>
          <a:prstGeom prst="roundRect">
            <a:avLst>
              <a:gd name="adj" fmla="val 7459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4800600" y="922389"/>
            <a:ext cx="53020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E151D1-CA83-4741-AE5A-925C625C1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86" y="1752600"/>
            <a:ext cx="5302004" cy="6679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6CD7B7-512F-4754-9534-EA97ADC9A04E}"/>
              </a:ext>
            </a:extLst>
          </p:cNvPr>
          <p:cNvSpPr txBox="1"/>
          <p:nvPr/>
        </p:nvSpPr>
        <p:spPr>
          <a:xfrm>
            <a:off x="1676400" y="2590800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নং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 মনযোগ সহকারে পড়।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1017519"/>
            <a:ext cx="5778948" cy="71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প্রশ্নগুলোর উত্তর খাতায় লিখঃ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8800" y="609600"/>
            <a:ext cx="3048000" cy="8881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74961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দুটি জীবাশ্ম জালানির নাম লেখ?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4493286" y="5186096"/>
            <a:ext cx="8232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পরিবেশ দূষণের একটি উৎস লিখ?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4490516" y="4083505"/>
            <a:ext cx="8564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দূষণের ২টি কারণ লিখ</a:t>
            </a:r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6345328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 দূষণের ২টি প্রভাব লিখ</a:t>
            </a: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72200" y="1066800"/>
            <a:ext cx="3995891" cy="1371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4648200"/>
            <a:ext cx="1188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তোমার পরিচিত পরিবেশ হতে পরিবেশ দূষণের পাঁচটি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কারণ লিখবে।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5097FE-53A2-48B2-A469-DBCE16F12AB0}"/>
              </a:ext>
            </a:extLst>
          </p:cNvPr>
          <p:cNvSpPr txBox="1"/>
          <p:nvPr/>
        </p:nvSpPr>
        <p:spPr>
          <a:xfrm rot="21134881">
            <a:off x="7030591" y="972900"/>
            <a:ext cx="175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E170C-C311-47E1-92B5-E06A1E0B2806}"/>
              </a:ext>
            </a:extLst>
          </p:cNvPr>
          <p:cNvSpPr txBox="1"/>
          <p:nvPr/>
        </p:nvSpPr>
        <p:spPr>
          <a:xfrm rot="21247642">
            <a:off x="9321777" y="1483963"/>
            <a:ext cx="292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 picture containing black&#10;&#10;Description automatically generated">
            <a:extLst>
              <a:ext uri="{FF2B5EF4-FFF2-40B4-BE49-F238E27FC236}">
                <a16:creationId xmlns:a16="http://schemas.microsoft.com/office/drawing/2014/main" id="{B08A002C-9175-4A71-8CDE-AD31B5EC8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780" y="7524750"/>
            <a:ext cx="4305300" cy="1619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AD42AC-439A-4489-AC2A-EBE128600587}"/>
              </a:ext>
            </a:extLst>
          </p:cNvPr>
          <p:cNvSpPr txBox="1"/>
          <p:nvPr/>
        </p:nvSpPr>
        <p:spPr>
          <a:xfrm>
            <a:off x="492026" y="3980931"/>
            <a:ext cx="4836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সচেতন থাকবো , পরিবেশকে দূষণ হতে  রক্ষা করবো।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9FC2C62E-8B87-47C9-8C90-000619B81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8" y="2438252"/>
            <a:ext cx="7772401" cy="4828120"/>
          </a:xfrm>
          <a:prstGeom prst="rect">
            <a:avLst/>
          </a:prstGeom>
          <a:ln w="127000" cap="rnd">
            <a:solidFill>
              <a:schemeClr val="accent3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A picture containing black&#10;&#10;Description automatically generated">
            <a:extLst>
              <a:ext uri="{FF2B5EF4-FFF2-40B4-BE49-F238E27FC236}">
                <a16:creationId xmlns:a16="http://schemas.microsoft.com/office/drawing/2014/main" id="{E076ADBF-D5A4-4FB6-9EF7-BE2E10613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12" y="4572000"/>
            <a:ext cx="4305300" cy="1619250"/>
          </a:xfrm>
          <a:prstGeom prst="rect">
            <a:avLst/>
          </a:prstGeom>
        </p:spPr>
      </p:pic>
      <p:pic>
        <p:nvPicPr>
          <p:cNvPr id="16" name="Picture 15" descr="A picture containing black&#10;&#10;Description automatically generated">
            <a:extLst>
              <a:ext uri="{FF2B5EF4-FFF2-40B4-BE49-F238E27FC236}">
                <a16:creationId xmlns:a16="http://schemas.microsoft.com/office/drawing/2014/main" id="{C1EF376B-3D7E-4503-82AA-218ADF07A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84" y="2438252"/>
            <a:ext cx="430530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C53A81D-A9A1-4F5C-B701-0A6053D63D05}"/>
              </a:ext>
            </a:extLst>
          </p:cNvPr>
          <p:cNvSpPr txBox="1"/>
          <p:nvPr/>
        </p:nvSpPr>
        <p:spPr>
          <a:xfrm>
            <a:off x="7924800" y="987891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0A04EF-04EA-4469-B87F-C3D31D095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2" r="25423"/>
          <a:stretch/>
        </p:blipFill>
        <p:spPr>
          <a:xfrm>
            <a:off x="12061520" y="1752600"/>
            <a:ext cx="3032266" cy="3579863"/>
          </a:xfrm>
          <a:prstGeom prst="rect">
            <a:avLst/>
          </a:prstGeom>
          <a:ln w="1270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C9FD67-0227-4ED9-AB23-A85064ADD7DF}"/>
              </a:ext>
            </a:extLst>
          </p:cNvPr>
          <p:cNvSpPr txBox="1"/>
          <p:nvPr/>
        </p:nvSpPr>
        <p:spPr>
          <a:xfrm>
            <a:off x="10363200" y="5685710"/>
            <a:ext cx="6428907" cy="24314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,অধ্যায় 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 ……বেড়ে যাচ্ছে।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6369A-966F-405B-B3FE-C5C5D9807A3D}"/>
              </a:ext>
            </a:extLst>
          </p:cNvPr>
          <p:cNvSpPr txBox="1"/>
          <p:nvPr/>
        </p:nvSpPr>
        <p:spPr>
          <a:xfrm>
            <a:off x="1495893" y="5368400"/>
            <a:ext cx="6428907" cy="230832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জায়েদা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ইয়াছমিন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মজলিশ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B1912CA-BCA4-40B4-83EC-D13EE8087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82" y="1467276"/>
            <a:ext cx="4876800" cy="3362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18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o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834227"/>
            <a:ext cx="5181600" cy="304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Water-Pol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39" y="3276741"/>
            <a:ext cx="5123175" cy="30780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Dead fish in River T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25200" y="3741940"/>
            <a:ext cx="5400492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315200" y="642720"/>
            <a:ext cx="516359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074660"/>
            <a:ext cx="13716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পরিবেশের পরিবর্তন যখন জীবের জন্য ক্ষতিকর হয় তখন তাকে বলা হয় পরিবেশ দূষণ।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D1121-A743-4223-9A71-EEBA19E163E1}"/>
              </a:ext>
            </a:extLst>
          </p:cNvPr>
          <p:cNvSpPr txBox="1"/>
          <p:nvPr/>
        </p:nvSpPr>
        <p:spPr>
          <a:xfrm>
            <a:off x="5638800" y="1305316"/>
            <a:ext cx="484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দূষণ কী তা বলতে পারবে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794460"/>
            <a:ext cx="7404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খাতায় একটি পর্যবেক্ষণ ফরম তৈরি কর-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86800" y="1475452"/>
            <a:ext cx="9220200" cy="6705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0" y="3616937"/>
            <a:ext cx="7162800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400" y="1183663"/>
            <a:ext cx="280125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3600" kern="0" dirty="0">
                <a:latin typeface="NikoshBAN" pitchFamily="2" charset="0"/>
                <a:cs typeface="NikoshBAN" pitchFamily="2" charset="0"/>
              </a:rPr>
              <a:t>পর্যবেক্ষণ ফরম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9067800" y="16002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kern="0" dirty="0">
                <a:latin typeface="NikoshBAN" pitchFamily="2" charset="0"/>
                <a:cs typeface="NikoshBAN" pitchFamily="2" charset="0"/>
              </a:rPr>
              <a:t>পর্যবেক্ষণের স্থানঃ                                             পর্যবেক্ষণের তারিখঃ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0820401" y="2209800"/>
            <a:ext cx="3886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kern="0" dirty="0">
                <a:latin typeface="NikoshBAN" pitchFamily="2" charset="0"/>
                <a:cs typeface="NikoshBAN" pitchFamily="2" charset="0"/>
              </a:rPr>
              <a:t>চলো প্রাপ্ত দূষণগুলোর ছবি আঁকি।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161911" y="2471410"/>
            <a:ext cx="28389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3200" b="1" i="0" u="none" strike="noStrike" kern="0" normalizeH="0" baseline="0" noProof="0" dirty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609600" y="4250204"/>
            <a:ext cx="81040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বাইরে আশে পাশে বিভিন্ন ধরণের দুষণ খুজেঁ বের করি।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পর্যবেক্ষণ ফরমে দুষণগুলোর ছবি আঁকি।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AAF5B3-6067-4671-8261-644A1554C2E8}"/>
              </a:ext>
            </a:extLst>
          </p:cNvPr>
          <p:cNvSpPr/>
          <p:nvPr/>
        </p:nvSpPr>
        <p:spPr>
          <a:xfrm>
            <a:off x="4268432" y="3276600"/>
            <a:ext cx="5030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 দুষণের উৎস ও কারণ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6E2A34-C14D-4B99-A885-AB704BDA53E0}"/>
              </a:ext>
            </a:extLst>
          </p:cNvPr>
          <p:cNvSpPr/>
          <p:nvPr/>
        </p:nvSpPr>
        <p:spPr>
          <a:xfrm>
            <a:off x="5020241" y="5181600"/>
            <a:ext cx="3780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 দুষণের </a:t>
            </a:r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0A25E-6DA6-44B4-BA69-DCDE15218756}"/>
              </a:ext>
            </a:extLst>
          </p:cNvPr>
          <p:cNvSpPr txBox="1"/>
          <p:nvPr/>
        </p:nvSpPr>
        <p:spPr>
          <a:xfrm>
            <a:off x="5334000" y="203171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A0206-E2C0-49AE-89F9-F148619F1D96}"/>
              </a:ext>
            </a:extLst>
          </p:cNvPr>
          <p:cNvSpPr txBox="1"/>
          <p:nvPr/>
        </p:nvSpPr>
        <p:spPr>
          <a:xfrm>
            <a:off x="6172200" y="41565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48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imple-ways-to-spot-skin-cancer-slide-01.jpg">
            <a:extLst>
              <a:ext uri="{FF2B5EF4-FFF2-40B4-BE49-F238E27FC236}">
                <a16:creationId xmlns:a16="http://schemas.microsoft.com/office/drawing/2014/main" id="{21D4A3B3-2EB2-4F0F-B7A0-0A8E01DF8C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9649" y="4296229"/>
            <a:ext cx="5516074" cy="4039377"/>
          </a:xfrm>
          <a:prstGeom prst="roundRect">
            <a:avLst>
              <a:gd name="adj" fmla="val 7075"/>
            </a:avLst>
          </a:prstGeom>
          <a:ln w="28575">
            <a:solidFill>
              <a:schemeClr val="tx1"/>
            </a:solidFill>
          </a:ln>
          <a:effectLst/>
        </p:spPr>
      </p:pic>
      <p:pic>
        <p:nvPicPr>
          <p:cNvPr id="7" name="Picture 6" descr="A picture containing outdoor, swimming, water&#10;&#10;Description automatically generated">
            <a:extLst>
              <a:ext uri="{FF2B5EF4-FFF2-40B4-BE49-F238E27FC236}">
                <a16:creationId xmlns:a16="http://schemas.microsoft.com/office/drawing/2014/main" id="{E9ACD62B-6B51-4863-8A4D-1586FBD6C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632620"/>
            <a:ext cx="5338392" cy="3531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76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2438400"/>
            <a:ext cx="967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IN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১.২.১ পরিবেশ দূষণ কী তা বলতে পারবে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	১.২.২ পরিবেশ দুষণের কারণ উল্লেখ করতে পারবে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১.২.৩ দূষণের উৎসসমূহ চিহ্নিত করতে পারবে।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4C361-7903-4378-BC9D-948468151DFB}"/>
              </a:ext>
            </a:extLst>
          </p:cNvPr>
          <p:cNvSpPr txBox="1"/>
          <p:nvPr/>
        </p:nvSpPr>
        <p:spPr>
          <a:xfrm>
            <a:off x="1905000" y="1143000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24225D-EEC3-4A3D-ABF6-4E3DE5218897}"/>
              </a:ext>
            </a:extLst>
          </p:cNvPr>
          <p:cNvSpPr txBox="1"/>
          <p:nvPr/>
        </p:nvSpPr>
        <p:spPr>
          <a:xfrm>
            <a:off x="5029200" y="2971800"/>
            <a:ext cx="967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q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চারপাশে কি কি ধরনের দূষণ রয়েছে?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দূষণের কারন গুলো কি কি?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 কারনে পরিবেশের উপর কি কি প্রভাব পড়ছে?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58231-69BA-4B4A-B4CA-B079B62BFC55}"/>
              </a:ext>
            </a:extLst>
          </p:cNvPr>
          <p:cNvSpPr txBox="1"/>
          <p:nvPr/>
        </p:nvSpPr>
        <p:spPr>
          <a:xfrm rot="10800000" flipV="1">
            <a:off x="2971800" y="1752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পাঠের প্রশ্ন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60486" y="935928"/>
            <a:ext cx="393088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4713" y="5796044"/>
            <a:ext cx="409453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 পোড়ানো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371" y="6102932"/>
            <a:ext cx="33842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 কারখানার ধোঁয়া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9070" y="6685146"/>
            <a:ext cx="9909860" cy="1295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পরিবেশ দূষণের কারণ।</a:t>
            </a:r>
            <a:endParaRPr lang="en-US" sz="40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 steam train on a track with smoke coming out of it&#10;&#10;Description automatically generated">
            <a:extLst>
              <a:ext uri="{FF2B5EF4-FFF2-40B4-BE49-F238E27FC236}">
                <a16:creationId xmlns:a16="http://schemas.microsoft.com/office/drawing/2014/main" id="{0B318D11-BB18-42C3-B480-46A3AABB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1919"/>
            <a:ext cx="5631455" cy="3974463"/>
          </a:xfrm>
          <a:prstGeom prst="rect">
            <a:avLst/>
          </a:prstGeom>
        </p:spPr>
      </p:pic>
      <p:pic>
        <p:nvPicPr>
          <p:cNvPr id="12" name="Picture 11" descr="A blurry photo of a fire&#10;&#10;Description automatically generated">
            <a:extLst>
              <a:ext uri="{FF2B5EF4-FFF2-40B4-BE49-F238E27FC236}">
                <a16:creationId xmlns:a16="http://schemas.microsoft.com/office/drawing/2014/main" id="{387AB0DB-B925-4356-B17B-002C863DF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66245"/>
            <a:ext cx="5438029" cy="4110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89527" y="244164"/>
            <a:ext cx="434507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8800" y="5953204"/>
            <a:ext cx="7239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কল কারখানার রাসায়নিক পদার্থ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962678"/>
            <a:ext cx="43236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কল কারখানার দূষিত পানি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81398" y="6710172"/>
            <a:ext cx="10077757" cy="82333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পরিবেশ দূষণের কারণ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3632E3-10C7-435A-8556-3E8AAD6B7387}"/>
              </a:ext>
            </a:extLst>
          </p:cNvPr>
          <p:cNvGrpSpPr/>
          <p:nvPr/>
        </p:nvGrpSpPr>
        <p:grpSpPr>
          <a:xfrm>
            <a:off x="8620277" y="1152698"/>
            <a:ext cx="9534679" cy="4790902"/>
            <a:chOff x="7449744" y="848576"/>
            <a:chExt cx="10442513" cy="5095024"/>
          </a:xfrm>
        </p:grpSpPr>
        <p:pic>
          <p:nvPicPr>
            <p:cNvPr id="5" name="Picture 4" descr="anigif_enhanced-buzz-22916-1370297811-1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4201" y="848576"/>
              <a:ext cx="7148056" cy="50950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 descr="A picture containing photo, food, bird, different&#10;&#10;Description automatically generated">
              <a:extLst>
                <a:ext uri="{FF2B5EF4-FFF2-40B4-BE49-F238E27FC236}">
                  <a16:creationId xmlns:a16="http://schemas.microsoft.com/office/drawing/2014/main" id="{0E171809-CBE0-46B6-ACB1-273BD74AC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744" y="989085"/>
              <a:ext cx="5108746" cy="4927935"/>
            </a:xfrm>
            <a:prstGeom prst="rect">
              <a:avLst/>
            </a:prstGeom>
          </p:spPr>
        </p:pic>
      </p:grpSp>
      <p:pic>
        <p:nvPicPr>
          <p:cNvPr id="13" name="Picture 12" descr="A picture containing outdoor, swimming, water&#10;&#10;Description automatically generated">
            <a:extLst>
              <a:ext uri="{FF2B5EF4-FFF2-40B4-BE49-F238E27FC236}">
                <a16:creationId xmlns:a16="http://schemas.microsoft.com/office/drawing/2014/main" id="{8068AFF1-D638-4DD4-B8AF-65259E2E8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48" y="1447800"/>
            <a:ext cx="679647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</TotalTime>
  <Words>486</Words>
  <Application>Microsoft Office PowerPoint</Application>
  <PresentationFormat>Custom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24</cp:revision>
  <dcterms:created xsi:type="dcterms:W3CDTF">2020-07-19T14:23:09Z</dcterms:created>
  <dcterms:modified xsi:type="dcterms:W3CDTF">2021-01-09T05:25:41Z</dcterms:modified>
</cp:coreProperties>
</file>