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978" r:id="rId2"/>
    <p:sldMasterId id="2147484026" r:id="rId3"/>
  </p:sldMasterIdLst>
  <p:notesMasterIdLst>
    <p:notesMasterId r:id="rId15"/>
  </p:notesMasterIdLst>
  <p:sldIdLst>
    <p:sldId id="259" r:id="rId4"/>
    <p:sldId id="292" r:id="rId5"/>
    <p:sldId id="287" r:id="rId6"/>
    <p:sldId id="257" r:id="rId7"/>
    <p:sldId id="294" r:id="rId8"/>
    <p:sldId id="279" r:id="rId9"/>
    <p:sldId id="280" r:id="rId10"/>
    <p:sldId id="281" r:id="rId11"/>
    <p:sldId id="283" r:id="rId12"/>
    <p:sldId id="264"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E5FF"/>
    <a:srgbClr val="FFF3CD"/>
    <a:srgbClr val="005C2A"/>
    <a:srgbClr val="007434"/>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8" autoAdjust="0"/>
    <p:restoredTop sz="93800" autoAdjust="0"/>
  </p:normalViewPr>
  <p:slideViewPr>
    <p:cSldViewPr snapToGrid="0" showGuides="1">
      <p:cViewPr varScale="1">
        <p:scale>
          <a:sx n="66" d="100"/>
          <a:sy n="66"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B6E74-4C00-4538-99BF-1BB3CC181CB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C81AA6C-4298-4292-9A75-8EE7536421A1}">
      <dgm:prSet phldrT="[Text]" custT="1"/>
      <dgm:spPr>
        <a:solidFill>
          <a:srgbClr val="00B050"/>
        </a:solidFill>
      </dgm:spPr>
      <dgm:t>
        <a:bodyPr/>
        <a:lstStyle/>
        <a:p>
          <a:pPr algn="r"/>
          <a:r>
            <a:rPr lang="bn-BD" sz="3200" b="1" dirty="0">
              <a:latin typeface="NikoshBAN" panose="02000000000000000000" pitchFamily="2" charset="0"/>
              <a:cs typeface="NikoshBAN" panose="02000000000000000000" pitchFamily="2" charset="0"/>
            </a:rPr>
            <a:t>১। কাঁচামালের অভাবঃ</a:t>
          </a:r>
          <a:r>
            <a:rPr lang="bn-BD" sz="3200" dirty="0">
              <a:latin typeface="NikoshBAN" panose="02000000000000000000" pitchFamily="2" charset="0"/>
              <a:cs typeface="NikoshBAN" panose="02000000000000000000" pitchFamily="2" charset="0"/>
            </a:rPr>
            <a:t> দেশের অভ্যন্তরে কাঁচামাল না পাওয়ায় উদ্যোক্তাদের বিদেশের  ওপর   নির্ভরশীল থাকতে হয়</a:t>
          </a:r>
          <a:r>
            <a:rPr lang="bn-BD" sz="4000" dirty="0">
              <a:latin typeface="NikoshBAN" panose="02000000000000000000" pitchFamily="2" charset="0"/>
              <a:cs typeface="NikoshBAN" panose="02000000000000000000" pitchFamily="2" charset="0"/>
            </a:rPr>
            <a:t>।</a:t>
          </a:r>
          <a:endParaRPr lang="en-US" sz="4000" dirty="0"/>
        </a:p>
      </dgm:t>
    </dgm:pt>
    <dgm:pt modelId="{15F7002C-16EA-44C2-A650-923324D2BCA2}" type="parTrans" cxnId="{A6193E72-519F-4762-947E-8ADB75FC6B0A}">
      <dgm:prSet/>
      <dgm:spPr/>
      <dgm:t>
        <a:bodyPr/>
        <a:lstStyle/>
        <a:p>
          <a:endParaRPr lang="en-US"/>
        </a:p>
      </dgm:t>
    </dgm:pt>
    <dgm:pt modelId="{69781559-FDDE-4F11-A4B5-844A984AACF5}" type="sibTrans" cxnId="{A6193E72-519F-4762-947E-8ADB75FC6B0A}">
      <dgm:prSet custT="1"/>
      <dgm:spPr>
        <a:solidFill>
          <a:srgbClr val="7030A0">
            <a:alpha val="90000"/>
          </a:srgbClr>
        </a:solidFill>
      </dgm:spPr>
      <dgm:t>
        <a:bodyPr/>
        <a:lstStyle/>
        <a:p>
          <a:endParaRPr lang="en-US" sz="3200"/>
        </a:p>
      </dgm:t>
    </dgm:pt>
    <dgm:pt modelId="{BAF64947-4279-47BF-853A-B0EC7B78EC9E}">
      <dgm:prSet phldrT="[Text]" custT="1"/>
      <dgm:spPr>
        <a:solidFill>
          <a:srgbClr val="00B050"/>
        </a:solidFill>
      </dgm:spPr>
      <dgm:t>
        <a:bodyPr/>
        <a:lstStyle/>
        <a:p>
          <a:pPr algn="r"/>
          <a:r>
            <a:rPr lang="bn-BD" sz="3200" b="1" dirty="0">
              <a:latin typeface="NikoshBAN" panose="02000000000000000000" pitchFamily="2" charset="0"/>
              <a:cs typeface="NikoshBAN" panose="02000000000000000000" pitchFamily="2" charset="0"/>
            </a:rPr>
            <a:t>২।  </a:t>
          </a:r>
          <a:r>
            <a:rPr lang="bn-BD" sz="2800" b="1" dirty="0">
              <a:latin typeface="NikoshBAN" panose="02000000000000000000" pitchFamily="2" charset="0"/>
              <a:cs typeface="NikoshBAN" panose="02000000000000000000" pitchFamily="2" charset="0"/>
            </a:rPr>
            <a:t>দক্ষ শ্রমিকের অভাবঃ</a:t>
          </a:r>
          <a:r>
            <a:rPr lang="bn-BD" sz="2800" dirty="0">
              <a:latin typeface="NikoshBAN" panose="02000000000000000000" pitchFamily="2" charset="0"/>
              <a:cs typeface="NikoshBAN" panose="02000000000000000000" pitchFamily="2" charset="0"/>
            </a:rPr>
            <a:t> অধিকাংশ     ক্ষেত্রে  দেখা যায় গ্রাম থেকে আসা         শ্রমিকেরাই বেশিরভাগই অদক্ষ ও                              অশিক্ষিত</a:t>
          </a:r>
          <a:r>
            <a:rPr lang="hi-IN"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তাদের কোন ট্রেনিং এর ব্যাবস্থাও থাকেনা</a:t>
          </a:r>
          <a:r>
            <a:rPr lang="hi-IN"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ফলে উতপাদনের উপর মারাত্মক নেতিবাচক প্রভাব পরে</a:t>
          </a:r>
          <a:r>
            <a:rPr lang="hi-IN" sz="2800" dirty="0">
              <a:latin typeface="NikoshBAN" panose="02000000000000000000" pitchFamily="2" charset="0"/>
              <a:cs typeface="NikoshBAN" panose="02000000000000000000" pitchFamily="2" charset="0"/>
            </a:rPr>
            <a:t>।</a:t>
          </a:r>
          <a:endParaRPr lang="en-US" sz="2800" dirty="0"/>
        </a:p>
      </dgm:t>
    </dgm:pt>
    <dgm:pt modelId="{2762F256-BD77-4920-83D6-12BB2252E846}" type="parTrans" cxnId="{BA4380C0-6D92-4099-88AD-387E815653B5}">
      <dgm:prSet/>
      <dgm:spPr/>
      <dgm:t>
        <a:bodyPr/>
        <a:lstStyle/>
        <a:p>
          <a:endParaRPr lang="en-US"/>
        </a:p>
      </dgm:t>
    </dgm:pt>
    <dgm:pt modelId="{55F962CA-5A23-41FB-B72D-8336D1FB062C}" type="sibTrans" cxnId="{BA4380C0-6D92-4099-88AD-387E815653B5}">
      <dgm:prSet/>
      <dgm:spPr>
        <a:solidFill>
          <a:schemeClr val="accent4">
            <a:lumMod val="60000"/>
            <a:lumOff val="40000"/>
            <a:alpha val="90000"/>
          </a:schemeClr>
        </a:solidFill>
      </dgm:spPr>
      <dgm:t>
        <a:bodyPr/>
        <a:lstStyle/>
        <a:p>
          <a:endParaRPr lang="en-US"/>
        </a:p>
      </dgm:t>
    </dgm:pt>
    <dgm:pt modelId="{5B754358-7F7A-4AD7-9FB6-327BE9DDE4AA}" type="pres">
      <dgm:prSet presAssocID="{EEFB6E74-4C00-4538-99BF-1BB3CC181CBB}" presName="outerComposite" presStyleCnt="0">
        <dgm:presLayoutVars>
          <dgm:chMax val="5"/>
          <dgm:dir/>
          <dgm:resizeHandles val="exact"/>
        </dgm:presLayoutVars>
      </dgm:prSet>
      <dgm:spPr/>
    </dgm:pt>
    <dgm:pt modelId="{E5E4AD4A-C96A-49DD-BE77-BA1CC7D09B8B}" type="pres">
      <dgm:prSet presAssocID="{EEFB6E74-4C00-4538-99BF-1BB3CC181CBB}" presName="dummyMaxCanvas" presStyleCnt="0">
        <dgm:presLayoutVars/>
      </dgm:prSet>
      <dgm:spPr/>
    </dgm:pt>
    <dgm:pt modelId="{42B273D8-2D5F-4F32-B068-C8F01F0D6E42}" type="pres">
      <dgm:prSet presAssocID="{EEFB6E74-4C00-4538-99BF-1BB3CC181CBB}" presName="TwoNodes_1" presStyleLbl="node1" presStyleIdx="0" presStyleCnt="2" custScaleY="87248">
        <dgm:presLayoutVars>
          <dgm:bulletEnabled val="1"/>
        </dgm:presLayoutVars>
      </dgm:prSet>
      <dgm:spPr/>
    </dgm:pt>
    <dgm:pt modelId="{D117FD85-A735-486C-AC8A-1D5690964723}" type="pres">
      <dgm:prSet presAssocID="{EEFB6E74-4C00-4538-99BF-1BB3CC181CBB}" presName="TwoNodes_2" presStyleLbl="node1" presStyleIdx="1" presStyleCnt="2" custLinFactNeighborX="26354" custLinFactNeighborY="-14693">
        <dgm:presLayoutVars>
          <dgm:bulletEnabled val="1"/>
        </dgm:presLayoutVars>
      </dgm:prSet>
      <dgm:spPr/>
    </dgm:pt>
    <dgm:pt modelId="{7C9ACED5-A083-4D94-9D02-5B31356CBB01}" type="pres">
      <dgm:prSet presAssocID="{EEFB6E74-4C00-4538-99BF-1BB3CC181CBB}" presName="TwoConn_1-2" presStyleLbl="fgAccFollowNode1" presStyleIdx="0" presStyleCnt="1">
        <dgm:presLayoutVars>
          <dgm:bulletEnabled val="1"/>
        </dgm:presLayoutVars>
      </dgm:prSet>
      <dgm:spPr/>
    </dgm:pt>
    <dgm:pt modelId="{5632C5F8-A1A0-418B-ADE6-DC5F289C3869}" type="pres">
      <dgm:prSet presAssocID="{EEFB6E74-4C00-4538-99BF-1BB3CC181CBB}" presName="TwoNodes_1_text" presStyleLbl="node1" presStyleIdx="1" presStyleCnt="2">
        <dgm:presLayoutVars>
          <dgm:bulletEnabled val="1"/>
        </dgm:presLayoutVars>
      </dgm:prSet>
      <dgm:spPr/>
    </dgm:pt>
    <dgm:pt modelId="{249592DB-5492-43B2-9D79-42897FA558F1}" type="pres">
      <dgm:prSet presAssocID="{EEFB6E74-4C00-4538-99BF-1BB3CC181CBB}" presName="TwoNodes_2_text" presStyleLbl="node1" presStyleIdx="1" presStyleCnt="2">
        <dgm:presLayoutVars>
          <dgm:bulletEnabled val="1"/>
        </dgm:presLayoutVars>
      </dgm:prSet>
      <dgm:spPr/>
    </dgm:pt>
  </dgm:ptLst>
  <dgm:cxnLst>
    <dgm:cxn modelId="{77E74708-622D-43A9-8A9E-8FB272989617}" type="presOf" srcId="{BC81AA6C-4298-4292-9A75-8EE7536421A1}" destId="{5632C5F8-A1A0-418B-ADE6-DC5F289C3869}" srcOrd="1" destOrd="0" presId="urn:microsoft.com/office/officeart/2005/8/layout/vProcess5"/>
    <dgm:cxn modelId="{14564143-6036-4D87-A431-276AB7FF0571}" type="presOf" srcId="{BAF64947-4279-47BF-853A-B0EC7B78EC9E}" destId="{249592DB-5492-43B2-9D79-42897FA558F1}" srcOrd="1" destOrd="0" presId="urn:microsoft.com/office/officeart/2005/8/layout/vProcess5"/>
    <dgm:cxn modelId="{F255FB45-320E-4FA5-BB27-B5D8A161FEC5}" type="presOf" srcId="{EEFB6E74-4C00-4538-99BF-1BB3CC181CBB}" destId="{5B754358-7F7A-4AD7-9FB6-327BE9DDE4AA}" srcOrd="0" destOrd="0" presId="urn:microsoft.com/office/officeart/2005/8/layout/vProcess5"/>
    <dgm:cxn modelId="{A6193E72-519F-4762-947E-8ADB75FC6B0A}" srcId="{EEFB6E74-4C00-4538-99BF-1BB3CC181CBB}" destId="{BC81AA6C-4298-4292-9A75-8EE7536421A1}" srcOrd="0" destOrd="0" parTransId="{15F7002C-16EA-44C2-A650-923324D2BCA2}" sibTransId="{69781559-FDDE-4F11-A4B5-844A984AACF5}"/>
    <dgm:cxn modelId="{BB2A05A0-0DD0-476D-99A0-64F4C8669903}" type="presOf" srcId="{BAF64947-4279-47BF-853A-B0EC7B78EC9E}" destId="{D117FD85-A735-486C-AC8A-1D5690964723}" srcOrd="0" destOrd="0" presId="urn:microsoft.com/office/officeart/2005/8/layout/vProcess5"/>
    <dgm:cxn modelId="{159A22B8-C63A-45D6-B555-7A76E59B12D7}" type="presOf" srcId="{BC81AA6C-4298-4292-9A75-8EE7536421A1}" destId="{42B273D8-2D5F-4F32-B068-C8F01F0D6E42}" srcOrd="0" destOrd="0" presId="urn:microsoft.com/office/officeart/2005/8/layout/vProcess5"/>
    <dgm:cxn modelId="{BA4380C0-6D92-4099-88AD-387E815653B5}" srcId="{EEFB6E74-4C00-4538-99BF-1BB3CC181CBB}" destId="{BAF64947-4279-47BF-853A-B0EC7B78EC9E}" srcOrd="1" destOrd="0" parTransId="{2762F256-BD77-4920-83D6-12BB2252E846}" sibTransId="{55F962CA-5A23-41FB-B72D-8336D1FB062C}"/>
    <dgm:cxn modelId="{FC20B8EB-1B79-4CDE-B434-A8ADF8870D00}" type="presOf" srcId="{69781559-FDDE-4F11-A4B5-844A984AACF5}" destId="{7C9ACED5-A083-4D94-9D02-5B31356CBB01}" srcOrd="0" destOrd="0" presId="urn:microsoft.com/office/officeart/2005/8/layout/vProcess5"/>
    <dgm:cxn modelId="{113D1F69-F688-4714-88A5-A1DDB3C0A55B}" type="presParOf" srcId="{5B754358-7F7A-4AD7-9FB6-327BE9DDE4AA}" destId="{E5E4AD4A-C96A-49DD-BE77-BA1CC7D09B8B}" srcOrd="0" destOrd="0" presId="urn:microsoft.com/office/officeart/2005/8/layout/vProcess5"/>
    <dgm:cxn modelId="{2862B6A9-7AAB-4D61-B0A2-BE90463B6A0B}" type="presParOf" srcId="{5B754358-7F7A-4AD7-9FB6-327BE9DDE4AA}" destId="{42B273D8-2D5F-4F32-B068-C8F01F0D6E42}" srcOrd="1" destOrd="0" presId="urn:microsoft.com/office/officeart/2005/8/layout/vProcess5"/>
    <dgm:cxn modelId="{D4E506A7-A148-4569-8905-7751A76C4AB1}" type="presParOf" srcId="{5B754358-7F7A-4AD7-9FB6-327BE9DDE4AA}" destId="{D117FD85-A735-486C-AC8A-1D5690964723}" srcOrd="2" destOrd="0" presId="urn:microsoft.com/office/officeart/2005/8/layout/vProcess5"/>
    <dgm:cxn modelId="{97BB1F43-126A-4A5A-B3D0-B1E2B1914E3B}" type="presParOf" srcId="{5B754358-7F7A-4AD7-9FB6-327BE9DDE4AA}" destId="{7C9ACED5-A083-4D94-9D02-5B31356CBB01}" srcOrd="3" destOrd="0" presId="urn:microsoft.com/office/officeart/2005/8/layout/vProcess5"/>
    <dgm:cxn modelId="{5544EDF9-60AE-45C4-9116-F5E662F63B0D}" type="presParOf" srcId="{5B754358-7F7A-4AD7-9FB6-327BE9DDE4AA}" destId="{5632C5F8-A1A0-418B-ADE6-DC5F289C3869}" srcOrd="4" destOrd="0" presId="urn:microsoft.com/office/officeart/2005/8/layout/vProcess5"/>
    <dgm:cxn modelId="{A7C6B503-F8B2-4FFB-8A0B-36B65273BC37}" type="presParOf" srcId="{5B754358-7F7A-4AD7-9FB6-327BE9DDE4AA}" destId="{249592DB-5492-43B2-9D79-42897FA558F1}"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FB6E74-4C00-4538-99BF-1BB3CC181CB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C81AA6C-4298-4292-9A75-8EE7536421A1}">
      <dgm:prSet phldrT="[Text]" custT="1"/>
      <dgm:spPr>
        <a:solidFill>
          <a:srgbClr val="00B050"/>
        </a:solidFill>
      </dgm:spPr>
      <dgm:t>
        <a:bodyPr/>
        <a:lstStyle/>
        <a:p>
          <a:pPr algn="r"/>
          <a:r>
            <a:rPr lang="bn-BD" sz="3200" b="1" dirty="0">
              <a:latin typeface="NikoshBAN" panose="02000000000000000000" pitchFamily="2" charset="0"/>
              <a:cs typeface="NikoshBAN" panose="02000000000000000000" pitchFamily="2" charset="0"/>
            </a:rPr>
            <a:t>৩।  উন্নত যন্ত্রপাতির অভাবঃ</a:t>
          </a:r>
          <a:r>
            <a:rPr lang="bn-BD" sz="3200" dirty="0">
              <a:latin typeface="NikoshBAN" panose="02000000000000000000" pitchFamily="2" charset="0"/>
              <a:cs typeface="NikoshBAN" panose="02000000000000000000" pitchFamily="2" charset="0"/>
            </a:rPr>
            <a:t> পোষাক শিল্পের জন্য প্রয়োজনীয় যন্ত্রপাতি বিদেশ থেকে আমদানী করতে হয়</a:t>
          </a:r>
          <a:r>
            <a:rPr lang="hi-IN"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যার ফলে উৎপাদন খরচ অনেক বেশী হয়ে থাকে</a:t>
          </a:r>
          <a:r>
            <a:rPr lang="hi-IN" sz="3200" dirty="0">
              <a:latin typeface="NikoshBAN" panose="02000000000000000000" pitchFamily="2" charset="0"/>
              <a:cs typeface="NikoshBAN" panose="02000000000000000000" pitchFamily="2" charset="0"/>
            </a:rPr>
            <a:t>।</a:t>
          </a:r>
          <a:endParaRPr lang="en-US" sz="3200" dirty="0"/>
        </a:p>
      </dgm:t>
    </dgm:pt>
    <dgm:pt modelId="{15F7002C-16EA-44C2-A650-923324D2BCA2}" type="parTrans" cxnId="{A6193E72-519F-4762-947E-8ADB75FC6B0A}">
      <dgm:prSet/>
      <dgm:spPr/>
      <dgm:t>
        <a:bodyPr/>
        <a:lstStyle/>
        <a:p>
          <a:endParaRPr lang="en-US"/>
        </a:p>
      </dgm:t>
    </dgm:pt>
    <dgm:pt modelId="{69781559-FDDE-4F11-A4B5-844A984AACF5}" type="sibTrans" cxnId="{A6193E72-519F-4762-947E-8ADB75FC6B0A}">
      <dgm:prSet/>
      <dgm:spPr>
        <a:solidFill>
          <a:srgbClr val="7030A0">
            <a:alpha val="90000"/>
          </a:srgbClr>
        </a:solidFill>
      </dgm:spPr>
      <dgm:t>
        <a:bodyPr/>
        <a:lstStyle/>
        <a:p>
          <a:endParaRPr lang="en-US"/>
        </a:p>
      </dgm:t>
    </dgm:pt>
    <dgm:pt modelId="{BAF64947-4279-47BF-853A-B0EC7B78EC9E}">
      <dgm:prSet phldrT="[Text]" custT="1"/>
      <dgm:spPr>
        <a:solidFill>
          <a:srgbClr val="00B050"/>
        </a:solidFill>
      </dgm:spPr>
      <dgm:t>
        <a:bodyPr/>
        <a:lstStyle/>
        <a:p>
          <a:pPr algn="r"/>
          <a:r>
            <a:rPr lang="bn-BD" sz="3200" b="1" dirty="0">
              <a:latin typeface="NikoshBAN" panose="02000000000000000000" pitchFamily="2" charset="0"/>
              <a:cs typeface="NikoshBAN" panose="02000000000000000000" pitchFamily="2" charset="0"/>
            </a:rPr>
            <a:t>৪। গুটি কয়েক দেশের সাথে বানিজ্যঃ</a:t>
          </a:r>
          <a:r>
            <a:rPr lang="bn-BD" sz="3200" dirty="0">
              <a:latin typeface="NikoshBAN" panose="02000000000000000000" pitchFamily="2" charset="0"/>
              <a:cs typeface="NikoshBAN" panose="02000000000000000000" pitchFamily="2" charset="0"/>
            </a:rPr>
            <a:t> যুক্তরাষ্ট্র ও ইউরোপের কয়েকটি দেশের সাথে বাণিজ্য পরিচালিত হওয়ায়  বানিজ্যের ক্ষেত্র প্রসারিত হয়নি</a:t>
          </a:r>
          <a:r>
            <a:rPr lang="hi-IN" sz="3200" dirty="0">
              <a:latin typeface="NikoshBAN" panose="02000000000000000000" pitchFamily="2" charset="0"/>
              <a:cs typeface="NikoshBAN" panose="02000000000000000000" pitchFamily="2" charset="0"/>
            </a:rPr>
            <a:t>।</a:t>
          </a:r>
          <a:endParaRPr lang="en-US" sz="3200" dirty="0"/>
        </a:p>
      </dgm:t>
    </dgm:pt>
    <dgm:pt modelId="{2762F256-BD77-4920-83D6-12BB2252E846}" type="parTrans" cxnId="{BA4380C0-6D92-4099-88AD-387E815653B5}">
      <dgm:prSet/>
      <dgm:spPr/>
      <dgm:t>
        <a:bodyPr/>
        <a:lstStyle/>
        <a:p>
          <a:endParaRPr lang="en-US"/>
        </a:p>
      </dgm:t>
    </dgm:pt>
    <dgm:pt modelId="{55F962CA-5A23-41FB-B72D-8336D1FB062C}" type="sibTrans" cxnId="{BA4380C0-6D92-4099-88AD-387E815653B5}">
      <dgm:prSet/>
      <dgm:spPr>
        <a:solidFill>
          <a:srgbClr val="7030A0">
            <a:alpha val="90000"/>
          </a:srgbClr>
        </a:solidFill>
      </dgm:spPr>
      <dgm:t>
        <a:bodyPr/>
        <a:lstStyle/>
        <a:p>
          <a:endParaRPr lang="en-US"/>
        </a:p>
      </dgm:t>
    </dgm:pt>
    <dgm:pt modelId="{D0D8375C-3724-4BC0-97DB-257D6A22EEA6}">
      <dgm:prSet phldrT="[Text]" custT="1"/>
      <dgm:spPr>
        <a:solidFill>
          <a:srgbClr val="00B050"/>
        </a:solidFill>
      </dgm:spPr>
      <dgm:t>
        <a:bodyPr/>
        <a:lstStyle/>
        <a:p>
          <a:pPr algn="r"/>
          <a:r>
            <a:rPr lang="bn-BD" sz="3200" b="1" dirty="0">
              <a:latin typeface="NikoshBAN" panose="02000000000000000000" pitchFamily="2" charset="0"/>
              <a:cs typeface="NikoshBAN" panose="02000000000000000000" pitchFamily="2" charset="0"/>
            </a:rPr>
            <a:t>৫।   ঋনের অসুবিধাঃ</a:t>
          </a:r>
          <a:r>
            <a:rPr lang="bn-BD" sz="3200" dirty="0">
              <a:latin typeface="NikoshBAN" panose="02000000000000000000" pitchFamily="2" charset="0"/>
              <a:cs typeface="NikoshBAN" panose="02000000000000000000" pitchFamily="2" charset="0"/>
            </a:rPr>
            <a:t> সহজ শর্তে ঋন বিতরন এই খাতে এখনও নিশ্চিত হয়নি</a:t>
          </a:r>
          <a:r>
            <a:rPr lang="hi-IN"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যে প্রতিষ্টানভ     ঋন নিয়ে ব্যাবসা করে সেই প্রতিষ্টান আর ঋনের জাল থেকে বেড়িয়ে আসতে পারেনা</a:t>
          </a:r>
          <a:r>
            <a:rPr lang="hi-IN" sz="3200" dirty="0">
              <a:latin typeface="NikoshBAN" panose="02000000000000000000" pitchFamily="2" charset="0"/>
              <a:cs typeface="NikoshBAN" panose="02000000000000000000" pitchFamily="2" charset="0"/>
            </a:rPr>
            <a:t>। </a:t>
          </a:r>
          <a:endParaRPr lang="en-US" sz="3200" dirty="0"/>
        </a:p>
      </dgm:t>
    </dgm:pt>
    <dgm:pt modelId="{476D1852-B4B3-41BB-9689-EE8BA4829B67}" type="parTrans" cxnId="{A75653F3-2C85-48F0-A58E-BF5917F7C09B}">
      <dgm:prSet/>
      <dgm:spPr/>
      <dgm:t>
        <a:bodyPr/>
        <a:lstStyle/>
        <a:p>
          <a:endParaRPr lang="en-US"/>
        </a:p>
      </dgm:t>
    </dgm:pt>
    <dgm:pt modelId="{7158A242-30B2-45BF-8C4E-ECCE759FD9A8}" type="sibTrans" cxnId="{A75653F3-2C85-48F0-A58E-BF5917F7C09B}">
      <dgm:prSet/>
      <dgm:spPr/>
      <dgm:t>
        <a:bodyPr/>
        <a:lstStyle/>
        <a:p>
          <a:endParaRPr lang="en-US"/>
        </a:p>
      </dgm:t>
    </dgm:pt>
    <dgm:pt modelId="{5B754358-7F7A-4AD7-9FB6-327BE9DDE4AA}" type="pres">
      <dgm:prSet presAssocID="{EEFB6E74-4C00-4538-99BF-1BB3CC181CBB}" presName="outerComposite" presStyleCnt="0">
        <dgm:presLayoutVars>
          <dgm:chMax val="5"/>
          <dgm:dir/>
          <dgm:resizeHandles val="exact"/>
        </dgm:presLayoutVars>
      </dgm:prSet>
      <dgm:spPr/>
    </dgm:pt>
    <dgm:pt modelId="{E5E4AD4A-C96A-49DD-BE77-BA1CC7D09B8B}" type="pres">
      <dgm:prSet presAssocID="{EEFB6E74-4C00-4538-99BF-1BB3CC181CBB}" presName="dummyMaxCanvas" presStyleCnt="0">
        <dgm:presLayoutVars/>
      </dgm:prSet>
      <dgm:spPr/>
    </dgm:pt>
    <dgm:pt modelId="{3CBCDCB1-4DE8-4B5D-8907-CBD5D7847749}" type="pres">
      <dgm:prSet presAssocID="{EEFB6E74-4C00-4538-99BF-1BB3CC181CBB}" presName="ThreeNodes_1" presStyleLbl="node1" presStyleIdx="0" presStyleCnt="3" custScaleX="99950" custLinFactNeighborY="-736">
        <dgm:presLayoutVars>
          <dgm:bulletEnabled val="1"/>
        </dgm:presLayoutVars>
      </dgm:prSet>
      <dgm:spPr/>
    </dgm:pt>
    <dgm:pt modelId="{6D9F9F73-5C66-461B-955F-AEC46F794EC0}" type="pres">
      <dgm:prSet presAssocID="{EEFB6E74-4C00-4538-99BF-1BB3CC181CBB}" presName="ThreeNodes_2" presStyleLbl="node1" presStyleIdx="1" presStyleCnt="3" custScaleY="91941">
        <dgm:presLayoutVars>
          <dgm:bulletEnabled val="1"/>
        </dgm:presLayoutVars>
      </dgm:prSet>
      <dgm:spPr/>
    </dgm:pt>
    <dgm:pt modelId="{479CD8A7-3AFF-4E27-9E36-BFDDE0D0BCC1}" type="pres">
      <dgm:prSet presAssocID="{EEFB6E74-4C00-4538-99BF-1BB3CC181CBB}" presName="ThreeNodes_3" presStyleLbl="node1" presStyleIdx="2" presStyleCnt="3" custLinFactNeighborY="1253">
        <dgm:presLayoutVars>
          <dgm:bulletEnabled val="1"/>
        </dgm:presLayoutVars>
      </dgm:prSet>
      <dgm:spPr/>
    </dgm:pt>
    <dgm:pt modelId="{144E2AD9-D86E-4E58-8F85-0809B08383D5}" type="pres">
      <dgm:prSet presAssocID="{EEFB6E74-4C00-4538-99BF-1BB3CC181CBB}" presName="ThreeConn_1-2" presStyleLbl="fgAccFollowNode1" presStyleIdx="0" presStyleCnt="2" custLinFactNeighborX="7712">
        <dgm:presLayoutVars>
          <dgm:bulletEnabled val="1"/>
        </dgm:presLayoutVars>
      </dgm:prSet>
      <dgm:spPr/>
    </dgm:pt>
    <dgm:pt modelId="{548F003E-7A9D-4C95-9FD3-28C5D99691E0}" type="pres">
      <dgm:prSet presAssocID="{EEFB6E74-4C00-4538-99BF-1BB3CC181CBB}" presName="ThreeConn_2-3" presStyleLbl="fgAccFollowNode1" presStyleIdx="1" presStyleCnt="2">
        <dgm:presLayoutVars>
          <dgm:bulletEnabled val="1"/>
        </dgm:presLayoutVars>
      </dgm:prSet>
      <dgm:spPr/>
    </dgm:pt>
    <dgm:pt modelId="{7AD5D058-AECB-4434-B40E-72775574634B}" type="pres">
      <dgm:prSet presAssocID="{EEFB6E74-4C00-4538-99BF-1BB3CC181CBB}" presName="ThreeNodes_1_text" presStyleLbl="node1" presStyleIdx="2" presStyleCnt="3">
        <dgm:presLayoutVars>
          <dgm:bulletEnabled val="1"/>
        </dgm:presLayoutVars>
      </dgm:prSet>
      <dgm:spPr/>
    </dgm:pt>
    <dgm:pt modelId="{B462B1B8-1A1A-4255-B0E0-ABD29A9F6D17}" type="pres">
      <dgm:prSet presAssocID="{EEFB6E74-4C00-4538-99BF-1BB3CC181CBB}" presName="ThreeNodes_2_text" presStyleLbl="node1" presStyleIdx="2" presStyleCnt="3">
        <dgm:presLayoutVars>
          <dgm:bulletEnabled val="1"/>
        </dgm:presLayoutVars>
      </dgm:prSet>
      <dgm:spPr/>
    </dgm:pt>
    <dgm:pt modelId="{964CB5AB-DB65-4E57-BE8F-85C4E28692E4}" type="pres">
      <dgm:prSet presAssocID="{EEFB6E74-4C00-4538-99BF-1BB3CC181CBB}" presName="ThreeNodes_3_text" presStyleLbl="node1" presStyleIdx="2" presStyleCnt="3">
        <dgm:presLayoutVars>
          <dgm:bulletEnabled val="1"/>
        </dgm:presLayoutVars>
      </dgm:prSet>
      <dgm:spPr/>
    </dgm:pt>
  </dgm:ptLst>
  <dgm:cxnLst>
    <dgm:cxn modelId="{D2FC7011-F9CF-4281-B12E-6517C66475F0}" type="presOf" srcId="{D0D8375C-3724-4BC0-97DB-257D6A22EEA6}" destId="{964CB5AB-DB65-4E57-BE8F-85C4E28692E4}" srcOrd="1" destOrd="0" presId="urn:microsoft.com/office/officeart/2005/8/layout/vProcess5"/>
    <dgm:cxn modelId="{72E74B2B-1BBB-4B9F-8ABA-66586E06EACB}" type="presOf" srcId="{BC81AA6C-4298-4292-9A75-8EE7536421A1}" destId="{7AD5D058-AECB-4434-B40E-72775574634B}" srcOrd="1" destOrd="0" presId="urn:microsoft.com/office/officeart/2005/8/layout/vProcess5"/>
    <dgm:cxn modelId="{2A14D962-F518-4AAA-8454-4CD81CA78387}" type="presOf" srcId="{69781559-FDDE-4F11-A4B5-844A984AACF5}" destId="{144E2AD9-D86E-4E58-8F85-0809B08383D5}" srcOrd="0" destOrd="0" presId="urn:microsoft.com/office/officeart/2005/8/layout/vProcess5"/>
    <dgm:cxn modelId="{F255FB45-320E-4FA5-BB27-B5D8A161FEC5}" type="presOf" srcId="{EEFB6E74-4C00-4538-99BF-1BB3CC181CBB}" destId="{5B754358-7F7A-4AD7-9FB6-327BE9DDE4AA}" srcOrd="0" destOrd="0" presId="urn:microsoft.com/office/officeart/2005/8/layout/vProcess5"/>
    <dgm:cxn modelId="{431C5F6C-0720-4799-9367-4258E90EE35A}" type="presOf" srcId="{BAF64947-4279-47BF-853A-B0EC7B78EC9E}" destId="{B462B1B8-1A1A-4255-B0E0-ABD29A9F6D17}" srcOrd="1" destOrd="0" presId="urn:microsoft.com/office/officeart/2005/8/layout/vProcess5"/>
    <dgm:cxn modelId="{A6193E72-519F-4762-947E-8ADB75FC6B0A}" srcId="{EEFB6E74-4C00-4538-99BF-1BB3CC181CBB}" destId="{BC81AA6C-4298-4292-9A75-8EE7536421A1}" srcOrd="0" destOrd="0" parTransId="{15F7002C-16EA-44C2-A650-923324D2BCA2}" sibTransId="{69781559-FDDE-4F11-A4B5-844A984AACF5}"/>
    <dgm:cxn modelId="{9FBFB193-8FFF-4A42-8316-1B0DCBD3EC1E}" type="presOf" srcId="{BC81AA6C-4298-4292-9A75-8EE7536421A1}" destId="{3CBCDCB1-4DE8-4B5D-8907-CBD5D7847749}" srcOrd="0" destOrd="0" presId="urn:microsoft.com/office/officeart/2005/8/layout/vProcess5"/>
    <dgm:cxn modelId="{988B91B2-8FF0-460F-9F68-2553EDC8CEF5}" type="presOf" srcId="{D0D8375C-3724-4BC0-97DB-257D6A22EEA6}" destId="{479CD8A7-3AFF-4E27-9E36-BFDDE0D0BCC1}" srcOrd="0" destOrd="0" presId="urn:microsoft.com/office/officeart/2005/8/layout/vProcess5"/>
    <dgm:cxn modelId="{BA4380C0-6D92-4099-88AD-387E815653B5}" srcId="{EEFB6E74-4C00-4538-99BF-1BB3CC181CBB}" destId="{BAF64947-4279-47BF-853A-B0EC7B78EC9E}" srcOrd="1" destOrd="0" parTransId="{2762F256-BD77-4920-83D6-12BB2252E846}" sibTransId="{55F962CA-5A23-41FB-B72D-8336D1FB062C}"/>
    <dgm:cxn modelId="{E582A1C6-627E-4883-8171-366C893ABFFB}" type="presOf" srcId="{BAF64947-4279-47BF-853A-B0EC7B78EC9E}" destId="{6D9F9F73-5C66-461B-955F-AEC46F794EC0}" srcOrd="0" destOrd="0" presId="urn:microsoft.com/office/officeart/2005/8/layout/vProcess5"/>
    <dgm:cxn modelId="{964906F2-4A38-40AF-A0CC-20ED1FF1497C}" type="presOf" srcId="{55F962CA-5A23-41FB-B72D-8336D1FB062C}" destId="{548F003E-7A9D-4C95-9FD3-28C5D99691E0}" srcOrd="0" destOrd="0" presId="urn:microsoft.com/office/officeart/2005/8/layout/vProcess5"/>
    <dgm:cxn modelId="{A75653F3-2C85-48F0-A58E-BF5917F7C09B}" srcId="{EEFB6E74-4C00-4538-99BF-1BB3CC181CBB}" destId="{D0D8375C-3724-4BC0-97DB-257D6A22EEA6}" srcOrd="2" destOrd="0" parTransId="{476D1852-B4B3-41BB-9689-EE8BA4829B67}" sibTransId="{7158A242-30B2-45BF-8C4E-ECCE759FD9A8}"/>
    <dgm:cxn modelId="{113D1F69-F688-4714-88A5-A1DDB3C0A55B}" type="presParOf" srcId="{5B754358-7F7A-4AD7-9FB6-327BE9DDE4AA}" destId="{E5E4AD4A-C96A-49DD-BE77-BA1CC7D09B8B}" srcOrd="0" destOrd="0" presId="urn:microsoft.com/office/officeart/2005/8/layout/vProcess5"/>
    <dgm:cxn modelId="{40314762-B04E-4678-997A-9ABB8F1868FB}" type="presParOf" srcId="{5B754358-7F7A-4AD7-9FB6-327BE9DDE4AA}" destId="{3CBCDCB1-4DE8-4B5D-8907-CBD5D7847749}" srcOrd="1" destOrd="0" presId="urn:microsoft.com/office/officeart/2005/8/layout/vProcess5"/>
    <dgm:cxn modelId="{695D1BDA-3AC2-4FB4-8850-CF869329CABB}" type="presParOf" srcId="{5B754358-7F7A-4AD7-9FB6-327BE9DDE4AA}" destId="{6D9F9F73-5C66-461B-955F-AEC46F794EC0}" srcOrd="2" destOrd="0" presId="urn:microsoft.com/office/officeart/2005/8/layout/vProcess5"/>
    <dgm:cxn modelId="{CE4D3AEB-541A-452C-AAA2-A3B9EC88165A}" type="presParOf" srcId="{5B754358-7F7A-4AD7-9FB6-327BE9DDE4AA}" destId="{479CD8A7-3AFF-4E27-9E36-BFDDE0D0BCC1}" srcOrd="3" destOrd="0" presId="urn:microsoft.com/office/officeart/2005/8/layout/vProcess5"/>
    <dgm:cxn modelId="{94D9BDB7-CF8C-4101-938C-1059EF8A9BFE}" type="presParOf" srcId="{5B754358-7F7A-4AD7-9FB6-327BE9DDE4AA}" destId="{144E2AD9-D86E-4E58-8F85-0809B08383D5}" srcOrd="4" destOrd="0" presId="urn:microsoft.com/office/officeart/2005/8/layout/vProcess5"/>
    <dgm:cxn modelId="{D4EC94E7-05B3-4346-A543-E388461AD2F5}" type="presParOf" srcId="{5B754358-7F7A-4AD7-9FB6-327BE9DDE4AA}" destId="{548F003E-7A9D-4C95-9FD3-28C5D99691E0}" srcOrd="5" destOrd="0" presId="urn:microsoft.com/office/officeart/2005/8/layout/vProcess5"/>
    <dgm:cxn modelId="{5A71E08B-C3C6-4BD2-B3E2-1643B15D9E04}" type="presParOf" srcId="{5B754358-7F7A-4AD7-9FB6-327BE9DDE4AA}" destId="{7AD5D058-AECB-4434-B40E-72775574634B}" srcOrd="6" destOrd="0" presId="urn:microsoft.com/office/officeart/2005/8/layout/vProcess5"/>
    <dgm:cxn modelId="{BFC1F05D-EE70-4C23-A52F-34FA885F96D3}" type="presParOf" srcId="{5B754358-7F7A-4AD7-9FB6-327BE9DDE4AA}" destId="{B462B1B8-1A1A-4255-B0E0-ABD29A9F6D17}" srcOrd="7" destOrd="0" presId="urn:microsoft.com/office/officeart/2005/8/layout/vProcess5"/>
    <dgm:cxn modelId="{46C4739C-E9F4-4B10-827B-5408A898226C}" type="presParOf" srcId="{5B754358-7F7A-4AD7-9FB6-327BE9DDE4AA}" destId="{964CB5AB-DB65-4E57-BE8F-85C4E28692E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807FFB-9DF6-4495-B070-91A048B4DED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D1D8CA3-74A0-4ADB-B50E-6A0431C3C15F}">
      <dgm:prSet phldrT="[Text]"/>
      <dgm:spPr>
        <a:solidFill>
          <a:srgbClr val="7030A0"/>
        </a:solidFill>
        <a:ln>
          <a:solidFill>
            <a:schemeClr val="accent1"/>
          </a:solidFill>
        </a:ln>
      </dgm:spPr>
      <dgm:t>
        <a:bodyPr/>
        <a:lstStyle/>
        <a:p>
          <a:pPr algn="r"/>
          <a:r>
            <a:rPr lang="bn-BD" dirty="0">
              <a:latin typeface="NikoshBAN" panose="02000000000000000000" pitchFamily="2" charset="0"/>
              <a:cs typeface="NikoshBAN" panose="02000000000000000000" pitchFamily="2" charset="0"/>
            </a:rPr>
            <a:t>১। সরকার যদি পর্যাপ্ত পরিমান কাঁচামাল সরবরাহ করতে পারে গার্মেন্টস শিল্পের মালিকেরা সহজেই পর্যাপ্ত পরিমান উৎপাদন করতে পারবে এবং পর্যাপ্ত পরিমান বৈদেশিক মুদ্রা অর্জন করতে পারবে । </a:t>
          </a:r>
          <a:endParaRPr lang="en-US" dirty="0"/>
        </a:p>
      </dgm:t>
    </dgm:pt>
    <dgm:pt modelId="{05457E8D-82BA-41A3-8517-D5046E97C3C3}" type="parTrans" cxnId="{D38EEF10-5CC6-4428-9AF1-DAB73AEB0C03}">
      <dgm:prSet/>
      <dgm:spPr/>
      <dgm:t>
        <a:bodyPr/>
        <a:lstStyle/>
        <a:p>
          <a:endParaRPr lang="en-US"/>
        </a:p>
      </dgm:t>
    </dgm:pt>
    <dgm:pt modelId="{ABE8DFF2-DE69-454B-BA07-5E15A24DCF86}" type="sibTrans" cxnId="{D38EEF10-5CC6-4428-9AF1-DAB73AEB0C03}">
      <dgm:prSet/>
      <dgm:spPr>
        <a:solidFill>
          <a:srgbClr val="00B050">
            <a:alpha val="90000"/>
          </a:srgbClr>
        </a:solidFill>
      </dgm:spPr>
      <dgm:t>
        <a:bodyPr/>
        <a:lstStyle/>
        <a:p>
          <a:endParaRPr lang="en-US"/>
        </a:p>
      </dgm:t>
    </dgm:pt>
    <dgm:pt modelId="{CF62B419-5F9D-448A-8BB4-D0E25B93690D}">
      <dgm:prSet phldrT="[Text]"/>
      <dgm:spPr>
        <a:solidFill>
          <a:srgbClr val="7030A0"/>
        </a:solidFill>
      </dgm:spPr>
      <dgm:t>
        <a:bodyPr/>
        <a:lstStyle/>
        <a:p>
          <a:pPr algn="r"/>
          <a:r>
            <a:rPr lang="bn-BD" dirty="0">
              <a:latin typeface="NikoshBAN" panose="02000000000000000000" pitchFamily="2" charset="0"/>
              <a:cs typeface="NikoshBAN" panose="02000000000000000000" pitchFamily="2" charset="0"/>
            </a:rPr>
            <a:t>২। শ্রমিকদেরকে সরকার এবং বেসরকার পর্যায়ে পর্যাপ্ত ট্রেনিং এর ব্যবস্থা করতে পারলে দক্ষ শ্রমিকেরা উৎপাদন বৃদ্ধিতে সহায়ক ভূমিকা পালন করতে পারবে। </a:t>
          </a:r>
          <a:endParaRPr lang="en-US" dirty="0"/>
        </a:p>
      </dgm:t>
    </dgm:pt>
    <dgm:pt modelId="{1FC87E26-2EA8-4BCA-A7DE-9DE2F6FB1E58}" type="parTrans" cxnId="{51FF039D-51CA-4B68-972A-9DB3F4AA4A40}">
      <dgm:prSet/>
      <dgm:spPr/>
      <dgm:t>
        <a:bodyPr/>
        <a:lstStyle/>
        <a:p>
          <a:endParaRPr lang="en-US"/>
        </a:p>
      </dgm:t>
    </dgm:pt>
    <dgm:pt modelId="{508DD9C3-F1CC-4268-ADB8-6D41B22CED94}" type="sibTrans" cxnId="{51FF039D-51CA-4B68-972A-9DB3F4AA4A40}">
      <dgm:prSet/>
      <dgm:spPr/>
      <dgm:t>
        <a:bodyPr/>
        <a:lstStyle/>
        <a:p>
          <a:endParaRPr lang="en-US"/>
        </a:p>
      </dgm:t>
    </dgm:pt>
    <dgm:pt modelId="{C49219DB-ED29-48BB-8D8A-EF8833E9E441}" type="pres">
      <dgm:prSet presAssocID="{82807FFB-9DF6-4495-B070-91A048B4DEDF}" presName="outerComposite" presStyleCnt="0">
        <dgm:presLayoutVars>
          <dgm:chMax val="5"/>
          <dgm:dir/>
          <dgm:resizeHandles val="exact"/>
        </dgm:presLayoutVars>
      </dgm:prSet>
      <dgm:spPr/>
    </dgm:pt>
    <dgm:pt modelId="{95797E8C-331C-486D-9018-8C0FA6FE2387}" type="pres">
      <dgm:prSet presAssocID="{82807FFB-9DF6-4495-B070-91A048B4DEDF}" presName="dummyMaxCanvas" presStyleCnt="0">
        <dgm:presLayoutVars/>
      </dgm:prSet>
      <dgm:spPr/>
    </dgm:pt>
    <dgm:pt modelId="{E7AD557E-CCB9-4F15-99F4-C68DA456484D}" type="pres">
      <dgm:prSet presAssocID="{82807FFB-9DF6-4495-B070-91A048B4DEDF}" presName="TwoNodes_1" presStyleLbl="node1" presStyleIdx="0" presStyleCnt="2" custScaleX="94975" custLinFactNeighborX="251" custLinFactNeighborY="-2078">
        <dgm:presLayoutVars>
          <dgm:bulletEnabled val="1"/>
        </dgm:presLayoutVars>
      </dgm:prSet>
      <dgm:spPr/>
    </dgm:pt>
    <dgm:pt modelId="{6CB31228-2928-4F01-8425-11BDE41B6F5E}" type="pres">
      <dgm:prSet presAssocID="{82807FFB-9DF6-4495-B070-91A048B4DEDF}" presName="TwoNodes_2" presStyleLbl="node1" presStyleIdx="1" presStyleCnt="2">
        <dgm:presLayoutVars>
          <dgm:bulletEnabled val="1"/>
        </dgm:presLayoutVars>
      </dgm:prSet>
      <dgm:spPr/>
    </dgm:pt>
    <dgm:pt modelId="{94717FBF-DB99-4ECA-AD0A-029926ED4E9A}" type="pres">
      <dgm:prSet presAssocID="{82807FFB-9DF6-4495-B070-91A048B4DEDF}" presName="TwoConn_1-2" presStyleLbl="fgAccFollowNode1" presStyleIdx="0" presStyleCnt="1">
        <dgm:presLayoutVars>
          <dgm:bulletEnabled val="1"/>
        </dgm:presLayoutVars>
      </dgm:prSet>
      <dgm:spPr/>
    </dgm:pt>
    <dgm:pt modelId="{0086DFD0-656E-486B-963C-726934F9B29B}" type="pres">
      <dgm:prSet presAssocID="{82807FFB-9DF6-4495-B070-91A048B4DEDF}" presName="TwoNodes_1_text" presStyleLbl="node1" presStyleIdx="1" presStyleCnt="2">
        <dgm:presLayoutVars>
          <dgm:bulletEnabled val="1"/>
        </dgm:presLayoutVars>
      </dgm:prSet>
      <dgm:spPr/>
    </dgm:pt>
    <dgm:pt modelId="{F35F63CD-800C-472D-8F03-B3543E0C8528}" type="pres">
      <dgm:prSet presAssocID="{82807FFB-9DF6-4495-B070-91A048B4DEDF}" presName="TwoNodes_2_text" presStyleLbl="node1" presStyleIdx="1" presStyleCnt="2">
        <dgm:presLayoutVars>
          <dgm:bulletEnabled val="1"/>
        </dgm:presLayoutVars>
      </dgm:prSet>
      <dgm:spPr/>
    </dgm:pt>
  </dgm:ptLst>
  <dgm:cxnLst>
    <dgm:cxn modelId="{D38EEF10-5CC6-4428-9AF1-DAB73AEB0C03}" srcId="{82807FFB-9DF6-4495-B070-91A048B4DEDF}" destId="{1D1D8CA3-74A0-4ADB-B50E-6A0431C3C15F}" srcOrd="0" destOrd="0" parTransId="{05457E8D-82BA-41A3-8517-D5046E97C3C3}" sibTransId="{ABE8DFF2-DE69-454B-BA07-5E15A24DCF86}"/>
    <dgm:cxn modelId="{0C4CA13A-DA31-45BB-8A60-BCBB10D97B8B}" type="presOf" srcId="{ABE8DFF2-DE69-454B-BA07-5E15A24DCF86}" destId="{94717FBF-DB99-4ECA-AD0A-029926ED4E9A}" srcOrd="0" destOrd="0" presId="urn:microsoft.com/office/officeart/2005/8/layout/vProcess5"/>
    <dgm:cxn modelId="{1A6AC160-EF22-433A-AF8C-C37332524C13}" type="presOf" srcId="{82807FFB-9DF6-4495-B070-91A048B4DEDF}" destId="{C49219DB-ED29-48BB-8D8A-EF8833E9E441}" srcOrd="0" destOrd="0" presId="urn:microsoft.com/office/officeart/2005/8/layout/vProcess5"/>
    <dgm:cxn modelId="{DBA78F43-FA36-4B00-80FF-21E29FE63200}" type="presOf" srcId="{1D1D8CA3-74A0-4ADB-B50E-6A0431C3C15F}" destId="{E7AD557E-CCB9-4F15-99F4-C68DA456484D}" srcOrd="0" destOrd="0" presId="urn:microsoft.com/office/officeart/2005/8/layout/vProcess5"/>
    <dgm:cxn modelId="{51FF039D-51CA-4B68-972A-9DB3F4AA4A40}" srcId="{82807FFB-9DF6-4495-B070-91A048B4DEDF}" destId="{CF62B419-5F9D-448A-8BB4-D0E25B93690D}" srcOrd="1" destOrd="0" parTransId="{1FC87E26-2EA8-4BCA-A7DE-9DE2F6FB1E58}" sibTransId="{508DD9C3-F1CC-4268-ADB8-6D41B22CED94}"/>
    <dgm:cxn modelId="{F7E4FBC5-784D-4A71-989C-C8720C2B7EB5}" type="presOf" srcId="{1D1D8CA3-74A0-4ADB-B50E-6A0431C3C15F}" destId="{0086DFD0-656E-486B-963C-726934F9B29B}" srcOrd="1" destOrd="0" presId="urn:microsoft.com/office/officeart/2005/8/layout/vProcess5"/>
    <dgm:cxn modelId="{3F6CA5FE-3F6D-40AD-B28E-775AE7BACCF8}" type="presOf" srcId="{CF62B419-5F9D-448A-8BB4-D0E25B93690D}" destId="{6CB31228-2928-4F01-8425-11BDE41B6F5E}" srcOrd="0" destOrd="0" presId="urn:microsoft.com/office/officeart/2005/8/layout/vProcess5"/>
    <dgm:cxn modelId="{4717B3FE-C337-4CE7-B5AA-BFD3EA0C375D}" type="presOf" srcId="{CF62B419-5F9D-448A-8BB4-D0E25B93690D}" destId="{F35F63CD-800C-472D-8F03-B3543E0C8528}" srcOrd="1" destOrd="0" presId="urn:microsoft.com/office/officeart/2005/8/layout/vProcess5"/>
    <dgm:cxn modelId="{854E451F-15A8-467D-ABB1-8E319F9F8CAA}" type="presParOf" srcId="{C49219DB-ED29-48BB-8D8A-EF8833E9E441}" destId="{95797E8C-331C-486D-9018-8C0FA6FE2387}" srcOrd="0" destOrd="0" presId="urn:microsoft.com/office/officeart/2005/8/layout/vProcess5"/>
    <dgm:cxn modelId="{03C6B243-F106-4FE1-B0D0-D6E25211E44C}" type="presParOf" srcId="{C49219DB-ED29-48BB-8D8A-EF8833E9E441}" destId="{E7AD557E-CCB9-4F15-99F4-C68DA456484D}" srcOrd="1" destOrd="0" presId="urn:microsoft.com/office/officeart/2005/8/layout/vProcess5"/>
    <dgm:cxn modelId="{C84643D3-BCDB-4EBF-9BEA-61417EE76EDA}" type="presParOf" srcId="{C49219DB-ED29-48BB-8D8A-EF8833E9E441}" destId="{6CB31228-2928-4F01-8425-11BDE41B6F5E}" srcOrd="2" destOrd="0" presId="urn:microsoft.com/office/officeart/2005/8/layout/vProcess5"/>
    <dgm:cxn modelId="{093CFEFC-C162-441D-9812-28A218A8AE9D}" type="presParOf" srcId="{C49219DB-ED29-48BB-8D8A-EF8833E9E441}" destId="{94717FBF-DB99-4ECA-AD0A-029926ED4E9A}" srcOrd="3" destOrd="0" presId="urn:microsoft.com/office/officeart/2005/8/layout/vProcess5"/>
    <dgm:cxn modelId="{12EE853A-60C8-4F4B-AE3D-C97207DD9256}" type="presParOf" srcId="{C49219DB-ED29-48BB-8D8A-EF8833E9E441}" destId="{0086DFD0-656E-486B-963C-726934F9B29B}" srcOrd="4" destOrd="0" presId="urn:microsoft.com/office/officeart/2005/8/layout/vProcess5"/>
    <dgm:cxn modelId="{624EFDBE-6BB0-4B95-B9F2-A81E1DE10471}" type="presParOf" srcId="{C49219DB-ED29-48BB-8D8A-EF8833E9E441}" destId="{F35F63CD-800C-472D-8F03-B3543E0C8528}"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1D1813-B326-4145-B4B4-C34EAB4FFC8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3BFBBFA-D625-4C13-ABC8-19592DA30077}">
      <dgm:prSet phldrT="[Text]"/>
      <dgm:spPr>
        <a:solidFill>
          <a:srgbClr val="7030A0"/>
        </a:solidFill>
      </dgm:spPr>
      <dgm:t>
        <a:bodyPr/>
        <a:lstStyle/>
        <a:p>
          <a:pPr algn="r"/>
          <a:r>
            <a:rPr lang="bn-BD" b="1" dirty="0">
              <a:latin typeface="NikoshBAN" panose="02000000000000000000" pitchFamily="2" charset="0"/>
              <a:cs typeface="NikoshBAN" panose="02000000000000000000" pitchFamily="2" charset="0"/>
            </a:rPr>
            <a:t>৩। বস্ত্রশিল্পের জন্য উন্নতমানের যন্ত্রপাতি শুল্কমুক্তভাবে বিদেশ থেকে আমদানী করার ব্যাপারে সরকারকে বস্ত্র শিল্পের মালিকদের সুযোগ করে দিতে হবে।</a:t>
          </a:r>
          <a:endParaRPr lang="en-US" b="1" dirty="0"/>
        </a:p>
      </dgm:t>
    </dgm:pt>
    <dgm:pt modelId="{30616283-FA4C-4824-80D7-0591FC2CE619}" type="parTrans" cxnId="{BB2E1724-0BC7-4C57-A17B-DDD295BE0A55}">
      <dgm:prSet/>
      <dgm:spPr/>
      <dgm:t>
        <a:bodyPr/>
        <a:lstStyle/>
        <a:p>
          <a:endParaRPr lang="en-US"/>
        </a:p>
      </dgm:t>
    </dgm:pt>
    <dgm:pt modelId="{32E75323-9DF0-4964-AFCE-0158EED63FDE}" type="sibTrans" cxnId="{BB2E1724-0BC7-4C57-A17B-DDD295BE0A55}">
      <dgm:prSet/>
      <dgm:spPr>
        <a:solidFill>
          <a:srgbClr val="00B050">
            <a:alpha val="90000"/>
          </a:srgbClr>
        </a:solidFill>
      </dgm:spPr>
      <dgm:t>
        <a:bodyPr/>
        <a:lstStyle/>
        <a:p>
          <a:endParaRPr lang="en-US"/>
        </a:p>
      </dgm:t>
    </dgm:pt>
    <dgm:pt modelId="{9189A79A-4A3C-4E6F-9A7E-5ED2F51E4FA1}">
      <dgm:prSet phldrT="[Text]"/>
      <dgm:spPr>
        <a:solidFill>
          <a:srgbClr val="7030A0"/>
        </a:solidFill>
      </dgm:spPr>
      <dgm:t>
        <a:bodyPr/>
        <a:lstStyle/>
        <a:p>
          <a:r>
            <a:rPr lang="bn-BD" b="1" dirty="0">
              <a:latin typeface="NikoshBAN" panose="02000000000000000000" pitchFamily="2" charset="0"/>
              <a:cs typeface="NikoshBAN" panose="02000000000000000000" pitchFamily="2" charset="0"/>
            </a:rPr>
            <a:t>৪। কোটা শুবিধাঃ যেসব দেশে কোটা প্রথা চালু আছে সেসব দেশ থেকে কোটা   সুবিধা আদায় করতে হবে। মোট কথা বস্ত্র শিল্পের বাণিজ্য মাত্র কয়েকটি দেশের মধ্যে সীমাবদ্ধ না রেখে বস্ত্র শিল্পের বানীজ্যের আওতা বাড়াতে হবে।</a:t>
          </a:r>
          <a:endParaRPr lang="en-US" b="1" dirty="0"/>
        </a:p>
      </dgm:t>
    </dgm:pt>
    <dgm:pt modelId="{2AC1B3FE-D0E6-45EA-A21E-A712EA3E5051}" type="parTrans" cxnId="{47B18807-5E0D-4467-8D11-7D8BB672CC33}">
      <dgm:prSet/>
      <dgm:spPr/>
      <dgm:t>
        <a:bodyPr/>
        <a:lstStyle/>
        <a:p>
          <a:endParaRPr lang="en-US"/>
        </a:p>
      </dgm:t>
    </dgm:pt>
    <dgm:pt modelId="{44380EB8-D6AD-4752-B280-4D2817DA82EE}" type="sibTrans" cxnId="{47B18807-5E0D-4467-8D11-7D8BB672CC33}">
      <dgm:prSet/>
      <dgm:spPr>
        <a:solidFill>
          <a:srgbClr val="00B050">
            <a:alpha val="90000"/>
          </a:srgbClr>
        </a:solidFill>
      </dgm:spPr>
      <dgm:t>
        <a:bodyPr/>
        <a:lstStyle/>
        <a:p>
          <a:endParaRPr lang="en-US"/>
        </a:p>
      </dgm:t>
    </dgm:pt>
    <dgm:pt modelId="{4D6030D1-1B75-4815-8E70-89D895EC7CF7}">
      <dgm:prSet phldrT="[Text]"/>
      <dgm:spPr>
        <a:solidFill>
          <a:srgbClr val="7030A0"/>
        </a:solidFill>
      </dgm:spPr>
      <dgm:t>
        <a:bodyPr/>
        <a:lstStyle/>
        <a:p>
          <a:pPr algn="r"/>
          <a:r>
            <a:rPr lang="bn-BD" b="1" dirty="0">
              <a:solidFill>
                <a:schemeClr val="bg1"/>
              </a:solidFill>
              <a:latin typeface="NikoshBAN" panose="02000000000000000000" pitchFamily="2" charset="0"/>
              <a:cs typeface="NikoshBAN" panose="02000000000000000000" pitchFamily="2" charset="0"/>
            </a:rPr>
            <a:t>৫। ঋনের সহজলভ্যতাঃ ঋন গ্রহনের সুবিধা যত বাড়বে বস্ত্র শিল্পের বিনিয়োগকারীরা ততই বিনিয়োগে আগ্রহী হবে। এ ক্ষেত্রে সরকারকে উদ্যোগ নিতে হবে বিভিন্ন ব্যাংক এবং অন্যান্য আর্থিক প্রতিষ্টানগুলিকে বিশেষভাবে মোটিভেট করতে হবে।</a:t>
          </a:r>
          <a:endParaRPr lang="en-US" b="1" dirty="0">
            <a:solidFill>
              <a:schemeClr val="bg1"/>
            </a:solidFill>
          </a:endParaRPr>
        </a:p>
      </dgm:t>
    </dgm:pt>
    <dgm:pt modelId="{7B569A16-9C68-479A-8451-EAFBD806BFC8}" type="parTrans" cxnId="{A10BD9DD-D3D1-40C8-A4C7-0FA888E635EC}">
      <dgm:prSet/>
      <dgm:spPr/>
      <dgm:t>
        <a:bodyPr/>
        <a:lstStyle/>
        <a:p>
          <a:endParaRPr lang="en-US"/>
        </a:p>
      </dgm:t>
    </dgm:pt>
    <dgm:pt modelId="{F0AD257D-6AFA-4E74-B172-0307190286E2}" type="sibTrans" cxnId="{A10BD9DD-D3D1-40C8-A4C7-0FA888E635EC}">
      <dgm:prSet/>
      <dgm:spPr/>
      <dgm:t>
        <a:bodyPr/>
        <a:lstStyle/>
        <a:p>
          <a:endParaRPr lang="en-US"/>
        </a:p>
      </dgm:t>
    </dgm:pt>
    <dgm:pt modelId="{CF67B893-EB7B-4622-8C93-22BD9112D712}" type="pres">
      <dgm:prSet presAssocID="{431D1813-B326-4145-B4B4-C34EAB4FFC8D}" presName="outerComposite" presStyleCnt="0">
        <dgm:presLayoutVars>
          <dgm:chMax val="5"/>
          <dgm:dir/>
          <dgm:resizeHandles val="exact"/>
        </dgm:presLayoutVars>
      </dgm:prSet>
      <dgm:spPr/>
    </dgm:pt>
    <dgm:pt modelId="{EF598246-9686-4184-9B50-3E50F3ACA392}" type="pres">
      <dgm:prSet presAssocID="{431D1813-B326-4145-B4B4-C34EAB4FFC8D}" presName="dummyMaxCanvas" presStyleCnt="0">
        <dgm:presLayoutVars/>
      </dgm:prSet>
      <dgm:spPr/>
    </dgm:pt>
    <dgm:pt modelId="{22AA1375-2731-4266-B314-C485903B2E05}" type="pres">
      <dgm:prSet presAssocID="{431D1813-B326-4145-B4B4-C34EAB4FFC8D}" presName="ThreeNodes_1" presStyleLbl="node1" presStyleIdx="0" presStyleCnt="3">
        <dgm:presLayoutVars>
          <dgm:bulletEnabled val="1"/>
        </dgm:presLayoutVars>
      </dgm:prSet>
      <dgm:spPr/>
    </dgm:pt>
    <dgm:pt modelId="{AD5DA4EF-39B4-49E1-A54E-994F760C1F56}" type="pres">
      <dgm:prSet presAssocID="{431D1813-B326-4145-B4B4-C34EAB4FFC8D}" presName="ThreeNodes_2" presStyleLbl="node1" presStyleIdx="1" presStyleCnt="3" custLinFactNeighborX="743" custLinFactNeighborY="-1248">
        <dgm:presLayoutVars>
          <dgm:bulletEnabled val="1"/>
        </dgm:presLayoutVars>
      </dgm:prSet>
      <dgm:spPr/>
    </dgm:pt>
    <dgm:pt modelId="{C927AFE7-0E9A-486D-A7C9-404DE08A6518}" type="pres">
      <dgm:prSet presAssocID="{431D1813-B326-4145-B4B4-C34EAB4FFC8D}" presName="ThreeNodes_3" presStyleLbl="node1" presStyleIdx="2" presStyleCnt="3">
        <dgm:presLayoutVars>
          <dgm:bulletEnabled val="1"/>
        </dgm:presLayoutVars>
      </dgm:prSet>
      <dgm:spPr/>
    </dgm:pt>
    <dgm:pt modelId="{D4D488E5-5F96-4004-BCD6-D48957FAE14B}" type="pres">
      <dgm:prSet presAssocID="{431D1813-B326-4145-B4B4-C34EAB4FFC8D}" presName="ThreeConn_1-2" presStyleLbl="fgAccFollowNode1" presStyleIdx="0" presStyleCnt="2">
        <dgm:presLayoutVars>
          <dgm:bulletEnabled val="1"/>
        </dgm:presLayoutVars>
      </dgm:prSet>
      <dgm:spPr/>
    </dgm:pt>
    <dgm:pt modelId="{24FA7494-315A-421E-AF99-9F5AA1A5B040}" type="pres">
      <dgm:prSet presAssocID="{431D1813-B326-4145-B4B4-C34EAB4FFC8D}" presName="ThreeConn_2-3" presStyleLbl="fgAccFollowNode1" presStyleIdx="1" presStyleCnt="2">
        <dgm:presLayoutVars>
          <dgm:bulletEnabled val="1"/>
        </dgm:presLayoutVars>
      </dgm:prSet>
      <dgm:spPr/>
    </dgm:pt>
    <dgm:pt modelId="{FB5F5124-E1A3-4C88-B809-CCC468159E44}" type="pres">
      <dgm:prSet presAssocID="{431D1813-B326-4145-B4B4-C34EAB4FFC8D}" presName="ThreeNodes_1_text" presStyleLbl="node1" presStyleIdx="2" presStyleCnt="3">
        <dgm:presLayoutVars>
          <dgm:bulletEnabled val="1"/>
        </dgm:presLayoutVars>
      </dgm:prSet>
      <dgm:spPr/>
    </dgm:pt>
    <dgm:pt modelId="{8811CE45-250D-4113-BE74-9A4BED0CD113}" type="pres">
      <dgm:prSet presAssocID="{431D1813-B326-4145-B4B4-C34EAB4FFC8D}" presName="ThreeNodes_2_text" presStyleLbl="node1" presStyleIdx="2" presStyleCnt="3">
        <dgm:presLayoutVars>
          <dgm:bulletEnabled val="1"/>
        </dgm:presLayoutVars>
      </dgm:prSet>
      <dgm:spPr/>
    </dgm:pt>
    <dgm:pt modelId="{69AC89EC-AC32-4D38-BCBF-8941DC06A986}" type="pres">
      <dgm:prSet presAssocID="{431D1813-B326-4145-B4B4-C34EAB4FFC8D}" presName="ThreeNodes_3_text" presStyleLbl="node1" presStyleIdx="2" presStyleCnt="3">
        <dgm:presLayoutVars>
          <dgm:bulletEnabled val="1"/>
        </dgm:presLayoutVars>
      </dgm:prSet>
      <dgm:spPr/>
    </dgm:pt>
  </dgm:ptLst>
  <dgm:cxnLst>
    <dgm:cxn modelId="{47B18807-5E0D-4467-8D11-7D8BB672CC33}" srcId="{431D1813-B326-4145-B4B4-C34EAB4FFC8D}" destId="{9189A79A-4A3C-4E6F-9A7E-5ED2F51E4FA1}" srcOrd="1" destOrd="0" parTransId="{2AC1B3FE-D0E6-45EA-A21E-A712EA3E5051}" sibTransId="{44380EB8-D6AD-4752-B280-4D2817DA82EE}"/>
    <dgm:cxn modelId="{05FEA416-D290-4226-A810-045039CC4989}" type="presOf" srcId="{4D6030D1-1B75-4815-8E70-89D895EC7CF7}" destId="{C927AFE7-0E9A-486D-A7C9-404DE08A6518}" srcOrd="0" destOrd="0" presId="urn:microsoft.com/office/officeart/2005/8/layout/vProcess5"/>
    <dgm:cxn modelId="{BB2E1724-0BC7-4C57-A17B-DDD295BE0A55}" srcId="{431D1813-B326-4145-B4B4-C34EAB4FFC8D}" destId="{73BFBBFA-D625-4C13-ABC8-19592DA30077}" srcOrd="0" destOrd="0" parTransId="{30616283-FA4C-4824-80D7-0591FC2CE619}" sibTransId="{32E75323-9DF0-4964-AFCE-0158EED63FDE}"/>
    <dgm:cxn modelId="{D0A4DD33-8407-49D6-B0A3-B12E0E61C531}" type="presOf" srcId="{44380EB8-D6AD-4752-B280-4D2817DA82EE}" destId="{24FA7494-315A-421E-AF99-9F5AA1A5B040}" srcOrd="0" destOrd="0" presId="urn:microsoft.com/office/officeart/2005/8/layout/vProcess5"/>
    <dgm:cxn modelId="{AE646069-68DF-45B4-B330-D7CC290CC299}" type="presOf" srcId="{73BFBBFA-D625-4C13-ABC8-19592DA30077}" destId="{22AA1375-2731-4266-B314-C485903B2E05}" srcOrd="0" destOrd="0" presId="urn:microsoft.com/office/officeart/2005/8/layout/vProcess5"/>
    <dgm:cxn modelId="{B6359494-B21C-4F09-8A46-135E984EC9F5}" type="presOf" srcId="{9189A79A-4A3C-4E6F-9A7E-5ED2F51E4FA1}" destId="{AD5DA4EF-39B4-49E1-A54E-994F760C1F56}" srcOrd="0" destOrd="0" presId="urn:microsoft.com/office/officeart/2005/8/layout/vProcess5"/>
    <dgm:cxn modelId="{F8A532A8-5B55-4FC9-A4EE-94450AD11453}" type="presOf" srcId="{431D1813-B326-4145-B4B4-C34EAB4FFC8D}" destId="{CF67B893-EB7B-4622-8C93-22BD9112D712}" srcOrd="0" destOrd="0" presId="urn:microsoft.com/office/officeart/2005/8/layout/vProcess5"/>
    <dgm:cxn modelId="{262F26CB-55B8-4619-9000-B7F3035A9B63}" type="presOf" srcId="{4D6030D1-1B75-4815-8E70-89D895EC7CF7}" destId="{69AC89EC-AC32-4D38-BCBF-8941DC06A986}" srcOrd="1" destOrd="0" presId="urn:microsoft.com/office/officeart/2005/8/layout/vProcess5"/>
    <dgm:cxn modelId="{DDFAABCF-025E-4AF7-9FAF-06805E330E41}" type="presOf" srcId="{32E75323-9DF0-4964-AFCE-0158EED63FDE}" destId="{D4D488E5-5F96-4004-BCD6-D48957FAE14B}" srcOrd="0" destOrd="0" presId="urn:microsoft.com/office/officeart/2005/8/layout/vProcess5"/>
    <dgm:cxn modelId="{6386D7CF-51F2-46C2-8071-C65EA8D9A12C}" type="presOf" srcId="{73BFBBFA-D625-4C13-ABC8-19592DA30077}" destId="{FB5F5124-E1A3-4C88-B809-CCC468159E44}" srcOrd="1" destOrd="0" presId="urn:microsoft.com/office/officeart/2005/8/layout/vProcess5"/>
    <dgm:cxn modelId="{8EFD11D7-B617-4EA8-9589-4D1A1B330DA3}" type="presOf" srcId="{9189A79A-4A3C-4E6F-9A7E-5ED2F51E4FA1}" destId="{8811CE45-250D-4113-BE74-9A4BED0CD113}" srcOrd="1" destOrd="0" presId="urn:microsoft.com/office/officeart/2005/8/layout/vProcess5"/>
    <dgm:cxn modelId="{A10BD9DD-D3D1-40C8-A4C7-0FA888E635EC}" srcId="{431D1813-B326-4145-B4B4-C34EAB4FFC8D}" destId="{4D6030D1-1B75-4815-8E70-89D895EC7CF7}" srcOrd="2" destOrd="0" parTransId="{7B569A16-9C68-479A-8451-EAFBD806BFC8}" sibTransId="{F0AD257D-6AFA-4E74-B172-0307190286E2}"/>
    <dgm:cxn modelId="{332D6C37-42C8-4EE5-B1F0-CFDF43228ECD}" type="presParOf" srcId="{CF67B893-EB7B-4622-8C93-22BD9112D712}" destId="{EF598246-9686-4184-9B50-3E50F3ACA392}" srcOrd="0" destOrd="0" presId="urn:microsoft.com/office/officeart/2005/8/layout/vProcess5"/>
    <dgm:cxn modelId="{C297A873-F920-4463-A564-BEB0BA5297C9}" type="presParOf" srcId="{CF67B893-EB7B-4622-8C93-22BD9112D712}" destId="{22AA1375-2731-4266-B314-C485903B2E05}" srcOrd="1" destOrd="0" presId="urn:microsoft.com/office/officeart/2005/8/layout/vProcess5"/>
    <dgm:cxn modelId="{CAA04091-EE83-4791-B3E3-C67C99B93835}" type="presParOf" srcId="{CF67B893-EB7B-4622-8C93-22BD9112D712}" destId="{AD5DA4EF-39B4-49E1-A54E-994F760C1F56}" srcOrd="2" destOrd="0" presId="urn:microsoft.com/office/officeart/2005/8/layout/vProcess5"/>
    <dgm:cxn modelId="{CE09743D-A1FB-4A5E-96F8-AA892EA7011D}" type="presParOf" srcId="{CF67B893-EB7B-4622-8C93-22BD9112D712}" destId="{C927AFE7-0E9A-486D-A7C9-404DE08A6518}" srcOrd="3" destOrd="0" presId="urn:microsoft.com/office/officeart/2005/8/layout/vProcess5"/>
    <dgm:cxn modelId="{33F8631A-B8D5-487B-BA93-8F754C4267CE}" type="presParOf" srcId="{CF67B893-EB7B-4622-8C93-22BD9112D712}" destId="{D4D488E5-5F96-4004-BCD6-D48957FAE14B}" srcOrd="4" destOrd="0" presId="urn:microsoft.com/office/officeart/2005/8/layout/vProcess5"/>
    <dgm:cxn modelId="{04EDBA85-292D-4EEB-98B2-864EDA07F162}" type="presParOf" srcId="{CF67B893-EB7B-4622-8C93-22BD9112D712}" destId="{24FA7494-315A-421E-AF99-9F5AA1A5B040}" srcOrd="5" destOrd="0" presId="urn:microsoft.com/office/officeart/2005/8/layout/vProcess5"/>
    <dgm:cxn modelId="{E3C71BFE-FE3E-48CB-9674-4D78034981C6}" type="presParOf" srcId="{CF67B893-EB7B-4622-8C93-22BD9112D712}" destId="{FB5F5124-E1A3-4C88-B809-CCC468159E44}" srcOrd="6" destOrd="0" presId="urn:microsoft.com/office/officeart/2005/8/layout/vProcess5"/>
    <dgm:cxn modelId="{E9066959-4CDA-47CC-B2CC-4C62FFF2CA9A}" type="presParOf" srcId="{CF67B893-EB7B-4622-8C93-22BD9112D712}" destId="{8811CE45-250D-4113-BE74-9A4BED0CD113}" srcOrd="7" destOrd="0" presId="urn:microsoft.com/office/officeart/2005/8/layout/vProcess5"/>
    <dgm:cxn modelId="{8F75F9E5-956A-44D6-8E78-9AF88F35D46D}" type="presParOf" srcId="{CF67B893-EB7B-4622-8C93-22BD9112D712}" destId="{69AC89EC-AC32-4D38-BCBF-8941DC06A98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273D8-2D5F-4F32-B068-C8F01F0D6E42}">
      <dsp:nvSpPr>
        <dsp:cNvPr id="0" name=""/>
        <dsp:cNvSpPr/>
      </dsp:nvSpPr>
      <dsp:spPr>
        <a:xfrm>
          <a:off x="0" y="170012"/>
          <a:ext cx="8591653" cy="2326415"/>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bn-BD" sz="3200" b="1" kern="1200" dirty="0">
              <a:latin typeface="NikoshBAN" panose="02000000000000000000" pitchFamily="2" charset="0"/>
              <a:cs typeface="NikoshBAN" panose="02000000000000000000" pitchFamily="2" charset="0"/>
            </a:rPr>
            <a:t>১। কাঁচামালের অভাবঃ</a:t>
          </a:r>
          <a:r>
            <a:rPr lang="bn-BD" sz="3200" kern="1200" dirty="0">
              <a:latin typeface="NikoshBAN" panose="02000000000000000000" pitchFamily="2" charset="0"/>
              <a:cs typeface="NikoshBAN" panose="02000000000000000000" pitchFamily="2" charset="0"/>
            </a:rPr>
            <a:t> দেশের অভ্যন্তরে কাঁচামাল না পাওয়ায় উদ্যোক্তাদের বিদেশের  ওপর   নির্ভরশীল থাকতে হয়</a:t>
          </a:r>
          <a:r>
            <a:rPr lang="bn-BD" sz="4000" kern="1200" dirty="0">
              <a:latin typeface="NikoshBAN" panose="02000000000000000000" pitchFamily="2" charset="0"/>
              <a:cs typeface="NikoshBAN" panose="02000000000000000000" pitchFamily="2" charset="0"/>
            </a:rPr>
            <a:t>।</a:t>
          </a:r>
          <a:endParaRPr lang="en-US" sz="4000" kern="1200" dirty="0"/>
        </a:p>
      </dsp:txBody>
      <dsp:txXfrm>
        <a:off x="68138" y="238150"/>
        <a:ext cx="5855599" cy="2190139"/>
      </dsp:txXfrm>
    </dsp:sp>
    <dsp:sp modelId="{D117FD85-A735-486C-AC8A-1D5690964723}">
      <dsp:nvSpPr>
        <dsp:cNvPr id="0" name=""/>
        <dsp:cNvSpPr/>
      </dsp:nvSpPr>
      <dsp:spPr>
        <a:xfrm>
          <a:off x="1516174" y="2867201"/>
          <a:ext cx="8591653" cy="266643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bn-BD" sz="3200" b="1" kern="1200" dirty="0">
              <a:latin typeface="NikoshBAN" panose="02000000000000000000" pitchFamily="2" charset="0"/>
              <a:cs typeface="NikoshBAN" panose="02000000000000000000" pitchFamily="2" charset="0"/>
            </a:rPr>
            <a:t>২।  </a:t>
          </a:r>
          <a:r>
            <a:rPr lang="bn-BD" sz="2800" b="1" kern="1200" dirty="0">
              <a:latin typeface="NikoshBAN" panose="02000000000000000000" pitchFamily="2" charset="0"/>
              <a:cs typeface="NikoshBAN" panose="02000000000000000000" pitchFamily="2" charset="0"/>
            </a:rPr>
            <a:t>দক্ষ শ্রমিকের অভাবঃ</a:t>
          </a:r>
          <a:r>
            <a:rPr lang="bn-BD" sz="2800" kern="1200" dirty="0">
              <a:latin typeface="NikoshBAN" panose="02000000000000000000" pitchFamily="2" charset="0"/>
              <a:cs typeface="NikoshBAN" panose="02000000000000000000" pitchFamily="2" charset="0"/>
            </a:rPr>
            <a:t> অধিকাংশ     ক্ষেত্রে  দেখা যায় গ্রাম থেকে আসা         শ্রমিকেরাই বেশিরভাগই অদক্ষ ও                              অশিক্ষিত</a:t>
          </a:r>
          <a:r>
            <a:rPr lang="hi-IN" sz="2800" kern="1200" dirty="0">
              <a:latin typeface="NikoshBAN" panose="02000000000000000000" pitchFamily="2" charset="0"/>
              <a:cs typeface="NikoshBAN" panose="02000000000000000000" pitchFamily="2" charset="0"/>
            </a:rPr>
            <a:t>। </a:t>
          </a:r>
          <a:r>
            <a:rPr lang="bn-BD" sz="2800" kern="1200" dirty="0">
              <a:latin typeface="NikoshBAN" panose="02000000000000000000" pitchFamily="2" charset="0"/>
              <a:cs typeface="NikoshBAN" panose="02000000000000000000" pitchFamily="2" charset="0"/>
            </a:rPr>
            <a:t>তাদের কোন ট্রেনিং এর ব্যাবস্থাও থাকেনা</a:t>
          </a:r>
          <a:r>
            <a:rPr lang="hi-IN" sz="2800" kern="1200" dirty="0">
              <a:latin typeface="NikoshBAN" panose="02000000000000000000" pitchFamily="2" charset="0"/>
              <a:cs typeface="NikoshBAN" panose="02000000000000000000" pitchFamily="2" charset="0"/>
            </a:rPr>
            <a:t>। </a:t>
          </a:r>
          <a:r>
            <a:rPr lang="bn-BD" sz="2800" kern="1200" dirty="0">
              <a:latin typeface="NikoshBAN" panose="02000000000000000000" pitchFamily="2" charset="0"/>
              <a:cs typeface="NikoshBAN" panose="02000000000000000000" pitchFamily="2" charset="0"/>
            </a:rPr>
            <a:t>ফলে উতপাদনের উপর মারাত্মক নেতিবাচক প্রভাব পরে</a:t>
          </a:r>
          <a:r>
            <a:rPr lang="hi-IN" sz="2800" kern="1200" dirty="0">
              <a:latin typeface="NikoshBAN" panose="02000000000000000000" pitchFamily="2" charset="0"/>
              <a:cs typeface="NikoshBAN" panose="02000000000000000000" pitchFamily="2" charset="0"/>
            </a:rPr>
            <a:t>।</a:t>
          </a:r>
          <a:endParaRPr lang="en-US" sz="2800" kern="1200" dirty="0"/>
        </a:p>
      </dsp:txBody>
      <dsp:txXfrm>
        <a:off x="1594271" y="2945298"/>
        <a:ext cx="5186099" cy="2510245"/>
      </dsp:txXfrm>
    </dsp:sp>
    <dsp:sp modelId="{7C9ACED5-A083-4D94-9D02-5B31356CBB01}">
      <dsp:nvSpPr>
        <dsp:cNvPr id="0" name=""/>
        <dsp:cNvSpPr/>
      </dsp:nvSpPr>
      <dsp:spPr>
        <a:xfrm>
          <a:off x="6858468" y="2096117"/>
          <a:ext cx="1733185" cy="1733185"/>
        </a:xfrm>
        <a:prstGeom prst="downArrow">
          <a:avLst>
            <a:gd name="adj1" fmla="val 55000"/>
            <a:gd name="adj2" fmla="val 45000"/>
          </a:avLst>
        </a:prstGeom>
        <a:solidFill>
          <a:srgbClr val="7030A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248435" y="2096117"/>
        <a:ext cx="953251" cy="1304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CDCB1-4DE8-4B5D-8907-CBD5D7847749}">
      <dsp:nvSpPr>
        <dsp:cNvPr id="0" name=""/>
        <dsp:cNvSpPr/>
      </dsp:nvSpPr>
      <dsp:spPr>
        <a:xfrm>
          <a:off x="2242" y="0"/>
          <a:ext cx="8965284" cy="191806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bn-BD" sz="3200" b="1" kern="1200" dirty="0">
              <a:latin typeface="NikoshBAN" panose="02000000000000000000" pitchFamily="2" charset="0"/>
              <a:cs typeface="NikoshBAN" panose="02000000000000000000" pitchFamily="2" charset="0"/>
            </a:rPr>
            <a:t>৩।  উন্নত যন্ত্রপাতির অভাবঃ</a:t>
          </a:r>
          <a:r>
            <a:rPr lang="bn-BD" sz="3200" kern="1200" dirty="0">
              <a:latin typeface="NikoshBAN" panose="02000000000000000000" pitchFamily="2" charset="0"/>
              <a:cs typeface="NikoshBAN" panose="02000000000000000000" pitchFamily="2" charset="0"/>
            </a:rPr>
            <a:t> পোষাক শিল্পের জন্য প্রয়োজনীয় যন্ত্রপাতি বিদেশ থেকে আমদানী করতে হয়</a:t>
          </a:r>
          <a:r>
            <a:rPr lang="hi-IN" sz="3200" kern="1200" dirty="0">
              <a:latin typeface="NikoshBAN" panose="02000000000000000000" pitchFamily="2" charset="0"/>
              <a:cs typeface="NikoshBAN" panose="02000000000000000000" pitchFamily="2" charset="0"/>
            </a:rPr>
            <a:t>। </a:t>
          </a:r>
          <a:r>
            <a:rPr lang="bn-BD" sz="3200" kern="1200" dirty="0">
              <a:latin typeface="NikoshBAN" panose="02000000000000000000" pitchFamily="2" charset="0"/>
              <a:cs typeface="NikoshBAN" panose="02000000000000000000" pitchFamily="2" charset="0"/>
            </a:rPr>
            <a:t>যার ফলে উৎপাদন খরচ অনেক বেশী হয়ে থাকে</a:t>
          </a:r>
          <a:r>
            <a:rPr lang="hi-IN" sz="3200" kern="1200" dirty="0">
              <a:latin typeface="NikoshBAN" panose="02000000000000000000" pitchFamily="2" charset="0"/>
              <a:cs typeface="NikoshBAN" panose="02000000000000000000" pitchFamily="2" charset="0"/>
            </a:rPr>
            <a:t>।</a:t>
          </a:r>
          <a:endParaRPr lang="en-US" sz="3200" kern="1200" dirty="0"/>
        </a:p>
      </dsp:txBody>
      <dsp:txXfrm>
        <a:off x="58420" y="56178"/>
        <a:ext cx="6896524" cy="1805706"/>
      </dsp:txXfrm>
    </dsp:sp>
    <dsp:sp modelId="{6D9F9F73-5C66-461B-955F-AEC46F794EC0}">
      <dsp:nvSpPr>
        <dsp:cNvPr id="0" name=""/>
        <dsp:cNvSpPr/>
      </dsp:nvSpPr>
      <dsp:spPr>
        <a:xfrm>
          <a:off x="791450" y="2315028"/>
          <a:ext cx="8969769" cy="176348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bn-BD" sz="3200" b="1" kern="1200" dirty="0">
              <a:latin typeface="NikoshBAN" panose="02000000000000000000" pitchFamily="2" charset="0"/>
              <a:cs typeface="NikoshBAN" panose="02000000000000000000" pitchFamily="2" charset="0"/>
            </a:rPr>
            <a:t>৪। গুটি কয়েক দেশের সাথে বানিজ্যঃ</a:t>
          </a:r>
          <a:r>
            <a:rPr lang="bn-BD" sz="3200" kern="1200" dirty="0">
              <a:latin typeface="NikoshBAN" panose="02000000000000000000" pitchFamily="2" charset="0"/>
              <a:cs typeface="NikoshBAN" panose="02000000000000000000" pitchFamily="2" charset="0"/>
            </a:rPr>
            <a:t> যুক্তরাষ্ট্র ও ইউরোপের কয়েকটি দেশের সাথে বাণিজ্য পরিচালিত হওয়ায়  বানিজ্যের ক্ষেত্র প্রসারিত হয়নি</a:t>
          </a:r>
          <a:r>
            <a:rPr lang="hi-IN" sz="3200" kern="1200" dirty="0">
              <a:latin typeface="NikoshBAN" panose="02000000000000000000" pitchFamily="2" charset="0"/>
              <a:cs typeface="NikoshBAN" panose="02000000000000000000" pitchFamily="2" charset="0"/>
            </a:rPr>
            <a:t>।</a:t>
          </a:r>
          <a:endParaRPr lang="en-US" sz="3200" kern="1200" dirty="0"/>
        </a:p>
      </dsp:txBody>
      <dsp:txXfrm>
        <a:off x="843101" y="2366679"/>
        <a:ext cx="6828276" cy="1660184"/>
      </dsp:txXfrm>
    </dsp:sp>
    <dsp:sp modelId="{479CD8A7-3AFF-4E27-9E36-BFDDE0D0BCC1}">
      <dsp:nvSpPr>
        <dsp:cNvPr id="0" name=""/>
        <dsp:cNvSpPr/>
      </dsp:nvSpPr>
      <dsp:spPr>
        <a:xfrm>
          <a:off x="1582900" y="4475480"/>
          <a:ext cx="8969769" cy="191806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bn-BD" sz="3200" b="1" kern="1200" dirty="0">
              <a:latin typeface="NikoshBAN" panose="02000000000000000000" pitchFamily="2" charset="0"/>
              <a:cs typeface="NikoshBAN" panose="02000000000000000000" pitchFamily="2" charset="0"/>
            </a:rPr>
            <a:t>৫।   ঋনের অসুবিধাঃ</a:t>
          </a:r>
          <a:r>
            <a:rPr lang="bn-BD" sz="3200" kern="1200" dirty="0">
              <a:latin typeface="NikoshBAN" panose="02000000000000000000" pitchFamily="2" charset="0"/>
              <a:cs typeface="NikoshBAN" panose="02000000000000000000" pitchFamily="2" charset="0"/>
            </a:rPr>
            <a:t> সহজ শর্তে ঋন বিতরন এই খাতে এখনও নিশ্চিত হয়নি</a:t>
          </a:r>
          <a:r>
            <a:rPr lang="hi-IN" sz="3200" kern="1200" dirty="0">
              <a:latin typeface="NikoshBAN" panose="02000000000000000000" pitchFamily="2" charset="0"/>
              <a:cs typeface="NikoshBAN" panose="02000000000000000000" pitchFamily="2" charset="0"/>
            </a:rPr>
            <a:t>। </a:t>
          </a:r>
          <a:r>
            <a:rPr lang="bn-BD" sz="3200" kern="1200" dirty="0">
              <a:latin typeface="NikoshBAN" panose="02000000000000000000" pitchFamily="2" charset="0"/>
              <a:cs typeface="NikoshBAN" panose="02000000000000000000" pitchFamily="2" charset="0"/>
            </a:rPr>
            <a:t>যে প্রতিষ্টানভ     ঋন নিয়ে ব্যাবসা করে সেই প্রতিষ্টান আর ঋনের জাল থেকে বেড়িয়ে আসতে পারেনা</a:t>
          </a:r>
          <a:r>
            <a:rPr lang="hi-IN" sz="3200" kern="1200" dirty="0">
              <a:latin typeface="NikoshBAN" panose="02000000000000000000" pitchFamily="2" charset="0"/>
              <a:cs typeface="NikoshBAN" panose="02000000000000000000" pitchFamily="2" charset="0"/>
            </a:rPr>
            <a:t>। </a:t>
          </a:r>
          <a:endParaRPr lang="en-US" sz="3200" kern="1200" dirty="0"/>
        </a:p>
      </dsp:txBody>
      <dsp:txXfrm>
        <a:off x="1639078" y="4531658"/>
        <a:ext cx="6819222" cy="1805706"/>
      </dsp:txXfrm>
    </dsp:sp>
    <dsp:sp modelId="{144E2AD9-D86E-4E58-8F85-0809B08383D5}">
      <dsp:nvSpPr>
        <dsp:cNvPr id="0" name=""/>
        <dsp:cNvSpPr/>
      </dsp:nvSpPr>
      <dsp:spPr>
        <a:xfrm>
          <a:off x="7819177" y="1454531"/>
          <a:ext cx="1246740" cy="1246740"/>
        </a:xfrm>
        <a:prstGeom prst="downArrow">
          <a:avLst>
            <a:gd name="adj1" fmla="val 55000"/>
            <a:gd name="adj2" fmla="val 45000"/>
          </a:avLst>
        </a:prstGeom>
        <a:solidFill>
          <a:srgbClr val="7030A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99694" y="1454531"/>
        <a:ext cx="685707" cy="938172"/>
      </dsp:txXfrm>
    </dsp:sp>
    <dsp:sp modelId="{548F003E-7A9D-4C95-9FD3-28C5D99691E0}">
      <dsp:nvSpPr>
        <dsp:cNvPr id="0" name=""/>
        <dsp:cNvSpPr/>
      </dsp:nvSpPr>
      <dsp:spPr>
        <a:xfrm>
          <a:off x="8514478" y="3679483"/>
          <a:ext cx="1246740" cy="1246740"/>
        </a:xfrm>
        <a:prstGeom prst="downArrow">
          <a:avLst>
            <a:gd name="adj1" fmla="val 55000"/>
            <a:gd name="adj2" fmla="val 45000"/>
          </a:avLst>
        </a:prstGeom>
        <a:solidFill>
          <a:srgbClr val="7030A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94995" y="3679483"/>
        <a:ext cx="685707" cy="938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D557E-CCB9-4F15-99F4-C68DA456484D}">
      <dsp:nvSpPr>
        <dsp:cNvPr id="0" name=""/>
        <dsp:cNvSpPr/>
      </dsp:nvSpPr>
      <dsp:spPr>
        <a:xfrm>
          <a:off x="206534" y="0"/>
          <a:ext cx="7098090" cy="2378573"/>
        </a:xfrm>
        <a:prstGeom prst="roundRect">
          <a:avLst>
            <a:gd name="adj" fmla="val 10000"/>
          </a:avLst>
        </a:prstGeom>
        <a:solidFill>
          <a:srgbClr val="7030A0"/>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r" defTabSz="1200150">
            <a:lnSpc>
              <a:spcPct val="90000"/>
            </a:lnSpc>
            <a:spcBef>
              <a:spcPct val="0"/>
            </a:spcBef>
            <a:spcAft>
              <a:spcPct val="35000"/>
            </a:spcAft>
            <a:buNone/>
          </a:pPr>
          <a:r>
            <a:rPr lang="bn-BD" sz="2700" kern="1200" dirty="0">
              <a:latin typeface="NikoshBAN" panose="02000000000000000000" pitchFamily="2" charset="0"/>
              <a:cs typeface="NikoshBAN" panose="02000000000000000000" pitchFamily="2" charset="0"/>
            </a:rPr>
            <a:t>১। সরকার যদি পর্যাপ্ত পরিমান কাঁচামাল সরবরাহ করতে পারে গার্মেন্টস শিল্পের মালিকেরা সহজেই পর্যাপ্ত পরিমান উৎপাদন করতে পারবে এবং পর্যাপ্ত পরিমান বৈদেশিক মুদ্রা অর্জন করতে পারবে । </a:t>
          </a:r>
          <a:endParaRPr lang="en-US" sz="2700" kern="1200" dirty="0"/>
        </a:p>
      </dsp:txBody>
      <dsp:txXfrm>
        <a:off x="276200" y="69666"/>
        <a:ext cx="4756185" cy="2239241"/>
      </dsp:txXfrm>
    </dsp:sp>
    <dsp:sp modelId="{6CB31228-2928-4F01-8425-11BDE41B6F5E}">
      <dsp:nvSpPr>
        <dsp:cNvPr id="0" name=""/>
        <dsp:cNvSpPr/>
      </dsp:nvSpPr>
      <dsp:spPr>
        <a:xfrm>
          <a:off x="1318877" y="2907144"/>
          <a:ext cx="7473641" cy="2378573"/>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r" defTabSz="1200150">
            <a:lnSpc>
              <a:spcPct val="90000"/>
            </a:lnSpc>
            <a:spcBef>
              <a:spcPct val="0"/>
            </a:spcBef>
            <a:spcAft>
              <a:spcPct val="35000"/>
            </a:spcAft>
            <a:buNone/>
          </a:pPr>
          <a:r>
            <a:rPr lang="bn-BD" sz="2700" kern="1200" dirty="0">
              <a:latin typeface="NikoshBAN" panose="02000000000000000000" pitchFamily="2" charset="0"/>
              <a:cs typeface="NikoshBAN" panose="02000000000000000000" pitchFamily="2" charset="0"/>
            </a:rPr>
            <a:t>২। শ্রমিকদেরকে সরকার এবং বেসরকার পর্যায়ে পর্যাপ্ত ট্রেনিং এর ব্যবস্থা করতে পারলে দক্ষ শ্রমিকেরা উৎপাদন বৃদ্ধিতে সহায়ক ভূমিকা পালন করতে পারবে। </a:t>
          </a:r>
          <a:endParaRPr lang="en-US" sz="2700" kern="1200" dirty="0"/>
        </a:p>
      </dsp:txBody>
      <dsp:txXfrm>
        <a:off x="1388543" y="2976810"/>
        <a:ext cx="4469358" cy="2239241"/>
      </dsp:txXfrm>
    </dsp:sp>
    <dsp:sp modelId="{94717FBF-DB99-4ECA-AD0A-029926ED4E9A}">
      <dsp:nvSpPr>
        <dsp:cNvPr id="0" name=""/>
        <dsp:cNvSpPr/>
      </dsp:nvSpPr>
      <dsp:spPr>
        <a:xfrm>
          <a:off x="5927568" y="1869822"/>
          <a:ext cx="1546072" cy="1546072"/>
        </a:xfrm>
        <a:prstGeom prst="downArrow">
          <a:avLst>
            <a:gd name="adj1" fmla="val 55000"/>
            <a:gd name="adj2" fmla="val 45000"/>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75434" y="1869822"/>
        <a:ext cx="850340" cy="11634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A1375-2731-4266-B314-C485903B2E05}">
      <dsp:nvSpPr>
        <dsp:cNvPr id="0" name=""/>
        <dsp:cNvSpPr/>
      </dsp:nvSpPr>
      <dsp:spPr>
        <a:xfrm>
          <a:off x="0" y="0"/>
          <a:ext cx="9973414" cy="190188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bn-BD" sz="2800" b="1" kern="1200" dirty="0">
              <a:latin typeface="NikoshBAN" panose="02000000000000000000" pitchFamily="2" charset="0"/>
              <a:cs typeface="NikoshBAN" panose="02000000000000000000" pitchFamily="2" charset="0"/>
            </a:rPr>
            <a:t>৩। বস্ত্রশিল্পের জন্য উন্নতমানের যন্ত্রপাতি শুল্কমুক্তভাবে বিদেশ থেকে আমদানী করার ব্যাপারে সরকারকে বস্ত্র শিল্পের মালিকদের সুযোগ করে দিতে হবে।</a:t>
          </a:r>
          <a:endParaRPr lang="en-US" sz="2800" b="1" kern="1200" dirty="0"/>
        </a:p>
      </dsp:txBody>
      <dsp:txXfrm>
        <a:off x="55704" y="55704"/>
        <a:ext cx="7921136" cy="1790473"/>
      </dsp:txXfrm>
    </dsp:sp>
    <dsp:sp modelId="{AD5DA4EF-39B4-49E1-A54E-994F760C1F56}">
      <dsp:nvSpPr>
        <dsp:cNvPr id="0" name=""/>
        <dsp:cNvSpPr/>
      </dsp:nvSpPr>
      <dsp:spPr>
        <a:xfrm>
          <a:off x="954109" y="2195126"/>
          <a:ext cx="9973414" cy="190188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bn-BD" sz="2800" b="1" kern="1200" dirty="0">
              <a:latin typeface="NikoshBAN" panose="02000000000000000000" pitchFamily="2" charset="0"/>
              <a:cs typeface="NikoshBAN" panose="02000000000000000000" pitchFamily="2" charset="0"/>
            </a:rPr>
            <a:t>৪। কোটা শুবিধাঃ যেসব দেশে কোটা প্রথা চালু আছে সেসব দেশ থেকে কোটা   সুবিধা আদায় করতে হবে। মোট কথা বস্ত্র শিল্পের বাণিজ্য মাত্র কয়েকটি দেশের মধ্যে সীমাবদ্ধ না রেখে বস্ত্র শিল্পের বানীজ্যের আওতা বাড়াতে হবে।</a:t>
          </a:r>
          <a:endParaRPr lang="en-US" sz="2800" b="1" kern="1200" dirty="0"/>
        </a:p>
      </dsp:txBody>
      <dsp:txXfrm>
        <a:off x="1009813" y="2250830"/>
        <a:ext cx="7745776" cy="1790473"/>
      </dsp:txXfrm>
    </dsp:sp>
    <dsp:sp modelId="{C927AFE7-0E9A-486D-A7C9-404DE08A6518}">
      <dsp:nvSpPr>
        <dsp:cNvPr id="0" name=""/>
        <dsp:cNvSpPr/>
      </dsp:nvSpPr>
      <dsp:spPr>
        <a:xfrm>
          <a:off x="1760014" y="4437723"/>
          <a:ext cx="9973414" cy="190188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bn-BD" sz="2800" b="1" kern="1200" dirty="0">
              <a:solidFill>
                <a:schemeClr val="bg1"/>
              </a:solidFill>
              <a:latin typeface="NikoshBAN" panose="02000000000000000000" pitchFamily="2" charset="0"/>
              <a:cs typeface="NikoshBAN" panose="02000000000000000000" pitchFamily="2" charset="0"/>
            </a:rPr>
            <a:t>৫। ঋনের সহজলভ্যতাঃ ঋন গ্রহনের সুবিধা যত বাড়বে বস্ত্র শিল্পের বিনিয়োগকারীরা ততই বিনিয়োগে আগ্রহী হবে। এ ক্ষেত্রে সরকারকে উদ্যোগ নিতে হবে বিভিন্ন ব্যাংক এবং অন্যান্য আর্থিক প্রতিষ্টানগুলিকে বিশেষভাবে মোটিভেট করতে হবে।</a:t>
          </a:r>
          <a:endParaRPr lang="en-US" sz="2800" b="1" kern="1200" dirty="0">
            <a:solidFill>
              <a:schemeClr val="bg1"/>
            </a:solidFill>
          </a:endParaRPr>
        </a:p>
      </dsp:txBody>
      <dsp:txXfrm>
        <a:off x="1815718" y="4493427"/>
        <a:ext cx="7745776" cy="1790473"/>
      </dsp:txXfrm>
    </dsp:sp>
    <dsp:sp modelId="{D4D488E5-5F96-4004-BCD6-D48957FAE14B}">
      <dsp:nvSpPr>
        <dsp:cNvPr id="0" name=""/>
        <dsp:cNvSpPr/>
      </dsp:nvSpPr>
      <dsp:spPr>
        <a:xfrm>
          <a:off x="8737191" y="1442260"/>
          <a:ext cx="1236222" cy="1236222"/>
        </a:xfrm>
        <a:prstGeom prst="downArrow">
          <a:avLst>
            <a:gd name="adj1" fmla="val 55000"/>
            <a:gd name="adj2" fmla="val 45000"/>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15341" y="1442260"/>
        <a:ext cx="679922" cy="930257"/>
      </dsp:txXfrm>
    </dsp:sp>
    <dsp:sp modelId="{24FA7494-315A-421E-AF99-9F5AA1A5B040}">
      <dsp:nvSpPr>
        <dsp:cNvPr id="0" name=""/>
        <dsp:cNvSpPr/>
      </dsp:nvSpPr>
      <dsp:spPr>
        <a:xfrm>
          <a:off x="9617198" y="3648442"/>
          <a:ext cx="1236222" cy="1236222"/>
        </a:xfrm>
        <a:prstGeom prst="downArrow">
          <a:avLst>
            <a:gd name="adj1" fmla="val 55000"/>
            <a:gd name="adj2" fmla="val 45000"/>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895348" y="3648442"/>
        <a:ext cx="679922" cy="93025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A5F20-7792-46EA-8C3E-84882401CE53}"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0B2D1-D446-4EE5-BF2F-DF2F3A651E88}" type="slidenum">
              <a:rPr lang="en-US" smtClean="0"/>
              <a:t>‹#›</a:t>
            </a:fld>
            <a:endParaRPr lang="en-US"/>
          </a:p>
        </p:txBody>
      </p:sp>
    </p:spTree>
    <p:extLst>
      <p:ext uri="{BB962C8B-B14F-4D97-AF65-F5344CB8AC3E}">
        <p14:creationId xmlns:p14="http://schemas.microsoft.com/office/powerpoint/2010/main" val="192559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0B2D1-D446-4EE5-BF2F-DF2F3A651E88}" type="slidenum">
              <a:rPr lang="en-US" smtClean="0"/>
              <a:t>6</a:t>
            </a:fld>
            <a:endParaRPr lang="en-US"/>
          </a:p>
        </p:txBody>
      </p:sp>
    </p:spTree>
    <p:extLst>
      <p:ext uri="{BB962C8B-B14F-4D97-AF65-F5344CB8AC3E}">
        <p14:creationId xmlns:p14="http://schemas.microsoft.com/office/powerpoint/2010/main" val="11723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80BFC50-8695-43B9-8F10-3E2264B5C10D}"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15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147117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308166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3455018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3186410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592685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0D472B-C1C5-4C00-A67C-ECD65868D191}"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3051230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0D472B-C1C5-4C00-A67C-ECD65868D191}"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13597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0D472B-C1C5-4C00-A67C-ECD65868D191}"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136612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D472B-C1C5-4C00-A67C-ECD65868D191}"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4027965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0D472B-C1C5-4C00-A67C-ECD65868D191}"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18974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63242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0D472B-C1C5-4C00-A67C-ECD65868D191}"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004618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159051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3665710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637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3755343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792416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0D472B-C1C5-4C00-A67C-ECD65868D191}"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3178774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0D472B-C1C5-4C00-A67C-ECD65868D191}"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861085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0D472B-C1C5-4C00-A67C-ECD65868D191}"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227745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D472B-C1C5-4C00-A67C-ECD65868D191}"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65283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857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0D472B-C1C5-4C00-A67C-ECD65868D191}"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3428618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0D472B-C1C5-4C00-A67C-ECD65868D191}"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873075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750D472B-C1C5-4C00-A67C-ECD65868D191}"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891789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810416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38949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4237414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62491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670752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006159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D472B-C1C5-4C00-A67C-ECD65868D19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626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0D472B-C1C5-4C00-A67C-ECD65868D191}"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81309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0D472B-C1C5-4C00-A67C-ECD65868D191}"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43584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0D472B-C1C5-4C00-A67C-ECD65868D191}"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145592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D472B-C1C5-4C00-A67C-ECD65868D191}"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209856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0D472B-C1C5-4C00-A67C-ECD65868D191}"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390423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0D472B-C1C5-4C00-A67C-ECD65868D191}"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BFC50-8695-43B9-8F10-3E2264B5C10D}" type="slidenum">
              <a:rPr lang="en-US" smtClean="0"/>
              <a:t>‹#›</a:t>
            </a:fld>
            <a:endParaRPr lang="en-US"/>
          </a:p>
        </p:txBody>
      </p:sp>
    </p:spTree>
    <p:extLst>
      <p:ext uri="{BB962C8B-B14F-4D97-AF65-F5344CB8AC3E}">
        <p14:creationId xmlns:p14="http://schemas.microsoft.com/office/powerpoint/2010/main" val="71628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50D472B-C1C5-4C00-A67C-ECD65868D191}" type="datetimeFigureOut">
              <a:rPr lang="en-US" smtClean="0"/>
              <a:t>1/11/2021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80BFC50-8695-43B9-8F10-3E2264B5C10D}" type="slidenum">
              <a:rPr lang="en-US" smtClean="0"/>
              <a:t>‹#›</a:t>
            </a:fld>
            <a:endParaRPr lang="en-US"/>
          </a:p>
        </p:txBody>
      </p:sp>
    </p:spTree>
    <p:extLst>
      <p:ext uri="{BB962C8B-B14F-4D97-AF65-F5344CB8AC3E}">
        <p14:creationId xmlns:p14="http://schemas.microsoft.com/office/powerpoint/2010/main" val="246591945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D472B-C1C5-4C00-A67C-ECD65868D191}" type="datetimeFigureOut">
              <a:rPr lang="en-US" smtClean="0"/>
              <a:t>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BFC50-8695-43B9-8F10-3E2264B5C10D}" type="slidenum">
              <a:rPr lang="en-US" smtClean="0"/>
              <a:t>‹#›</a:t>
            </a:fld>
            <a:endParaRPr lang="en-US"/>
          </a:p>
        </p:txBody>
      </p:sp>
    </p:spTree>
    <p:extLst>
      <p:ext uri="{BB962C8B-B14F-4D97-AF65-F5344CB8AC3E}">
        <p14:creationId xmlns:p14="http://schemas.microsoft.com/office/powerpoint/2010/main" val="996766947"/>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50D472B-C1C5-4C00-A67C-ECD65868D191}" type="datetimeFigureOut">
              <a:rPr lang="en-US" smtClean="0"/>
              <a:t>1/11/2021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80BFC50-8695-43B9-8F10-3E2264B5C10D}" type="slidenum">
              <a:rPr lang="en-US" smtClean="0"/>
              <a:t>‹#›</a:t>
            </a:fld>
            <a:endParaRPr lang="en-US"/>
          </a:p>
        </p:txBody>
      </p:sp>
    </p:spTree>
    <p:extLst>
      <p:ext uri="{BB962C8B-B14F-4D97-AF65-F5344CB8AC3E}">
        <p14:creationId xmlns:p14="http://schemas.microsoft.com/office/powerpoint/2010/main" val="2095850698"/>
      </p:ext>
    </p:extLst>
  </p:cSld>
  <p:clrMap bg1="dk1" tx1="lt1" bg2="dk2" tx2="lt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dawon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10" name="Title 1"/>
          <p:cNvSpPr txBox="1">
            <a:spLocks/>
          </p:cNvSpPr>
          <p:nvPr/>
        </p:nvSpPr>
        <p:spPr>
          <a:xfrm>
            <a:off x="6741286" y="410651"/>
            <a:ext cx="4809449" cy="13232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bn-BD" sz="6600" b="1" dirty="0">
                <a:solidFill>
                  <a:schemeClr val="bg1"/>
                </a:solidFill>
                <a:latin typeface="PadmaOMJ" panose="01010600010101010101" pitchFamily="2" charset="0"/>
                <a:cs typeface="PadmaOMJ" panose="01010600010101010101" pitchFamily="2" charset="0"/>
              </a:rPr>
              <a:t>শুভ সকাল</a:t>
            </a:r>
            <a:endParaRPr lang="en-US" sz="3200" b="1" dirty="0">
              <a:solidFill>
                <a:schemeClr val="bg1"/>
              </a:solidFill>
              <a:latin typeface="PadmaOMJ" panose="01010600010101010101" pitchFamily="2" charset="0"/>
              <a:cs typeface="PadmaOMJ" panose="01010600010101010101" pitchFamily="2" charset="0"/>
            </a:endParaRPr>
          </a:p>
        </p:txBody>
      </p:sp>
      <p:sp>
        <p:nvSpPr>
          <p:cNvPr id="11" name="Rectangle 10"/>
          <p:cNvSpPr/>
          <p:nvPr/>
        </p:nvSpPr>
        <p:spPr>
          <a:xfrm>
            <a:off x="629878" y="472108"/>
            <a:ext cx="6297863" cy="1200329"/>
          </a:xfrm>
          <a:prstGeom prst="rect">
            <a:avLst/>
          </a:prstGeom>
          <a:noFill/>
        </p:spPr>
        <p:txBody>
          <a:bodyPr wrap="square" lIns="91440" tIns="45720" rIns="91440" bIns="45720">
            <a:spAutoFit/>
          </a:bodyPr>
          <a:lstStyle/>
          <a:p>
            <a:pPr algn="ctr"/>
            <a:r>
              <a:rPr lang="bn-BD"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PadmaOMJ" panose="01010600010101010101" pitchFamily="2" charset="0"/>
                <a:cs typeface="PadmaOMJ" panose="01010600010101010101" pitchFamily="2" charset="0"/>
              </a:rPr>
              <a:t>আচ্ছালামু আলাইকুম</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PadmaOMJ" panose="01010600010101010101" pitchFamily="2" charset="0"/>
              <a:cs typeface="PadmaOMJ" panose="01010600010101010101" pitchFamily="2" charset="0"/>
            </a:endParaRPr>
          </a:p>
        </p:txBody>
      </p:sp>
      <p:sp>
        <p:nvSpPr>
          <p:cNvPr id="2" name="TextBox 1"/>
          <p:cNvSpPr txBox="1"/>
          <p:nvPr/>
        </p:nvSpPr>
        <p:spPr>
          <a:xfrm>
            <a:off x="201478" y="3244045"/>
            <a:ext cx="12192000" cy="3785652"/>
          </a:xfrm>
          <a:prstGeom prst="rect">
            <a:avLst/>
          </a:prstGeom>
          <a:noFill/>
        </p:spPr>
        <p:txBody>
          <a:bodyPr wrap="square" rtlCol="0">
            <a:spAutoFit/>
          </a:bodyPr>
          <a:lstStyle/>
          <a:p>
            <a:r>
              <a:rPr lang="bn-BD" sz="6600" b="1" dirty="0">
                <a:solidFill>
                  <a:srgbClr val="00B0F0"/>
                </a:solidFill>
                <a:latin typeface="NikoshLightBAN" panose="02000000000000000000" pitchFamily="2" charset="0"/>
                <a:cs typeface="NikoshLightBAN" panose="02000000000000000000" pitchFamily="2" charset="0"/>
              </a:rPr>
              <a:t>সবাইকে </a:t>
            </a:r>
          </a:p>
          <a:p>
            <a:r>
              <a:rPr lang="bn-BD" sz="8000" b="1" dirty="0">
                <a:solidFill>
                  <a:srgbClr val="FFC000"/>
                </a:solidFill>
                <a:latin typeface="NikoshLightBAN" panose="02000000000000000000" pitchFamily="2" charset="0"/>
                <a:cs typeface="NikoshLightBAN" panose="02000000000000000000" pitchFamily="2" charset="0"/>
              </a:rPr>
              <a:t>মুজিব শতবর্ষ </a:t>
            </a:r>
          </a:p>
          <a:p>
            <a:r>
              <a:rPr lang="bn-BD" sz="8000" b="1" dirty="0">
                <a:solidFill>
                  <a:srgbClr val="FFC000"/>
                </a:solidFill>
                <a:latin typeface="NikoshLightBAN" panose="02000000000000000000" pitchFamily="2" charset="0"/>
                <a:cs typeface="NikoshLightBAN" panose="02000000000000000000" pitchFamily="2" charset="0"/>
              </a:rPr>
              <a:t>এবং মহান বিজয় দিবসের শুভেচ্ছা</a:t>
            </a:r>
            <a:r>
              <a:rPr lang="bn-BD" sz="8800" b="1" dirty="0">
                <a:solidFill>
                  <a:srgbClr val="FFC000"/>
                </a:solidFill>
                <a:latin typeface="NikoshLightBAN" panose="02000000000000000000" pitchFamily="2" charset="0"/>
                <a:cs typeface="NikoshLightBAN" panose="02000000000000000000" pitchFamily="2" charset="0"/>
              </a:rPr>
              <a:t> </a:t>
            </a:r>
            <a:endParaRPr lang="en-US" sz="8800" b="1" dirty="0">
              <a:solidFill>
                <a:srgbClr val="FFC000"/>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40450812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6"/>
                                        </p:tgtEl>
                                      </p:cBhvr>
                                    </p:cmd>
                                  </p:childTnLst>
                                </p:cTn>
                              </p:par>
                            </p:childTnLst>
                          </p:cTn>
                        </p:par>
                      </p:childTnLst>
                    </p:cTn>
                  </p:par>
                </p:childTnLst>
              </p:cTn>
              <p:nextCondLst>
                <p:cond evt="onClick" delay="0">
                  <p:tgtEl>
                    <p:spTgt spid="6"/>
                  </p:tgtEl>
                </p:cond>
              </p:nextCondLst>
            </p:seq>
            <p:video>
              <p:cMediaNode vol="80000">
                <p:cTn id="29" fill="hold" display="0">
                  <p:stCondLst>
                    <p:cond delay="indefinite"/>
                  </p:stCondLst>
                </p:cTn>
                <p:tgtEl>
                  <p:spTgt spid="6"/>
                </p:tgtEl>
              </p:cMediaNode>
            </p:video>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247972" y="359804"/>
            <a:ext cx="11081289" cy="2534027"/>
          </a:xfrm>
          <a:prstGeom prst="rect">
            <a:avLst/>
          </a:prstGeom>
        </p:spPr>
        <p:txBody>
          <a:bodyPr wrap="square">
            <a:spAutoFit/>
          </a:bodyPr>
          <a:lstStyle/>
          <a:p>
            <a:pPr algn="just">
              <a:spcAft>
                <a:spcPts val="800"/>
              </a:spcAft>
              <a:tabLst>
                <a:tab pos="457200" algn="l"/>
                <a:tab pos="914400" algn="l"/>
                <a:tab pos="4572000" algn="l"/>
              </a:tabLst>
            </a:pPr>
            <a:r>
              <a:rPr lang="en-US" sz="3200" b="1" dirty="0" err="1">
                <a:latin typeface="French Script MT" panose="03020402040607040605" pitchFamily="66" charset="0"/>
                <a:ea typeface="Calibri" panose="020F0502020204030204" pitchFamily="34" charset="0"/>
                <a:cs typeface="NikoshLightBAN" panose="02000000000000000000" pitchFamily="2" charset="0"/>
              </a:rPr>
              <a:t>তৈরী</a:t>
            </a:r>
            <a:r>
              <a:rPr lang="en-US" sz="3200" b="1" dirty="0">
                <a:latin typeface="French Script MT" panose="03020402040607040605" pitchFamily="66" charset="0"/>
                <a:ea typeface="Calibri" panose="020F0502020204030204" pitchFamily="34" charset="0"/>
                <a:cs typeface="NikoshLightBAN" panose="02000000000000000000" pitchFamily="2" charset="0"/>
              </a:rPr>
              <a:t> </a:t>
            </a:r>
            <a:r>
              <a:rPr lang="en-US" sz="3200" b="1" dirty="0" err="1">
                <a:latin typeface="French Script MT" panose="03020402040607040605" pitchFamily="66" charset="0"/>
                <a:ea typeface="Calibri" panose="020F0502020204030204" pitchFamily="34" charset="0"/>
                <a:cs typeface="NikoshLightBAN" panose="02000000000000000000" pitchFamily="2" charset="0"/>
              </a:rPr>
              <a:t>পোষাক</a:t>
            </a:r>
            <a:r>
              <a:rPr lang="en-US" sz="3200" b="1" dirty="0">
                <a:latin typeface="French Script MT" panose="03020402040607040605" pitchFamily="66" charset="0"/>
                <a:ea typeface="Calibri" panose="020F0502020204030204" pitchFamily="34" charset="0"/>
                <a:cs typeface="NikoshLightBAN" panose="02000000000000000000" pitchFamily="2" charset="0"/>
              </a:rPr>
              <a:t> </a:t>
            </a:r>
            <a:r>
              <a:rPr lang="en-US" sz="3200" b="1" dirty="0" err="1">
                <a:latin typeface="French Script MT" panose="03020402040607040605" pitchFamily="66" charset="0"/>
                <a:ea typeface="Calibri" panose="020F0502020204030204" pitchFamily="34" charset="0"/>
                <a:cs typeface="NikoshLightBAN" panose="02000000000000000000" pitchFamily="2" charset="0"/>
              </a:rPr>
              <a:t>শিল্পের</a:t>
            </a:r>
            <a:r>
              <a:rPr lang="bn-BD" sz="3200" b="1" dirty="0">
                <a:latin typeface="French Script MT" panose="03020402040607040605" pitchFamily="66" charset="0"/>
                <a:ea typeface="Calibri" panose="020F0502020204030204" pitchFamily="34" charset="0"/>
                <a:cs typeface="NikoshLightBAN" panose="02000000000000000000" pitchFamily="2" charset="0"/>
              </a:rPr>
              <a:t> বর্তমান অবস্থাঃ</a:t>
            </a:r>
            <a:endParaRPr lang="en-US" b="1" dirty="0">
              <a:latin typeface="French Script MT" panose="03020402040607040605" pitchFamily="66" charset="0"/>
              <a:ea typeface="Calibri" panose="020F0502020204030204" pitchFamily="34" charset="0"/>
              <a:cs typeface="NikoshLightBAN" panose="02000000000000000000" pitchFamily="2" charset="0"/>
            </a:endParaRPr>
          </a:p>
          <a:p>
            <a:pPr algn="just">
              <a:spcAft>
                <a:spcPts val="800"/>
              </a:spcAft>
              <a:tabLst>
                <a:tab pos="457200" algn="l"/>
                <a:tab pos="914400" algn="l"/>
                <a:tab pos="4572000" algn="l"/>
              </a:tabLst>
            </a:pPr>
            <a:r>
              <a:rPr lang="en-US" sz="4000" dirty="0" err="1">
                <a:latin typeface="French Script MT" panose="03020402040607040605" pitchFamily="66" charset="0"/>
                <a:ea typeface="Calibri" panose="020F0502020204030204" pitchFamily="34" charset="0"/>
                <a:cs typeface="NikoshLightBAN" panose="02000000000000000000" pitchFamily="2" charset="0"/>
              </a:rPr>
              <a:t>এদেশে</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তৈরী</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পোষাক</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শিল্পে</a:t>
            </a:r>
            <a:r>
              <a:rPr lang="en-US" sz="4000" dirty="0">
                <a:latin typeface="French Script MT" panose="03020402040607040605" pitchFamily="66" charset="0"/>
                <a:ea typeface="Calibri" panose="020F0502020204030204" pitchFamily="34" charset="0"/>
                <a:cs typeface="NikoshLightBAN" panose="02000000000000000000" pitchFamily="2" charset="0"/>
              </a:rPr>
              <a:t> ১৯৭৬-৭৭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সালে</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মাত্র</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তিনটি</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কারখানা</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ছিল</a:t>
            </a:r>
            <a:r>
              <a:rPr lang="en-US" sz="4000" dirty="0">
                <a:latin typeface="French Script MT" panose="03020402040607040605" pitchFamily="66" charset="0"/>
                <a:ea typeface="Calibri" panose="020F0502020204030204" pitchFamily="34" charset="0"/>
                <a:cs typeface="NikoshLightBAN" panose="02000000000000000000" pitchFamily="2" charset="0"/>
              </a:rPr>
              <a:t>। ২০০৫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সালে</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এসে</a:t>
            </a:r>
            <a:r>
              <a:rPr lang="en-US" sz="4000" dirty="0">
                <a:latin typeface="French Script MT" panose="03020402040607040605" pitchFamily="66" charset="0"/>
                <a:ea typeface="Calibri" panose="020F0502020204030204" pitchFamily="34" charset="0"/>
                <a:cs typeface="NikoshLightBAN" panose="02000000000000000000" pitchFamily="2" charset="0"/>
              </a:rPr>
              <a:t>  ৫ম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রপ্তানীকারক</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দেশ</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হিসাবে</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বাংলাদেশ</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বিশ্বে</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স্থান</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করে</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নিয়েছে</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বর্তমানে</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প্রায়</a:t>
            </a:r>
            <a:r>
              <a:rPr lang="en-US" sz="4000" dirty="0">
                <a:latin typeface="French Script MT" panose="03020402040607040605" pitchFamily="66" charset="0"/>
                <a:ea typeface="Calibri" panose="020F0502020204030204" pitchFamily="34" charset="0"/>
                <a:cs typeface="NikoshLightBAN" panose="02000000000000000000" pitchFamily="2" charset="0"/>
              </a:rPr>
              <a:t> ৫০০০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কারখানা</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r>
              <a:rPr lang="en-US" sz="4000" dirty="0" err="1">
                <a:latin typeface="French Script MT" panose="03020402040607040605" pitchFamily="66" charset="0"/>
                <a:ea typeface="Calibri" panose="020F0502020204030204" pitchFamily="34" charset="0"/>
                <a:cs typeface="NikoshLightBAN" panose="02000000000000000000" pitchFamily="2" charset="0"/>
              </a:rPr>
              <a:t>রয়েছে</a:t>
            </a:r>
            <a:r>
              <a:rPr lang="en-US" sz="4000" dirty="0">
                <a:latin typeface="French Script MT" panose="03020402040607040605" pitchFamily="66" charset="0"/>
                <a:ea typeface="Calibri" panose="020F0502020204030204" pitchFamily="34" charset="0"/>
                <a:cs typeface="NikoshLightBAN" panose="02000000000000000000" pitchFamily="2" charset="0"/>
              </a:rPr>
              <a:t>। </a:t>
            </a:r>
            <a:endParaRPr lang="en-US" sz="2400" dirty="0">
              <a:effectLst/>
              <a:latin typeface="French Script MT" panose="03020402040607040605" pitchFamily="66" charset="0"/>
              <a:ea typeface="Calibri" panose="020F0502020204030204" pitchFamily="34" charset="0"/>
              <a:cs typeface="NikoshLightBAN" panose="02000000000000000000" pitchFamily="2" charset="0"/>
            </a:endParaRPr>
          </a:p>
        </p:txBody>
      </p:sp>
      <p:sp>
        <p:nvSpPr>
          <p:cNvPr id="8" name="Rectangle 7"/>
          <p:cNvSpPr/>
          <p:nvPr/>
        </p:nvSpPr>
        <p:spPr>
          <a:xfrm>
            <a:off x="2657205" y="3211445"/>
            <a:ext cx="6262821" cy="1200329"/>
          </a:xfrm>
          <a:prstGeom prst="rect">
            <a:avLst/>
          </a:prstGeom>
          <a:solidFill>
            <a:schemeClr val="accent4">
              <a:lumMod val="60000"/>
              <a:lumOff val="40000"/>
            </a:schemeClr>
          </a:solidFill>
        </p:spPr>
        <p:txBody>
          <a:bodyPr wrap="square">
            <a:spAutoFit/>
          </a:bodyPr>
          <a:lstStyle/>
          <a:p>
            <a:pPr algn="ctr">
              <a:spcAft>
                <a:spcPts val="800"/>
              </a:spcAft>
              <a:tabLst>
                <a:tab pos="457200" algn="l"/>
                <a:tab pos="914400" algn="l"/>
                <a:tab pos="4572000" algn="l"/>
              </a:tabLst>
            </a:pPr>
            <a:r>
              <a:rPr lang="bn-BD" sz="3600" b="1" dirty="0">
                <a:latin typeface="Calibri" panose="020F0502020204030204" pitchFamily="34" charset="0"/>
                <a:ea typeface="Calibri" panose="020F0502020204030204" pitchFamily="34" charset="0"/>
                <a:cs typeface="Shonar Bangla" panose="02020603050405020304" pitchFamily="18" charset="0"/>
              </a:rPr>
              <a:t>তৈরী পোষাক এর রপ্তানী আয় ( মিলিয়ন ) মার্কিন ডলার )</a:t>
            </a:r>
            <a:endParaRPr lang="en-US" sz="3600" b="1" dirty="0">
              <a:latin typeface="Calibri" panose="020F0502020204030204" pitchFamily="34" charset="0"/>
              <a:ea typeface="Calibri" panose="020F0502020204030204" pitchFamily="34" charset="0"/>
              <a:cs typeface="Shonar Bangla"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954009615"/>
              </p:ext>
            </p:extLst>
          </p:nvPr>
        </p:nvGraphicFramePr>
        <p:xfrm>
          <a:off x="346841" y="3752193"/>
          <a:ext cx="11415995" cy="1647054"/>
        </p:xfrm>
        <a:graphic>
          <a:graphicData uri="http://schemas.openxmlformats.org/drawingml/2006/table">
            <a:tbl>
              <a:tblPr firstRow="1" firstCol="1" bandRow="1">
                <a:tableStyleId>{5C22544A-7EE6-4342-B048-85BDC9FD1C3A}</a:tableStyleId>
              </a:tblPr>
              <a:tblGrid>
                <a:gridCol w="2130542">
                  <a:extLst>
                    <a:ext uri="{9D8B030D-6E8A-4147-A177-3AD203B41FA5}">
                      <a16:colId xmlns:a16="http://schemas.microsoft.com/office/drawing/2014/main" val="347956509"/>
                    </a:ext>
                  </a:extLst>
                </a:gridCol>
                <a:gridCol w="1462091">
                  <a:extLst>
                    <a:ext uri="{9D8B030D-6E8A-4147-A177-3AD203B41FA5}">
                      <a16:colId xmlns:a16="http://schemas.microsoft.com/office/drawing/2014/main" val="1851009130"/>
                    </a:ext>
                  </a:extLst>
                </a:gridCol>
                <a:gridCol w="1399875">
                  <a:extLst>
                    <a:ext uri="{9D8B030D-6E8A-4147-A177-3AD203B41FA5}">
                      <a16:colId xmlns:a16="http://schemas.microsoft.com/office/drawing/2014/main" val="2216006087"/>
                    </a:ext>
                  </a:extLst>
                </a:gridCol>
                <a:gridCol w="1399874">
                  <a:extLst>
                    <a:ext uri="{9D8B030D-6E8A-4147-A177-3AD203B41FA5}">
                      <a16:colId xmlns:a16="http://schemas.microsoft.com/office/drawing/2014/main" val="3144113338"/>
                    </a:ext>
                  </a:extLst>
                </a:gridCol>
                <a:gridCol w="1648740">
                  <a:extLst>
                    <a:ext uri="{9D8B030D-6E8A-4147-A177-3AD203B41FA5}">
                      <a16:colId xmlns:a16="http://schemas.microsoft.com/office/drawing/2014/main" val="4145711229"/>
                    </a:ext>
                  </a:extLst>
                </a:gridCol>
                <a:gridCol w="1524307">
                  <a:extLst>
                    <a:ext uri="{9D8B030D-6E8A-4147-A177-3AD203B41FA5}">
                      <a16:colId xmlns:a16="http://schemas.microsoft.com/office/drawing/2014/main" val="3031492378"/>
                    </a:ext>
                  </a:extLst>
                </a:gridCol>
                <a:gridCol w="1850566">
                  <a:extLst>
                    <a:ext uri="{9D8B030D-6E8A-4147-A177-3AD203B41FA5}">
                      <a16:colId xmlns:a16="http://schemas.microsoft.com/office/drawing/2014/main" val="347861940"/>
                    </a:ext>
                  </a:extLst>
                </a:gridCol>
              </a:tblGrid>
              <a:tr h="633482">
                <a:tc>
                  <a:txBody>
                    <a:bodyPr/>
                    <a:lstStyle/>
                    <a:p>
                      <a:pPr marL="0" marR="0" algn="ctr">
                        <a:spcBef>
                          <a:spcPts val="0"/>
                        </a:spcBef>
                        <a:spcAft>
                          <a:spcPts val="0"/>
                        </a:spcAft>
                      </a:pPr>
                      <a:r>
                        <a:rPr lang="bn-BD" sz="4000" b="1" kern="1200" dirty="0">
                          <a:solidFill>
                            <a:srgbClr val="007434"/>
                          </a:solidFill>
                          <a:effectLst/>
                          <a:latin typeface="NikoshLightBAN" panose="02000000000000000000" pitchFamily="2" charset="0"/>
                          <a:ea typeface="+mn-ea"/>
                          <a:cs typeface="NikoshLightBAN" panose="02000000000000000000" pitchFamily="2" charset="0"/>
                        </a:rPr>
                        <a:t>অর্থবছর</a:t>
                      </a:r>
                      <a:endParaRPr lang="en-US" sz="4000" b="1" kern="1200" dirty="0">
                        <a:solidFill>
                          <a:srgbClr val="007434"/>
                        </a:solidFill>
                        <a:effectLst/>
                        <a:latin typeface="NikoshLightBAN" panose="02000000000000000000" pitchFamily="2" charset="0"/>
                        <a:ea typeface="+mn-ea"/>
                        <a:cs typeface="NikoshLightBAN" panose="02000000000000000000" pitchFamily="2" charset="0"/>
                      </a:endParaRPr>
                    </a:p>
                  </a:txBody>
                  <a:tcPr marL="68580" marR="68580" marT="0" marB="0">
                    <a:solidFill>
                      <a:srgbClr val="FFC000"/>
                    </a:solidFill>
                  </a:tcPr>
                </a:tc>
                <a:tc>
                  <a:txBody>
                    <a:bodyPr/>
                    <a:lstStyle/>
                    <a:p>
                      <a:pPr marL="0" marR="0" algn="ctr">
                        <a:spcBef>
                          <a:spcPts val="0"/>
                        </a:spcBef>
                        <a:spcAft>
                          <a:spcPts val="0"/>
                        </a:spcAft>
                      </a:pPr>
                      <a:r>
                        <a:rPr lang="bn-BD" sz="3200">
                          <a:effectLst/>
                          <a:latin typeface="NikoshLightBAN" panose="02000000000000000000" pitchFamily="2" charset="0"/>
                          <a:ea typeface="Gadugi" panose="020B0502040204020203" pitchFamily="34" charset="0"/>
                          <a:cs typeface="NikoshLightBAN" panose="02000000000000000000" pitchFamily="2" charset="0"/>
                        </a:rPr>
                        <a:t>২০০৮-০৯</a:t>
                      </a:r>
                      <a:endParaRPr lang="en-US" sz="3200">
                        <a:effectLst/>
                        <a:latin typeface="NikoshLightBAN" panose="02000000000000000000" pitchFamily="2" charset="0"/>
                        <a:ea typeface="Gadugi" panose="020B0502040204020203" pitchFamily="34" charset="0"/>
                        <a:cs typeface="NikoshLightBAN" panose="02000000000000000000" pitchFamily="2" charset="0"/>
                      </a:endParaRPr>
                    </a:p>
                  </a:txBody>
                  <a:tcPr marL="68580" marR="68580" marT="0" marB="0">
                    <a:solidFill>
                      <a:srgbClr val="92D050"/>
                    </a:solidFill>
                  </a:tcPr>
                </a:tc>
                <a:tc>
                  <a:txBody>
                    <a:bodyPr/>
                    <a:lstStyle/>
                    <a:p>
                      <a:pPr marL="0" marR="0" algn="ctr">
                        <a:spcBef>
                          <a:spcPts val="0"/>
                        </a:spcBef>
                        <a:spcAft>
                          <a:spcPts val="0"/>
                        </a:spcAft>
                      </a:pPr>
                      <a:r>
                        <a:rPr lang="bn-BD" sz="3200" dirty="0">
                          <a:effectLst/>
                          <a:latin typeface="NikoshLightBAN" panose="02000000000000000000" pitchFamily="2" charset="0"/>
                          <a:ea typeface="Gadugi" panose="020B0502040204020203" pitchFamily="34" charset="0"/>
                          <a:cs typeface="NikoshLightBAN" panose="02000000000000000000" pitchFamily="2" charset="0"/>
                        </a:rPr>
                        <a:t>২০০৯-১০</a:t>
                      </a:r>
                      <a:endParaRPr lang="en-US" sz="3200" dirty="0">
                        <a:effectLst/>
                        <a:latin typeface="NikoshLightBAN" panose="02000000000000000000" pitchFamily="2" charset="0"/>
                        <a:ea typeface="Gadugi" panose="020B0502040204020203" pitchFamily="34" charset="0"/>
                        <a:cs typeface="NikoshLightBAN" panose="02000000000000000000" pitchFamily="2" charset="0"/>
                      </a:endParaRPr>
                    </a:p>
                  </a:txBody>
                  <a:tcPr marL="68580" marR="68580" marT="0" marB="0">
                    <a:solidFill>
                      <a:srgbClr val="92D050"/>
                    </a:solidFill>
                  </a:tcPr>
                </a:tc>
                <a:tc>
                  <a:txBody>
                    <a:bodyPr/>
                    <a:lstStyle/>
                    <a:p>
                      <a:pPr marL="0" marR="0" algn="ctr">
                        <a:spcBef>
                          <a:spcPts val="0"/>
                        </a:spcBef>
                        <a:spcAft>
                          <a:spcPts val="0"/>
                        </a:spcAft>
                      </a:pPr>
                      <a:r>
                        <a:rPr lang="bn-BD" sz="3200">
                          <a:effectLst/>
                          <a:latin typeface="NikoshLightBAN" panose="02000000000000000000" pitchFamily="2" charset="0"/>
                          <a:ea typeface="Gadugi" panose="020B0502040204020203" pitchFamily="34" charset="0"/>
                          <a:cs typeface="NikoshLightBAN" panose="02000000000000000000" pitchFamily="2" charset="0"/>
                        </a:rPr>
                        <a:t>২০১০-১১</a:t>
                      </a:r>
                      <a:endParaRPr lang="en-US" sz="3200">
                        <a:effectLst/>
                        <a:latin typeface="NikoshLightBAN" panose="02000000000000000000" pitchFamily="2" charset="0"/>
                        <a:ea typeface="Gadugi" panose="020B0502040204020203" pitchFamily="34" charset="0"/>
                        <a:cs typeface="NikoshLightBAN" panose="02000000000000000000" pitchFamily="2" charset="0"/>
                      </a:endParaRPr>
                    </a:p>
                  </a:txBody>
                  <a:tcPr marL="68580" marR="68580" marT="0" marB="0">
                    <a:solidFill>
                      <a:srgbClr val="92D050"/>
                    </a:solidFill>
                  </a:tcPr>
                </a:tc>
                <a:tc>
                  <a:txBody>
                    <a:bodyPr/>
                    <a:lstStyle/>
                    <a:p>
                      <a:pPr marL="0" marR="0" algn="ctr">
                        <a:spcBef>
                          <a:spcPts val="0"/>
                        </a:spcBef>
                        <a:spcAft>
                          <a:spcPts val="0"/>
                        </a:spcAft>
                      </a:pPr>
                      <a:r>
                        <a:rPr lang="bn-BD" sz="3200">
                          <a:effectLst/>
                          <a:latin typeface="NikoshLightBAN" panose="02000000000000000000" pitchFamily="2" charset="0"/>
                          <a:ea typeface="Gadugi" panose="020B0502040204020203" pitchFamily="34" charset="0"/>
                          <a:cs typeface="NikoshLightBAN" panose="02000000000000000000" pitchFamily="2" charset="0"/>
                        </a:rPr>
                        <a:t>২০১১-১২</a:t>
                      </a:r>
                      <a:endParaRPr lang="en-US" sz="3200">
                        <a:effectLst/>
                        <a:latin typeface="NikoshLightBAN" panose="02000000000000000000" pitchFamily="2" charset="0"/>
                        <a:ea typeface="Gadugi" panose="020B0502040204020203" pitchFamily="34" charset="0"/>
                        <a:cs typeface="NikoshLightBAN" panose="02000000000000000000" pitchFamily="2" charset="0"/>
                      </a:endParaRPr>
                    </a:p>
                  </a:txBody>
                  <a:tcPr marL="68580" marR="68580" marT="0" marB="0">
                    <a:solidFill>
                      <a:srgbClr val="92D050"/>
                    </a:solidFill>
                  </a:tcPr>
                </a:tc>
                <a:tc>
                  <a:txBody>
                    <a:bodyPr/>
                    <a:lstStyle/>
                    <a:p>
                      <a:pPr marL="0" marR="0" algn="ctr">
                        <a:spcBef>
                          <a:spcPts val="0"/>
                        </a:spcBef>
                        <a:spcAft>
                          <a:spcPts val="0"/>
                        </a:spcAft>
                      </a:pPr>
                      <a:r>
                        <a:rPr lang="bn-BD" sz="3200">
                          <a:effectLst/>
                          <a:latin typeface="NikoshLightBAN" panose="02000000000000000000" pitchFamily="2" charset="0"/>
                          <a:ea typeface="Gadugi" panose="020B0502040204020203" pitchFamily="34" charset="0"/>
                          <a:cs typeface="NikoshLightBAN" panose="02000000000000000000" pitchFamily="2" charset="0"/>
                        </a:rPr>
                        <a:t>২০১২-১৩</a:t>
                      </a:r>
                      <a:endParaRPr lang="en-US" sz="3200">
                        <a:effectLst/>
                        <a:latin typeface="NikoshLightBAN" panose="02000000000000000000" pitchFamily="2" charset="0"/>
                        <a:ea typeface="Gadugi" panose="020B0502040204020203" pitchFamily="34" charset="0"/>
                        <a:cs typeface="NikoshLightBAN" panose="02000000000000000000" pitchFamily="2" charset="0"/>
                      </a:endParaRPr>
                    </a:p>
                  </a:txBody>
                  <a:tcPr marL="68580" marR="68580" marT="0" marB="0">
                    <a:solidFill>
                      <a:srgbClr val="92D050"/>
                    </a:solidFill>
                  </a:tcPr>
                </a:tc>
                <a:tc>
                  <a:txBody>
                    <a:bodyPr/>
                    <a:lstStyle/>
                    <a:p>
                      <a:pPr marL="0" marR="0" algn="ctr">
                        <a:spcBef>
                          <a:spcPts val="0"/>
                        </a:spcBef>
                        <a:spcAft>
                          <a:spcPts val="0"/>
                        </a:spcAft>
                      </a:pPr>
                      <a:r>
                        <a:rPr lang="bn-BD" sz="3200" dirty="0">
                          <a:effectLst/>
                          <a:latin typeface="NikoshLightBAN" panose="02000000000000000000" pitchFamily="2" charset="0"/>
                          <a:ea typeface="Gadugi" panose="020B0502040204020203" pitchFamily="34" charset="0"/>
                          <a:cs typeface="NikoshLightBAN" panose="02000000000000000000" pitchFamily="2" charset="0"/>
                        </a:rPr>
                        <a:t>২০১৩-১৪</a:t>
                      </a:r>
                      <a:endParaRPr lang="en-US" sz="3200" dirty="0">
                        <a:effectLst/>
                        <a:latin typeface="NikoshLightBAN" panose="02000000000000000000" pitchFamily="2" charset="0"/>
                        <a:ea typeface="Gadugi" panose="020B0502040204020203" pitchFamily="34" charset="0"/>
                        <a:cs typeface="NikoshLightBAN" panose="02000000000000000000" pitchFamily="2" charset="0"/>
                      </a:endParaRPr>
                    </a:p>
                  </a:txBody>
                  <a:tcPr marL="68580" marR="68580" marT="0" marB="0">
                    <a:solidFill>
                      <a:srgbClr val="92D050"/>
                    </a:solidFill>
                  </a:tcPr>
                </a:tc>
                <a:extLst>
                  <a:ext uri="{0D108BD9-81ED-4DB2-BD59-A6C34878D82A}">
                    <a16:rowId xmlns:a16="http://schemas.microsoft.com/office/drawing/2014/main" val="120043954"/>
                  </a:ext>
                </a:extLst>
              </a:tr>
              <a:tr h="1013572">
                <a:tc>
                  <a:txBody>
                    <a:bodyPr/>
                    <a:lstStyle/>
                    <a:p>
                      <a:pPr marL="0" marR="0" algn="ctr">
                        <a:spcBef>
                          <a:spcPts val="0"/>
                        </a:spcBef>
                        <a:spcAft>
                          <a:spcPts val="0"/>
                        </a:spcAft>
                        <a:tabLst>
                          <a:tab pos="457200" algn="l"/>
                          <a:tab pos="914400" algn="l"/>
                          <a:tab pos="4572000" algn="l"/>
                        </a:tabLst>
                      </a:pPr>
                      <a:r>
                        <a:rPr lang="bn-BD" sz="3200" dirty="0">
                          <a:solidFill>
                            <a:srgbClr val="007434"/>
                          </a:solidFill>
                          <a:effectLst/>
                          <a:latin typeface="NikoshLightBAN" panose="02000000000000000000" pitchFamily="2" charset="0"/>
                          <a:cs typeface="NikoshLightBAN" panose="02000000000000000000" pitchFamily="2" charset="0"/>
                        </a:rPr>
                        <a:t>তৈরী পোষাকের</a:t>
                      </a:r>
                    </a:p>
                    <a:p>
                      <a:pPr marL="0" marR="0" algn="ctr">
                        <a:spcBef>
                          <a:spcPts val="0"/>
                        </a:spcBef>
                        <a:spcAft>
                          <a:spcPts val="0"/>
                        </a:spcAft>
                        <a:tabLst>
                          <a:tab pos="457200" algn="l"/>
                          <a:tab pos="914400" algn="l"/>
                          <a:tab pos="4572000" algn="l"/>
                        </a:tabLst>
                      </a:pPr>
                      <a:r>
                        <a:rPr lang="bn-BD" sz="3200" dirty="0">
                          <a:solidFill>
                            <a:srgbClr val="007434"/>
                          </a:solidFill>
                          <a:effectLst/>
                          <a:latin typeface="NikoshLightBAN" panose="02000000000000000000" pitchFamily="2" charset="0"/>
                          <a:cs typeface="NikoshLightBAN" panose="02000000000000000000" pitchFamily="2" charset="0"/>
                        </a:rPr>
                        <a:t> রপ্তানী আয়</a:t>
                      </a:r>
                      <a:endParaRPr lang="en-US" sz="1800" dirty="0">
                        <a:solidFill>
                          <a:srgbClr val="007434"/>
                        </a:solidFill>
                        <a:effectLst/>
                        <a:latin typeface="NikoshLightBAN" panose="02000000000000000000" pitchFamily="2" charset="0"/>
                        <a:ea typeface="Calibri" panose="020F0502020204030204" pitchFamily="34" charset="0"/>
                        <a:cs typeface="NikoshLightBAN" panose="02000000000000000000" pitchFamily="2" charset="0"/>
                      </a:endParaRPr>
                    </a:p>
                  </a:txBody>
                  <a:tcPr marL="68580" marR="68580" marT="0" marB="0">
                    <a:solidFill>
                      <a:srgbClr val="FFC000"/>
                    </a:solidFill>
                  </a:tcPr>
                </a:tc>
                <a:tc>
                  <a:txBody>
                    <a:bodyPr/>
                    <a:lstStyle/>
                    <a:p>
                      <a:pPr marL="0" marR="0" algn="ctr">
                        <a:spcBef>
                          <a:spcPts val="0"/>
                        </a:spcBef>
                        <a:spcAft>
                          <a:spcPts val="0"/>
                        </a:spcAft>
                        <a:tabLst>
                          <a:tab pos="457200" algn="l"/>
                          <a:tab pos="914400" algn="l"/>
                          <a:tab pos="4572000" algn="l"/>
                        </a:tabLst>
                      </a:pPr>
                      <a:r>
                        <a:rPr lang="bn-BD" sz="3600" dirty="0">
                          <a:effectLst/>
                          <a:latin typeface="NikoshLightBAN" panose="02000000000000000000" pitchFamily="2" charset="0"/>
                          <a:cs typeface="NikoshLightBAN" panose="02000000000000000000" pitchFamily="2" charset="0"/>
                        </a:rPr>
                        <a:t>৫৯১৯</a:t>
                      </a:r>
                      <a:endParaRPr lang="en-US" sz="3600" dirty="0">
                        <a:effectLst/>
                        <a:latin typeface="NikoshLightBAN" panose="02000000000000000000" pitchFamily="2" charset="0"/>
                        <a:ea typeface="Calibri" panose="020F0502020204030204" pitchFamily="34" charset="0"/>
                        <a:cs typeface="NikoshLightBAN" panose="02000000000000000000" pitchFamily="2"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tabLst>
                          <a:tab pos="457200" algn="l"/>
                          <a:tab pos="914400" algn="l"/>
                          <a:tab pos="4572000" algn="l"/>
                        </a:tabLst>
                      </a:pPr>
                      <a:r>
                        <a:rPr lang="bn-BD" sz="3600" dirty="0">
                          <a:effectLst/>
                          <a:latin typeface="NikoshLightBAN" panose="02000000000000000000" pitchFamily="2" charset="0"/>
                          <a:cs typeface="NikoshLightBAN" panose="02000000000000000000" pitchFamily="2" charset="0"/>
                        </a:rPr>
                        <a:t>৬০১৩</a:t>
                      </a:r>
                      <a:endParaRPr lang="en-US" sz="3600" dirty="0">
                        <a:effectLst/>
                        <a:latin typeface="NikoshLightBAN" panose="02000000000000000000" pitchFamily="2" charset="0"/>
                        <a:ea typeface="Calibri" panose="020F0502020204030204" pitchFamily="34" charset="0"/>
                        <a:cs typeface="NikoshLightBAN" panose="02000000000000000000" pitchFamily="2"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tabLst>
                          <a:tab pos="457200" algn="l"/>
                          <a:tab pos="914400" algn="l"/>
                          <a:tab pos="4572000" algn="l"/>
                        </a:tabLst>
                      </a:pPr>
                      <a:r>
                        <a:rPr lang="bn-BD" sz="3600" dirty="0">
                          <a:effectLst/>
                          <a:latin typeface="NikoshLightBAN" panose="02000000000000000000" pitchFamily="2" charset="0"/>
                          <a:cs typeface="NikoshLightBAN" panose="02000000000000000000" pitchFamily="2" charset="0"/>
                        </a:rPr>
                        <a:t>৮৪৩২</a:t>
                      </a:r>
                      <a:endParaRPr lang="en-US" sz="3600" dirty="0">
                        <a:effectLst/>
                        <a:latin typeface="NikoshLightBAN" panose="02000000000000000000" pitchFamily="2" charset="0"/>
                        <a:ea typeface="Calibri" panose="020F0502020204030204" pitchFamily="34" charset="0"/>
                        <a:cs typeface="NikoshLightBAN" panose="02000000000000000000" pitchFamily="2"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tabLst>
                          <a:tab pos="457200" algn="l"/>
                          <a:tab pos="914400" algn="l"/>
                          <a:tab pos="4572000" algn="l"/>
                        </a:tabLst>
                      </a:pPr>
                      <a:r>
                        <a:rPr lang="bn-BD" sz="3600" dirty="0">
                          <a:effectLst/>
                          <a:latin typeface="NikoshLightBAN" panose="02000000000000000000" pitchFamily="2" charset="0"/>
                          <a:cs typeface="NikoshLightBAN" panose="02000000000000000000" pitchFamily="2" charset="0"/>
                        </a:rPr>
                        <a:t>৯৬০৩</a:t>
                      </a:r>
                      <a:endParaRPr lang="en-US" sz="3600" dirty="0">
                        <a:effectLst/>
                        <a:latin typeface="NikoshLightBAN" panose="02000000000000000000" pitchFamily="2" charset="0"/>
                        <a:ea typeface="Calibri" panose="020F0502020204030204" pitchFamily="34" charset="0"/>
                        <a:cs typeface="NikoshLightBAN" panose="02000000000000000000" pitchFamily="2"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tabLst>
                          <a:tab pos="457200" algn="l"/>
                          <a:tab pos="914400" algn="l"/>
                          <a:tab pos="4572000" algn="l"/>
                        </a:tabLst>
                      </a:pPr>
                      <a:r>
                        <a:rPr lang="bn-BD" sz="3600" dirty="0">
                          <a:effectLst/>
                          <a:latin typeface="NikoshLightBAN" panose="02000000000000000000" pitchFamily="2" charset="0"/>
                          <a:cs typeface="NikoshLightBAN" panose="02000000000000000000" pitchFamily="2" charset="0"/>
                        </a:rPr>
                        <a:t>১১০৪০</a:t>
                      </a:r>
                      <a:endParaRPr lang="en-US" sz="3600" dirty="0">
                        <a:effectLst/>
                        <a:latin typeface="NikoshLightBAN" panose="02000000000000000000" pitchFamily="2" charset="0"/>
                        <a:ea typeface="Calibri" panose="020F0502020204030204" pitchFamily="34" charset="0"/>
                        <a:cs typeface="NikoshLightBAN" panose="02000000000000000000" pitchFamily="2"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tabLst>
                          <a:tab pos="457200" algn="l"/>
                          <a:tab pos="914400" algn="l"/>
                          <a:tab pos="4572000" algn="l"/>
                        </a:tabLst>
                      </a:pPr>
                      <a:r>
                        <a:rPr lang="bn-BD" sz="3600" dirty="0">
                          <a:effectLst/>
                          <a:latin typeface="NikoshLightBAN" panose="02000000000000000000" pitchFamily="2" charset="0"/>
                          <a:cs typeface="NikoshLightBAN" panose="02000000000000000000" pitchFamily="2" charset="0"/>
                        </a:rPr>
                        <a:t>৮২২৮</a:t>
                      </a:r>
                      <a:endParaRPr lang="en-US" sz="3600" dirty="0">
                        <a:effectLst/>
                        <a:latin typeface="NikoshLightBAN" panose="02000000000000000000" pitchFamily="2" charset="0"/>
                        <a:ea typeface="Calibri" panose="020F0502020204030204" pitchFamily="34" charset="0"/>
                        <a:cs typeface="NikoshLightBAN" panose="02000000000000000000" pitchFamily="2"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677952396"/>
                  </a:ext>
                </a:extLst>
              </a:tr>
            </a:tbl>
          </a:graphicData>
        </a:graphic>
      </p:graphicFrame>
      <p:sp>
        <p:nvSpPr>
          <p:cNvPr id="11" name="Rectangle 2"/>
          <p:cNvSpPr>
            <a:spLocks noChangeArrowheads="1"/>
          </p:cNvSpPr>
          <p:nvPr/>
        </p:nvSpPr>
        <p:spPr bwMode="auto">
          <a:xfrm>
            <a:off x="3530625" y="5478869"/>
            <a:ext cx="45159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45720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45720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45720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45720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45720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45720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45720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45720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45720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4572000" algn="l"/>
              </a:tabLst>
            </a:pPr>
            <a:r>
              <a:rPr kumimoji="0" lang="en-US" altLang="en-US" sz="2800" i="0" u="none" strike="noStrike" cap="none" normalizeH="0" baseline="0" dirty="0" err="1">
                <a:ln>
                  <a:noFill/>
                </a:ln>
                <a:solidFill>
                  <a:schemeClr val="tx1"/>
                </a:solidFill>
                <a:effectLst/>
                <a:latin typeface="Shonar Bangla" panose="02020603050405020304" pitchFamily="18" charset="0"/>
                <a:ea typeface="Calibri" panose="020F0502020204030204" pitchFamily="34" charset="0"/>
                <a:cs typeface="Shonar Bangla" panose="02020603050405020304" pitchFamily="18" charset="0"/>
              </a:rPr>
              <a:t>উৎসঃ</a:t>
            </a:r>
            <a:r>
              <a:rPr kumimoji="0" lang="en-US" altLang="en-US" sz="2800" i="0" u="none" strike="noStrike" cap="none" normalizeH="0" baseline="0" dirty="0">
                <a:ln>
                  <a:noFill/>
                </a:ln>
                <a:solidFill>
                  <a:schemeClr val="tx1"/>
                </a:solidFill>
                <a:effectLst/>
                <a:latin typeface="Shonar Bangla" panose="02020603050405020304" pitchFamily="18" charset="0"/>
                <a:ea typeface="Calibri" panose="020F0502020204030204" pitchFamily="34" charset="0"/>
                <a:cs typeface="Shonar Bangla" panose="02020603050405020304" pitchFamily="18" charset="0"/>
              </a:rPr>
              <a:t> </a:t>
            </a:r>
            <a:r>
              <a:rPr kumimoji="0" lang="en-US" altLang="en-US" sz="2800" i="0" u="none" strike="noStrike" cap="none" normalizeH="0" baseline="0" dirty="0" err="1">
                <a:ln>
                  <a:noFill/>
                </a:ln>
                <a:solidFill>
                  <a:schemeClr val="tx1"/>
                </a:solidFill>
                <a:effectLst/>
                <a:latin typeface="Shonar Bangla" panose="02020603050405020304" pitchFamily="18" charset="0"/>
                <a:ea typeface="Calibri" panose="020F0502020204030204" pitchFamily="34" charset="0"/>
                <a:cs typeface="Shonar Bangla" panose="02020603050405020304" pitchFamily="18" charset="0"/>
              </a:rPr>
              <a:t>বাংলাদেশ</a:t>
            </a:r>
            <a:r>
              <a:rPr kumimoji="0" lang="en-US" altLang="en-US" sz="2800" i="0" u="none" strike="noStrike" cap="none" normalizeH="0" baseline="0" dirty="0">
                <a:ln>
                  <a:noFill/>
                </a:ln>
                <a:solidFill>
                  <a:schemeClr val="tx1"/>
                </a:solidFill>
                <a:effectLst/>
                <a:latin typeface="Shonar Bangla" panose="02020603050405020304" pitchFamily="18" charset="0"/>
                <a:ea typeface="Calibri" panose="020F0502020204030204" pitchFamily="34" charset="0"/>
                <a:cs typeface="Shonar Bangla" panose="02020603050405020304" pitchFamily="18" charset="0"/>
              </a:rPr>
              <a:t> </a:t>
            </a:r>
            <a:r>
              <a:rPr kumimoji="0" lang="en-US" altLang="en-US" sz="2800" i="0" u="none" strike="noStrike" cap="none" normalizeH="0" baseline="0" dirty="0" err="1">
                <a:ln>
                  <a:noFill/>
                </a:ln>
                <a:solidFill>
                  <a:schemeClr val="tx1"/>
                </a:solidFill>
                <a:effectLst/>
                <a:latin typeface="Shonar Bangla" panose="02020603050405020304" pitchFamily="18" charset="0"/>
                <a:ea typeface="Calibri" panose="020F0502020204030204" pitchFamily="34" charset="0"/>
                <a:cs typeface="Shonar Bangla" panose="02020603050405020304" pitchFamily="18" charset="0"/>
              </a:rPr>
              <a:t>অর্থনৈতিক</a:t>
            </a:r>
            <a:r>
              <a:rPr kumimoji="0" lang="en-US" altLang="en-US" sz="2800" i="0" u="none" strike="noStrike" cap="none" normalizeH="0" baseline="0" dirty="0">
                <a:ln>
                  <a:noFill/>
                </a:ln>
                <a:solidFill>
                  <a:schemeClr val="tx1"/>
                </a:solidFill>
                <a:effectLst/>
                <a:latin typeface="Shonar Bangla" panose="02020603050405020304" pitchFamily="18" charset="0"/>
                <a:ea typeface="Calibri" panose="020F0502020204030204" pitchFamily="34" charset="0"/>
                <a:cs typeface="Shonar Bangla" panose="02020603050405020304" pitchFamily="18" charset="0"/>
              </a:rPr>
              <a:t> সমীক্ষা-২০১৪</a:t>
            </a:r>
            <a:endParaRPr kumimoji="0" lang="en-US" altLang="en-US" sz="28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72838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TextBox 4"/>
          <p:cNvSpPr txBox="1"/>
          <p:nvPr/>
        </p:nvSpPr>
        <p:spPr>
          <a:xfrm>
            <a:off x="4522572" y="0"/>
            <a:ext cx="6969212" cy="2646878"/>
          </a:xfrm>
          <a:prstGeom prst="rect">
            <a:avLst/>
          </a:prstGeom>
          <a:noFill/>
        </p:spPr>
        <p:txBody>
          <a:bodyPr wrap="square" rtlCol="0">
            <a:spAutoFit/>
          </a:bodyPr>
          <a:lstStyle/>
          <a:p>
            <a:r>
              <a:rPr lang="bn-BD" sz="16600" b="1" dirty="0">
                <a:latin typeface="GangaOMJ" panose="00000400000000000000" pitchFamily="2" charset="0"/>
                <a:cs typeface="GangaOMJ" panose="00000400000000000000" pitchFamily="2" charset="0"/>
              </a:rPr>
              <a:t>ধন্যবাদ</a:t>
            </a:r>
            <a:endParaRPr lang="en-US" sz="16600" b="1" dirty="0">
              <a:latin typeface="GangaOMJ" panose="00000400000000000000" pitchFamily="2" charset="0"/>
              <a:cs typeface="GangaOMJ" panose="00000400000000000000" pitchFamily="2" charset="0"/>
            </a:endParaRPr>
          </a:p>
        </p:txBody>
      </p:sp>
    </p:spTree>
    <p:extLst>
      <p:ext uri="{BB962C8B-B14F-4D97-AF65-F5344CB8AC3E}">
        <p14:creationId xmlns:p14="http://schemas.microsoft.com/office/powerpoint/2010/main" val="2862659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754" y="276029"/>
            <a:ext cx="5156110" cy="6239023"/>
          </a:xfrm>
          <a:prstGeom prst="rect">
            <a:avLst/>
          </a:prstGeom>
        </p:spPr>
      </p:pic>
      <p:sp>
        <p:nvSpPr>
          <p:cNvPr id="5" name="TextBox 4"/>
          <p:cNvSpPr txBox="1"/>
          <p:nvPr/>
        </p:nvSpPr>
        <p:spPr>
          <a:xfrm>
            <a:off x="7109639" y="279435"/>
            <a:ext cx="4086225" cy="6235617"/>
          </a:xfrm>
          <a:prstGeom prst="rect">
            <a:avLst/>
          </a:prstGeom>
          <a:solidFill>
            <a:srgbClr val="00B050"/>
          </a:solidFill>
        </p:spPr>
        <p:txBody>
          <a:bodyPr wrap="square" rtlCol="0">
            <a:spAutoFit/>
          </a:bodyPr>
          <a:lstStyle/>
          <a:p>
            <a:endParaRPr lang="en-US" dirty="0"/>
          </a:p>
        </p:txBody>
      </p:sp>
      <p:sp>
        <p:nvSpPr>
          <p:cNvPr id="6" name="TextBox 5"/>
          <p:cNvSpPr txBox="1"/>
          <p:nvPr/>
        </p:nvSpPr>
        <p:spPr>
          <a:xfrm>
            <a:off x="7384790" y="1226848"/>
            <a:ext cx="3248005" cy="2215991"/>
          </a:xfrm>
          <a:prstGeom prst="rect">
            <a:avLst/>
          </a:prstGeom>
          <a:noFill/>
        </p:spPr>
        <p:txBody>
          <a:bodyPr wrap="square" rtlCol="0">
            <a:spAutoFit/>
          </a:bodyPr>
          <a:lstStyle/>
          <a:p>
            <a:pPr algn="ctr"/>
            <a:r>
              <a:rPr lang="en-US" sz="8000" b="1" dirty="0" err="1">
                <a:solidFill>
                  <a:schemeClr val="bg1"/>
                </a:solidFill>
              </a:rPr>
              <a:t>অর্থনীতি</a:t>
            </a:r>
            <a:endParaRPr lang="bn-BD" sz="8000" b="1" dirty="0">
              <a:solidFill>
                <a:schemeClr val="bg1"/>
              </a:solidFill>
            </a:endParaRPr>
          </a:p>
          <a:p>
            <a:pPr algn="ctr"/>
            <a:r>
              <a:rPr lang="bn-BD" sz="4000" b="1" dirty="0">
                <a:solidFill>
                  <a:schemeClr val="bg1"/>
                </a:solidFill>
                <a:latin typeface="NikoshLightBAN" panose="02000000000000000000" pitchFamily="2" charset="0"/>
                <a:cs typeface="NikoshLightBAN" panose="02000000000000000000" pitchFamily="2" charset="0"/>
              </a:rPr>
              <a:t>দ্বিতীয় </a:t>
            </a:r>
            <a:r>
              <a:rPr lang="en-US" sz="4000" b="1" dirty="0" err="1">
                <a:solidFill>
                  <a:schemeClr val="bg1"/>
                </a:solidFill>
                <a:latin typeface="NikoshLightBAN" panose="02000000000000000000" pitchFamily="2" charset="0"/>
                <a:cs typeface="NikoshLightBAN" panose="02000000000000000000" pitchFamily="2" charset="0"/>
              </a:rPr>
              <a:t>পত্র</a:t>
            </a:r>
            <a:endParaRPr lang="en-US" sz="4000" b="1" dirty="0">
              <a:solidFill>
                <a:schemeClr val="bg1"/>
              </a:solidFill>
              <a:latin typeface="NikoshLightBAN" panose="02000000000000000000" pitchFamily="2" charset="0"/>
              <a:cs typeface="NikoshLightBAN" panose="02000000000000000000" pitchFamily="2" charset="0"/>
            </a:endParaRPr>
          </a:p>
          <a:p>
            <a:endParaRPr lang="en-US" dirty="0"/>
          </a:p>
        </p:txBody>
      </p:sp>
      <p:sp>
        <p:nvSpPr>
          <p:cNvPr id="7" name="Rectangle 6"/>
          <p:cNvSpPr/>
          <p:nvPr/>
        </p:nvSpPr>
        <p:spPr>
          <a:xfrm>
            <a:off x="7384791" y="4656890"/>
            <a:ext cx="3248005"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BD" sz="4000" b="1" cap="none" spc="0" dirty="0">
                <a:ln/>
                <a:solidFill>
                  <a:schemeClr val="bg1"/>
                </a:solidFill>
                <a:effectLst/>
                <a:latin typeface="GangaOMJ" panose="00000400000000000000" pitchFamily="2" charset="0"/>
                <a:cs typeface="GangaOMJ" panose="00000400000000000000" pitchFamily="2" charset="0"/>
              </a:rPr>
              <a:t>একাদশ-দ্বাদশ শ্রেণী</a:t>
            </a:r>
            <a:endParaRPr lang="en-US" sz="4000" b="1" cap="none" spc="0" dirty="0">
              <a:ln/>
              <a:solidFill>
                <a:schemeClr val="bg1"/>
              </a:solidFill>
              <a:effectLst/>
              <a:latin typeface="GangaOMJ" panose="00000400000000000000" pitchFamily="2" charset="0"/>
              <a:cs typeface="GangaOMJ" panose="00000400000000000000" pitchFamily="2" charset="0"/>
            </a:endParaRPr>
          </a:p>
        </p:txBody>
      </p:sp>
      <p:sp>
        <p:nvSpPr>
          <p:cNvPr id="8" name="Right Arrow 7"/>
          <p:cNvSpPr/>
          <p:nvPr/>
        </p:nvSpPr>
        <p:spPr>
          <a:xfrm>
            <a:off x="443924" y="449455"/>
            <a:ext cx="4684296" cy="2133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err="1">
                <a:solidFill>
                  <a:srgbClr val="C00000"/>
                </a:solidFill>
              </a:rPr>
              <a:t>পাঠ</a:t>
            </a:r>
            <a:r>
              <a:rPr lang="en-US" sz="5400" b="1" dirty="0">
                <a:solidFill>
                  <a:srgbClr val="C00000"/>
                </a:solidFill>
              </a:rPr>
              <a:t> </a:t>
            </a:r>
            <a:r>
              <a:rPr lang="en-US" sz="5400" b="1" dirty="0" err="1">
                <a:solidFill>
                  <a:srgbClr val="C00000"/>
                </a:solidFill>
              </a:rPr>
              <a:t>পরিচিতি</a:t>
            </a:r>
            <a:endParaRPr lang="en-US" sz="5400" b="1" dirty="0">
              <a:solidFill>
                <a:srgbClr val="C00000"/>
              </a:solidFill>
            </a:endParaRPr>
          </a:p>
        </p:txBody>
      </p:sp>
    </p:spTree>
    <p:extLst>
      <p:ext uri="{BB962C8B-B14F-4D97-AF65-F5344CB8AC3E}">
        <p14:creationId xmlns:p14="http://schemas.microsoft.com/office/powerpoint/2010/main" val="585600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3" y="157162"/>
            <a:ext cx="12091987" cy="6700838"/>
          </a:xfrm>
          <a:prstGeom prst="rect">
            <a:avLst/>
          </a:prstGeom>
        </p:spPr>
      </p:pic>
      <p:sp>
        <p:nvSpPr>
          <p:cNvPr id="3" name="TextBox 2"/>
          <p:cNvSpPr txBox="1"/>
          <p:nvPr/>
        </p:nvSpPr>
        <p:spPr>
          <a:xfrm>
            <a:off x="805996" y="905985"/>
            <a:ext cx="10725150" cy="4972050"/>
          </a:xfrm>
          <a:prstGeom prst="rect">
            <a:avLst/>
          </a:prstGeom>
          <a:solidFill>
            <a:srgbClr val="92D050"/>
          </a:solidFill>
        </p:spPr>
        <p:txBody>
          <a:bodyPr wrap="square" rtlCol="0">
            <a:spAutoFit/>
          </a:bodyPr>
          <a:lstStyle/>
          <a:p>
            <a:endParaRPr lang="en-US" dirty="0"/>
          </a:p>
        </p:txBody>
      </p:sp>
      <p:sp>
        <p:nvSpPr>
          <p:cNvPr id="10" name="TextBox 9"/>
          <p:cNvSpPr txBox="1"/>
          <p:nvPr/>
        </p:nvSpPr>
        <p:spPr>
          <a:xfrm>
            <a:off x="1572298" y="936803"/>
            <a:ext cx="2846169" cy="707886"/>
          </a:xfrm>
          <a:prstGeom prst="rect">
            <a:avLst/>
          </a:prstGeom>
          <a:noFill/>
        </p:spPr>
        <p:txBody>
          <a:bodyPr wrap="square" rtlCol="0">
            <a:spAutoFit/>
          </a:bodyPr>
          <a:lstStyle/>
          <a:p>
            <a:r>
              <a:rPr lang="en-US" sz="4000" b="1" dirty="0" err="1">
                <a:solidFill>
                  <a:srgbClr val="C00000"/>
                </a:solidFill>
                <a:latin typeface="NikoshBAN" panose="02000000000000000000" pitchFamily="2" charset="0"/>
                <a:cs typeface="NikoshBAN" panose="02000000000000000000" pitchFamily="2" charset="0"/>
              </a:rPr>
              <a:t>শিক্ষক</a:t>
            </a:r>
            <a:r>
              <a:rPr lang="en-US" sz="4000" b="1" dirty="0">
                <a:solidFill>
                  <a:srgbClr val="C00000"/>
                </a:solidFill>
                <a:latin typeface="NikoshBAN" panose="02000000000000000000" pitchFamily="2" charset="0"/>
                <a:cs typeface="NikoshBAN" panose="02000000000000000000" pitchFamily="2" charset="0"/>
              </a:rPr>
              <a:t> </a:t>
            </a:r>
            <a:r>
              <a:rPr lang="en-US" sz="4000" b="1" dirty="0" err="1">
                <a:solidFill>
                  <a:srgbClr val="C00000"/>
                </a:solidFill>
                <a:latin typeface="NikoshBAN" panose="02000000000000000000" pitchFamily="2" charset="0"/>
                <a:cs typeface="NikoshBAN" panose="02000000000000000000" pitchFamily="2" charset="0"/>
              </a:rPr>
              <a:t>পরিচিতি</a:t>
            </a:r>
            <a:endParaRPr lang="en-US" sz="4000" b="1" dirty="0">
              <a:solidFill>
                <a:srgbClr val="C00000"/>
              </a:solidFill>
              <a:latin typeface="NikoshBAN" panose="02000000000000000000" pitchFamily="2" charset="0"/>
              <a:cs typeface="NikoshBAN" panose="02000000000000000000" pitchFamily="2" charset="0"/>
            </a:endParaRPr>
          </a:p>
        </p:txBody>
      </p:sp>
      <p:sp>
        <p:nvSpPr>
          <p:cNvPr id="11" name="TextBox 10"/>
          <p:cNvSpPr txBox="1"/>
          <p:nvPr/>
        </p:nvSpPr>
        <p:spPr>
          <a:xfrm>
            <a:off x="1224455" y="1574957"/>
            <a:ext cx="6768662" cy="1107996"/>
          </a:xfrm>
          <a:prstGeom prst="rect">
            <a:avLst/>
          </a:prstGeom>
          <a:noFill/>
        </p:spPr>
        <p:txBody>
          <a:bodyPr wrap="square" rtlCol="0">
            <a:spAutoFit/>
          </a:bodyPr>
          <a:lstStyle/>
          <a:p>
            <a:r>
              <a:rPr lang="en-US" sz="6600" b="1" dirty="0" err="1">
                <a:latin typeface="NikoshBAN" panose="02000000000000000000" pitchFamily="2" charset="0"/>
                <a:cs typeface="NikoshBAN" panose="02000000000000000000" pitchFamily="2" charset="0"/>
              </a:rPr>
              <a:t>মোঃ</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মোয়াজ্জেম</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হোসেন</a:t>
            </a:r>
            <a:endParaRPr lang="en-US" sz="6600" b="1" dirty="0">
              <a:latin typeface="NikoshBAN" panose="02000000000000000000" pitchFamily="2" charset="0"/>
              <a:cs typeface="NikoshBAN" panose="02000000000000000000" pitchFamily="2" charset="0"/>
            </a:endParaRPr>
          </a:p>
        </p:txBody>
      </p:sp>
      <p:sp>
        <p:nvSpPr>
          <p:cNvPr id="12" name="TextBox 11"/>
          <p:cNvSpPr txBox="1"/>
          <p:nvPr/>
        </p:nvSpPr>
        <p:spPr>
          <a:xfrm>
            <a:off x="1224455" y="2659559"/>
            <a:ext cx="4051737" cy="769441"/>
          </a:xfrm>
          <a:prstGeom prst="rect">
            <a:avLst/>
          </a:prstGeom>
          <a:noFill/>
        </p:spPr>
        <p:txBody>
          <a:bodyPr wrap="square" rtlCol="0">
            <a:spAutoFit/>
          </a:bodyPr>
          <a:lstStyle/>
          <a:p>
            <a:r>
              <a:rPr lang="bn-BD" sz="4400" b="1" dirty="0">
                <a:latin typeface="NikoshBAN" panose="02000000000000000000" pitchFamily="2" charset="0"/>
                <a:cs typeface="NikoshBAN" panose="02000000000000000000" pitchFamily="2" charset="0"/>
              </a:rPr>
              <a:t>প্রভাষক-অর্থনীতি</a:t>
            </a:r>
            <a:endParaRPr lang="en-US" sz="4400" b="1" dirty="0">
              <a:latin typeface="NikoshBAN" panose="02000000000000000000" pitchFamily="2" charset="0"/>
              <a:cs typeface="NikoshBAN" panose="02000000000000000000" pitchFamily="2" charset="0"/>
            </a:endParaRPr>
          </a:p>
        </p:txBody>
      </p:sp>
      <p:sp>
        <p:nvSpPr>
          <p:cNvPr id="13" name="TextBox 12"/>
          <p:cNvSpPr txBox="1"/>
          <p:nvPr/>
        </p:nvSpPr>
        <p:spPr>
          <a:xfrm>
            <a:off x="914400" y="3805413"/>
            <a:ext cx="9417269" cy="646331"/>
          </a:xfrm>
          <a:prstGeom prst="rect">
            <a:avLst/>
          </a:prstGeom>
          <a:noFill/>
        </p:spPr>
        <p:txBody>
          <a:bodyPr wrap="square" rtlCol="0">
            <a:spAutoFit/>
          </a:bodyPr>
          <a:lstStyle/>
          <a:p>
            <a:r>
              <a:rPr lang="bn-BD" sz="3600" b="1" dirty="0">
                <a:latin typeface="NikoshBAN" panose="02000000000000000000" pitchFamily="2" charset="0"/>
                <a:cs typeface="NikoshBAN" panose="02000000000000000000" pitchFamily="2" charset="0"/>
              </a:rPr>
              <a:t>আলহাজ সাইদুর রহমান মন্টু মহিলা কলেজ,</a:t>
            </a:r>
            <a:r>
              <a:rPr lang="en-US" sz="3600" b="1" dirty="0">
                <a:latin typeface="NikoshBAN" panose="02000000000000000000" pitchFamily="2" charset="0"/>
                <a:cs typeface="NikoshBAN" panose="02000000000000000000" pitchFamily="2" charset="0"/>
              </a:rPr>
              <a:t> </a:t>
            </a:r>
            <a:r>
              <a:rPr lang="bn-BD" sz="3600" b="1" dirty="0">
                <a:latin typeface="NikoshBAN" panose="02000000000000000000" pitchFamily="2" charset="0"/>
                <a:cs typeface="NikoshBAN" panose="02000000000000000000" pitchFamily="2" charset="0"/>
              </a:rPr>
              <a:t>খোকসা, কুষ্টিয়া.</a:t>
            </a:r>
            <a:endParaRPr lang="en-US" sz="3600" b="1" dirty="0">
              <a:latin typeface="NikoshBAN" panose="02000000000000000000" pitchFamily="2" charset="0"/>
              <a:cs typeface="NikoshBAN" panose="02000000000000000000" pitchFamily="2" charset="0"/>
            </a:endParaRPr>
          </a:p>
        </p:txBody>
      </p:sp>
      <p:sp>
        <p:nvSpPr>
          <p:cNvPr id="14" name="TextBox 13"/>
          <p:cNvSpPr txBox="1"/>
          <p:nvPr/>
        </p:nvSpPr>
        <p:spPr>
          <a:xfrm>
            <a:off x="1150883" y="4639717"/>
            <a:ext cx="8671034" cy="954107"/>
          </a:xfrm>
          <a:prstGeom prst="rect">
            <a:avLst/>
          </a:prstGeom>
          <a:noFill/>
        </p:spPr>
        <p:txBody>
          <a:bodyPr wrap="square" rtlCol="0">
            <a:spAutoFit/>
          </a:bodyPr>
          <a:lstStyle/>
          <a:p>
            <a:r>
              <a:rPr lang="bn-BD" sz="2800" b="1" dirty="0">
                <a:latin typeface="NikoshBAN" panose="02000000000000000000" pitchFamily="2" charset="0"/>
                <a:cs typeface="NikoshBAN" panose="02000000000000000000" pitchFamily="2" charset="0"/>
              </a:rPr>
              <a:t>মোবাইল নং</a:t>
            </a:r>
            <a:r>
              <a:rPr lang="bn-BD" sz="2800" b="1" dirty="0"/>
              <a:t>-01715-685648</a:t>
            </a:r>
          </a:p>
          <a:p>
            <a:r>
              <a:rPr lang="bn-BD" sz="2800" b="1" dirty="0"/>
              <a:t>	   01815-685648 E-mail: ratonsir17@gmail.com</a:t>
            </a:r>
            <a:endParaRPr lang="en-US" sz="28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7320" y="918228"/>
            <a:ext cx="2769311" cy="2828608"/>
          </a:xfrm>
          <a:prstGeom prst="rect">
            <a:avLst/>
          </a:prstGeom>
        </p:spPr>
      </p:pic>
    </p:spTree>
    <p:extLst>
      <p:ext uri="{BB962C8B-B14F-4D97-AF65-F5344CB8AC3E}">
        <p14:creationId xmlns:p14="http://schemas.microsoft.com/office/powerpoint/2010/main" val="1927227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555357" y="148435"/>
            <a:ext cx="4138047" cy="1292662"/>
          </a:xfrm>
          <a:prstGeom prst="rect">
            <a:avLst/>
          </a:prstGeom>
          <a:noFill/>
        </p:spPr>
        <p:txBody>
          <a:bodyPr wrap="square" rtlCol="0">
            <a:spAutoFit/>
          </a:bodyPr>
          <a:lstStyle/>
          <a:p>
            <a:r>
              <a:rPr lang="bn-BD" sz="3200" b="1" dirty="0">
                <a:latin typeface="NikoshLightBAN" panose="02000000000000000000" pitchFamily="2" charset="0"/>
                <a:cs typeface="NikoshLightBAN" panose="02000000000000000000" pitchFamily="2" charset="0"/>
              </a:rPr>
              <a:t>আজকের পাঠঃ-</a:t>
            </a:r>
          </a:p>
          <a:p>
            <a:endParaRPr lang="bn-BD" sz="2800" b="1" dirty="0">
              <a:latin typeface="NikoshLightBAN" panose="02000000000000000000" pitchFamily="2" charset="0"/>
              <a:cs typeface="NikoshLightBAN" panose="02000000000000000000" pitchFamily="2" charset="0"/>
            </a:endParaRPr>
          </a:p>
          <a:p>
            <a:endParaRPr lang="en-US" dirty="0"/>
          </a:p>
        </p:txBody>
      </p:sp>
      <p:sp>
        <p:nvSpPr>
          <p:cNvPr id="3" name="TextBox 2"/>
          <p:cNvSpPr txBox="1"/>
          <p:nvPr/>
        </p:nvSpPr>
        <p:spPr>
          <a:xfrm>
            <a:off x="555357" y="723736"/>
            <a:ext cx="3055748" cy="677108"/>
          </a:xfrm>
          <a:prstGeom prst="rect">
            <a:avLst/>
          </a:prstGeom>
          <a:solidFill>
            <a:schemeClr val="accent6">
              <a:lumMod val="75000"/>
            </a:schemeClr>
          </a:solidFill>
        </p:spPr>
        <p:txBody>
          <a:bodyPr wrap="square" rtlCol="0">
            <a:spAutoFit/>
          </a:bodyPr>
          <a:lstStyle/>
          <a:p>
            <a:r>
              <a:rPr lang="bn-BD" sz="3600" b="1" dirty="0">
                <a:solidFill>
                  <a:schemeClr val="bg1"/>
                </a:solidFill>
                <a:latin typeface="NikoshLightBAN" panose="02000000000000000000" pitchFamily="2" charset="0"/>
                <a:cs typeface="NikoshLightBAN" panose="02000000000000000000" pitchFamily="2" charset="0"/>
              </a:rPr>
              <a:t>তৈরী পোষাক শিল্প</a:t>
            </a:r>
          </a:p>
          <a:p>
            <a:endParaRPr lang="en-US" sz="100" dirty="0">
              <a:solidFill>
                <a:schemeClr val="bg1"/>
              </a:solidFill>
            </a:endParaRPr>
          </a:p>
        </p:txBody>
      </p:sp>
      <p:sp>
        <p:nvSpPr>
          <p:cNvPr id="4" name="TextBox 3"/>
          <p:cNvSpPr txBox="1"/>
          <p:nvPr/>
        </p:nvSpPr>
        <p:spPr>
          <a:xfrm>
            <a:off x="261257" y="1079569"/>
            <a:ext cx="11596914" cy="5109091"/>
          </a:xfrm>
          <a:prstGeom prst="rect">
            <a:avLst/>
          </a:prstGeom>
          <a:noFill/>
        </p:spPr>
        <p:txBody>
          <a:bodyPr wrap="square" rtlCol="0">
            <a:spAutoFit/>
          </a:bodyPr>
          <a:lstStyle/>
          <a:p>
            <a:pPr algn="just"/>
            <a:r>
              <a:rPr lang="en-US" sz="3200" dirty="0">
                <a:latin typeface="French Script MT" panose="03020402040607040605" pitchFamily="66" charset="0"/>
                <a:ea typeface="Calibri" panose="020F0502020204030204" pitchFamily="34" charset="0"/>
                <a:cs typeface="NikoshLightBAN" panose="02000000000000000000" pitchFamily="2" charset="0"/>
              </a:rPr>
              <a:t>	</a:t>
            </a:r>
            <a:endParaRPr lang="bn-BD" sz="3200" dirty="0">
              <a:latin typeface="French Script MT" panose="03020402040607040605" pitchFamily="66" charset="0"/>
              <a:ea typeface="Calibri" panose="020F0502020204030204" pitchFamily="34" charset="0"/>
              <a:cs typeface="NikoshLightBAN" panose="02000000000000000000" pitchFamily="2" charset="0"/>
            </a:endParaRPr>
          </a:p>
          <a:p>
            <a:pPr algn="just"/>
            <a:r>
              <a:rPr lang="bn-BD" sz="24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পোশাক</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শিল্প</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বর্তমানে</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বাংলাদেশের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এক</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নুতন</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সম্ভাবনার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দিগন্ত</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উম্মোচিত</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করেছে</a:t>
            </a:r>
            <a:r>
              <a:rPr lang="en-US" sz="3200" dirty="0">
                <a:latin typeface="French Script MT" panose="03020402040607040605" pitchFamily="66" charset="0"/>
                <a:ea typeface="Calibri" panose="020F0502020204030204" pitchFamily="34" charset="0"/>
                <a:cs typeface="NikoshLightBAN" panose="02000000000000000000" pitchFamily="2" charset="0"/>
              </a:rPr>
              <a:t>। ১৯৭৬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সালের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শেষের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দিকে</a:t>
            </a:r>
            <a:r>
              <a:rPr lang="en-US" sz="3200" dirty="0">
                <a:latin typeface="French Script MT" panose="03020402040607040605" pitchFamily="66" charset="0"/>
                <a:ea typeface="Calibri" panose="020F0502020204030204" pitchFamily="34" charset="0"/>
                <a:cs typeface="NikoshLightBAN" panose="02000000000000000000" pitchFamily="2" charset="0"/>
              </a:rPr>
              <a:t> এ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শিল্পের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শুরু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আমাদের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দেশে</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প্রায়</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পাঁচ</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হাজার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পোশাক</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শিল্পের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কারখানা</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রয়েছে</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এসব</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কারখানায়</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প্রায়</a:t>
            </a:r>
            <a:r>
              <a:rPr lang="en-US" sz="3200" dirty="0">
                <a:latin typeface="French Script MT" panose="03020402040607040605" pitchFamily="66" charset="0"/>
                <a:ea typeface="Calibri" panose="020F0502020204030204" pitchFamily="34" charset="0"/>
                <a:cs typeface="NikoshLightBAN" panose="02000000000000000000" pitchFamily="2" charset="0"/>
              </a:rPr>
              <a:t> ৩০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লক্ষ</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শ্রমিক</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রয়েছে</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কর্মরত</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রয়েছে</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এদের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প্রায়</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শতকরা</a:t>
            </a:r>
            <a:r>
              <a:rPr lang="en-US" sz="3200" dirty="0">
                <a:latin typeface="French Script MT" panose="03020402040607040605" pitchFamily="66" charset="0"/>
                <a:ea typeface="Calibri" panose="020F0502020204030204" pitchFamily="34" charset="0"/>
                <a:cs typeface="NikoshLightBAN" panose="02000000000000000000" pitchFamily="2" charset="0"/>
              </a:rPr>
              <a:t> ৯০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ভাগই</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অশিক্ষিতা</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বা</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অর্ধ</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শিক্ষিতা</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মহিলা</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কর্মী</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সুতরাং</a:t>
            </a:r>
            <a:r>
              <a:rPr lang="en-US" sz="3200" dirty="0">
                <a:latin typeface="French Script MT" panose="03020402040607040605" pitchFamily="66" charset="0"/>
                <a:ea typeface="Calibri" panose="020F0502020204030204" pitchFamily="34" charset="0"/>
                <a:cs typeface="NikoshLightBAN" panose="02000000000000000000" pitchFamily="2" charset="0"/>
              </a:rPr>
              <a:t> এ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শিল্পটি</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কর্মসংস্থান</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বিশেষ</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করে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মহিলাদের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কর্মসংস্থানের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ক্ষেত্রে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বিশেষ</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ভূমিক</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পালন</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করছে</a:t>
            </a:r>
            <a:r>
              <a:rPr lang="en-US" sz="3200" dirty="0">
                <a:latin typeface="French Script MT" panose="03020402040607040605" pitchFamily="66" charset="0"/>
                <a:ea typeface="Calibri" panose="020F0502020204030204" pitchFamily="34" charset="0"/>
                <a:cs typeface="NikoshLightBAN" panose="02000000000000000000" pitchFamily="2" charset="0"/>
              </a:rPr>
              <a:t>।</a:t>
            </a:r>
            <a:endParaRPr lang="bn-BD" sz="3200" dirty="0">
              <a:latin typeface="French Script MT" panose="03020402040607040605" pitchFamily="66" charset="0"/>
              <a:ea typeface="Calibri" panose="020F0502020204030204" pitchFamily="34" charset="0"/>
              <a:cs typeface="NikoshLightBAN" panose="02000000000000000000" pitchFamily="2" charset="0"/>
            </a:endParaRPr>
          </a:p>
          <a:p>
            <a:pPr algn="just"/>
            <a:endParaRPr lang="bn-BD" sz="1400" dirty="0">
              <a:latin typeface="French Script MT" panose="03020402040607040605" pitchFamily="66" charset="0"/>
              <a:ea typeface="Calibri" panose="020F0502020204030204" pitchFamily="34" charset="0"/>
              <a:cs typeface="NikoshLightBAN" panose="02000000000000000000" pitchFamily="2" charset="0"/>
            </a:endParaRPr>
          </a:p>
          <a:p>
            <a:pPr algn="just"/>
            <a:r>
              <a:rPr lang="bn-BD" sz="24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বাংলাদেশের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রপ্তানী</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আয়ের</a:t>
            </a:r>
            <a:r>
              <a:rPr lang="en-US" sz="3200" dirty="0">
                <a:latin typeface="French Script MT" panose="03020402040607040605" pitchFamily="66" charset="0"/>
                <a:ea typeface="Calibri" panose="020F0502020204030204" pitchFamily="34" charset="0"/>
                <a:cs typeface="NikoshLightBAN" panose="02000000000000000000" pitchFamily="2" charset="0"/>
              </a:rPr>
              <a:t> ৮২%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শতাংশেরও</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বেশী</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বস্ত্র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পন্য</a:t>
            </a:r>
            <a:r>
              <a:rPr lang="en-US" sz="3200" dirty="0">
                <a:latin typeface="French Script MT" panose="03020402040607040605" pitchFamily="66" charset="0"/>
                <a:ea typeface="Calibri" panose="020F0502020204030204" pitchFamily="34" charset="0"/>
                <a:cs typeface="NikoshLightBAN" panose="02000000000000000000" pitchFamily="2" charset="0"/>
              </a:rPr>
              <a:t> ও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তৈরী</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পোষাক</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থেকে</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অর্জিত</a:t>
            </a:r>
            <a:r>
              <a:rPr lang="en-US" sz="3200" dirty="0">
                <a:latin typeface="French Script MT" panose="03020402040607040605" pitchFamily="66" charset="0"/>
                <a:ea typeface="Calibri" panose="020F0502020204030204" pitchFamily="34" charset="0"/>
                <a:cs typeface="NikoshLightBAN" panose="02000000000000000000" pitchFamily="2" charset="0"/>
              </a:rPr>
              <a:t> </a:t>
            </a:r>
            <a:r>
              <a:rPr lang="en-US" sz="3200" dirty="0" err="1">
                <a:latin typeface="French Script MT" panose="03020402040607040605" pitchFamily="66" charset="0"/>
                <a:ea typeface="Calibri" panose="020F0502020204030204" pitchFamily="34" charset="0"/>
                <a:cs typeface="NikoshLightBAN" panose="02000000000000000000" pitchFamily="2" charset="0"/>
              </a:rPr>
              <a:t>হয়</a:t>
            </a:r>
            <a:r>
              <a:rPr lang="en-US" sz="3200" dirty="0">
                <a:latin typeface="French Script MT" panose="03020402040607040605" pitchFamily="66" charset="0"/>
                <a:ea typeface="Calibri" panose="020F0502020204030204" pitchFamily="34" charset="0"/>
                <a:cs typeface="NikoshLightBAN" panose="02000000000000000000" pitchFamily="2" charset="0"/>
              </a:rPr>
              <a:t>।</a:t>
            </a:r>
          </a:p>
          <a:p>
            <a:pPr algn="just"/>
            <a:r>
              <a:rPr lang="en-US" sz="3200" dirty="0"/>
              <a:t> </a:t>
            </a:r>
          </a:p>
          <a:p>
            <a:endParaRPr lang="en-US" sz="1400" dirty="0"/>
          </a:p>
        </p:txBody>
      </p:sp>
    </p:spTree>
    <p:extLst>
      <p:ext uri="{BB962C8B-B14F-4D97-AF65-F5344CB8AC3E}">
        <p14:creationId xmlns:p14="http://schemas.microsoft.com/office/powerpoint/2010/main" val="947855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97725" y="420409"/>
            <a:ext cx="4598275" cy="5917329"/>
          </a:xfrm>
          <a:prstGeom prst="rect">
            <a:avLst/>
          </a:prstGeom>
          <a:solidFill>
            <a:srgbClr val="FFFFFF"/>
          </a:solidFill>
        </p:spPr>
        <p:txBody>
          <a:bodyPr wrap="square" rtlCol="0">
            <a:spAutoFit/>
          </a:bodyPr>
          <a:lstStyle/>
          <a:p>
            <a:endParaRPr lang="en-US" dirty="0"/>
          </a:p>
        </p:txBody>
      </p:sp>
      <p:sp>
        <p:nvSpPr>
          <p:cNvPr id="7" name="TextBox 6"/>
          <p:cNvSpPr txBox="1"/>
          <p:nvPr/>
        </p:nvSpPr>
        <p:spPr>
          <a:xfrm>
            <a:off x="6159071" y="420409"/>
            <a:ext cx="4435360" cy="5927835"/>
          </a:xfrm>
          <a:prstGeom prst="rect">
            <a:avLst/>
          </a:prstGeom>
          <a:noFill/>
        </p:spPr>
        <p:txBody>
          <a:bodyPr wrap="square" rtlCol="0">
            <a:spAutoFit/>
          </a:bodyPr>
          <a:lstStyle/>
          <a:p>
            <a:endParaRPr lang="en-US" dirty="0"/>
          </a:p>
        </p:txBody>
      </p:sp>
      <p:sp>
        <p:nvSpPr>
          <p:cNvPr id="10" name="TextBox 9"/>
          <p:cNvSpPr txBox="1"/>
          <p:nvPr/>
        </p:nvSpPr>
        <p:spPr>
          <a:xfrm>
            <a:off x="6096000" y="404643"/>
            <a:ext cx="4524704" cy="5927835"/>
          </a:xfrm>
          <a:prstGeom prst="rect">
            <a:avLst/>
          </a:prstGeom>
          <a:solidFill>
            <a:srgbClr val="FFFFFF"/>
          </a:solidFill>
        </p:spPr>
        <p:txBody>
          <a:bodyPr wrap="square" rtlCol="0">
            <a:spAutoFit/>
          </a:bodyPr>
          <a:lstStyle/>
          <a:p>
            <a:endParaRPr lang="en-US" dirty="0"/>
          </a:p>
        </p:txBody>
      </p:sp>
      <p:sp>
        <p:nvSpPr>
          <p:cNvPr id="11" name="TextBox 10"/>
          <p:cNvSpPr txBox="1"/>
          <p:nvPr/>
        </p:nvSpPr>
        <p:spPr>
          <a:xfrm>
            <a:off x="2049517" y="756745"/>
            <a:ext cx="3673366" cy="2123658"/>
          </a:xfrm>
          <a:prstGeom prst="rect">
            <a:avLst/>
          </a:prstGeom>
          <a:noFill/>
        </p:spPr>
        <p:txBody>
          <a:bodyPr wrap="square" rtlCol="0">
            <a:spAutoFit/>
          </a:bodyPr>
          <a:lstStyle/>
          <a:p>
            <a:pPr algn="ctr"/>
            <a:r>
              <a:rPr lang="bn-BD" sz="3600" dirty="0">
                <a:solidFill>
                  <a:schemeClr val="bg1"/>
                </a:solidFill>
                <a:latin typeface="NikoshLightBAN" panose="02000000000000000000" pitchFamily="2" charset="0"/>
                <a:cs typeface="NikoshLightBAN" panose="02000000000000000000" pitchFamily="2" charset="0"/>
              </a:rPr>
              <a:t>তৃতীয় অধ্যায়</a:t>
            </a:r>
          </a:p>
          <a:p>
            <a:pPr algn="ctr"/>
            <a:r>
              <a:rPr lang="bn-BD" sz="4800" b="1" dirty="0">
                <a:solidFill>
                  <a:schemeClr val="bg1"/>
                </a:solidFill>
                <a:latin typeface="NikoshLightBAN" panose="02000000000000000000" pitchFamily="2" charset="0"/>
                <a:cs typeface="NikoshLightBAN" panose="02000000000000000000" pitchFamily="2" charset="0"/>
              </a:rPr>
              <a:t>বাংলাদেশের শিল্প</a:t>
            </a:r>
          </a:p>
          <a:p>
            <a:endParaRPr lang="en-US" sz="4800" dirty="0">
              <a:solidFill>
                <a:schemeClr val="bg1"/>
              </a:solidFill>
            </a:endParaRPr>
          </a:p>
        </p:txBody>
      </p:sp>
      <p:sp>
        <p:nvSpPr>
          <p:cNvPr id="12" name="TextBox 11"/>
          <p:cNvSpPr txBox="1"/>
          <p:nvPr/>
        </p:nvSpPr>
        <p:spPr>
          <a:xfrm>
            <a:off x="6159071" y="420409"/>
            <a:ext cx="4246170" cy="5193729"/>
          </a:xfrm>
          <a:prstGeom prst="rect">
            <a:avLst/>
          </a:prstGeom>
          <a:noFill/>
        </p:spPr>
        <p:txBody>
          <a:bodyPr wrap="square" rtlCol="0">
            <a:spAutoFit/>
          </a:bodyPr>
          <a:lstStyle/>
          <a:p>
            <a:endParaRPr lang="en-US" sz="1050" b="1" dirty="0">
              <a:solidFill>
                <a:schemeClr val="bg1"/>
              </a:solidFill>
              <a:latin typeface="NikoshLightBAN" panose="02000000000000000000" pitchFamily="2" charset="0"/>
              <a:cs typeface="NikoshLightBAN" panose="02000000000000000000" pitchFamily="2" charset="0"/>
            </a:endParaRPr>
          </a:p>
          <a:p>
            <a:endParaRPr lang="en-US" sz="1050" b="1" dirty="0">
              <a:solidFill>
                <a:schemeClr val="bg1"/>
              </a:solidFill>
              <a:latin typeface="NikoshLightBAN" panose="02000000000000000000" pitchFamily="2" charset="0"/>
              <a:cs typeface="NikoshLightBAN" panose="02000000000000000000" pitchFamily="2" charset="0"/>
            </a:endParaRPr>
          </a:p>
          <a:p>
            <a:r>
              <a:rPr lang="bn-BD" sz="2800" b="1" dirty="0">
                <a:solidFill>
                  <a:schemeClr val="bg1"/>
                </a:solidFill>
                <a:latin typeface="NikoshLightBAN" panose="02000000000000000000" pitchFamily="2" charset="0"/>
                <a:cs typeface="NikoshLightBAN" panose="02000000000000000000" pitchFamily="2" charset="0"/>
              </a:rPr>
              <a:t>এ অধ্যায় পাঠ শেষে শিক্ষার্থীরা-</a:t>
            </a:r>
            <a:endParaRPr lang="en-US" sz="2800" b="1" dirty="0">
              <a:solidFill>
                <a:schemeClr val="bg1"/>
              </a:solidFill>
              <a:latin typeface="NikoshLightBAN" panose="02000000000000000000" pitchFamily="2" charset="0"/>
              <a:cs typeface="NikoshLightBAN" panose="02000000000000000000" pitchFamily="2" charset="0"/>
            </a:endParaRPr>
          </a:p>
          <a:p>
            <a:endParaRPr lang="bn-BD" sz="1050" b="1" dirty="0">
              <a:solidFill>
                <a:schemeClr val="bg1"/>
              </a:solidFill>
              <a:latin typeface="NikoshLightBAN" panose="02000000000000000000" pitchFamily="2" charset="0"/>
              <a:cs typeface="NikoshLightBAN" panose="02000000000000000000" pitchFamily="2" charset="0"/>
            </a:endParaRPr>
          </a:p>
          <a:p>
            <a:pPr marL="457200" indent="-457200">
              <a:buFont typeface="Wingdings" panose="05000000000000000000" pitchFamily="2" charset="2"/>
              <a:buChar char="v"/>
            </a:pPr>
            <a:r>
              <a:rPr lang="bn-BD" sz="2000" b="1" dirty="0">
                <a:solidFill>
                  <a:schemeClr val="bg1"/>
                </a:solidFill>
                <a:latin typeface="NikoshLightBAN" panose="02000000000000000000" pitchFamily="2" charset="0"/>
                <a:cs typeface="NikoshLightBAN" panose="02000000000000000000" pitchFamily="2" charset="0"/>
              </a:rPr>
              <a:t>বাংলাদেশের শিল্প কাঠামো বর্ননা করতে পারবে।</a:t>
            </a:r>
          </a:p>
          <a:p>
            <a:pPr marL="457200" indent="-457200">
              <a:buFont typeface="Wingdings" panose="05000000000000000000" pitchFamily="2" charset="2"/>
              <a:buChar char="v"/>
            </a:pPr>
            <a:r>
              <a:rPr lang="bn-BD" sz="2000" b="1" dirty="0">
                <a:solidFill>
                  <a:schemeClr val="bg1"/>
                </a:solidFill>
                <a:latin typeface="NikoshLightBAN" panose="02000000000000000000" pitchFamily="2" charset="0"/>
                <a:cs typeface="NikoshLightBAN" panose="02000000000000000000" pitchFamily="2" charset="0"/>
              </a:rPr>
              <a:t>বাংলাদেশের শিল্পের শ্রেণীবিন্যাস ব্যাখ্যা করতে পারবে।</a:t>
            </a:r>
          </a:p>
          <a:p>
            <a:pPr marL="457200" indent="-457200">
              <a:buFont typeface="Wingdings" panose="05000000000000000000" pitchFamily="2" charset="2"/>
              <a:buChar char="v"/>
            </a:pPr>
            <a:r>
              <a:rPr lang="bn-BD" sz="2000" b="1" dirty="0">
                <a:solidFill>
                  <a:schemeClr val="bg1"/>
                </a:solidFill>
                <a:latin typeface="NikoshLightBAN" panose="02000000000000000000" pitchFamily="2" charset="0"/>
                <a:cs typeface="NikoshLightBAN" panose="02000000000000000000" pitchFamily="2" charset="0"/>
              </a:rPr>
              <a:t>বাংলাদেশের রপ্তানীমুখী শিল্পের তালিকা প্রস্তুত করতে পারবে।</a:t>
            </a:r>
          </a:p>
          <a:p>
            <a:pPr marL="457200" indent="-457200">
              <a:buFont typeface="Wingdings" panose="05000000000000000000" pitchFamily="2" charset="2"/>
              <a:buChar char="v"/>
            </a:pPr>
            <a:r>
              <a:rPr lang="bn-BD" sz="2000" b="1" dirty="0">
                <a:solidFill>
                  <a:schemeClr val="bg1"/>
                </a:solidFill>
                <a:latin typeface="NikoshLightBAN" panose="02000000000000000000" pitchFamily="2" charset="0"/>
                <a:cs typeface="NikoshLightBAN" panose="02000000000000000000" pitchFamily="2" charset="0"/>
              </a:rPr>
              <a:t>পাট, বস্ত্র, চা, চামড়া এবং তৈরী পোষাক শিল্পের বর্ননা করতে পারবে।</a:t>
            </a:r>
          </a:p>
          <a:p>
            <a:pPr marL="457200" indent="-457200">
              <a:buFont typeface="Wingdings" panose="05000000000000000000" pitchFamily="2" charset="2"/>
              <a:buChar char="v"/>
            </a:pPr>
            <a:r>
              <a:rPr lang="bn-BD" sz="2000" b="1" dirty="0">
                <a:solidFill>
                  <a:schemeClr val="bg1"/>
                </a:solidFill>
                <a:latin typeface="NikoshLightBAN" panose="02000000000000000000" pitchFamily="2" charset="0"/>
                <a:cs typeface="NikoshLightBAN" panose="02000000000000000000" pitchFamily="2" charset="0"/>
              </a:rPr>
              <a:t>আমদানী বিকল্প শিল্পের ধারনা এবং গুরুত্ব ব্যাখ্যা করতে পারবে।</a:t>
            </a:r>
          </a:p>
          <a:p>
            <a:pPr marL="457200" indent="-457200">
              <a:buFont typeface="Wingdings" panose="05000000000000000000" pitchFamily="2" charset="2"/>
              <a:buChar char="v"/>
            </a:pPr>
            <a:r>
              <a:rPr lang="bn-BD" sz="2000" b="1" dirty="0">
                <a:solidFill>
                  <a:schemeClr val="bg1"/>
                </a:solidFill>
                <a:latin typeface="NikoshLightBAN" panose="02000000000000000000" pitchFamily="2" charset="0"/>
                <a:cs typeface="NikoshLightBAN" panose="02000000000000000000" pitchFamily="2" charset="0"/>
              </a:rPr>
              <a:t>সরকারী ও বেসরকারী অংশীদারিত্তে শিল্পোন্নয়নের সরকারী নীতির যথার্থতা বিশ্লেসন করতে পারবে। </a:t>
            </a:r>
          </a:p>
          <a:p>
            <a:endParaRPr lang="bn-BD" sz="600" dirty="0">
              <a:solidFill>
                <a:schemeClr val="bg1"/>
              </a:solidFill>
            </a:endParaRPr>
          </a:p>
          <a:p>
            <a:endParaRPr lang="en-US" sz="600" dirty="0">
              <a:solidFill>
                <a:schemeClr val="bg1"/>
              </a:solidFill>
            </a:endParaRPr>
          </a:p>
        </p:txBody>
      </p:sp>
      <p:cxnSp>
        <p:nvCxnSpPr>
          <p:cNvPr id="14" name="Straight Connector 13"/>
          <p:cNvCxnSpPr/>
          <p:nvPr/>
        </p:nvCxnSpPr>
        <p:spPr>
          <a:xfrm>
            <a:off x="6096000" y="420409"/>
            <a:ext cx="0" cy="5927835"/>
          </a:xfrm>
          <a:prstGeom prst="line">
            <a:avLst/>
          </a:prstGeom>
          <a:ln w="19050">
            <a:solidFill>
              <a:srgbClr val="FFC000">
                <a:alpha val="6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202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down)">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 calcmode="lin" valueType="num">
                                      <p:cBhvr additive="base">
                                        <p:cTn id="1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xEl>
                                              <p:pRg st="5" end="5"/>
                                            </p:txEl>
                                          </p:spTgt>
                                        </p:tgtEl>
                                        <p:attrNameLst>
                                          <p:attrName>style.visibility</p:attrName>
                                        </p:attrNameLst>
                                      </p:cBhvr>
                                      <p:to>
                                        <p:strVal val="visible"/>
                                      </p:to>
                                    </p:set>
                                    <p:animEffect transition="in" filter="fade">
                                      <p:cBhvr>
                                        <p:cTn id="18" dur="1000"/>
                                        <p:tgtEl>
                                          <p:spTgt spid="12">
                                            <p:txEl>
                                              <p:pRg st="5" end="5"/>
                                            </p:txEl>
                                          </p:spTgt>
                                        </p:tgtEl>
                                      </p:cBhvr>
                                    </p:animEffect>
                                    <p:anim calcmode="lin" valueType="num">
                                      <p:cBhvr>
                                        <p:cTn id="19"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fade">
                                      <p:cBhvr>
                                        <p:cTn id="25" dur="1000"/>
                                        <p:tgtEl>
                                          <p:spTgt spid="12">
                                            <p:txEl>
                                              <p:pRg st="6" end="6"/>
                                            </p:txEl>
                                          </p:spTgt>
                                        </p:tgtEl>
                                      </p:cBhvr>
                                    </p:animEffect>
                                    <p:anim calcmode="lin" valueType="num">
                                      <p:cBhvr>
                                        <p:cTn id="26"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fade">
                                      <p:cBhvr>
                                        <p:cTn id="32" dur="1000"/>
                                        <p:tgtEl>
                                          <p:spTgt spid="12">
                                            <p:txEl>
                                              <p:pRg st="7" end="7"/>
                                            </p:txEl>
                                          </p:spTgt>
                                        </p:tgtEl>
                                      </p:cBhvr>
                                    </p:animEffect>
                                    <p:anim calcmode="lin" valueType="num">
                                      <p:cBhvr>
                                        <p:cTn id="33"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fade">
                                      <p:cBhvr>
                                        <p:cTn id="39" dur="1000"/>
                                        <p:tgtEl>
                                          <p:spTgt spid="12">
                                            <p:txEl>
                                              <p:pRg st="8" end="8"/>
                                            </p:txEl>
                                          </p:spTgt>
                                        </p:tgtEl>
                                      </p:cBhvr>
                                    </p:animEffect>
                                    <p:anim calcmode="lin" valueType="num">
                                      <p:cBhvr>
                                        <p:cTn id="40"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2">
                                            <p:txEl>
                                              <p:pRg st="9" end="9"/>
                                            </p:txEl>
                                          </p:spTgt>
                                        </p:tgtEl>
                                        <p:attrNameLst>
                                          <p:attrName>style.visibility</p:attrName>
                                        </p:attrNameLst>
                                      </p:cBhvr>
                                      <p:to>
                                        <p:strVal val="visible"/>
                                      </p:to>
                                    </p:set>
                                    <p:animEffect transition="in" filter="fade">
                                      <p:cBhvr>
                                        <p:cTn id="46" dur="1000"/>
                                        <p:tgtEl>
                                          <p:spTgt spid="12">
                                            <p:txEl>
                                              <p:pRg st="9" end="9"/>
                                            </p:txEl>
                                          </p:spTgt>
                                        </p:tgtEl>
                                      </p:cBhvr>
                                    </p:animEffect>
                                    <p:anim calcmode="lin" valueType="num">
                                      <p:cBhvr>
                                        <p:cTn id="47"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8000" b="-108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79439335"/>
              </p:ext>
            </p:extLst>
          </p:nvPr>
        </p:nvGraphicFramePr>
        <p:xfrm>
          <a:off x="1186249" y="932579"/>
          <a:ext cx="10107828" cy="5925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495038" y="0"/>
            <a:ext cx="5515362" cy="830997"/>
          </a:xfrm>
          <a:prstGeom prst="rect">
            <a:avLst/>
          </a:prstGeom>
          <a:noFill/>
        </p:spPr>
        <p:txBody>
          <a:bodyPr wrap="square" rtlCol="0">
            <a:spAutoFit/>
          </a:bodyPr>
          <a:lstStyle/>
          <a:p>
            <a:r>
              <a:rPr lang="en-US" sz="4800" b="1" dirty="0" err="1">
                <a:solidFill>
                  <a:schemeClr val="bg1"/>
                </a:solidFill>
                <a:latin typeface="NikoshBAN" panose="02000000000000000000" pitchFamily="2" charset="0"/>
                <a:cs typeface="NikoshBAN" panose="02000000000000000000" pitchFamily="2" charset="0"/>
              </a:rPr>
              <a:t>তৈরী</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পোষাক</a:t>
            </a:r>
            <a:r>
              <a:rPr lang="en-US" sz="4800" b="1" dirty="0">
                <a:solidFill>
                  <a:schemeClr val="bg1"/>
                </a:solidFill>
                <a:latin typeface="NikoshBAN" panose="02000000000000000000" pitchFamily="2" charset="0"/>
                <a:cs typeface="NikoshBAN" panose="02000000000000000000" pitchFamily="2" charset="0"/>
              </a:rPr>
              <a:t> </a:t>
            </a:r>
            <a:r>
              <a:rPr lang="bn-BD" sz="4800" b="1" dirty="0">
                <a:solidFill>
                  <a:schemeClr val="bg1"/>
                </a:solidFill>
                <a:latin typeface="NikoshBAN" panose="02000000000000000000" pitchFamily="2" charset="0"/>
                <a:cs typeface="NikoshBAN" panose="02000000000000000000" pitchFamily="2" charset="0"/>
              </a:rPr>
              <a:t>শিল্পের সমস্যা</a:t>
            </a:r>
            <a:endParaRPr lang="en-US" sz="48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880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99294324"/>
              </p:ext>
            </p:extLst>
          </p:nvPr>
        </p:nvGraphicFramePr>
        <p:xfrm>
          <a:off x="741406" y="275771"/>
          <a:ext cx="10552670" cy="639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12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710100489"/>
              </p:ext>
            </p:extLst>
          </p:nvPr>
        </p:nvGraphicFramePr>
        <p:xfrm>
          <a:off x="1389449" y="1115083"/>
          <a:ext cx="8792519" cy="5285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101497" y="224667"/>
            <a:ext cx="4693050" cy="707886"/>
          </a:xfrm>
          <a:prstGeom prst="rect">
            <a:avLst/>
          </a:prstGeom>
          <a:noFill/>
        </p:spPr>
        <p:txBody>
          <a:bodyPr wrap="square" rtlCol="0">
            <a:spAutoFit/>
          </a:bodyPr>
          <a:lstStyle/>
          <a:p>
            <a:r>
              <a:rPr lang="bn-BD" sz="4000" b="1" dirty="0">
                <a:solidFill>
                  <a:schemeClr val="bg1"/>
                </a:solidFill>
                <a:latin typeface="NikoshBAN" panose="02000000000000000000" pitchFamily="2" charset="0"/>
                <a:cs typeface="NikoshBAN" panose="02000000000000000000" pitchFamily="2" charset="0"/>
              </a:rPr>
              <a:t>বস্ত্র শিল্পের সমস্যা</a:t>
            </a:r>
            <a:r>
              <a:rPr lang="en-US" sz="4000" b="1" dirty="0">
                <a:solidFill>
                  <a:schemeClr val="bg1"/>
                </a:solidFill>
                <a:latin typeface="NikoshBAN" panose="02000000000000000000" pitchFamily="2" charset="0"/>
                <a:cs typeface="NikoshBAN" panose="02000000000000000000" pitchFamily="2" charset="0"/>
              </a:rPr>
              <a:t>র </a:t>
            </a:r>
            <a:r>
              <a:rPr lang="en-US" sz="4000" b="1" dirty="0" err="1">
                <a:solidFill>
                  <a:schemeClr val="bg1"/>
                </a:solidFill>
                <a:latin typeface="NikoshBAN" panose="02000000000000000000" pitchFamily="2" charset="0"/>
                <a:cs typeface="NikoshBAN" panose="02000000000000000000" pitchFamily="2" charset="0"/>
              </a:rPr>
              <a:t>সমাধান</a:t>
            </a:r>
            <a:endParaRPr lang="en-US" sz="4000" dirty="0">
              <a:solidFill>
                <a:schemeClr val="bg1"/>
              </a:solidFill>
            </a:endParaRPr>
          </a:p>
        </p:txBody>
      </p:sp>
    </p:spTree>
    <p:extLst>
      <p:ext uri="{BB962C8B-B14F-4D97-AF65-F5344CB8AC3E}">
        <p14:creationId xmlns:p14="http://schemas.microsoft.com/office/powerpoint/2010/main" val="303923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0403644"/>
              </p:ext>
            </p:extLst>
          </p:nvPr>
        </p:nvGraphicFramePr>
        <p:xfrm>
          <a:off x="277339" y="148281"/>
          <a:ext cx="11733429" cy="6339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775369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TotalTime>
  <Words>555</Words>
  <Application>Microsoft Office PowerPoint</Application>
  <PresentationFormat>Widescreen</PresentationFormat>
  <Paragraphs>67</Paragraphs>
  <Slides>11</Slides>
  <Notes>1</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11</vt:i4>
      </vt:variant>
    </vt:vector>
  </HeadingPairs>
  <TitlesOfParts>
    <vt:vector size="27" baseType="lpstr">
      <vt:lpstr>Arial</vt:lpstr>
      <vt:lpstr>Calibri</vt:lpstr>
      <vt:lpstr>Calibri Light</vt:lpstr>
      <vt:lpstr>Century Gothic</vt:lpstr>
      <vt:lpstr>Corbel</vt:lpstr>
      <vt:lpstr>French Script MT</vt:lpstr>
      <vt:lpstr>GangaOMJ</vt:lpstr>
      <vt:lpstr>NikoshBAN</vt:lpstr>
      <vt:lpstr>NikoshLightBAN</vt:lpstr>
      <vt:lpstr>PadmaOMJ</vt:lpstr>
      <vt:lpstr>Shonar Bangla</vt:lpstr>
      <vt:lpstr>Wingdings</vt:lpstr>
      <vt:lpstr>Wingdings 3</vt:lpstr>
      <vt:lpstr>Basis</vt:lpstr>
      <vt:lpstr>Office Theme</vt:lpstr>
      <vt:lpstr>1_Slice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Rainbow</dc:creator>
  <cp:lastModifiedBy>Md. Moazzem</cp:lastModifiedBy>
  <cp:revision>294</cp:revision>
  <dcterms:created xsi:type="dcterms:W3CDTF">2020-12-10T07:52:39Z</dcterms:created>
  <dcterms:modified xsi:type="dcterms:W3CDTF">2021-01-11T13:10:18Z</dcterms:modified>
</cp:coreProperties>
</file>