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58" r:id="rId4"/>
    <p:sldId id="259" r:id="rId5"/>
    <p:sldId id="260" r:id="rId6"/>
    <p:sldId id="261" r:id="rId7"/>
    <p:sldId id="273" r:id="rId8"/>
    <p:sldId id="278" r:id="rId9"/>
    <p:sldId id="279" r:id="rId10"/>
    <p:sldId id="281" r:id="rId11"/>
    <p:sldId id="282" r:id="rId12"/>
    <p:sldId id="283" r:id="rId13"/>
    <p:sldId id="266" r:id="rId14"/>
    <p:sldId id="269" r:id="rId15"/>
    <p:sldId id="284" r:id="rId16"/>
    <p:sldId id="277" r:id="rId17"/>
    <p:sldId id="270" r:id="rId18"/>
    <p:sldId id="276" r:id="rId19"/>
    <p:sldId id="267" r:id="rId20"/>
    <p:sldId id="274" r:id="rId21"/>
    <p:sldId id="27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8871-4B68-4F02-B38B-E869EFE70BED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8698-ACCF-4C4D-9E31-867367B58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625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8871-4B68-4F02-B38B-E869EFE70BED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8698-ACCF-4C4D-9E31-867367B58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920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8871-4B68-4F02-B38B-E869EFE70BED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8698-ACCF-4C4D-9E31-867367B58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693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8871-4B68-4F02-B38B-E869EFE70BED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8698-ACCF-4C4D-9E31-867367B58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682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8871-4B68-4F02-B38B-E869EFE70BED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8698-ACCF-4C4D-9E31-867367B58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352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8871-4B68-4F02-B38B-E869EFE70BED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8698-ACCF-4C4D-9E31-867367B58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071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8871-4B68-4F02-B38B-E869EFE70BED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8698-ACCF-4C4D-9E31-867367B58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6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8871-4B68-4F02-B38B-E869EFE70BED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8698-ACCF-4C4D-9E31-867367B58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698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8871-4B68-4F02-B38B-E869EFE70BED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8698-ACCF-4C4D-9E31-867367B58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405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8871-4B68-4F02-B38B-E869EFE70BED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8698-ACCF-4C4D-9E31-867367B58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487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8871-4B68-4F02-B38B-E869EFE70BED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8698-ACCF-4C4D-9E31-867367B58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687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08871-4B68-4F02-B38B-E869EFE70BED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C8698-ACCF-4C4D-9E31-867367B58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825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g"/><Relationship Id="rId4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f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600201"/>
            <a:ext cx="12192000" cy="4154984"/>
          </a:xfrm>
          <a:prstGeom prst="rect">
            <a:avLst/>
          </a:prstGeom>
          <a:noFill/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8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8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ক্লাসের</a:t>
            </a:r>
            <a:r>
              <a:rPr lang="en-US" sz="8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8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ফুটন্ত</a:t>
            </a:r>
            <a:r>
              <a:rPr lang="en-US" sz="8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লাল</a:t>
            </a:r>
            <a:r>
              <a:rPr lang="en-US" sz="8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গোলাপ</a:t>
            </a:r>
            <a:r>
              <a:rPr lang="en-US" sz="8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8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8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3095156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D2BB5E65-270A-47CB-AA9A-8769221AD7A7}"/>
              </a:ext>
            </a:extLst>
          </p:cNvPr>
          <p:cNvGrpSpPr/>
          <p:nvPr/>
        </p:nvGrpSpPr>
        <p:grpSpPr>
          <a:xfrm>
            <a:off x="0" y="965915"/>
            <a:ext cx="8860665" cy="2228046"/>
            <a:chOff x="365761" y="60960"/>
            <a:chExt cx="11172445" cy="3368040"/>
          </a:xfrm>
        </p:grpSpPr>
        <p:pic>
          <p:nvPicPr>
            <p:cNvPr id="3074" name="Picture 2" descr="Image result for বই ">
              <a:extLst>
                <a:ext uri="{FF2B5EF4-FFF2-40B4-BE49-F238E27FC236}">
                  <a16:creationId xmlns="" xmlns:a16="http://schemas.microsoft.com/office/drawing/2014/main" id="{9CB03E77-8818-4334-B994-9F6BABDD008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4761" y="60960"/>
              <a:ext cx="3840480" cy="33680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6" name="Picture 4" descr="Image result for বই ">
              <a:extLst>
                <a:ext uri="{FF2B5EF4-FFF2-40B4-BE49-F238E27FC236}">
                  <a16:creationId xmlns="" xmlns:a16="http://schemas.microsoft.com/office/drawing/2014/main" id="{385C081E-E790-45C0-BA7C-54BA2C2D162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761" y="60960"/>
              <a:ext cx="3276600" cy="33680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5">
              <a:extLst>
                <a:ext uri="{FF2B5EF4-FFF2-40B4-BE49-F238E27FC236}">
                  <a16:creationId xmlns="" xmlns:a16="http://schemas.microsoft.com/office/drawing/2014/main" id="{FC28A54F-3569-4E25-AE1C-1C74EF1B23A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40042" y="60960"/>
              <a:ext cx="3598164" cy="3261360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/>
        </p:nvSpPr>
        <p:spPr>
          <a:xfrm>
            <a:off x="0" y="3442162"/>
            <a:ext cx="12192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4000" b="1" dirty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কিতাব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পড়িতে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নাহিক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অভ্যাস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lvl="0" algn="ctr">
              <a:defRPr/>
            </a:pP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সবে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কহিল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মোতে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হাবিলাষ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।।</a:t>
            </a:r>
          </a:p>
          <a:p>
            <a:pPr lvl="0" algn="ctr">
              <a:defRPr/>
            </a:pP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তে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নিবেদি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করিয়া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রচন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lvl="0" algn="ctr">
              <a:defRPr/>
            </a:pP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নিজ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পরিশ্রম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তোষি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সর্বজন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।।</a:t>
            </a:r>
          </a:p>
        </p:txBody>
      </p:sp>
      <p:sp>
        <p:nvSpPr>
          <p:cNvPr id="3" name="Rectangle 2"/>
          <p:cNvSpPr/>
          <p:nvPr/>
        </p:nvSpPr>
        <p:spPr>
          <a:xfrm>
            <a:off x="4222809" y="71383"/>
            <a:ext cx="3441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/>
              <a:t>পাঠ-বিশ্লেষণ</a:t>
            </a:r>
            <a:r>
              <a:rPr lang="en-US" sz="3600" b="1" dirty="0"/>
              <a:t>  </a:t>
            </a:r>
            <a:endParaRPr lang="en-US" sz="36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0817" y="928280"/>
            <a:ext cx="3241183" cy="2195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106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আরবী বই ">
            <a:extLst>
              <a:ext uri="{FF2B5EF4-FFF2-40B4-BE49-F238E27FC236}">
                <a16:creationId xmlns="" xmlns:a16="http://schemas.microsoft.com/office/drawing/2014/main" id="{4CDF4199-6C46-46F9-826E-1E6DA28F64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017" y="313157"/>
            <a:ext cx="5250870" cy="3602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0697D259-2473-4BDA-A489-04170D2E74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9908" y="298407"/>
            <a:ext cx="4857137" cy="361676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710554"/>
            <a:ext cx="1219199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4400" b="1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আরবি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ফারসি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শাস্ত্রে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নাই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রাগ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lvl="0" algn="ctr">
              <a:defRPr/>
            </a:pP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দেশী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ভাষে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বুঝিতে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ললাটে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পুরে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।।</a:t>
            </a:r>
          </a:p>
        </p:txBody>
      </p:sp>
    </p:spTree>
    <p:extLst>
      <p:ext uri="{BB962C8B-B14F-4D97-AF65-F5344CB8AC3E}">
        <p14:creationId xmlns:p14="http://schemas.microsoft.com/office/powerpoint/2010/main" val="3229944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Image result for আরবী বই ">
            <a:extLst>
              <a:ext uri="{FF2B5EF4-FFF2-40B4-BE49-F238E27FC236}">
                <a16:creationId xmlns="" xmlns:a16="http://schemas.microsoft.com/office/drawing/2014/main" id="{1EAE55C0-692E-4630-8BA1-19D76E06AA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53" y="0"/>
            <a:ext cx="4340180" cy="3668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8" descr="Image result for ফার্সি বই ">
            <a:extLst>
              <a:ext uri="{FF2B5EF4-FFF2-40B4-BE49-F238E27FC236}">
                <a16:creationId xmlns="" xmlns:a16="http://schemas.microsoft.com/office/drawing/2014/main" id="{222EA99F-B1A7-4919-8180-61D720EF23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121" y="73402"/>
            <a:ext cx="3760631" cy="3595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4055547"/>
            <a:ext cx="1219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আরবি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ফারসি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হিন্দে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নাই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মত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lvl="0" algn="ctr">
              <a:defRPr/>
            </a:pP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bn-IN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বা লিখয়ে আল্লা নবীর </a:t>
            </a:r>
            <a:r>
              <a:rPr lang="bn-IN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ছিফত।</a:t>
            </a:r>
            <a:endParaRPr lang="en-US" sz="5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0057" y="73402"/>
            <a:ext cx="3567448" cy="3595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06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219719"/>
            <a:ext cx="12063212" cy="36382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bn-IN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যেই দেশে যেই বাক্য কহে নরগণ।</a:t>
            </a:r>
          </a:p>
          <a:p>
            <a:pPr algn="ctr">
              <a:defRPr/>
            </a:pPr>
            <a:r>
              <a:rPr lang="bn-IN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সেই বাক্য বুঝে প্রভু আপে নিরঞ্জন।।</a:t>
            </a:r>
          </a:p>
          <a:p>
            <a:pPr algn="ctr">
              <a:defRPr/>
            </a:pPr>
            <a:r>
              <a:rPr lang="bn-IN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সর্ববাক্য বুঝে প্রভু কিবা হিন্দুয়ানী।</a:t>
            </a:r>
          </a:p>
          <a:p>
            <a:pPr algn="ctr">
              <a:defRPr/>
            </a:pPr>
            <a:r>
              <a:rPr lang="bn-IN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বঙ্গদেশী বাক্য কিবা যত ইতি বাণী।।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4728" y="0"/>
            <a:ext cx="5377271" cy="302653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3026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7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8890" y="3503054"/>
            <a:ext cx="12210890" cy="33549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bn-IN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মারফত ভেদে যার নাহিক গমন।</a:t>
            </a:r>
          </a:p>
          <a:p>
            <a:pPr algn="ctr">
              <a:defRPr/>
            </a:pPr>
            <a:r>
              <a:rPr lang="bn-IN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হিন্দুর </a:t>
            </a:r>
            <a:r>
              <a:rPr lang="bn-IN" sz="5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অক্ষর</a:t>
            </a:r>
            <a:r>
              <a:rPr lang="en-US" sz="5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bn-IN" sz="5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হিংসে সে সবের গণ।।</a:t>
            </a:r>
          </a:p>
          <a:p>
            <a:pPr algn="ctr">
              <a:defRPr/>
            </a:pPr>
            <a:r>
              <a:rPr lang="bn-IN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সবে বঙ্গেত জন্মি হিংসে বঙ্গবাণী।</a:t>
            </a:r>
          </a:p>
          <a:p>
            <a:pPr algn="ctr">
              <a:defRPr/>
            </a:pPr>
            <a:r>
              <a:rPr lang="bn-IN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 সব কাহার জন্ম নির্ণয় ন জানি।।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1" y="37425"/>
            <a:ext cx="6335486" cy="31770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6900" y="37426"/>
            <a:ext cx="5843179" cy="320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378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682223"/>
            <a:ext cx="12192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n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দেশী ভাষা বিদ্যা যার মনে ন জুয়ায়</a:t>
            </a:r>
          </a:p>
          <a:p>
            <a:pPr algn="ctr">
              <a:defRPr/>
            </a:pPr>
            <a:r>
              <a:rPr lang="bn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নিজ দেশ তেয়াগী কেন বিদেশ ন যায়।।</a:t>
            </a:r>
          </a:p>
          <a:p>
            <a:pPr algn="ctr">
              <a:defRPr/>
            </a:pPr>
            <a:r>
              <a:rPr lang="bn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মাতা পিতামহ ক্রমে বঙ্গেত বসতি।</a:t>
            </a:r>
          </a:p>
          <a:p>
            <a:pPr algn="ctr">
              <a:defRPr/>
            </a:pPr>
            <a:r>
              <a:rPr lang="bn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দেশী ভাষা উপদেশ মনে হিত অতি।।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C5AD823D-45CA-4DB3-BF8F-AC635E5F3323}"/>
              </a:ext>
            </a:extLst>
          </p:cNvPr>
          <p:cNvGrpSpPr/>
          <p:nvPr/>
        </p:nvGrpSpPr>
        <p:grpSpPr>
          <a:xfrm>
            <a:off x="115911" y="149266"/>
            <a:ext cx="8384146" cy="3212120"/>
            <a:chOff x="2670810" y="396240"/>
            <a:chExt cx="8180070" cy="2880360"/>
          </a:xfrm>
        </p:grpSpPr>
        <p:pic>
          <p:nvPicPr>
            <p:cNvPr id="12" name="Picture 4" descr="Image result for বাঙ্গলা বই">
              <a:extLst>
                <a:ext uri="{FF2B5EF4-FFF2-40B4-BE49-F238E27FC236}">
                  <a16:creationId xmlns="" xmlns:a16="http://schemas.microsoft.com/office/drawing/2014/main" id="{68AB2A18-1192-4AC4-9342-E334D6F7F8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70810" y="396241"/>
              <a:ext cx="2398394" cy="28803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2" descr="Image result for ফার্সি বই ">
              <a:extLst>
                <a:ext uri="{FF2B5EF4-FFF2-40B4-BE49-F238E27FC236}">
                  <a16:creationId xmlns="" xmlns:a16="http://schemas.microsoft.com/office/drawing/2014/main" id="{B9E4135A-4F09-4DC1-9E9D-C65110F53DF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9132" y="540225"/>
              <a:ext cx="3075180" cy="27363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6" descr="Image result for অ আ বই ">
              <a:extLst>
                <a:ext uri="{FF2B5EF4-FFF2-40B4-BE49-F238E27FC236}">
                  <a16:creationId xmlns="" xmlns:a16="http://schemas.microsoft.com/office/drawing/2014/main" id="{B8BED7F3-B1E6-4C2A-8E82-B4E475176E0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17218" y="396240"/>
              <a:ext cx="2633662" cy="28803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8845" y="154917"/>
            <a:ext cx="3563155" cy="3361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278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172755" y="605307"/>
            <a:ext cx="351164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একক</a:t>
            </a:r>
            <a:r>
              <a:rPr lang="en-US" sz="4800" dirty="0" smtClean="0"/>
              <a:t> </a:t>
            </a:r>
            <a:r>
              <a:rPr lang="en-US" sz="4800" dirty="0" err="1" smtClean="0"/>
              <a:t>কাজ</a:t>
            </a:r>
            <a:r>
              <a:rPr lang="en-US" sz="4800" dirty="0" smtClean="0"/>
              <a:t>  </a:t>
            </a:r>
            <a:endParaRPr lang="en-US" sz="4800" dirty="0"/>
          </a:p>
        </p:txBody>
      </p:sp>
      <p:sp>
        <p:nvSpPr>
          <p:cNvPr id="6" name="Rectangle 5"/>
          <p:cNvSpPr/>
          <p:nvPr/>
        </p:nvSpPr>
        <p:spPr>
          <a:xfrm>
            <a:off x="450762" y="3060203"/>
            <a:ext cx="10805374" cy="18157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/>
              <a:t>১, </a:t>
            </a:r>
            <a:r>
              <a:rPr lang="en-US" sz="6600" b="1" dirty="0" err="1" smtClean="0"/>
              <a:t>আবদুল</a:t>
            </a:r>
            <a:r>
              <a:rPr lang="en-US" sz="6600" b="1" dirty="0" smtClean="0"/>
              <a:t> </a:t>
            </a:r>
            <a:r>
              <a:rPr lang="en-US" sz="6600" b="1" dirty="0" err="1" smtClean="0"/>
              <a:t>হাকিমের</a:t>
            </a:r>
            <a:r>
              <a:rPr lang="en-US" sz="6600" b="1" dirty="0" smtClean="0"/>
              <a:t> </a:t>
            </a:r>
            <a:r>
              <a:rPr lang="en-US" sz="6600" b="1" dirty="0" err="1" smtClean="0"/>
              <a:t>জন্ম</a:t>
            </a:r>
            <a:r>
              <a:rPr lang="en-US" sz="6600" b="1" dirty="0" smtClean="0"/>
              <a:t> </a:t>
            </a:r>
            <a:r>
              <a:rPr lang="en-US" sz="6600" b="1" dirty="0" err="1" smtClean="0"/>
              <a:t>স্থান</a:t>
            </a:r>
            <a:r>
              <a:rPr lang="en-US" sz="6600" b="1" dirty="0" smtClean="0"/>
              <a:t> </a:t>
            </a:r>
            <a:r>
              <a:rPr lang="en-US" sz="6600" b="1" dirty="0" err="1" smtClean="0"/>
              <a:t>কোথায়</a:t>
            </a:r>
            <a:r>
              <a:rPr lang="en-US" sz="6600" b="1" dirty="0" smtClean="0"/>
              <a:t> ? 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171381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3814" y="20547"/>
            <a:ext cx="4992710" cy="12409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/>
              <a:t>দলীয়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কাজ</a:t>
            </a:r>
            <a:r>
              <a:rPr lang="en-US" sz="5400" b="1" dirty="0" smtClean="0"/>
              <a:t> </a:t>
            </a:r>
            <a:endParaRPr lang="en-US" sz="5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8230" y="1261518"/>
            <a:ext cx="4786831" cy="532216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261518"/>
            <a:ext cx="7186411" cy="53221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মারফত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জ্ঞানহীন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হিন্দুর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অক্ষর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হিংসা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   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69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70136" y="180304"/>
            <a:ext cx="4477555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/>
              <a:t>জোড়ায়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কাজ</a:t>
            </a:r>
            <a:r>
              <a:rPr lang="en-US" sz="4800" b="1" dirty="0" smtClean="0"/>
              <a:t>  </a:t>
            </a:r>
            <a:endParaRPr lang="en-US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4445" y="1698170"/>
            <a:ext cx="4477555" cy="515983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505" y="2226204"/>
            <a:ext cx="7521262" cy="284770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6000" b="1" dirty="0" smtClean="0"/>
              <a:t>১, </a:t>
            </a:r>
            <a:r>
              <a:rPr lang="en-US" sz="6000" b="1" dirty="0" err="1" smtClean="0"/>
              <a:t>বাংলা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ভাষা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বিদ্বেষীদের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কবি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কী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উপদেশ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দিয়েছেন</a:t>
            </a:r>
            <a:r>
              <a:rPr lang="en-US" sz="6000" b="1" dirty="0" smtClean="0"/>
              <a:t> ?   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94845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27301" y="-13063"/>
            <a:ext cx="3666186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মূল্যায়ণ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8242663" y="1045981"/>
            <a:ext cx="3949337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3063" y="997130"/>
            <a:ext cx="8177349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‘</a:t>
            </a:r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বঙ্গবাণী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endParaRPr lang="en-US" sz="4800" b="1" dirty="0"/>
          </a:p>
        </p:txBody>
      </p:sp>
      <p:sp>
        <p:nvSpPr>
          <p:cNvPr id="7" name="Rectangle 6"/>
          <p:cNvSpPr/>
          <p:nvPr/>
        </p:nvSpPr>
        <p:spPr>
          <a:xfrm>
            <a:off x="0" y="2007323"/>
            <a:ext cx="8177349" cy="12540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dirty="0" smtClean="0"/>
              <a:t>২, ‘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নুরনামা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কাব্যগ্রন্থটি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রচনা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করেছেন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   </a:t>
            </a:r>
            <a:endParaRPr lang="en-US" sz="4000" b="1" dirty="0"/>
          </a:p>
        </p:txBody>
      </p:sp>
      <p:sp>
        <p:nvSpPr>
          <p:cNvPr id="8" name="Rectangle 7"/>
          <p:cNvSpPr/>
          <p:nvPr/>
        </p:nvSpPr>
        <p:spPr>
          <a:xfrm>
            <a:off x="-13062" y="3365862"/>
            <a:ext cx="8164285" cy="122790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কাদের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ত্যাগ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বলেছেন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 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063" y="4715691"/>
            <a:ext cx="8164286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সর্ববাক্য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পারেন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5643829"/>
            <a:ext cx="8100260" cy="121417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৫,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ভালোভাবে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242663" y="2118360"/>
            <a:ext cx="3936642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আবদুল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হাকিম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151223" y="3426822"/>
            <a:ext cx="4028082" cy="11059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মাতৃভাষার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অনুরাগ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190411" y="4619897"/>
            <a:ext cx="3988893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প্রভু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242662" y="5712822"/>
            <a:ext cx="3949337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৫,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দেশি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408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8395184" y="274640"/>
            <a:ext cx="3091697" cy="4915545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</a:t>
            </a:r>
            <a:r>
              <a:rPr lang="en-US" sz="36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ণিঃ</a:t>
            </a:r>
            <a:r>
              <a:rPr lang="en-US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নবম</a:t>
            </a:r>
            <a:endParaRPr lang="bn-BD" sz="3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পত্র</a:t>
            </a:r>
            <a:r>
              <a:rPr lang="en-US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3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Snip Single Corner Rectangle 4"/>
          <p:cNvSpPr/>
          <p:nvPr/>
        </p:nvSpPr>
        <p:spPr>
          <a:xfrm>
            <a:off x="42624" y="0"/>
            <a:ext cx="7633184" cy="6782980"/>
          </a:xfrm>
          <a:prstGeom prst="snip1Rect">
            <a:avLst/>
          </a:prstGeom>
          <a:solidFill>
            <a:schemeClr val="bg2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bn-BD" sz="36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মোঃ </a:t>
            </a:r>
            <a:r>
              <a:rPr lang="en-US" sz="3600" b="1" dirty="0" err="1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মোকলেছ</a:t>
            </a:r>
            <a:r>
              <a:rPr lang="en-US" sz="36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 </a:t>
            </a:r>
            <a:r>
              <a:rPr lang="en-US" sz="3600" b="1" dirty="0" err="1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উদ্দিন</a:t>
            </a:r>
            <a:r>
              <a:rPr lang="en-US" sz="36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 </a:t>
            </a:r>
            <a:endParaRPr lang="en-US" sz="36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/>
              <a:cs typeface="NikoshBAN" pitchFamily="2" charset="0"/>
            </a:endParaRPr>
          </a:p>
          <a:p>
            <a:r>
              <a:rPr lang="bn-BD" sz="3200" b="1" i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সিনিয়র </a:t>
            </a:r>
            <a:r>
              <a:rPr lang="bn-BD" sz="3200" b="1" i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শিক্ষক</a:t>
            </a:r>
            <a:endParaRPr lang="bn-BD" sz="3600" b="1" i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/>
              <a:cs typeface="NikoshBAN" pitchFamily="2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3200" b="1" i="1" dirty="0" err="1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নান্দিয়া</a:t>
            </a:r>
            <a:r>
              <a:rPr lang="en-US" sz="3200" b="1" i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 </a:t>
            </a:r>
            <a:r>
              <a:rPr lang="en-US" sz="3200" b="1" i="1" dirty="0" err="1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সাঙ্গুন</a:t>
            </a:r>
            <a:r>
              <a:rPr lang="en-US" sz="3200" b="1" i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 </a:t>
            </a:r>
            <a:r>
              <a:rPr lang="bn-BD" sz="3200" b="1" i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আদর্শ </a:t>
            </a:r>
            <a:r>
              <a:rPr lang="en-US" sz="3200" b="1" i="1" dirty="0" err="1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দাখিল</a:t>
            </a:r>
            <a:r>
              <a:rPr lang="en-US" sz="3200" b="1" i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 </a:t>
            </a:r>
            <a:r>
              <a:rPr lang="bn-BD" sz="3200" b="1" i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মাদ্রাসা</a:t>
            </a:r>
          </a:p>
          <a:p>
            <a:pPr>
              <a:lnSpc>
                <a:spcPct val="150000"/>
              </a:lnSpc>
              <a:defRPr/>
            </a:pPr>
            <a:r>
              <a:rPr lang="en-US" sz="3200" b="1" i="1" dirty="0" err="1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শ্রীপুর</a:t>
            </a:r>
            <a:r>
              <a:rPr lang="en-US" sz="3200" b="1" i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,</a:t>
            </a:r>
            <a:r>
              <a:rPr lang="bn-BD" sz="3200" b="1" i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 </a:t>
            </a:r>
            <a:r>
              <a:rPr lang="en-US" sz="3200" b="1" i="1" dirty="0" err="1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গাজীপুর</a:t>
            </a:r>
            <a:r>
              <a:rPr lang="en-US" sz="3200" b="1" i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 ৷</a:t>
            </a:r>
            <a:endParaRPr lang="en-US" sz="5400" b="1" i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/>
              <a:cs typeface="NikoshBAN" pitchFamily="2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2400" b="1" i="1" dirty="0" err="1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মোবাইল</a:t>
            </a:r>
            <a:r>
              <a:rPr lang="en-US" sz="2400" b="1" i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- </a:t>
            </a:r>
            <a:r>
              <a:rPr lang="en-US" sz="3200" b="1" i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01715202812</a:t>
            </a:r>
          </a:p>
          <a:p>
            <a:pPr>
              <a:lnSpc>
                <a:spcPct val="150000"/>
              </a:lnSpc>
              <a:defRPr/>
            </a:pPr>
            <a:r>
              <a:rPr lang="en-US" sz="2000" b="1" i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ই-</a:t>
            </a:r>
            <a:r>
              <a:rPr lang="en-US" sz="2000" b="1" i="1" dirty="0" err="1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মেইল</a:t>
            </a:r>
            <a:r>
              <a:rPr lang="en-US" sz="2000" b="1" i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  - </a:t>
            </a:r>
            <a:r>
              <a:rPr lang="en-US" sz="3200" b="1" i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  <a:cs typeface="NikoshBAN" pitchFamily="2" charset="0"/>
              </a:rPr>
              <a:t>rmoklesuddin12@gmail.com</a:t>
            </a:r>
            <a:endParaRPr lang="en-US" sz="3200" b="1" i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ramond"/>
            </a:endParaRPr>
          </a:p>
        </p:txBody>
      </p:sp>
      <p:sp>
        <p:nvSpPr>
          <p:cNvPr id="7" name="Round Same Side Corner Rectangle 6"/>
          <p:cNvSpPr/>
          <p:nvPr/>
        </p:nvSpPr>
        <p:spPr>
          <a:xfrm>
            <a:off x="1056069" y="141668"/>
            <a:ext cx="4001864" cy="948296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n/>
                <a:solidFill>
                  <a:schemeClr val="accent4"/>
                </a:solidFill>
              </a:rPr>
              <a:t>শিক্ষক </a:t>
            </a:r>
            <a:r>
              <a:rPr lang="en-US" sz="3600" b="1" dirty="0" err="1">
                <a:ln/>
                <a:solidFill>
                  <a:schemeClr val="accent4"/>
                </a:solidFill>
              </a:rPr>
              <a:t>পরিচিতি</a:t>
            </a:r>
            <a:endParaRPr lang="en-US" sz="3600" dirty="0"/>
          </a:p>
        </p:txBody>
      </p:sp>
      <p:sp>
        <p:nvSpPr>
          <p:cNvPr id="8" name="Rounded Rectangle 7"/>
          <p:cNvSpPr/>
          <p:nvPr/>
        </p:nvSpPr>
        <p:spPr>
          <a:xfrm>
            <a:off x="8152328" y="141668"/>
            <a:ext cx="3454450" cy="9482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600" b="1" dirty="0" err="1">
                <a:ln/>
                <a:solidFill>
                  <a:srgbClr val="FFC000"/>
                </a:solidFill>
              </a:rPr>
              <a:t>পাঠ</a:t>
            </a:r>
            <a:r>
              <a:rPr lang="en-US" sz="3600" b="1" dirty="0">
                <a:ln/>
                <a:solidFill>
                  <a:srgbClr val="FFC000"/>
                </a:solidFill>
              </a:rPr>
              <a:t> </a:t>
            </a:r>
            <a:r>
              <a:rPr lang="en-US" sz="3600" b="1" dirty="0" err="1">
                <a:ln/>
                <a:solidFill>
                  <a:srgbClr val="FFC000"/>
                </a:solidFill>
              </a:rPr>
              <a:t>পরিচিতি</a:t>
            </a:r>
            <a:endParaRPr lang="en-US" sz="3600" dirty="0">
              <a:solidFill>
                <a:srgbClr val="FFC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6096" y="3977734"/>
            <a:ext cx="2909105" cy="2895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90480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47751" y="0"/>
            <a:ext cx="4451797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1668" y="1442434"/>
            <a:ext cx="6761409" cy="527960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মাতৃভাষার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মমত্ববোধের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1865" y="1442434"/>
            <a:ext cx="5160135" cy="5415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920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80160"/>
            <a:ext cx="12192000" cy="557784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-1"/>
            <a:ext cx="12192000" cy="12670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6573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58354" y="209006"/>
            <a:ext cx="5894231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4833257" y="1436914"/>
            <a:ext cx="6949440" cy="2194560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‘’</a:t>
            </a:r>
            <a:r>
              <a:rPr lang="en-US" sz="8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বঙ্গবাণী</a:t>
            </a:r>
            <a:r>
              <a:rPr lang="en-US" sz="8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’’ </a:t>
            </a:r>
            <a:endParaRPr lang="en-US" sz="8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Vertical Scroll 5"/>
          <p:cNvSpPr/>
          <p:nvPr/>
        </p:nvSpPr>
        <p:spPr>
          <a:xfrm>
            <a:off x="4572000" y="4258491"/>
            <a:ext cx="7620000" cy="1143000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আবদুল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হাকিম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94" y="1502229"/>
            <a:ext cx="4143502" cy="4271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530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63660" y="90152"/>
            <a:ext cx="4018209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228045"/>
            <a:ext cx="12191999" cy="35326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ln w="9525">
                  <a:solidFill>
                    <a:schemeClr val="tx1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</a:t>
            </a:r>
            <a:r>
              <a:rPr lang="bn-IN" sz="3600" dirty="0">
                <a:ln w="9525">
                  <a:solidFill>
                    <a:schemeClr val="tx1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n w="9525">
                  <a:solidFill>
                    <a:schemeClr val="tx1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–</a:t>
            </a:r>
            <a:endParaRPr lang="en-US" sz="3600" dirty="0" smtClean="0">
              <a:ln w="9525">
                <a:solidFill>
                  <a:schemeClr val="tx1"/>
                </a:solidFill>
                <a:prstDash val="solid"/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600" dirty="0" smtClean="0">
              <a:ln w="9525">
                <a:solidFill>
                  <a:schemeClr val="tx1"/>
                </a:solidFill>
                <a:prstDash val="solid"/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5400" b="1" dirty="0">
                <a:latin typeface="NikoshBAN" pitchFamily="2" charset="0"/>
                <a:cs typeface="NikoshBAN" pitchFamily="2" charset="0"/>
              </a:rPr>
              <a:t>১। লেখক  পরিচিতি বলতে পারবে </a:t>
            </a:r>
            <a:r>
              <a:rPr lang="bn-IN" sz="54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54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5400" b="1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bn-IN" sz="5400" b="1" dirty="0">
                <a:latin typeface="NikoshBAN" pitchFamily="2" charset="0"/>
                <a:cs typeface="NikoshBAN" pitchFamily="2" charset="0"/>
              </a:rPr>
              <a:t>নতুন শব্দের অর্থ বলতে পারবে</a:t>
            </a:r>
            <a:r>
              <a:rPr lang="bn-IN" sz="54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54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5400" b="1" dirty="0">
                <a:latin typeface="NikoshBAN" pitchFamily="2" charset="0"/>
                <a:cs typeface="NikoshBAN" pitchFamily="2" charset="0"/>
              </a:rPr>
              <a:t>৩। মাতৃভাষার প্রতি শ্রদ্ধা প্রদর্শনের গুরুত্ব সম্পর্কে  জানতে পারবে। </a:t>
            </a:r>
          </a:p>
          <a:p>
            <a:pPr algn="ctr"/>
            <a:endParaRPr lang="bn-IN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92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31087" y="107900"/>
            <a:ext cx="2764663" cy="52803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কবি-পরিচিতি</a:t>
            </a:r>
            <a:r>
              <a:rPr lang="en-US" sz="1400" dirty="0" smtClean="0"/>
              <a:t>  </a:t>
            </a:r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029" y="778068"/>
            <a:ext cx="3135903" cy="258803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" y="3489922"/>
            <a:ext cx="5111931" cy="18160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আনুমানিক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১৬২০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সন্দীপের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সুধারামপুর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26035" y="4047757"/>
            <a:ext cx="6257108" cy="26620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উল্লেখ্যযোগ্য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কাব্যগ্রন্থ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নুরনামা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ইউসুফ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জোলেখা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লালমতি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শিহাবুদ্দিননামা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কারবালা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শহরনামা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        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26035" y="778068"/>
            <a:ext cx="6257108" cy="30434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সাহিত্যিক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যুগে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মাতৃভাষার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গভীর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মমত্ববোধ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পেয়েছে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মধ্যযুগীয়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প্রেক্ষাপটে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বিরাট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দৃষ্টীন্ত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    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" y="1219005"/>
            <a:ext cx="1841680" cy="12351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আবদুল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হাকিম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" y="5437567"/>
            <a:ext cx="5111932" cy="119880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মৃত্যু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১৬৯০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মৃত্যুবরণ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936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41668"/>
            <a:ext cx="12191999" cy="69996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en-US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</a:t>
            </a:r>
            <a:r>
              <a:rPr lang="en-US" sz="32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বঙ্গবাণী</a:t>
            </a:r>
            <a:r>
              <a:rPr lang="en-US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- </a:t>
            </a:r>
            <a:r>
              <a:rPr lang="en-US" sz="32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আবদুল</a:t>
            </a:r>
            <a:r>
              <a:rPr lang="en-US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হাকিম</a:t>
            </a:r>
            <a:endParaRPr lang="en-US" sz="36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কিতাব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পড়িতে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নাহিক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অভ্যাস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>
              <a:defRPr/>
            </a:pP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কহিল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মোতে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হাবিলাষ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।।</a:t>
            </a:r>
          </a:p>
          <a:p>
            <a:pPr algn="ctr">
              <a:defRPr/>
            </a:pP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নিবেদি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করিয়া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রচন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>
              <a:defRPr/>
            </a:pP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পরিশ্রম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তোষি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সর্বজন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।।</a:t>
            </a:r>
          </a:p>
          <a:p>
            <a:pPr algn="ctr">
              <a:defRPr/>
            </a:pP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আরবি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ফারসি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শাস্ত্রে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রাগ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>
              <a:defRPr/>
            </a:pP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দেশী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বুঝিতে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ললাটে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।।</a:t>
            </a:r>
          </a:p>
          <a:p>
            <a:pPr algn="ctr">
              <a:defRPr/>
            </a:pP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আরবি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ফারসি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হিন্দে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>
              <a:defRPr/>
            </a:pP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 লিখয়ে আল্লা নবীর ছিফত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।।</a:t>
            </a:r>
            <a:endParaRPr lang="en-US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যেই </a:t>
            </a:r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দেশে যেই বাক্য কহে নরগণ।</a:t>
            </a:r>
          </a:p>
          <a:p>
            <a:pPr algn="ctr">
              <a:defRPr/>
            </a:pP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সেই </a:t>
            </a:r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 বুঝে প্রভু আপে নিরঞ্জন।।</a:t>
            </a:r>
          </a:p>
          <a:p>
            <a:pPr>
              <a:defRPr/>
            </a:pPr>
            <a:endParaRPr lang="bn-IN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endParaRPr lang="bn-IN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044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7566"/>
            <a:ext cx="12191999" cy="68449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pPr>
              <a:defRPr/>
            </a:pPr>
            <a:endPara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>
              <a:defRPr/>
            </a:pP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সর্ববাক্য বুঝে প্রভু কিবা হিন্দুয়ানী।</a:t>
            </a:r>
          </a:p>
          <a:p>
            <a:pPr algn="ctr">
              <a:defRPr/>
            </a:pP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বঙ্গদেশী বাক্য কিবা যত ইতি বাণী।।</a:t>
            </a:r>
            <a:endParaRPr lang="en-US" sz="4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মারফত ভেদে যার নাহিক গমন।</a:t>
            </a:r>
          </a:p>
          <a:p>
            <a:pPr algn="ctr">
              <a:defRPr/>
            </a:pP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হিন্দুর অক্ষর হিংসে সে সবের গণ।।</a:t>
            </a:r>
          </a:p>
          <a:p>
            <a:pPr algn="ctr">
              <a:defRPr/>
            </a:pP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সবে বঙ্গেত জন্মি হিংসে বঙ্গবাণী।</a:t>
            </a:r>
          </a:p>
          <a:p>
            <a:pPr algn="ctr">
              <a:defRPr/>
            </a:pP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 সব কাহার জন্ম নির্ণয় ন জানি।।</a:t>
            </a:r>
            <a:endParaRPr lang="en-US" sz="4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জুয়ায়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>
              <a:defRPr/>
            </a:pP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তেয়াগী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বিদেশ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।।</a:t>
            </a:r>
          </a:p>
          <a:p>
            <a:pPr algn="ctr">
              <a:defRPr/>
            </a:pP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মাতা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পিতামহ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ক্রমে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বঙ্গেত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বসতি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>
              <a:defRPr/>
            </a:pP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দেশী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উপদেশ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হিত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অতি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।।         </a:t>
            </a:r>
            <a:endParaRPr lang="bn-IN" sz="4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endParaRPr lang="bn-IN" sz="4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endParaRPr lang="bn-IN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53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419600" y="0"/>
            <a:ext cx="3276600" cy="1066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শব্দার্থ</a:t>
            </a:r>
            <a:r>
              <a:rPr lang="bn-IN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44699" y="1371600"/>
            <a:ext cx="4098701" cy="13716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বঙ্গবানী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44699" y="3200400"/>
            <a:ext cx="4022501" cy="14478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হাবিলাষ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44699" y="5105400"/>
            <a:ext cx="4098701" cy="14478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মারফত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5410200" y="1600200"/>
            <a:ext cx="1600200" cy="1066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5334000" y="3352800"/>
            <a:ext cx="1676400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5334000" y="5334000"/>
            <a:ext cx="1600200" cy="1066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7696200" y="1371600"/>
            <a:ext cx="4268272" cy="1295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বাংলা ভাষা 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696199" y="5105400"/>
            <a:ext cx="4268273" cy="14478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মরমি সাধনা 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772400" y="3352800"/>
            <a:ext cx="4192072" cy="13716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প্রবল ইচ</a:t>
            </a:r>
            <a:r>
              <a:rPr lang="en-US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্ছা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bn-IN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2939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93183" y="990600"/>
            <a:ext cx="4226417" cy="14478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নিরঞ্জন</a:t>
            </a:r>
            <a:endParaRPr lang="en-US" sz="6600" b="1" dirty="0">
              <a:solidFill>
                <a:schemeClr val="bg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93183" y="3048000"/>
            <a:ext cx="4302617" cy="14478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ছিফত</a:t>
            </a:r>
            <a:r>
              <a:rPr lang="bn-IN" sz="7200" dirty="0"/>
              <a:t> </a:t>
            </a:r>
            <a:endParaRPr lang="en-US" sz="7200" dirty="0"/>
          </a:p>
        </p:txBody>
      </p:sp>
      <p:sp>
        <p:nvSpPr>
          <p:cNvPr id="4" name="Rounded Rectangle 3"/>
          <p:cNvSpPr/>
          <p:nvPr/>
        </p:nvSpPr>
        <p:spPr>
          <a:xfrm>
            <a:off x="7772400" y="5029200"/>
            <a:ext cx="4320862" cy="14478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যোগায় </a:t>
            </a:r>
            <a:endParaRPr lang="en-US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93183" y="5029200"/>
            <a:ext cx="4378817" cy="14478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bn-IN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জুয়ায়  </a:t>
            </a:r>
            <a:endParaRPr lang="en-US" sz="6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696200" y="914400"/>
            <a:ext cx="4397062" cy="14478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আল্লাহ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4876800" y="1066800"/>
            <a:ext cx="2362200" cy="1219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4953000" y="3124200"/>
            <a:ext cx="2362200" cy="1219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5029200" y="5105400"/>
            <a:ext cx="2209800" cy="1219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7772400" y="3048000"/>
            <a:ext cx="4320862" cy="14478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bn-IN" sz="7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গুণ</a:t>
            </a:r>
            <a:endParaRPr lang="en-US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Oval 14"/>
          <p:cNvSpPr/>
          <p:nvPr/>
        </p:nvSpPr>
        <p:spPr>
          <a:xfrm>
            <a:off x="4191000" y="38100"/>
            <a:ext cx="3276600" cy="1066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শব্দার্থ</a:t>
            </a:r>
            <a:r>
              <a:rPr lang="bn-IN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406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583</Words>
  <Application>Microsoft Office PowerPoint</Application>
  <PresentationFormat>Widescreen</PresentationFormat>
  <Paragraphs>111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Garamond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MoklesPC</cp:lastModifiedBy>
  <cp:revision>120</cp:revision>
  <dcterms:created xsi:type="dcterms:W3CDTF">2020-04-20T07:20:52Z</dcterms:created>
  <dcterms:modified xsi:type="dcterms:W3CDTF">2021-01-12T16:38:54Z</dcterms:modified>
</cp:coreProperties>
</file>