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wav"/>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2" r:id="rId2"/>
    <p:sldId id="282" r:id="rId3"/>
    <p:sldId id="257" r:id="rId4"/>
    <p:sldId id="298" r:id="rId5"/>
    <p:sldId id="303" r:id="rId6"/>
    <p:sldId id="323" r:id="rId7"/>
    <p:sldId id="299" r:id="rId8"/>
    <p:sldId id="300" r:id="rId9"/>
    <p:sldId id="302" r:id="rId10"/>
    <p:sldId id="276" r:id="rId11"/>
    <p:sldId id="301" r:id="rId12"/>
    <p:sldId id="264" r:id="rId13"/>
    <p:sldId id="317" r:id="rId14"/>
    <p:sldId id="307" r:id="rId15"/>
    <p:sldId id="324" r:id="rId16"/>
    <p:sldId id="304" r:id="rId17"/>
    <p:sldId id="320" r:id="rId18"/>
    <p:sldId id="306" r:id="rId19"/>
    <p:sldId id="305" r:id="rId20"/>
    <p:sldId id="315" r:id="rId21"/>
    <p:sldId id="316" r:id="rId22"/>
    <p:sldId id="308" r:id="rId23"/>
    <p:sldId id="329" r:id="rId24"/>
    <p:sldId id="309" r:id="rId25"/>
    <p:sldId id="318" r:id="rId26"/>
    <p:sldId id="325" r:id="rId27"/>
    <p:sldId id="326" r:id="rId28"/>
    <p:sldId id="310" r:id="rId29"/>
    <p:sldId id="319" r:id="rId30"/>
    <p:sldId id="311" r:id="rId31"/>
    <p:sldId id="327" r:id="rId32"/>
    <p:sldId id="313" r:id="rId33"/>
    <p:sldId id="321" r:id="rId34"/>
    <p:sldId id="322" r:id="rId35"/>
    <p:sldId id="328" r:id="rId36"/>
    <p:sldId id="314" r:id="rId37"/>
    <p:sldId id="279" r:id="rId38"/>
    <p:sldId id="2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guide id="3" orient="horz"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161BF6"/>
    <a:srgbClr val="FF0066"/>
    <a:srgbClr val="FF00FF"/>
    <a:srgbClr val="F85EF1"/>
    <a:srgbClr val="0000FF"/>
    <a:srgbClr val="FF99FF"/>
    <a:srgbClr val="EC20DD"/>
    <a:srgbClr val="008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3548" autoAdjust="0"/>
  </p:normalViewPr>
  <p:slideViewPr>
    <p:cSldViewPr>
      <p:cViewPr varScale="1">
        <p:scale>
          <a:sx n="71" d="100"/>
          <a:sy n="71" d="100"/>
        </p:scale>
        <p:origin x="606" y="60"/>
      </p:cViewPr>
      <p:guideLst>
        <p:guide pos="7680"/>
        <p:guide orient="horz"/>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9E1DC-4EF1-4C37-8FA4-888766753497}"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599CAF81-C080-4831-8CDD-49E05D9E71B6}">
      <dgm:prSet/>
      <dgm:spPr>
        <a:solidFill>
          <a:schemeClr val="bg1"/>
        </a:solidFill>
        <a:ln w="38100">
          <a:solidFill>
            <a:srgbClr val="EC20D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dgm:spPr>
      <dgm:t>
        <a:bodyPr/>
        <a:lstStyle/>
        <a:p>
          <a:pPr rtl="0"/>
          <a:r>
            <a:rPr lang="en-US" dirty="0" err="1" smtClean="0">
              <a:solidFill>
                <a:schemeClr val="tx1"/>
              </a:solidFill>
              <a:latin typeface="NikoshBAN" panose="02000000000000000000" pitchFamily="2" charset="0"/>
              <a:cs typeface="NikoshBAN" panose="02000000000000000000" pitchFamily="2" charset="0"/>
            </a:rPr>
            <a:t>শিক্ষক</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পরিচিতি</a:t>
          </a:r>
          <a:endParaRPr lang="en-US" dirty="0">
            <a:solidFill>
              <a:schemeClr val="tx1"/>
            </a:solidFill>
            <a:latin typeface="NikoshBAN" panose="02000000000000000000" pitchFamily="2" charset="0"/>
            <a:cs typeface="NikoshBAN" panose="02000000000000000000" pitchFamily="2" charset="0"/>
          </a:endParaRPr>
        </a:p>
      </dgm:t>
    </dgm:pt>
    <dgm:pt modelId="{1FBC37D8-17B3-4227-8F63-EF57F1DCCDD8}" type="parTrans" cxnId="{4AC63159-30A2-41BE-86CD-E184F4C97675}">
      <dgm:prSet/>
      <dgm:spPr/>
      <dgm:t>
        <a:bodyPr/>
        <a:lstStyle/>
        <a:p>
          <a:endParaRPr lang="en-US"/>
        </a:p>
      </dgm:t>
    </dgm:pt>
    <dgm:pt modelId="{E15E1EEA-B18B-45E8-9998-14ECD2976A40}" type="sibTrans" cxnId="{4AC63159-30A2-41BE-86CD-E184F4C97675}">
      <dgm:prSet/>
      <dgm:spPr/>
      <dgm:t>
        <a:bodyPr/>
        <a:lstStyle/>
        <a:p>
          <a:endParaRPr lang="en-US"/>
        </a:p>
      </dgm:t>
    </dgm:pt>
    <dgm:pt modelId="{E586857C-23CE-441E-A088-6CC415D99AA8}" type="pres">
      <dgm:prSet presAssocID="{6DD9E1DC-4EF1-4C37-8FA4-888766753497}" presName="CompostProcess" presStyleCnt="0">
        <dgm:presLayoutVars>
          <dgm:dir/>
          <dgm:resizeHandles val="exact"/>
        </dgm:presLayoutVars>
      </dgm:prSet>
      <dgm:spPr/>
      <dgm:t>
        <a:bodyPr/>
        <a:lstStyle/>
        <a:p>
          <a:endParaRPr lang="en-US"/>
        </a:p>
      </dgm:t>
    </dgm:pt>
    <dgm:pt modelId="{9BA042E3-EF68-4B70-AFBD-B347E313C3AC}" type="pres">
      <dgm:prSet presAssocID="{6DD9E1DC-4EF1-4C37-8FA4-888766753497}" presName="arrow" presStyleLbl="bgShp" presStyleIdx="0" presStyleCnt="1"/>
      <dgm:spPr>
        <a:solidFill>
          <a:srgbClr val="F85EF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prst="slope"/>
        </a:sp3d>
      </dgm:spPr>
    </dgm:pt>
    <dgm:pt modelId="{3201F630-935A-44CC-97B3-CE0DFE89021D}" type="pres">
      <dgm:prSet presAssocID="{6DD9E1DC-4EF1-4C37-8FA4-888766753497}"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dgm:spPr>
    </dgm:pt>
    <dgm:pt modelId="{F4D03AEE-74E2-4A19-BE52-DB6E3F4756FB}" type="pres">
      <dgm:prSet presAssocID="{599CAF81-C080-4831-8CDD-49E05D9E71B6}" presName="textNode" presStyleLbl="node1" presStyleIdx="0" presStyleCnt="1" custScaleX="133333" custScaleY="250000">
        <dgm:presLayoutVars>
          <dgm:bulletEnabled val="1"/>
        </dgm:presLayoutVars>
      </dgm:prSet>
      <dgm:spPr/>
      <dgm:t>
        <a:bodyPr/>
        <a:lstStyle/>
        <a:p>
          <a:endParaRPr lang="en-US"/>
        </a:p>
      </dgm:t>
    </dgm:pt>
  </dgm:ptLst>
  <dgm:cxnLst>
    <dgm:cxn modelId="{7FC9ECC8-141E-4A62-B0E5-5180A1041377}" type="presOf" srcId="{6DD9E1DC-4EF1-4C37-8FA4-888766753497}" destId="{E586857C-23CE-441E-A088-6CC415D99AA8}" srcOrd="0" destOrd="0" presId="urn:microsoft.com/office/officeart/2005/8/layout/hProcess9"/>
    <dgm:cxn modelId="{2E8BCD83-D8FB-46CC-8841-7EABD83F1999}" type="presOf" srcId="{599CAF81-C080-4831-8CDD-49E05D9E71B6}" destId="{F4D03AEE-74E2-4A19-BE52-DB6E3F4756FB}" srcOrd="0" destOrd="0" presId="urn:microsoft.com/office/officeart/2005/8/layout/hProcess9"/>
    <dgm:cxn modelId="{4AC63159-30A2-41BE-86CD-E184F4C97675}" srcId="{6DD9E1DC-4EF1-4C37-8FA4-888766753497}" destId="{599CAF81-C080-4831-8CDD-49E05D9E71B6}" srcOrd="0" destOrd="0" parTransId="{1FBC37D8-17B3-4227-8F63-EF57F1DCCDD8}" sibTransId="{E15E1EEA-B18B-45E8-9998-14ECD2976A40}"/>
    <dgm:cxn modelId="{A2CA3BA9-3CBC-486B-BD0B-972A595CA8DA}" type="presParOf" srcId="{E586857C-23CE-441E-A088-6CC415D99AA8}" destId="{9BA042E3-EF68-4B70-AFBD-B347E313C3AC}" srcOrd="0" destOrd="0" presId="urn:microsoft.com/office/officeart/2005/8/layout/hProcess9"/>
    <dgm:cxn modelId="{A7EBCE90-1577-4FCD-8329-EB626641014D}" type="presParOf" srcId="{E586857C-23CE-441E-A088-6CC415D99AA8}" destId="{3201F630-935A-44CC-97B3-CE0DFE89021D}" srcOrd="1" destOrd="0" presId="urn:microsoft.com/office/officeart/2005/8/layout/hProcess9"/>
    <dgm:cxn modelId="{BF138B12-5127-41F6-B85E-94CAE284156B}" type="presParOf" srcId="{3201F630-935A-44CC-97B3-CE0DFE89021D}" destId="{F4D03AEE-74E2-4A19-BE52-DB6E3F4756FB}" srcOrd="0" destOrd="0" presId="urn:microsoft.com/office/officeart/2005/8/layout/hProcess9"/>
  </dgm:cxnLst>
  <dgm:bg>
    <a:solidFill>
      <a:srgbClr val="00800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04D50D-3D4A-4E6C-9216-39EECDAD2F3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2F0DBBF8-ABC4-4FE0-B320-0D3F444755AE}">
      <dgm:prSet custT="1"/>
      <dgm:spPr>
        <a:ln w="57150">
          <a:solidFill>
            <a:srgbClr val="0000FF"/>
          </a:solidFill>
        </a:ln>
        <a:effectLst>
          <a:innerShdw blurRad="114300">
            <a:prstClr val="black"/>
          </a:innerShdw>
        </a:effectLst>
        <a:scene3d>
          <a:camera prst="orthographicFront"/>
          <a:lightRig rig="threePt" dir="t"/>
        </a:scene3d>
        <a:sp3d>
          <a:bevelT w="114300" prst="artDeco"/>
        </a:sp3d>
      </dgm:spPr>
      <dgm:t>
        <a:bodyPr/>
        <a:lstStyle/>
        <a:p>
          <a:pPr rtl="0"/>
          <a:r>
            <a:rPr lang="en-US" sz="4000" smtClean="0">
              <a:latin typeface="NikoshBAN" panose="02000000000000000000" pitchFamily="2" charset="0"/>
              <a:cs typeface="NikoshBAN" panose="02000000000000000000" pitchFamily="2" charset="0"/>
            </a:rPr>
            <a:t>মোঃ এনামুল হক</a:t>
          </a:r>
          <a:endParaRPr lang="en-US" sz="4000">
            <a:latin typeface="NikoshBAN" panose="02000000000000000000" pitchFamily="2" charset="0"/>
            <a:cs typeface="NikoshBAN" panose="02000000000000000000" pitchFamily="2" charset="0"/>
          </a:endParaRPr>
        </a:p>
      </dgm:t>
    </dgm:pt>
    <dgm:pt modelId="{9C8F205F-090C-47E6-B428-330D82366178}" type="parTrans" cxnId="{5789B68F-CC62-4F5D-875D-A0B22D560DA6}">
      <dgm:prSet/>
      <dgm:spPr/>
      <dgm:t>
        <a:bodyPr/>
        <a:lstStyle/>
        <a:p>
          <a:endParaRPr lang="en-US"/>
        </a:p>
      </dgm:t>
    </dgm:pt>
    <dgm:pt modelId="{02E8B1A9-8974-418A-8AB0-F323F40C54A6}" type="sibTrans" cxnId="{5789B68F-CC62-4F5D-875D-A0B22D560DA6}">
      <dgm:prSet/>
      <dgm:spPr/>
      <dgm:t>
        <a:bodyPr/>
        <a:lstStyle/>
        <a:p>
          <a:endParaRPr lang="en-US"/>
        </a:p>
      </dgm:t>
    </dgm:pt>
    <dgm:pt modelId="{6AAC421C-A653-4B78-9348-1FF5FA3971D9}">
      <dgm:prSet custT="1"/>
      <dgm:spPr>
        <a:ln w="57150">
          <a:solidFill>
            <a:srgbClr val="0000FF"/>
          </a:solidFill>
        </a:ln>
        <a:effectLst>
          <a:innerShdw blurRad="114300">
            <a:prstClr val="black"/>
          </a:innerShdw>
        </a:effectLst>
        <a:scene3d>
          <a:camera prst="orthographicFront"/>
          <a:lightRig rig="threePt" dir="t"/>
        </a:scene3d>
        <a:sp3d>
          <a:bevelT w="114300" prst="artDeco"/>
        </a:sp3d>
      </dgm:spPr>
      <dgm:t>
        <a:bodyPr/>
        <a:lstStyle/>
        <a:p>
          <a:pPr rtl="0"/>
          <a:r>
            <a:rPr lang="en-US" sz="4000" smtClean="0">
              <a:latin typeface="NikoshBAN" panose="02000000000000000000" pitchFamily="2" charset="0"/>
              <a:cs typeface="NikoshBAN" panose="02000000000000000000" pitchFamily="2" charset="0"/>
            </a:rPr>
            <a:t>প্রভাষক সমাজবিজ্ঞান</a:t>
          </a:r>
          <a:endParaRPr lang="en-US" sz="4000">
            <a:latin typeface="NikoshBAN" panose="02000000000000000000" pitchFamily="2" charset="0"/>
            <a:cs typeface="NikoshBAN" panose="02000000000000000000" pitchFamily="2" charset="0"/>
          </a:endParaRPr>
        </a:p>
      </dgm:t>
    </dgm:pt>
    <dgm:pt modelId="{8941B91A-D7D1-4E93-81A8-1E31D54FFA90}" type="parTrans" cxnId="{FDEFA8A3-8827-435C-9B45-2DB2FA1600C2}">
      <dgm:prSet/>
      <dgm:spPr/>
      <dgm:t>
        <a:bodyPr/>
        <a:lstStyle/>
        <a:p>
          <a:endParaRPr lang="en-US"/>
        </a:p>
      </dgm:t>
    </dgm:pt>
    <dgm:pt modelId="{22687809-7BF4-471C-AD57-F58364833614}" type="sibTrans" cxnId="{FDEFA8A3-8827-435C-9B45-2DB2FA1600C2}">
      <dgm:prSet/>
      <dgm:spPr/>
      <dgm:t>
        <a:bodyPr/>
        <a:lstStyle/>
        <a:p>
          <a:endParaRPr lang="en-US"/>
        </a:p>
      </dgm:t>
    </dgm:pt>
    <dgm:pt modelId="{CC550529-7A60-4501-ACE7-03A5FF723715}">
      <dgm:prSet custT="1"/>
      <dgm:spPr>
        <a:ln w="57150">
          <a:solidFill>
            <a:srgbClr val="0000FF"/>
          </a:solidFill>
        </a:ln>
        <a:effectLst>
          <a:innerShdw blurRad="114300">
            <a:prstClr val="black"/>
          </a:innerShdw>
        </a:effectLst>
        <a:scene3d>
          <a:camera prst="orthographicFront"/>
          <a:lightRig rig="threePt" dir="t"/>
        </a:scene3d>
        <a:sp3d>
          <a:bevelT w="114300" prst="artDeco"/>
        </a:sp3d>
      </dgm:spPr>
      <dgm:t>
        <a:bodyPr/>
        <a:lstStyle/>
        <a:p>
          <a:pPr rtl="0"/>
          <a:r>
            <a:rPr lang="en-US" sz="4000" smtClean="0">
              <a:latin typeface="NikoshBAN" panose="02000000000000000000" pitchFamily="2" charset="0"/>
              <a:cs typeface="NikoshBAN" panose="02000000000000000000" pitchFamily="2" charset="0"/>
            </a:rPr>
            <a:t>কাকনহাট কলেজ,রাজশাহী।</a:t>
          </a:r>
          <a:endParaRPr lang="en-US" sz="4000">
            <a:latin typeface="NikoshBAN" panose="02000000000000000000" pitchFamily="2" charset="0"/>
            <a:cs typeface="NikoshBAN" panose="02000000000000000000" pitchFamily="2" charset="0"/>
          </a:endParaRPr>
        </a:p>
      </dgm:t>
    </dgm:pt>
    <dgm:pt modelId="{521C8EA9-A8BA-417D-BC4F-83A2D75ED82B}" type="parTrans" cxnId="{B23D67BB-9AEF-425F-B898-099D9155B85F}">
      <dgm:prSet/>
      <dgm:spPr/>
      <dgm:t>
        <a:bodyPr/>
        <a:lstStyle/>
        <a:p>
          <a:endParaRPr lang="en-US"/>
        </a:p>
      </dgm:t>
    </dgm:pt>
    <dgm:pt modelId="{468FB39F-6D61-4FE5-954C-7A62A5C9EF27}" type="sibTrans" cxnId="{B23D67BB-9AEF-425F-B898-099D9155B85F}">
      <dgm:prSet/>
      <dgm:spPr/>
      <dgm:t>
        <a:bodyPr/>
        <a:lstStyle/>
        <a:p>
          <a:endParaRPr lang="en-US"/>
        </a:p>
      </dgm:t>
    </dgm:pt>
    <dgm:pt modelId="{8BFAA8BC-AB68-4464-9452-39511C07C804}">
      <dgm:prSet custT="1"/>
      <dgm:spPr>
        <a:ln w="57150">
          <a:solidFill>
            <a:srgbClr val="0000FF"/>
          </a:solidFill>
        </a:ln>
        <a:effectLst>
          <a:innerShdw blurRad="114300">
            <a:prstClr val="black"/>
          </a:innerShdw>
        </a:effectLst>
        <a:scene3d>
          <a:camera prst="orthographicFront"/>
          <a:lightRig rig="threePt" dir="t"/>
        </a:scene3d>
        <a:sp3d>
          <a:bevelT w="114300" prst="artDeco"/>
        </a:sp3d>
      </dgm:spPr>
      <dgm:t>
        <a:bodyPr/>
        <a:lstStyle/>
        <a:p>
          <a:pPr rtl="0"/>
          <a:r>
            <a:rPr lang="en-US" sz="4000" smtClean="0">
              <a:latin typeface="NikoshBAN" panose="02000000000000000000" pitchFamily="2" charset="0"/>
              <a:cs typeface="NikoshBAN" panose="02000000000000000000" pitchFamily="2" charset="0"/>
            </a:rPr>
            <a:t>মোবাইলঃ০১৭১৫-০৪১৭৯৭</a:t>
          </a:r>
          <a:endParaRPr lang="en-US" sz="4000">
            <a:latin typeface="NikoshBAN" panose="02000000000000000000" pitchFamily="2" charset="0"/>
            <a:cs typeface="NikoshBAN" panose="02000000000000000000" pitchFamily="2" charset="0"/>
          </a:endParaRPr>
        </a:p>
      </dgm:t>
    </dgm:pt>
    <dgm:pt modelId="{1C96FF87-5724-4E94-BAC7-451012D1B9F9}" type="parTrans" cxnId="{424D099E-AE23-43E3-974D-2CD5B10E69D0}">
      <dgm:prSet/>
      <dgm:spPr/>
      <dgm:t>
        <a:bodyPr/>
        <a:lstStyle/>
        <a:p>
          <a:endParaRPr lang="en-US"/>
        </a:p>
      </dgm:t>
    </dgm:pt>
    <dgm:pt modelId="{F479BF72-5A74-4895-8A2A-B73B480B5C25}" type="sibTrans" cxnId="{424D099E-AE23-43E3-974D-2CD5B10E69D0}">
      <dgm:prSet/>
      <dgm:spPr/>
      <dgm:t>
        <a:bodyPr/>
        <a:lstStyle/>
        <a:p>
          <a:endParaRPr lang="en-US"/>
        </a:p>
      </dgm:t>
    </dgm:pt>
    <dgm:pt modelId="{D8DE5192-75DF-47DE-B0FD-673F39E86688}">
      <dgm:prSet custT="1"/>
      <dgm:spPr>
        <a:ln w="57150">
          <a:solidFill>
            <a:srgbClr val="0000FF"/>
          </a:solidFill>
        </a:ln>
        <a:effectLst>
          <a:innerShdw blurRad="114300">
            <a:prstClr val="black"/>
          </a:innerShdw>
        </a:effectLst>
        <a:scene3d>
          <a:camera prst="orthographicFront"/>
          <a:lightRig rig="threePt" dir="t"/>
        </a:scene3d>
        <a:sp3d>
          <a:bevelT w="114300" prst="artDeco"/>
        </a:sp3d>
      </dgm:spPr>
      <dgm:t>
        <a:bodyPr/>
        <a:lstStyle/>
        <a:p>
          <a:pPr rtl="0"/>
          <a:r>
            <a:rPr lang="en-US" sz="3600" smtClean="0">
              <a:latin typeface="NikoshBAN" panose="02000000000000000000" pitchFamily="2" charset="0"/>
              <a:cs typeface="NikoshBAN" panose="02000000000000000000" pitchFamily="2" charset="0"/>
            </a:rPr>
            <a:t>Email:enamulbiroil@gmail.com</a:t>
          </a:r>
          <a:endParaRPr lang="en-US" sz="3600">
            <a:latin typeface="NikoshBAN" panose="02000000000000000000" pitchFamily="2" charset="0"/>
            <a:cs typeface="NikoshBAN" panose="02000000000000000000" pitchFamily="2" charset="0"/>
          </a:endParaRPr>
        </a:p>
      </dgm:t>
    </dgm:pt>
    <dgm:pt modelId="{B8B90E6C-46FA-4928-ABA1-7C8B7B1EB9A4}" type="parTrans" cxnId="{A3DA9821-4F7D-4F24-952B-821E07BCA65E}">
      <dgm:prSet/>
      <dgm:spPr/>
      <dgm:t>
        <a:bodyPr/>
        <a:lstStyle/>
        <a:p>
          <a:endParaRPr lang="en-US"/>
        </a:p>
      </dgm:t>
    </dgm:pt>
    <dgm:pt modelId="{C4B95EB4-1488-4BDD-8E86-5171AF076C6F}" type="sibTrans" cxnId="{A3DA9821-4F7D-4F24-952B-821E07BCA65E}">
      <dgm:prSet/>
      <dgm:spPr/>
      <dgm:t>
        <a:bodyPr/>
        <a:lstStyle/>
        <a:p>
          <a:endParaRPr lang="en-US"/>
        </a:p>
      </dgm:t>
    </dgm:pt>
    <dgm:pt modelId="{0C8644E2-ECA6-4ECB-ACFE-F256D1891E81}" type="pres">
      <dgm:prSet presAssocID="{E904D50D-3D4A-4E6C-9216-39EECDAD2F36}" presName="linear" presStyleCnt="0">
        <dgm:presLayoutVars>
          <dgm:animLvl val="lvl"/>
          <dgm:resizeHandles val="exact"/>
        </dgm:presLayoutVars>
      </dgm:prSet>
      <dgm:spPr/>
      <dgm:t>
        <a:bodyPr/>
        <a:lstStyle/>
        <a:p>
          <a:endParaRPr lang="en-US"/>
        </a:p>
      </dgm:t>
    </dgm:pt>
    <dgm:pt modelId="{97007F3C-7888-451D-9198-31555E04EEB1}" type="pres">
      <dgm:prSet presAssocID="{2F0DBBF8-ABC4-4FE0-B320-0D3F444755AE}" presName="parentText" presStyleLbl="node1" presStyleIdx="0" presStyleCnt="5">
        <dgm:presLayoutVars>
          <dgm:chMax val="0"/>
          <dgm:bulletEnabled val="1"/>
        </dgm:presLayoutVars>
      </dgm:prSet>
      <dgm:spPr/>
      <dgm:t>
        <a:bodyPr/>
        <a:lstStyle/>
        <a:p>
          <a:endParaRPr lang="en-US"/>
        </a:p>
      </dgm:t>
    </dgm:pt>
    <dgm:pt modelId="{1E23DEAE-A35A-4F98-A85B-7B7FCB4C41A2}" type="pres">
      <dgm:prSet presAssocID="{02E8B1A9-8974-418A-8AB0-F323F40C54A6}" presName="spacer" presStyleCnt="0"/>
      <dgm:spPr>
        <a:scene3d>
          <a:camera prst="orthographicFront"/>
          <a:lightRig rig="threePt" dir="t"/>
        </a:scene3d>
        <a:sp3d>
          <a:bevelT w="114300" prst="artDeco"/>
        </a:sp3d>
      </dgm:spPr>
      <dgm:t>
        <a:bodyPr/>
        <a:lstStyle/>
        <a:p>
          <a:endParaRPr lang="en-US"/>
        </a:p>
      </dgm:t>
    </dgm:pt>
    <dgm:pt modelId="{1F804DF3-85A8-492E-9CF6-04847EA1C6A5}" type="pres">
      <dgm:prSet presAssocID="{6AAC421C-A653-4B78-9348-1FF5FA3971D9}" presName="parentText" presStyleLbl="node1" presStyleIdx="1" presStyleCnt="5">
        <dgm:presLayoutVars>
          <dgm:chMax val="0"/>
          <dgm:bulletEnabled val="1"/>
        </dgm:presLayoutVars>
      </dgm:prSet>
      <dgm:spPr/>
      <dgm:t>
        <a:bodyPr/>
        <a:lstStyle/>
        <a:p>
          <a:endParaRPr lang="en-US"/>
        </a:p>
      </dgm:t>
    </dgm:pt>
    <dgm:pt modelId="{9A66960E-F083-41F3-B7A2-899E1B54EC56}" type="pres">
      <dgm:prSet presAssocID="{22687809-7BF4-471C-AD57-F58364833614}" presName="spacer" presStyleCnt="0"/>
      <dgm:spPr>
        <a:scene3d>
          <a:camera prst="orthographicFront"/>
          <a:lightRig rig="threePt" dir="t"/>
        </a:scene3d>
        <a:sp3d>
          <a:bevelT w="114300" prst="artDeco"/>
        </a:sp3d>
      </dgm:spPr>
      <dgm:t>
        <a:bodyPr/>
        <a:lstStyle/>
        <a:p>
          <a:endParaRPr lang="en-US"/>
        </a:p>
      </dgm:t>
    </dgm:pt>
    <dgm:pt modelId="{22022C62-4E2C-4032-AEAC-D18C2733F8D4}" type="pres">
      <dgm:prSet presAssocID="{CC550529-7A60-4501-ACE7-03A5FF723715}" presName="parentText" presStyleLbl="node1" presStyleIdx="2" presStyleCnt="5" custLinFactNeighborY="19712">
        <dgm:presLayoutVars>
          <dgm:chMax val="0"/>
          <dgm:bulletEnabled val="1"/>
        </dgm:presLayoutVars>
      </dgm:prSet>
      <dgm:spPr/>
      <dgm:t>
        <a:bodyPr/>
        <a:lstStyle/>
        <a:p>
          <a:endParaRPr lang="en-US"/>
        </a:p>
      </dgm:t>
    </dgm:pt>
    <dgm:pt modelId="{1210BC7C-29A3-4881-9DF6-71ABFE1934D4}" type="pres">
      <dgm:prSet presAssocID="{468FB39F-6D61-4FE5-954C-7A62A5C9EF27}" presName="spacer" presStyleCnt="0"/>
      <dgm:spPr>
        <a:scene3d>
          <a:camera prst="orthographicFront"/>
          <a:lightRig rig="threePt" dir="t"/>
        </a:scene3d>
        <a:sp3d>
          <a:bevelT w="114300" prst="artDeco"/>
        </a:sp3d>
      </dgm:spPr>
      <dgm:t>
        <a:bodyPr/>
        <a:lstStyle/>
        <a:p>
          <a:endParaRPr lang="en-US"/>
        </a:p>
      </dgm:t>
    </dgm:pt>
    <dgm:pt modelId="{221A22F1-CEB9-4262-91EF-51B0749DFFCC}" type="pres">
      <dgm:prSet presAssocID="{8BFAA8BC-AB68-4464-9452-39511C07C804}" presName="parentText" presStyleLbl="node1" presStyleIdx="3" presStyleCnt="5">
        <dgm:presLayoutVars>
          <dgm:chMax val="0"/>
          <dgm:bulletEnabled val="1"/>
        </dgm:presLayoutVars>
      </dgm:prSet>
      <dgm:spPr/>
      <dgm:t>
        <a:bodyPr/>
        <a:lstStyle/>
        <a:p>
          <a:endParaRPr lang="en-US"/>
        </a:p>
      </dgm:t>
    </dgm:pt>
    <dgm:pt modelId="{FDD9A55B-C61E-4A78-A10B-BF1588224EA0}" type="pres">
      <dgm:prSet presAssocID="{F479BF72-5A74-4895-8A2A-B73B480B5C25}" presName="spacer" presStyleCnt="0"/>
      <dgm:spPr>
        <a:scene3d>
          <a:camera prst="orthographicFront"/>
          <a:lightRig rig="threePt" dir="t"/>
        </a:scene3d>
        <a:sp3d>
          <a:bevelT w="114300" prst="artDeco"/>
        </a:sp3d>
      </dgm:spPr>
      <dgm:t>
        <a:bodyPr/>
        <a:lstStyle/>
        <a:p>
          <a:endParaRPr lang="en-US"/>
        </a:p>
      </dgm:t>
    </dgm:pt>
    <dgm:pt modelId="{8239ACF2-3DFE-48E3-BA3A-57B596F400C6}" type="pres">
      <dgm:prSet presAssocID="{D8DE5192-75DF-47DE-B0FD-673F39E86688}" presName="parentText" presStyleLbl="node1" presStyleIdx="4" presStyleCnt="5">
        <dgm:presLayoutVars>
          <dgm:chMax val="0"/>
          <dgm:bulletEnabled val="1"/>
        </dgm:presLayoutVars>
      </dgm:prSet>
      <dgm:spPr/>
      <dgm:t>
        <a:bodyPr/>
        <a:lstStyle/>
        <a:p>
          <a:endParaRPr lang="en-US"/>
        </a:p>
      </dgm:t>
    </dgm:pt>
  </dgm:ptLst>
  <dgm:cxnLst>
    <dgm:cxn modelId="{7EF68B04-74BD-4ADF-B661-5F5251F9B247}" type="presOf" srcId="{6AAC421C-A653-4B78-9348-1FF5FA3971D9}" destId="{1F804DF3-85A8-492E-9CF6-04847EA1C6A5}" srcOrd="0" destOrd="0" presId="urn:microsoft.com/office/officeart/2005/8/layout/vList2"/>
    <dgm:cxn modelId="{B23D67BB-9AEF-425F-B898-099D9155B85F}" srcId="{E904D50D-3D4A-4E6C-9216-39EECDAD2F36}" destId="{CC550529-7A60-4501-ACE7-03A5FF723715}" srcOrd="2" destOrd="0" parTransId="{521C8EA9-A8BA-417D-BC4F-83A2D75ED82B}" sibTransId="{468FB39F-6D61-4FE5-954C-7A62A5C9EF27}"/>
    <dgm:cxn modelId="{8AE880DE-FF32-4189-B3E8-2EAAF14BCFF3}" type="presOf" srcId="{D8DE5192-75DF-47DE-B0FD-673F39E86688}" destId="{8239ACF2-3DFE-48E3-BA3A-57B596F400C6}" srcOrd="0" destOrd="0" presId="urn:microsoft.com/office/officeart/2005/8/layout/vList2"/>
    <dgm:cxn modelId="{FDEFA8A3-8827-435C-9B45-2DB2FA1600C2}" srcId="{E904D50D-3D4A-4E6C-9216-39EECDAD2F36}" destId="{6AAC421C-A653-4B78-9348-1FF5FA3971D9}" srcOrd="1" destOrd="0" parTransId="{8941B91A-D7D1-4E93-81A8-1E31D54FFA90}" sibTransId="{22687809-7BF4-471C-AD57-F58364833614}"/>
    <dgm:cxn modelId="{424D099E-AE23-43E3-974D-2CD5B10E69D0}" srcId="{E904D50D-3D4A-4E6C-9216-39EECDAD2F36}" destId="{8BFAA8BC-AB68-4464-9452-39511C07C804}" srcOrd="3" destOrd="0" parTransId="{1C96FF87-5724-4E94-BAC7-451012D1B9F9}" sibTransId="{F479BF72-5A74-4895-8A2A-B73B480B5C25}"/>
    <dgm:cxn modelId="{8C7B0B3D-EBE9-405E-8ED6-98D02C62A5F5}" type="presOf" srcId="{CC550529-7A60-4501-ACE7-03A5FF723715}" destId="{22022C62-4E2C-4032-AEAC-D18C2733F8D4}" srcOrd="0" destOrd="0" presId="urn:microsoft.com/office/officeart/2005/8/layout/vList2"/>
    <dgm:cxn modelId="{5789B68F-CC62-4F5D-875D-A0B22D560DA6}" srcId="{E904D50D-3D4A-4E6C-9216-39EECDAD2F36}" destId="{2F0DBBF8-ABC4-4FE0-B320-0D3F444755AE}" srcOrd="0" destOrd="0" parTransId="{9C8F205F-090C-47E6-B428-330D82366178}" sibTransId="{02E8B1A9-8974-418A-8AB0-F323F40C54A6}"/>
    <dgm:cxn modelId="{C5DC1EB3-C6A3-4E17-87C3-4D4254A5456D}" type="presOf" srcId="{E904D50D-3D4A-4E6C-9216-39EECDAD2F36}" destId="{0C8644E2-ECA6-4ECB-ACFE-F256D1891E81}" srcOrd="0" destOrd="0" presId="urn:microsoft.com/office/officeart/2005/8/layout/vList2"/>
    <dgm:cxn modelId="{A3DA9821-4F7D-4F24-952B-821E07BCA65E}" srcId="{E904D50D-3D4A-4E6C-9216-39EECDAD2F36}" destId="{D8DE5192-75DF-47DE-B0FD-673F39E86688}" srcOrd="4" destOrd="0" parTransId="{B8B90E6C-46FA-4928-ABA1-7C8B7B1EB9A4}" sibTransId="{C4B95EB4-1488-4BDD-8E86-5171AF076C6F}"/>
    <dgm:cxn modelId="{3E61FA59-25CD-4CA7-B145-43E6D87B5B89}" type="presOf" srcId="{8BFAA8BC-AB68-4464-9452-39511C07C804}" destId="{221A22F1-CEB9-4262-91EF-51B0749DFFCC}" srcOrd="0" destOrd="0" presId="urn:microsoft.com/office/officeart/2005/8/layout/vList2"/>
    <dgm:cxn modelId="{AB9446B7-4E61-4FB3-B800-3D73F9741212}" type="presOf" srcId="{2F0DBBF8-ABC4-4FE0-B320-0D3F444755AE}" destId="{97007F3C-7888-451D-9198-31555E04EEB1}" srcOrd="0" destOrd="0" presId="urn:microsoft.com/office/officeart/2005/8/layout/vList2"/>
    <dgm:cxn modelId="{5B88B456-DC91-497A-BAF2-CE101F1811BD}" type="presParOf" srcId="{0C8644E2-ECA6-4ECB-ACFE-F256D1891E81}" destId="{97007F3C-7888-451D-9198-31555E04EEB1}" srcOrd="0" destOrd="0" presId="urn:microsoft.com/office/officeart/2005/8/layout/vList2"/>
    <dgm:cxn modelId="{4BC80E9C-1A5D-4859-AAE6-A2A9719F9D28}" type="presParOf" srcId="{0C8644E2-ECA6-4ECB-ACFE-F256D1891E81}" destId="{1E23DEAE-A35A-4F98-A85B-7B7FCB4C41A2}" srcOrd="1" destOrd="0" presId="urn:microsoft.com/office/officeart/2005/8/layout/vList2"/>
    <dgm:cxn modelId="{8A9A0112-8F9C-4848-BB3A-C4ADF9183570}" type="presParOf" srcId="{0C8644E2-ECA6-4ECB-ACFE-F256D1891E81}" destId="{1F804DF3-85A8-492E-9CF6-04847EA1C6A5}" srcOrd="2" destOrd="0" presId="urn:microsoft.com/office/officeart/2005/8/layout/vList2"/>
    <dgm:cxn modelId="{293A1E37-E24B-4726-98A7-01A8EC9FE354}" type="presParOf" srcId="{0C8644E2-ECA6-4ECB-ACFE-F256D1891E81}" destId="{9A66960E-F083-41F3-B7A2-899E1B54EC56}" srcOrd="3" destOrd="0" presId="urn:microsoft.com/office/officeart/2005/8/layout/vList2"/>
    <dgm:cxn modelId="{C464D806-E5E8-4D9A-BDC0-3978D6EF9A41}" type="presParOf" srcId="{0C8644E2-ECA6-4ECB-ACFE-F256D1891E81}" destId="{22022C62-4E2C-4032-AEAC-D18C2733F8D4}" srcOrd="4" destOrd="0" presId="urn:microsoft.com/office/officeart/2005/8/layout/vList2"/>
    <dgm:cxn modelId="{70907E70-9B1A-4ECC-AF36-44F59B012BA7}" type="presParOf" srcId="{0C8644E2-ECA6-4ECB-ACFE-F256D1891E81}" destId="{1210BC7C-29A3-4881-9DF6-71ABFE1934D4}" srcOrd="5" destOrd="0" presId="urn:microsoft.com/office/officeart/2005/8/layout/vList2"/>
    <dgm:cxn modelId="{E9AF442F-848E-43DA-8252-5D60371F4D0B}" type="presParOf" srcId="{0C8644E2-ECA6-4ECB-ACFE-F256D1891E81}" destId="{221A22F1-CEB9-4262-91EF-51B0749DFFCC}" srcOrd="6" destOrd="0" presId="urn:microsoft.com/office/officeart/2005/8/layout/vList2"/>
    <dgm:cxn modelId="{501F3214-3CB4-4271-832A-A7263E373F62}" type="presParOf" srcId="{0C8644E2-ECA6-4ECB-ACFE-F256D1891E81}" destId="{FDD9A55B-C61E-4A78-A10B-BF1588224EA0}" srcOrd="7" destOrd="0" presId="urn:microsoft.com/office/officeart/2005/8/layout/vList2"/>
    <dgm:cxn modelId="{0A568B36-46B0-4A3C-B0BF-637C0A92AF4C}" type="presParOf" srcId="{0C8644E2-ECA6-4ECB-ACFE-F256D1891E81}" destId="{8239ACF2-3DFE-48E3-BA3A-57B596F400C6}" srcOrd="8" destOrd="0" presId="urn:microsoft.com/office/officeart/2005/8/layout/vList2"/>
  </dgm:cxnLst>
  <dgm:bg>
    <a:solidFill>
      <a:srgbClr val="FF99FF"/>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E8A544-BB12-4FF1-90B1-5970A89AFC91}"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en-US"/>
        </a:p>
      </dgm:t>
    </dgm:pt>
    <dgm:pt modelId="{20317707-5A41-41AD-96A8-C9B536132A3E}">
      <dgm:prSet custT="1"/>
      <dgm:spPr/>
      <dgm:t>
        <a:bodyPr/>
        <a:lstStyle/>
        <a:p>
          <a:pPr rtl="0"/>
          <a:r>
            <a:rPr lang="en-US" sz="3600" b="0" dirty="0" err="1" smtClean="0">
              <a:latin typeface="NikoshBAN" panose="02000000000000000000" pitchFamily="2" charset="0"/>
              <a:cs typeface="NikoshBAN" panose="02000000000000000000" pitchFamily="2" charset="0"/>
            </a:rPr>
            <a:t>শ্রেণিঃএকাদশ-দ্বাদশ</a:t>
          </a:r>
          <a:endParaRPr lang="en-US" sz="3600" b="0" dirty="0">
            <a:latin typeface="NikoshBAN" panose="02000000000000000000" pitchFamily="2" charset="0"/>
            <a:cs typeface="NikoshBAN" panose="02000000000000000000" pitchFamily="2" charset="0"/>
          </a:endParaRPr>
        </a:p>
      </dgm:t>
    </dgm:pt>
    <dgm:pt modelId="{6FD22AAF-5A7C-467B-95AE-A11D3206A1C8}" type="parTrans" cxnId="{AB616DA0-2AD9-4C12-8E23-091C9CBF9D6C}">
      <dgm:prSet/>
      <dgm:spPr/>
      <dgm:t>
        <a:bodyPr/>
        <a:lstStyle/>
        <a:p>
          <a:endParaRPr lang="en-US" sz="2000">
            <a:latin typeface="NikoshBAN" panose="02000000000000000000" pitchFamily="2" charset="0"/>
            <a:cs typeface="NikoshBAN" panose="02000000000000000000" pitchFamily="2" charset="0"/>
          </a:endParaRPr>
        </a:p>
      </dgm:t>
    </dgm:pt>
    <dgm:pt modelId="{64DA9A71-9148-447A-853B-BB7375AECC94}" type="sibTrans" cxnId="{AB616DA0-2AD9-4C12-8E23-091C9CBF9D6C}">
      <dgm:prSet/>
      <dgm:spPr/>
      <dgm:t>
        <a:bodyPr/>
        <a:lstStyle/>
        <a:p>
          <a:endParaRPr lang="en-US" sz="2000">
            <a:latin typeface="NikoshBAN" panose="02000000000000000000" pitchFamily="2" charset="0"/>
            <a:cs typeface="NikoshBAN" panose="02000000000000000000" pitchFamily="2" charset="0"/>
          </a:endParaRPr>
        </a:p>
      </dgm:t>
    </dgm:pt>
    <dgm:pt modelId="{DDC70D3A-32DC-46AA-A114-2D16DE8C8EE0}">
      <dgm:prSet custT="1"/>
      <dgm:spPr/>
      <dgm:t>
        <a:bodyPr/>
        <a:lstStyle/>
        <a:p>
          <a:pPr rtl="0"/>
          <a:r>
            <a:rPr lang="en-US" sz="3600" b="0" dirty="0" err="1" smtClean="0">
              <a:latin typeface="NikoshBAN" panose="02000000000000000000" pitchFamily="2" charset="0"/>
              <a:cs typeface="NikoshBAN" panose="02000000000000000000" pitchFamily="2" charset="0"/>
            </a:rPr>
            <a:t>বিষয়ঃসমাজবিজ্ঞান</a:t>
          </a:r>
          <a:endParaRPr lang="en-US" sz="3600" b="0" dirty="0">
            <a:latin typeface="NikoshBAN" panose="02000000000000000000" pitchFamily="2" charset="0"/>
            <a:cs typeface="NikoshBAN" panose="02000000000000000000" pitchFamily="2" charset="0"/>
          </a:endParaRPr>
        </a:p>
      </dgm:t>
    </dgm:pt>
    <dgm:pt modelId="{7C969C4F-743D-416C-B128-58F05708C89F}" type="parTrans" cxnId="{B38234D9-4CF1-4C1F-AAAD-05EC9D85E10D}">
      <dgm:prSet/>
      <dgm:spPr/>
      <dgm:t>
        <a:bodyPr/>
        <a:lstStyle/>
        <a:p>
          <a:endParaRPr lang="en-US" sz="2000">
            <a:latin typeface="NikoshBAN" panose="02000000000000000000" pitchFamily="2" charset="0"/>
            <a:cs typeface="NikoshBAN" panose="02000000000000000000" pitchFamily="2" charset="0"/>
          </a:endParaRPr>
        </a:p>
      </dgm:t>
    </dgm:pt>
    <dgm:pt modelId="{8EFD7140-AA57-4FA4-8C5F-160885AF292D}" type="sibTrans" cxnId="{B38234D9-4CF1-4C1F-AAAD-05EC9D85E10D}">
      <dgm:prSet/>
      <dgm:spPr/>
      <dgm:t>
        <a:bodyPr/>
        <a:lstStyle/>
        <a:p>
          <a:endParaRPr lang="en-US" sz="2000">
            <a:latin typeface="NikoshBAN" panose="02000000000000000000" pitchFamily="2" charset="0"/>
            <a:cs typeface="NikoshBAN" panose="02000000000000000000" pitchFamily="2" charset="0"/>
          </a:endParaRPr>
        </a:p>
      </dgm:t>
    </dgm:pt>
    <dgm:pt modelId="{4B8095B2-07F8-460E-848C-D5E2A0DA8DD8}">
      <dgm:prSet custT="1"/>
      <dgm:spPr/>
      <dgm:t>
        <a:bodyPr/>
        <a:lstStyle/>
        <a:p>
          <a:pPr rtl="0"/>
          <a:r>
            <a:rPr lang="en-US" sz="3200" b="0" dirty="0" err="1" smtClean="0">
              <a:latin typeface="NikoshBAN" panose="02000000000000000000" pitchFamily="2" charset="0"/>
              <a:cs typeface="NikoshBAN" panose="02000000000000000000" pitchFamily="2" charset="0"/>
            </a:rPr>
            <a:t>ষষ্ট</a:t>
          </a:r>
          <a:r>
            <a:rPr lang="en-US" sz="3200" b="0" dirty="0" smtClean="0">
              <a:latin typeface="NikoshBAN" panose="02000000000000000000" pitchFamily="2" charset="0"/>
              <a:cs typeface="NikoshBAN" panose="02000000000000000000" pitchFamily="2" charset="0"/>
            </a:rPr>
            <a:t> </a:t>
          </a:r>
          <a:r>
            <a:rPr lang="en-US" sz="3200" b="0" dirty="0" err="1" smtClean="0">
              <a:latin typeface="NikoshBAN" panose="02000000000000000000" pitchFamily="2" charset="0"/>
              <a:cs typeface="NikoshBAN" panose="02000000000000000000" pitchFamily="2" charset="0"/>
            </a:rPr>
            <a:t>অধ্যায়ঃসমাজ</a:t>
          </a:r>
          <a:r>
            <a:rPr lang="en-US" sz="3200" b="0" dirty="0" smtClean="0">
              <a:latin typeface="NikoshBAN" panose="02000000000000000000" pitchFamily="2" charset="0"/>
              <a:cs typeface="NikoshBAN" panose="02000000000000000000" pitchFamily="2" charset="0"/>
            </a:rPr>
            <a:t> </a:t>
          </a:r>
          <a:r>
            <a:rPr lang="en-US" sz="3200" b="0" dirty="0" err="1" smtClean="0">
              <a:latin typeface="NikoshBAN" panose="02000000000000000000" pitchFamily="2" charset="0"/>
              <a:cs typeface="NikoshBAN" panose="02000000000000000000" pitchFamily="2" charset="0"/>
            </a:rPr>
            <a:t>জীবনের</a:t>
          </a:r>
          <a:r>
            <a:rPr lang="en-US" sz="3200" b="0" dirty="0" smtClean="0">
              <a:latin typeface="NikoshBAN" panose="02000000000000000000" pitchFamily="2" charset="0"/>
              <a:cs typeface="NikoshBAN" panose="02000000000000000000" pitchFamily="2" charset="0"/>
            </a:rPr>
            <a:t> </a:t>
          </a:r>
          <a:r>
            <a:rPr lang="en-US" sz="3200" b="0" dirty="0" err="1" smtClean="0">
              <a:latin typeface="NikoshBAN" panose="02000000000000000000" pitchFamily="2" charset="0"/>
              <a:cs typeface="NikoshBAN" panose="02000000000000000000" pitchFamily="2" charset="0"/>
            </a:rPr>
            <a:t>মৌল</a:t>
          </a:r>
          <a:r>
            <a:rPr lang="en-US" sz="3200" b="0" dirty="0" smtClean="0">
              <a:latin typeface="NikoshBAN" panose="02000000000000000000" pitchFamily="2" charset="0"/>
              <a:cs typeface="NikoshBAN" panose="02000000000000000000" pitchFamily="2" charset="0"/>
            </a:rPr>
            <a:t> </a:t>
          </a:r>
          <a:r>
            <a:rPr lang="en-US" sz="3200" b="0" dirty="0" err="1" smtClean="0">
              <a:latin typeface="NikoshBAN" panose="02000000000000000000" pitchFamily="2" charset="0"/>
              <a:cs typeface="NikoshBAN" panose="02000000000000000000" pitchFamily="2" charset="0"/>
            </a:rPr>
            <a:t>উপাদান</a:t>
          </a:r>
          <a:r>
            <a:rPr lang="en-US" sz="3200" b="0" dirty="0" smtClean="0">
              <a:latin typeface="NikoshBAN" panose="02000000000000000000" pitchFamily="2" charset="0"/>
              <a:cs typeface="NikoshBAN" panose="02000000000000000000" pitchFamily="2" charset="0"/>
            </a:rPr>
            <a:t> </a:t>
          </a:r>
          <a:r>
            <a:rPr lang="en-US" sz="3200" b="0" dirty="0" err="1" smtClean="0">
              <a:latin typeface="NikoshBAN" panose="02000000000000000000" pitchFamily="2" charset="0"/>
              <a:cs typeface="NikoshBAN" panose="02000000000000000000" pitchFamily="2" charset="0"/>
            </a:rPr>
            <a:t>সমুহ</a:t>
          </a:r>
          <a:endParaRPr lang="en-US" sz="2400" b="0" dirty="0">
            <a:latin typeface="NikoshBAN" panose="02000000000000000000" pitchFamily="2" charset="0"/>
            <a:cs typeface="NikoshBAN" panose="02000000000000000000" pitchFamily="2" charset="0"/>
          </a:endParaRPr>
        </a:p>
      </dgm:t>
    </dgm:pt>
    <dgm:pt modelId="{EB97A11C-CF66-46AD-B53F-B1EBDE7C4B8C}" type="parTrans" cxnId="{4EC340AF-3397-4C10-8208-0D65BE843944}">
      <dgm:prSet/>
      <dgm:spPr/>
      <dgm:t>
        <a:bodyPr/>
        <a:lstStyle/>
        <a:p>
          <a:endParaRPr lang="en-US" sz="2000">
            <a:latin typeface="NikoshBAN" panose="02000000000000000000" pitchFamily="2" charset="0"/>
            <a:cs typeface="NikoshBAN" panose="02000000000000000000" pitchFamily="2" charset="0"/>
          </a:endParaRPr>
        </a:p>
      </dgm:t>
    </dgm:pt>
    <dgm:pt modelId="{A96B26E6-77EC-42D9-B7AA-8F78E0B97014}" type="sibTrans" cxnId="{4EC340AF-3397-4C10-8208-0D65BE843944}">
      <dgm:prSet/>
      <dgm:spPr/>
      <dgm:t>
        <a:bodyPr/>
        <a:lstStyle/>
        <a:p>
          <a:endParaRPr lang="en-US" sz="2000">
            <a:latin typeface="NikoshBAN" panose="02000000000000000000" pitchFamily="2" charset="0"/>
            <a:cs typeface="NikoshBAN" panose="02000000000000000000" pitchFamily="2" charset="0"/>
          </a:endParaRPr>
        </a:p>
      </dgm:t>
    </dgm:pt>
    <dgm:pt modelId="{66555568-8C6F-481D-B447-50F1EB363580}">
      <dgm:prSet custT="1"/>
      <dgm:spPr/>
      <dgm:t>
        <a:bodyPr/>
        <a:lstStyle/>
        <a:p>
          <a:pPr rtl="0"/>
          <a:r>
            <a:rPr lang="en-US" sz="3600" b="0" dirty="0" err="1" smtClean="0">
              <a:latin typeface="NikoshBAN" panose="02000000000000000000" pitchFamily="2" charset="0"/>
              <a:cs typeface="NikoshBAN" panose="02000000000000000000" pitchFamily="2" charset="0"/>
            </a:rPr>
            <a:t>পদ্ধতিঃদলীয়</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আলোচনা</a:t>
          </a:r>
          <a:endParaRPr lang="en-US" sz="3600" b="0" dirty="0">
            <a:latin typeface="NikoshBAN" panose="02000000000000000000" pitchFamily="2" charset="0"/>
            <a:cs typeface="NikoshBAN" panose="02000000000000000000" pitchFamily="2" charset="0"/>
          </a:endParaRPr>
        </a:p>
      </dgm:t>
    </dgm:pt>
    <dgm:pt modelId="{A35912B0-48F8-411E-A0BB-933F6EEC96E8}" type="parTrans" cxnId="{D8380882-A68C-4084-98EB-D759C425FDC3}">
      <dgm:prSet/>
      <dgm:spPr/>
      <dgm:t>
        <a:bodyPr/>
        <a:lstStyle/>
        <a:p>
          <a:endParaRPr lang="en-US" sz="2000">
            <a:latin typeface="NikoshBAN" panose="02000000000000000000" pitchFamily="2" charset="0"/>
            <a:cs typeface="NikoshBAN" panose="02000000000000000000" pitchFamily="2" charset="0"/>
          </a:endParaRPr>
        </a:p>
      </dgm:t>
    </dgm:pt>
    <dgm:pt modelId="{FFEAD3F8-FD21-4367-B27D-2B99DED58394}" type="sibTrans" cxnId="{D8380882-A68C-4084-98EB-D759C425FDC3}">
      <dgm:prSet/>
      <dgm:spPr/>
      <dgm:t>
        <a:bodyPr/>
        <a:lstStyle/>
        <a:p>
          <a:endParaRPr lang="en-US" sz="2000">
            <a:latin typeface="NikoshBAN" panose="02000000000000000000" pitchFamily="2" charset="0"/>
            <a:cs typeface="NikoshBAN" panose="02000000000000000000" pitchFamily="2" charset="0"/>
          </a:endParaRPr>
        </a:p>
      </dgm:t>
    </dgm:pt>
    <dgm:pt modelId="{D9FBD3E9-F781-4D20-B944-87E18F8387B7}">
      <dgm:prSet custT="1"/>
      <dgm:spPr/>
      <dgm:t>
        <a:bodyPr/>
        <a:lstStyle/>
        <a:p>
          <a:pPr rtl="0"/>
          <a:r>
            <a:rPr lang="en-US" sz="3600" b="0" dirty="0" err="1" smtClean="0">
              <a:latin typeface="NikoshBAN" panose="02000000000000000000" pitchFamily="2" charset="0"/>
              <a:cs typeface="NikoshBAN" panose="02000000000000000000" pitchFamily="2" charset="0"/>
            </a:rPr>
            <a:t>সময়ঃ</a:t>
          </a:r>
          <a:r>
            <a:rPr lang="en-US" sz="3600" b="0" dirty="0" smtClean="0">
              <a:latin typeface="NikoshBAN" panose="02000000000000000000" pitchFamily="2" charset="0"/>
              <a:cs typeface="NikoshBAN" panose="02000000000000000000" pitchFamily="2" charset="0"/>
            </a:rPr>
            <a:t> ৫৫ </a:t>
          </a:r>
          <a:r>
            <a:rPr lang="en-US" sz="3600" b="0" dirty="0" err="1" smtClean="0">
              <a:latin typeface="NikoshBAN" panose="02000000000000000000" pitchFamily="2" charset="0"/>
              <a:cs typeface="NikoshBAN" panose="02000000000000000000" pitchFamily="2" charset="0"/>
            </a:rPr>
            <a:t>মিনিট</a:t>
          </a:r>
          <a:endParaRPr lang="en-US" sz="3600" b="0" dirty="0">
            <a:latin typeface="NikoshBAN" panose="02000000000000000000" pitchFamily="2" charset="0"/>
            <a:cs typeface="NikoshBAN" panose="02000000000000000000" pitchFamily="2" charset="0"/>
          </a:endParaRPr>
        </a:p>
      </dgm:t>
    </dgm:pt>
    <dgm:pt modelId="{C5AF2928-ED63-44C1-8509-5DE65B7B3F41}" type="parTrans" cxnId="{FAFA6FC1-9EEF-41DE-963E-0367BC8B5CA9}">
      <dgm:prSet/>
      <dgm:spPr/>
      <dgm:t>
        <a:bodyPr/>
        <a:lstStyle/>
        <a:p>
          <a:endParaRPr lang="en-US" sz="2000">
            <a:latin typeface="NikoshBAN" panose="02000000000000000000" pitchFamily="2" charset="0"/>
            <a:cs typeface="NikoshBAN" panose="02000000000000000000" pitchFamily="2" charset="0"/>
          </a:endParaRPr>
        </a:p>
      </dgm:t>
    </dgm:pt>
    <dgm:pt modelId="{054F96F6-274D-42C9-9575-31135818E286}" type="sibTrans" cxnId="{FAFA6FC1-9EEF-41DE-963E-0367BC8B5CA9}">
      <dgm:prSet/>
      <dgm:spPr/>
      <dgm:t>
        <a:bodyPr/>
        <a:lstStyle/>
        <a:p>
          <a:endParaRPr lang="en-US" sz="2000">
            <a:latin typeface="NikoshBAN" panose="02000000000000000000" pitchFamily="2" charset="0"/>
            <a:cs typeface="NikoshBAN" panose="02000000000000000000" pitchFamily="2" charset="0"/>
          </a:endParaRPr>
        </a:p>
      </dgm:t>
    </dgm:pt>
    <dgm:pt modelId="{77D63116-B635-46B6-900E-B47DDD3F3526}">
      <dgm:prSet custT="1"/>
      <dgm:spPr/>
      <dgm:t>
        <a:bodyPr/>
        <a:lstStyle/>
        <a:p>
          <a:pPr rtl="0"/>
          <a:r>
            <a:rPr lang="en-US" sz="3600" b="0" dirty="0" err="1" smtClean="0">
              <a:latin typeface="NikoshBAN" panose="02000000000000000000" pitchFamily="2" charset="0"/>
              <a:cs typeface="NikoshBAN" panose="02000000000000000000" pitchFamily="2" charset="0"/>
            </a:rPr>
            <a:t>তারিখঃ</a:t>
          </a:r>
          <a:r>
            <a:rPr lang="en-US" sz="3600" b="0" dirty="0" smtClean="0">
              <a:latin typeface="NikoshBAN" panose="02000000000000000000" pitchFamily="2" charset="0"/>
              <a:cs typeface="NikoshBAN" panose="02000000000000000000" pitchFamily="2" charset="0"/>
            </a:rPr>
            <a:t> ১৭/০৯/২০১৯ইং</a:t>
          </a:r>
          <a:endParaRPr lang="en-US" sz="3600" b="0" dirty="0">
            <a:latin typeface="NikoshBAN" panose="02000000000000000000" pitchFamily="2" charset="0"/>
            <a:cs typeface="NikoshBAN" panose="02000000000000000000" pitchFamily="2" charset="0"/>
          </a:endParaRPr>
        </a:p>
      </dgm:t>
    </dgm:pt>
    <dgm:pt modelId="{E0F0F42C-B6B6-47E5-AD2C-072700516ECE}" type="parTrans" cxnId="{A2645361-B450-4143-B8D7-6D1681E64107}">
      <dgm:prSet/>
      <dgm:spPr/>
      <dgm:t>
        <a:bodyPr/>
        <a:lstStyle/>
        <a:p>
          <a:endParaRPr lang="en-US" sz="2000">
            <a:latin typeface="NikoshBAN" panose="02000000000000000000" pitchFamily="2" charset="0"/>
            <a:cs typeface="NikoshBAN" panose="02000000000000000000" pitchFamily="2" charset="0"/>
          </a:endParaRPr>
        </a:p>
      </dgm:t>
    </dgm:pt>
    <dgm:pt modelId="{50289417-7F4F-41F5-95C0-62CD15016190}" type="sibTrans" cxnId="{A2645361-B450-4143-B8D7-6D1681E64107}">
      <dgm:prSet/>
      <dgm:spPr/>
      <dgm:t>
        <a:bodyPr/>
        <a:lstStyle/>
        <a:p>
          <a:endParaRPr lang="en-US" sz="2000">
            <a:latin typeface="NikoshBAN" panose="02000000000000000000" pitchFamily="2" charset="0"/>
            <a:cs typeface="NikoshBAN" panose="02000000000000000000" pitchFamily="2" charset="0"/>
          </a:endParaRPr>
        </a:p>
      </dgm:t>
    </dgm:pt>
    <dgm:pt modelId="{F067EEC0-2503-4D52-BB0A-8316A924232D}" type="pres">
      <dgm:prSet presAssocID="{8FE8A544-BB12-4FF1-90B1-5970A89AFC91}" presName="linear" presStyleCnt="0">
        <dgm:presLayoutVars>
          <dgm:animLvl val="lvl"/>
          <dgm:resizeHandles val="exact"/>
        </dgm:presLayoutVars>
      </dgm:prSet>
      <dgm:spPr/>
      <dgm:t>
        <a:bodyPr/>
        <a:lstStyle/>
        <a:p>
          <a:endParaRPr lang="en-US"/>
        </a:p>
      </dgm:t>
    </dgm:pt>
    <dgm:pt modelId="{F2F73951-FD39-4CDE-B956-84B3092D5231}" type="pres">
      <dgm:prSet presAssocID="{20317707-5A41-41AD-96A8-C9B536132A3E}" presName="parentText" presStyleLbl="node1" presStyleIdx="0" presStyleCnt="6">
        <dgm:presLayoutVars>
          <dgm:chMax val="0"/>
          <dgm:bulletEnabled val="1"/>
        </dgm:presLayoutVars>
      </dgm:prSet>
      <dgm:spPr/>
      <dgm:t>
        <a:bodyPr/>
        <a:lstStyle/>
        <a:p>
          <a:endParaRPr lang="en-US"/>
        </a:p>
      </dgm:t>
    </dgm:pt>
    <dgm:pt modelId="{F02A77CC-E9AD-4F10-A791-71E62BCE9DFE}" type="pres">
      <dgm:prSet presAssocID="{64DA9A71-9148-447A-853B-BB7375AECC94}" presName="spacer" presStyleCnt="0"/>
      <dgm:spPr/>
    </dgm:pt>
    <dgm:pt modelId="{FD8A6235-6B16-4CEF-B609-786032FE98EE}" type="pres">
      <dgm:prSet presAssocID="{DDC70D3A-32DC-46AA-A114-2D16DE8C8EE0}" presName="parentText" presStyleLbl="node1" presStyleIdx="1" presStyleCnt="6">
        <dgm:presLayoutVars>
          <dgm:chMax val="0"/>
          <dgm:bulletEnabled val="1"/>
        </dgm:presLayoutVars>
      </dgm:prSet>
      <dgm:spPr/>
      <dgm:t>
        <a:bodyPr/>
        <a:lstStyle/>
        <a:p>
          <a:endParaRPr lang="en-US"/>
        </a:p>
      </dgm:t>
    </dgm:pt>
    <dgm:pt modelId="{7411EB12-A648-43AA-BF54-6F38444F4047}" type="pres">
      <dgm:prSet presAssocID="{8EFD7140-AA57-4FA4-8C5F-160885AF292D}" presName="spacer" presStyleCnt="0"/>
      <dgm:spPr/>
    </dgm:pt>
    <dgm:pt modelId="{68E46FCD-9C1C-496B-A6D0-755A7497AC1F}" type="pres">
      <dgm:prSet presAssocID="{4B8095B2-07F8-460E-848C-D5E2A0DA8DD8}" presName="parentText" presStyleLbl="node1" presStyleIdx="2" presStyleCnt="6">
        <dgm:presLayoutVars>
          <dgm:chMax val="0"/>
          <dgm:bulletEnabled val="1"/>
        </dgm:presLayoutVars>
      </dgm:prSet>
      <dgm:spPr/>
      <dgm:t>
        <a:bodyPr/>
        <a:lstStyle/>
        <a:p>
          <a:endParaRPr lang="en-US"/>
        </a:p>
      </dgm:t>
    </dgm:pt>
    <dgm:pt modelId="{275E0677-27E4-4550-8D9E-0FABB58ACCAF}" type="pres">
      <dgm:prSet presAssocID="{A96B26E6-77EC-42D9-B7AA-8F78E0B97014}" presName="spacer" presStyleCnt="0"/>
      <dgm:spPr/>
    </dgm:pt>
    <dgm:pt modelId="{CD90C303-D2E4-41BA-86B9-77CDF4A26451}" type="pres">
      <dgm:prSet presAssocID="{66555568-8C6F-481D-B447-50F1EB363580}" presName="parentText" presStyleLbl="node1" presStyleIdx="3" presStyleCnt="6">
        <dgm:presLayoutVars>
          <dgm:chMax val="0"/>
          <dgm:bulletEnabled val="1"/>
        </dgm:presLayoutVars>
      </dgm:prSet>
      <dgm:spPr/>
      <dgm:t>
        <a:bodyPr/>
        <a:lstStyle/>
        <a:p>
          <a:endParaRPr lang="en-US"/>
        </a:p>
      </dgm:t>
    </dgm:pt>
    <dgm:pt modelId="{E44F8D92-2077-4BB0-8ABB-6F554EB6DB2C}" type="pres">
      <dgm:prSet presAssocID="{FFEAD3F8-FD21-4367-B27D-2B99DED58394}" presName="spacer" presStyleCnt="0"/>
      <dgm:spPr/>
    </dgm:pt>
    <dgm:pt modelId="{D5870547-C8F8-4630-8732-0C01F85F4542}" type="pres">
      <dgm:prSet presAssocID="{D9FBD3E9-F781-4D20-B944-87E18F8387B7}" presName="parentText" presStyleLbl="node1" presStyleIdx="4" presStyleCnt="6">
        <dgm:presLayoutVars>
          <dgm:chMax val="0"/>
          <dgm:bulletEnabled val="1"/>
        </dgm:presLayoutVars>
      </dgm:prSet>
      <dgm:spPr/>
      <dgm:t>
        <a:bodyPr/>
        <a:lstStyle/>
        <a:p>
          <a:endParaRPr lang="en-US"/>
        </a:p>
      </dgm:t>
    </dgm:pt>
    <dgm:pt modelId="{30F65A0F-A43D-4D70-8280-301F790FA42C}" type="pres">
      <dgm:prSet presAssocID="{054F96F6-274D-42C9-9575-31135818E286}" presName="spacer" presStyleCnt="0"/>
      <dgm:spPr/>
    </dgm:pt>
    <dgm:pt modelId="{C7B90657-A788-42F0-B072-D6946EFEE790}" type="pres">
      <dgm:prSet presAssocID="{77D63116-B635-46B6-900E-B47DDD3F3526}" presName="parentText" presStyleLbl="node1" presStyleIdx="5" presStyleCnt="6">
        <dgm:presLayoutVars>
          <dgm:chMax val="0"/>
          <dgm:bulletEnabled val="1"/>
        </dgm:presLayoutVars>
      </dgm:prSet>
      <dgm:spPr/>
      <dgm:t>
        <a:bodyPr/>
        <a:lstStyle/>
        <a:p>
          <a:endParaRPr lang="en-US"/>
        </a:p>
      </dgm:t>
    </dgm:pt>
  </dgm:ptLst>
  <dgm:cxnLst>
    <dgm:cxn modelId="{FAFA6FC1-9EEF-41DE-963E-0367BC8B5CA9}" srcId="{8FE8A544-BB12-4FF1-90B1-5970A89AFC91}" destId="{D9FBD3E9-F781-4D20-B944-87E18F8387B7}" srcOrd="4" destOrd="0" parTransId="{C5AF2928-ED63-44C1-8509-5DE65B7B3F41}" sibTransId="{054F96F6-274D-42C9-9575-31135818E286}"/>
    <dgm:cxn modelId="{243E3EB0-536B-45E5-99C3-410458141CE8}" type="presOf" srcId="{77D63116-B635-46B6-900E-B47DDD3F3526}" destId="{C7B90657-A788-42F0-B072-D6946EFEE790}" srcOrd="0" destOrd="0" presId="urn:microsoft.com/office/officeart/2005/8/layout/vList2"/>
    <dgm:cxn modelId="{B38234D9-4CF1-4C1F-AAAD-05EC9D85E10D}" srcId="{8FE8A544-BB12-4FF1-90B1-5970A89AFC91}" destId="{DDC70D3A-32DC-46AA-A114-2D16DE8C8EE0}" srcOrd="1" destOrd="0" parTransId="{7C969C4F-743D-416C-B128-58F05708C89F}" sibTransId="{8EFD7140-AA57-4FA4-8C5F-160885AF292D}"/>
    <dgm:cxn modelId="{A0DD2A6F-7F6E-4FBD-AA72-8A89335DACFE}" type="presOf" srcId="{DDC70D3A-32DC-46AA-A114-2D16DE8C8EE0}" destId="{FD8A6235-6B16-4CEF-B609-786032FE98EE}" srcOrd="0" destOrd="0" presId="urn:microsoft.com/office/officeart/2005/8/layout/vList2"/>
    <dgm:cxn modelId="{A2645361-B450-4143-B8D7-6D1681E64107}" srcId="{8FE8A544-BB12-4FF1-90B1-5970A89AFC91}" destId="{77D63116-B635-46B6-900E-B47DDD3F3526}" srcOrd="5" destOrd="0" parTransId="{E0F0F42C-B6B6-47E5-AD2C-072700516ECE}" sibTransId="{50289417-7F4F-41F5-95C0-62CD15016190}"/>
    <dgm:cxn modelId="{D5EE6D89-E992-44D6-A657-225748A53BC7}" type="presOf" srcId="{4B8095B2-07F8-460E-848C-D5E2A0DA8DD8}" destId="{68E46FCD-9C1C-496B-A6D0-755A7497AC1F}" srcOrd="0" destOrd="0" presId="urn:microsoft.com/office/officeart/2005/8/layout/vList2"/>
    <dgm:cxn modelId="{D8380882-A68C-4084-98EB-D759C425FDC3}" srcId="{8FE8A544-BB12-4FF1-90B1-5970A89AFC91}" destId="{66555568-8C6F-481D-B447-50F1EB363580}" srcOrd="3" destOrd="0" parTransId="{A35912B0-48F8-411E-A0BB-933F6EEC96E8}" sibTransId="{FFEAD3F8-FD21-4367-B27D-2B99DED58394}"/>
    <dgm:cxn modelId="{F669EA6E-6DB6-4191-A005-58D6F365E9A7}" type="presOf" srcId="{20317707-5A41-41AD-96A8-C9B536132A3E}" destId="{F2F73951-FD39-4CDE-B956-84B3092D5231}" srcOrd="0" destOrd="0" presId="urn:microsoft.com/office/officeart/2005/8/layout/vList2"/>
    <dgm:cxn modelId="{4EC340AF-3397-4C10-8208-0D65BE843944}" srcId="{8FE8A544-BB12-4FF1-90B1-5970A89AFC91}" destId="{4B8095B2-07F8-460E-848C-D5E2A0DA8DD8}" srcOrd="2" destOrd="0" parTransId="{EB97A11C-CF66-46AD-B53F-B1EBDE7C4B8C}" sibTransId="{A96B26E6-77EC-42D9-B7AA-8F78E0B97014}"/>
    <dgm:cxn modelId="{1720F4BD-2974-424B-A0BA-866CBB911BAB}" type="presOf" srcId="{66555568-8C6F-481D-B447-50F1EB363580}" destId="{CD90C303-D2E4-41BA-86B9-77CDF4A26451}" srcOrd="0" destOrd="0" presId="urn:microsoft.com/office/officeart/2005/8/layout/vList2"/>
    <dgm:cxn modelId="{AB616DA0-2AD9-4C12-8E23-091C9CBF9D6C}" srcId="{8FE8A544-BB12-4FF1-90B1-5970A89AFC91}" destId="{20317707-5A41-41AD-96A8-C9B536132A3E}" srcOrd="0" destOrd="0" parTransId="{6FD22AAF-5A7C-467B-95AE-A11D3206A1C8}" sibTransId="{64DA9A71-9148-447A-853B-BB7375AECC94}"/>
    <dgm:cxn modelId="{BDD662A2-AFE6-4172-BC0C-2585C6141535}" type="presOf" srcId="{8FE8A544-BB12-4FF1-90B1-5970A89AFC91}" destId="{F067EEC0-2503-4D52-BB0A-8316A924232D}" srcOrd="0" destOrd="0" presId="urn:microsoft.com/office/officeart/2005/8/layout/vList2"/>
    <dgm:cxn modelId="{F69AB11B-303C-49A5-9026-5532C46C3737}" type="presOf" srcId="{D9FBD3E9-F781-4D20-B944-87E18F8387B7}" destId="{D5870547-C8F8-4630-8732-0C01F85F4542}" srcOrd="0" destOrd="0" presId="urn:microsoft.com/office/officeart/2005/8/layout/vList2"/>
    <dgm:cxn modelId="{938D6E23-7C88-4CF7-B9F5-F5E4AE31BA02}" type="presParOf" srcId="{F067EEC0-2503-4D52-BB0A-8316A924232D}" destId="{F2F73951-FD39-4CDE-B956-84B3092D5231}" srcOrd="0" destOrd="0" presId="urn:microsoft.com/office/officeart/2005/8/layout/vList2"/>
    <dgm:cxn modelId="{636D7EE5-5D87-4C21-B22A-1785DA1D5AB6}" type="presParOf" srcId="{F067EEC0-2503-4D52-BB0A-8316A924232D}" destId="{F02A77CC-E9AD-4F10-A791-71E62BCE9DFE}" srcOrd="1" destOrd="0" presId="urn:microsoft.com/office/officeart/2005/8/layout/vList2"/>
    <dgm:cxn modelId="{2E0471A1-59B5-41AF-9E18-D8EA26243D7E}" type="presParOf" srcId="{F067EEC0-2503-4D52-BB0A-8316A924232D}" destId="{FD8A6235-6B16-4CEF-B609-786032FE98EE}" srcOrd="2" destOrd="0" presId="urn:microsoft.com/office/officeart/2005/8/layout/vList2"/>
    <dgm:cxn modelId="{EDFDE06D-F216-4700-B0C7-FE12DE5D0361}" type="presParOf" srcId="{F067EEC0-2503-4D52-BB0A-8316A924232D}" destId="{7411EB12-A648-43AA-BF54-6F38444F4047}" srcOrd="3" destOrd="0" presId="urn:microsoft.com/office/officeart/2005/8/layout/vList2"/>
    <dgm:cxn modelId="{F6C05A84-C2E6-4D50-8D82-DDF712E238CD}" type="presParOf" srcId="{F067EEC0-2503-4D52-BB0A-8316A924232D}" destId="{68E46FCD-9C1C-496B-A6D0-755A7497AC1F}" srcOrd="4" destOrd="0" presId="urn:microsoft.com/office/officeart/2005/8/layout/vList2"/>
    <dgm:cxn modelId="{609D712F-16FF-4B25-AD82-5415350AFE1E}" type="presParOf" srcId="{F067EEC0-2503-4D52-BB0A-8316A924232D}" destId="{275E0677-27E4-4550-8D9E-0FABB58ACCAF}" srcOrd="5" destOrd="0" presId="urn:microsoft.com/office/officeart/2005/8/layout/vList2"/>
    <dgm:cxn modelId="{1DD28549-55CF-4A50-9A07-22F32069B903}" type="presParOf" srcId="{F067EEC0-2503-4D52-BB0A-8316A924232D}" destId="{CD90C303-D2E4-41BA-86B9-77CDF4A26451}" srcOrd="6" destOrd="0" presId="urn:microsoft.com/office/officeart/2005/8/layout/vList2"/>
    <dgm:cxn modelId="{58FC7157-80F0-491C-8CD8-6B3344612105}" type="presParOf" srcId="{F067EEC0-2503-4D52-BB0A-8316A924232D}" destId="{E44F8D92-2077-4BB0-8ABB-6F554EB6DB2C}" srcOrd="7" destOrd="0" presId="urn:microsoft.com/office/officeart/2005/8/layout/vList2"/>
    <dgm:cxn modelId="{6C77AB89-5870-4164-ABC7-A15D4F1A4FB1}" type="presParOf" srcId="{F067EEC0-2503-4D52-BB0A-8316A924232D}" destId="{D5870547-C8F8-4630-8732-0C01F85F4542}" srcOrd="8" destOrd="0" presId="urn:microsoft.com/office/officeart/2005/8/layout/vList2"/>
    <dgm:cxn modelId="{A6A622D2-E876-413A-B61B-63B7DA31D873}" type="presParOf" srcId="{F067EEC0-2503-4D52-BB0A-8316A924232D}" destId="{30F65A0F-A43D-4D70-8280-301F790FA42C}" srcOrd="9" destOrd="0" presId="urn:microsoft.com/office/officeart/2005/8/layout/vList2"/>
    <dgm:cxn modelId="{FC33EDAA-800B-4225-8322-E6083D840673}" type="presParOf" srcId="{F067EEC0-2503-4D52-BB0A-8316A924232D}" destId="{C7B90657-A788-42F0-B072-D6946EFEE790}" srcOrd="10" destOrd="0" presId="urn:microsoft.com/office/officeart/2005/8/layout/vList2"/>
  </dgm:cxnLst>
  <dgm:bg>
    <a:solidFill>
      <a:srgbClr val="FF99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2AF73E-EF3A-47D8-ACD9-28DEB93A49A9}"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74C9EC9-86A3-4ADE-A480-69E6A89CA472}">
      <dgm:prSet custT="1"/>
      <dgm:spPr>
        <a:solidFill>
          <a:schemeClr val="bg1"/>
        </a:solidFill>
        <a:ln w="57150">
          <a:solidFill>
            <a:srgbClr val="FF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5400" dirty="0" err="1" smtClean="0">
              <a:solidFill>
                <a:schemeClr val="tx1"/>
              </a:solidFill>
              <a:latin typeface="NikoshBAN" panose="02000000000000000000" pitchFamily="2" charset="0"/>
              <a:cs typeface="NikoshBAN" panose="02000000000000000000" pitchFamily="2" charset="0"/>
            </a:rPr>
            <a:t>পাঠ</a:t>
          </a:r>
          <a:r>
            <a:rPr lang="en-US" sz="5400" dirty="0" smtClean="0">
              <a:solidFill>
                <a:schemeClr val="tx1"/>
              </a:solidFill>
              <a:latin typeface="NikoshBAN" panose="02000000000000000000" pitchFamily="2" charset="0"/>
              <a:cs typeface="NikoshBAN" panose="02000000000000000000" pitchFamily="2" charset="0"/>
            </a:rPr>
            <a:t> </a:t>
          </a:r>
          <a:r>
            <a:rPr lang="en-US" sz="5400" dirty="0" err="1" smtClean="0">
              <a:solidFill>
                <a:schemeClr val="tx1"/>
              </a:solidFill>
              <a:latin typeface="NikoshBAN" panose="02000000000000000000" pitchFamily="2" charset="0"/>
              <a:cs typeface="NikoshBAN" panose="02000000000000000000" pitchFamily="2" charset="0"/>
            </a:rPr>
            <a:t>পরিচিতি</a:t>
          </a:r>
          <a:endParaRPr lang="en-US" sz="5400" dirty="0">
            <a:solidFill>
              <a:schemeClr val="tx1"/>
            </a:solidFill>
            <a:latin typeface="NikoshBAN" panose="02000000000000000000" pitchFamily="2" charset="0"/>
            <a:cs typeface="NikoshBAN" panose="02000000000000000000" pitchFamily="2" charset="0"/>
          </a:endParaRPr>
        </a:p>
      </dgm:t>
    </dgm:pt>
    <dgm:pt modelId="{7D3B3A9C-FA2C-4C5D-B13F-178CBFDCAE5B}" type="parTrans" cxnId="{7770D0FF-4E16-42B4-92B5-B186132C35DC}">
      <dgm:prSet/>
      <dgm:spPr/>
      <dgm:t>
        <a:bodyPr/>
        <a:lstStyle/>
        <a:p>
          <a:endParaRPr lang="en-US">
            <a:solidFill>
              <a:schemeClr val="tx1"/>
            </a:solidFill>
          </a:endParaRPr>
        </a:p>
      </dgm:t>
    </dgm:pt>
    <dgm:pt modelId="{74DB5EBF-D3B4-4C3C-9154-C8108C97544C}" type="sibTrans" cxnId="{7770D0FF-4E16-42B4-92B5-B186132C35DC}">
      <dgm:prSet/>
      <dgm:spPr/>
      <dgm:t>
        <a:bodyPr/>
        <a:lstStyle/>
        <a:p>
          <a:endParaRPr lang="en-US">
            <a:solidFill>
              <a:schemeClr val="tx1"/>
            </a:solidFill>
          </a:endParaRPr>
        </a:p>
      </dgm:t>
    </dgm:pt>
    <dgm:pt modelId="{912D7853-C75D-4D92-9939-5C6CE0435195}" type="pres">
      <dgm:prSet presAssocID="{7C2AF73E-EF3A-47D8-ACD9-28DEB93A49A9}" presName="CompostProcess" presStyleCnt="0">
        <dgm:presLayoutVars>
          <dgm:dir/>
          <dgm:resizeHandles val="exact"/>
        </dgm:presLayoutVars>
      </dgm:prSet>
      <dgm:spPr/>
      <dgm:t>
        <a:bodyPr/>
        <a:lstStyle/>
        <a:p>
          <a:endParaRPr lang="en-US"/>
        </a:p>
      </dgm:t>
    </dgm:pt>
    <dgm:pt modelId="{C72398D6-129E-4C6A-9DAF-A284373BE6EE}" type="pres">
      <dgm:prSet presAssocID="{7C2AF73E-EF3A-47D8-ACD9-28DEB93A49A9}"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D8B7E6A0-0CC5-4684-9059-1E7BC0E41930}" type="pres">
      <dgm:prSet presAssocID="{7C2AF73E-EF3A-47D8-ACD9-28DEB93A49A9}"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CACB5F6-EA36-4349-940D-A2122CA66776}" type="pres">
      <dgm:prSet presAssocID="{D74C9EC9-86A3-4ADE-A480-69E6A89CA472}" presName="textNode" presStyleLbl="node1" presStyleIdx="0" presStyleCnt="1" custScaleX="138889" custScaleY="250000">
        <dgm:presLayoutVars>
          <dgm:bulletEnabled val="1"/>
        </dgm:presLayoutVars>
      </dgm:prSet>
      <dgm:spPr/>
      <dgm:t>
        <a:bodyPr/>
        <a:lstStyle/>
        <a:p>
          <a:endParaRPr lang="en-US"/>
        </a:p>
      </dgm:t>
    </dgm:pt>
  </dgm:ptLst>
  <dgm:cxnLst>
    <dgm:cxn modelId="{7770D0FF-4E16-42B4-92B5-B186132C35DC}" srcId="{7C2AF73E-EF3A-47D8-ACD9-28DEB93A49A9}" destId="{D74C9EC9-86A3-4ADE-A480-69E6A89CA472}" srcOrd="0" destOrd="0" parTransId="{7D3B3A9C-FA2C-4C5D-B13F-178CBFDCAE5B}" sibTransId="{74DB5EBF-D3B4-4C3C-9154-C8108C97544C}"/>
    <dgm:cxn modelId="{284552E8-2599-4033-99A7-27DC084D64EA}" type="presOf" srcId="{D74C9EC9-86A3-4ADE-A480-69E6A89CA472}" destId="{ACACB5F6-EA36-4349-940D-A2122CA66776}" srcOrd="0" destOrd="0" presId="urn:microsoft.com/office/officeart/2005/8/layout/hProcess9"/>
    <dgm:cxn modelId="{A5CE386C-3EF2-43D8-9F9D-5DDB6C5C478A}" type="presOf" srcId="{7C2AF73E-EF3A-47D8-ACD9-28DEB93A49A9}" destId="{912D7853-C75D-4D92-9939-5C6CE0435195}" srcOrd="0" destOrd="0" presId="urn:microsoft.com/office/officeart/2005/8/layout/hProcess9"/>
    <dgm:cxn modelId="{C86EF30F-7D2E-4E02-84CD-73F7FBF5AB7B}" type="presParOf" srcId="{912D7853-C75D-4D92-9939-5C6CE0435195}" destId="{C72398D6-129E-4C6A-9DAF-A284373BE6EE}" srcOrd="0" destOrd="0" presId="urn:microsoft.com/office/officeart/2005/8/layout/hProcess9"/>
    <dgm:cxn modelId="{BFB8AE75-01B0-4703-BA5B-0656C7C158FE}" type="presParOf" srcId="{912D7853-C75D-4D92-9939-5C6CE0435195}" destId="{D8B7E6A0-0CC5-4684-9059-1E7BC0E41930}" srcOrd="1" destOrd="0" presId="urn:microsoft.com/office/officeart/2005/8/layout/hProcess9"/>
    <dgm:cxn modelId="{0DA1E1D5-36B3-4C74-87B4-A1E2DC5E8C84}" type="presParOf" srcId="{D8B7E6A0-0CC5-4684-9059-1E7BC0E41930}" destId="{ACACB5F6-EA36-4349-940D-A2122CA66776}" srcOrd="0" destOrd="0" presId="urn:microsoft.com/office/officeart/2005/8/layout/hProcess9"/>
  </dgm:cxnLst>
  <dgm:bg>
    <a:solidFill>
      <a:srgbClr val="161BF6"/>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7921DA-BF05-405F-84DB-7BBEBBF6F216}"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n-US"/>
        </a:p>
      </dgm:t>
    </dgm:pt>
    <dgm:pt modelId="{20DC36DF-6169-4054-9D67-5CA49A198D56}">
      <dgm:prSet custT="1"/>
      <dgm:spPr>
        <a:solidFill>
          <a:schemeClr val="bg1"/>
        </a:solidFill>
        <a:ln w="38100">
          <a:solidFill>
            <a:srgbClr val="FF00FF"/>
          </a:solidFill>
        </a:ln>
      </dgm:spPr>
      <dgm:t>
        <a:bodyPr/>
        <a:lstStyle/>
        <a:p>
          <a:pPr rtl="0"/>
          <a:r>
            <a:rPr lang="en-US" sz="4400" dirty="0" err="1" smtClean="0">
              <a:solidFill>
                <a:schemeClr val="tx1"/>
              </a:solidFill>
              <a:latin typeface="NikoshBAN" panose="02000000000000000000" pitchFamily="2" charset="0"/>
              <a:cs typeface="NikoshBAN" panose="02000000000000000000" pitchFamily="2" charset="0"/>
            </a:rPr>
            <a:t>এসো</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আমরা</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কিছু</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ছবি</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দেখি</a:t>
          </a:r>
          <a:endParaRPr lang="en-US" sz="4400" dirty="0">
            <a:solidFill>
              <a:schemeClr val="tx1"/>
            </a:solidFill>
            <a:latin typeface="NikoshBAN" panose="02000000000000000000" pitchFamily="2" charset="0"/>
            <a:cs typeface="NikoshBAN" panose="02000000000000000000" pitchFamily="2" charset="0"/>
          </a:endParaRPr>
        </a:p>
      </dgm:t>
    </dgm:pt>
    <dgm:pt modelId="{C873C242-83FE-4767-A088-26B645281239}" type="parTrans" cxnId="{8A9452D6-C137-4A9B-BF35-ECB55A71B615}">
      <dgm:prSet/>
      <dgm:spPr/>
      <dgm:t>
        <a:bodyPr/>
        <a:lstStyle/>
        <a:p>
          <a:endParaRPr lang="en-US"/>
        </a:p>
      </dgm:t>
    </dgm:pt>
    <dgm:pt modelId="{7198C8AC-B24D-4E55-9BAE-398630FB34A9}" type="sibTrans" cxnId="{8A9452D6-C137-4A9B-BF35-ECB55A71B615}">
      <dgm:prSet/>
      <dgm:spPr/>
      <dgm:t>
        <a:bodyPr/>
        <a:lstStyle/>
        <a:p>
          <a:endParaRPr lang="en-US"/>
        </a:p>
      </dgm:t>
    </dgm:pt>
    <dgm:pt modelId="{1B389AFF-489E-48F1-941F-C02D291EA563}" type="pres">
      <dgm:prSet presAssocID="{1A7921DA-BF05-405F-84DB-7BBEBBF6F216}" presName="CompostProcess" presStyleCnt="0">
        <dgm:presLayoutVars>
          <dgm:dir/>
          <dgm:resizeHandles val="exact"/>
        </dgm:presLayoutVars>
      </dgm:prSet>
      <dgm:spPr/>
      <dgm:t>
        <a:bodyPr/>
        <a:lstStyle/>
        <a:p>
          <a:endParaRPr lang="en-US"/>
        </a:p>
      </dgm:t>
    </dgm:pt>
    <dgm:pt modelId="{3B94925C-B931-4D65-B259-A4CFA33584B5}" type="pres">
      <dgm:prSet presAssocID="{1A7921DA-BF05-405F-84DB-7BBEBBF6F216}"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26ADD4AD-063A-4774-8556-CF3E8DA68C55}" type="pres">
      <dgm:prSet presAssocID="{1A7921DA-BF05-405F-84DB-7BBEBBF6F216}" presName="linearProcess" presStyleCnt="0"/>
      <dgm:spPr/>
    </dgm:pt>
    <dgm:pt modelId="{7B0ACA38-F7C5-4881-94B2-E00109B4CBBC}" type="pres">
      <dgm:prSet presAssocID="{20DC36DF-6169-4054-9D67-5CA49A198D56}" presName="textNode" presStyleLbl="node1" presStyleIdx="0" presStyleCnt="1" custScaleX="108772" custScaleY="250000">
        <dgm:presLayoutVars>
          <dgm:bulletEnabled val="1"/>
        </dgm:presLayoutVars>
      </dgm:prSet>
      <dgm:spPr/>
      <dgm:t>
        <a:bodyPr/>
        <a:lstStyle/>
        <a:p>
          <a:endParaRPr lang="en-US"/>
        </a:p>
      </dgm:t>
    </dgm:pt>
  </dgm:ptLst>
  <dgm:cxnLst>
    <dgm:cxn modelId="{BE25C108-7AC8-4A24-9A50-67A88A58BE2B}" type="presOf" srcId="{1A7921DA-BF05-405F-84DB-7BBEBBF6F216}" destId="{1B389AFF-489E-48F1-941F-C02D291EA563}" srcOrd="0" destOrd="0" presId="urn:microsoft.com/office/officeart/2005/8/layout/hProcess9"/>
    <dgm:cxn modelId="{DCB36060-0A64-41E0-901B-2B1C065E66EE}" type="presOf" srcId="{20DC36DF-6169-4054-9D67-5CA49A198D56}" destId="{7B0ACA38-F7C5-4881-94B2-E00109B4CBBC}" srcOrd="0" destOrd="0" presId="urn:microsoft.com/office/officeart/2005/8/layout/hProcess9"/>
    <dgm:cxn modelId="{8A9452D6-C137-4A9B-BF35-ECB55A71B615}" srcId="{1A7921DA-BF05-405F-84DB-7BBEBBF6F216}" destId="{20DC36DF-6169-4054-9D67-5CA49A198D56}" srcOrd="0" destOrd="0" parTransId="{C873C242-83FE-4767-A088-26B645281239}" sibTransId="{7198C8AC-B24D-4E55-9BAE-398630FB34A9}"/>
    <dgm:cxn modelId="{B98BA6B3-49BF-4E1E-B60E-126668AE23F0}" type="presParOf" srcId="{1B389AFF-489E-48F1-941F-C02D291EA563}" destId="{3B94925C-B931-4D65-B259-A4CFA33584B5}" srcOrd="0" destOrd="0" presId="urn:microsoft.com/office/officeart/2005/8/layout/hProcess9"/>
    <dgm:cxn modelId="{5358E4D8-B967-4E10-BB20-CAD4EC2D63F7}" type="presParOf" srcId="{1B389AFF-489E-48F1-941F-C02D291EA563}" destId="{26ADD4AD-063A-4774-8556-CF3E8DA68C55}" srcOrd="1" destOrd="0" presId="urn:microsoft.com/office/officeart/2005/8/layout/hProcess9"/>
    <dgm:cxn modelId="{68FF9BDF-9222-47BB-8D6C-F2CEDE6F6BD9}" type="presParOf" srcId="{26ADD4AD-063A-4774-8556-CF3E8DA68C55}" destId="{7B0ACA38-F7C5-4881-94B2-E00109B4CBBC}" srcOrd="0" destOrd="0" presId="urn:microsoft.com/office/officeart/2005/8/layout/hProcess9"/>
  </dgm:cxnLst>
  <dgm:bg>
    <a:solidFill>
      <a:srgbClr val="161BF6"/>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FF4028-D610-4290-AFE6-893DD3EFF099}"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269598A9-2CB2-4AFF-8D9E-7CAA329E4AEC}">
      <dgm:prSet custT="1"/>
      <dgm:spPr>
        <a:solidFill>
          <a:schemeClr val="bg1"/>
        </a:solidFill>
        <a:ln w="38100">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5400" dirty="0" err="1" smtClean="0">
              <a:solidFill>
                <a:schemeClr val="tx1"/>
              </a:solidFill>
              <a:latin typeface="NikoshBAN" panose="02000000000000000000" pitchFamily="2" charset="0"/>
              <a:cs typeface="NikoshBAN" panose="02000000000000000000" pitchFamily="2" charset="0"/>
            </a:rPr>
            <a:t>আজকের</a:t>
          </a:r>
          <a:r>
            <a:rPr lang="en-US" sz="5400" dirty="0" smtClean="0">
              <a:solidFill>
                <a:schemeClr val="tx1"/>
              </a:solidFill>
              <a:latin typeface="NikoshBAN" panose="02000000000000000000" pitchFamily="2" charset="0"/>
              <a:cs typeface="NikoshBAN" panose="02000000000000000000" pitchFamily="2" charset="0"/>
            </a:rPr>
            <a:t> </a:t>
          </a:r>
          <a:r>
            <a:rPr lang="en-US" sz="5400" dirty="0" err="1" smtClean="0">
              <a:solidFill>
                <a:schemeClr val="tx1"/>
              </a:solidFill>
              <a:latin typeface="NikoshBAN" panose="02000000000000000000" pitchFamily="2" charset="0"/>
              <a:cs typeface="NikoshBAN" panose="02000000000000000000" pitchFamily="2" charset="0"/>
            </a:rPr>
            <a:t>পাঠ</a:t>
          </a:r>
          <a:endParaRPr lang="en-US" sz="5400" dirty="0">
            <a:solidFill>
              <a:schemeClr val="tx1"/>
            </a:solidFill>
            <a:latin typeface="NikoshBAN" panose="02000000000000000000" pitchFamily="2" charset="0"/>
            <a:cs typeface="NikoshBAN" panose="02000000000000000000" pitchFamily="2" charset="0"/>
          </a:endParaRPr>
        </a:p>
      </dgm:t>
    </dgm:pt>
    <dgm:pt modelId="{5F587FF7-0EEE-4868-BF14-2D4CB8152AA7}" type="parTrans" cxnId="{A7340E2C-3697-4807-93D7-620ACE00E0A8}">
      <dgm:prSet/>
      <dgm:spPr/>
      <dgm:t>
        <a:bodyPr/>
        <a:lstStyle/>
        <a:p>
          <a:endParaRPr lang="en-US"/>
        </a:p>
      </dgm:t>
    </dgm:pt>
    <dgm:pt modelId="{07555933-6D90-4223-BE04-50F349207492}" type="sibTrans" cxnId="{A7340E2C-3697-4807-93D7-620ACE00E0A8}">
      <dgm:prSet/>
      <dgm:spPr/>
      <dgm:t>
        <a:bodyPr/>
        <a:lstStyle/>
        <a:p>
          <a:endParaRPr lang="en-US"/>
        </a:p>
      </dgm:t>
    </dgm:pt>
    <dgm:pt modelId="{D98D0B40-D066-4F00-9ED5-E3C202AAAD31}" type="pres">
      <dgm:prSet presAssocID="{0DFF4028-D610-4290-AFE6-893DD3EFF099}" presName="CompostProcess" presStyleCnt="0">
        <dgm:presLayoutVars>
          <dgm:dir/>
          <dgm:resizeHandles val="exact"/>
        </dgm:presLayoutVars>
      </dgm:prSet>
      <dgm:spPr/>
      <dgm:t>
        <a:bodyPr/>
        <a:lstStyle/>
        <a:p>
          <a:endParaRPr lang="en-US"/>
        </a:p>
      </dgm:t>
    </dgm:pt>
    <dgm:pt modelId="{EE8C4CDF-9D03-4888-AF38-C2E04CF40F7F}" type="pres">
      <dgm:prSet presAssocID="{0DFF4028-D610-4290-AFE6-893DD3EFF099}" presName="arrow" presStyleLbl="bgShp" presStyleIdx="0" presStyleCnt="1"/>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E2CD463A-7339-4314-91CC-C93C43214178}" type="pres">
      <dgm:prSet presAssocID="{0DFF4028-D610-4290-AFE6-893DD3EFF099}"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CB893EE-694D-4CF8-95A8-7C8D50B0D59B}" type="pres">
      <dgm:prSet presAssocID="{269598A9-2CB2-4AFF-8D9E-7CAA329E4AEC}" presName="textNode" presStyleLbl="node1" presStyleIdx="0" presStyleCnt="1" custScaleY="250000">
        <dgm:presLayoutVars>
          <dgm:bulletEnabled val="1"/>
        </dgm:presLayoutVars>
      </dgm:prSet>
      <dgm:spPr/>
      <dgm:t>
        <a:bodyPr/>
        <a:lstStyle/>
        <a:p>
          <a:endParaRPr lang="en-US"/>
        </a:p>
      </dgm:t>
    </dgm:pt>
  </dgm:ptLst>
  <dgm:cxnLst>
    <dgm:cxn modelId="{A7340E2C-3697-4807-93D7-620ACE00E0A8}" srcId="{0DFF4028-D610-4290-AFE6-893DD3EFF099}" destId="{269598A9-2CB2-4AFF-8D9E-7CAA329E4AEC}" srcOrd="0" destOrd="0" parTransId="{5F587FF7-0EEE-4868-BF14-2D4CB8152AA7}" sibTransId="{07555933-6D90-4223-BE04-50F349207492}"/>
    <dgm:cxn modelId="{DF8A0A93-2E79-417D-9504-9714DE13CADF}" type="presOf" srcId="{269598A9-2CB2-4AFF-8D9E-7CAA329E4AEC}" destId="{6CB893EE-694D-4CF8-95A8-7C8D50B0D59B}" srcOrd="0" destOrd="0" presId="urn:microsoft.com/office/officeart/2005/8/layout/hProcess9"/>
    <dgm:cxn modelId="{9756A8F7-43C7-4498-A86F-B6A656AEE957}" type="presOf" srcId="{0DFF4028-D610-4290-AFE6-893DD3EFF099}" destId="{D98D0B40-D066-4F00-9ED5-E3C202AAAD31}" srcOrd="0" destOrd="0" presId="urn:microsoft.com/office/officeart/2005/8/layout/hProcess9"/>
    <dgm:cxn modelId="{6487195D-3A51-4412-90A9-A8D4D36A34FA}" type="presParOf" srcId="{D98D0B40-D066-4F00-9ED5-E3C202AAAD31}" destId="{EE8C4CDF-9D03-4888-AF38-C2E04CF40F7F}" srcOrd="0" destOrd="0" presId="urn:microsoft.com/office/officeart/2005/8/layout/hProcess9"/>
    <dgm:cxn modelId="{D0410432-0348-4553-B7B7-AE2770AE4328}" type="presParOf" srcId="{D98D0B40-D066-4F00-9ED5-E3C202AAAD31}" destId="{E2CD463A-7339-4314-91CC-C93C43214178}" srcOrd="1" destOrd="0" presId="urn:microsoft.com/office/officeart/2005/8/layout/hProcess9"/>
    <dgm:cxn modelId="{1B2E316D-C683-4903-8B37-A09958B839A3}" type="presParOf" srcId="{E2CD463A-7339-4314-91CC-C93C43214178}" destId="{6CB893EE-694D-4CF8-95A8-7C8D50B0D59B}"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91BFD8-3772-4EFF-9344-5221E7757C65}" type="doc">
      <dgm:prSet loTypeId="urn:microsoft.com/office/officeart/2005/8/layout/pyramid2" loCatId="list" qsTypeId="urn:microsoft.com/office/officeart/2005/8/quickstyle/3d2" qsCatId="3D" csTypeId="urn:microsoft.com/office/officeart/2005/8/colors/accent1_2" csCatId="accent1" phldr="1"/>
      <dgm:spPr/>
      <dgm:t>
        <a:bodyPr/>
        <a:lstStyle/>
        <a:p>
          <a:endParaRPr lang="en-US"/>
        </a:p>
      </dgm:t>
    </dgm:pt>
    <dgm:pt modelId="{73FFBAFB-10A0-4BA9-81C6-A85E0B68080B}">
      <dgm:prSet custT="1"/>
      <dgm:spPr>
        <a:solidFill>
          <a:schemeClr val="accent6">
            <a:lumMod val="20000"/>
            <a:lumOff val="80000"/>
            <a:alpha val="90000"/>
          </a:schemeClr>
        </a:solidFill>
      </dgm:spPr>
      <dgm:t>
        <a:bodyPr/>
        <a:lstStyle/>
        <a:p>
          <a:pPr rtl="0"/>
          <a:r>
            <a:rPr lang="en-US" sz="4800" dirty="0" err="1" smtClean="0">
              <a:latin typeface="NikoshBAN" panose="02000000000000000000" pitchFamily="2" charset="0"/>
              <a:cs typeface="NikoshBAN" panose="02000000000000000000" pitchFamily="2" charset="0"/>
            </a:rPr>
            <a:t>বংশগতি</a:t>
          </a:r>
          <a:r>
            <a:rPr lang="bn-IN" sz="48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বা </a:t>
          </a:r>
          <a:r>
            <a:rPr lang="en-US" sz="4400" dirty="0" err="1" smtClean="0">
              <a:latin typeface="NikoshBAN" panose="02000000000000000000" pitchFamily="2" charset="0"/>
              <a:cs typeface="NikoshBAN" panose="02000000000000000000" pitchFamily="2" charset="0"/>
            </a:rPr>
            <a:t>জৈবিক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উপাদান</a:t>
          </a:r>
          <a:endParaRPr lang="en-US" sz="6000" dirty="0">
            <a:latin typeface="NikoshBAN" panose="02000000000000000000" pitchFamily="2" charset="0"/>
            <a:cs typeface="NikoshBAN" panose="02000000000000000000" pitchFamily="2" charset="0"/>
          </a:endParaRPr>
        </a:p>
      </dgm:t>
    </dgm:pt>
    <dgm:pt modelId="{4F9ABE86-FDB2-4272-9D57-79E36DDC1E51}" type="parTrans" cxnId="{DFAA627C-EDB0-4FC1-8942-1D8638B1B898}">
      <dgm:prSet/>
      <dgm:spPr/>
      <dgm:t>
        <a:bodyPr/>
        <a:lstStyle/>
        <a:p>
          <a:endParaRPr lang="en-US"/>
        </a:p>
      </dgm:t>
    </dgm:pt>
    <dgm:pt modelId="{32C2F3EA-E3DF-459C-9564-60BE48B22965}" type="sibTrans" cxnId="{DFAA627C-EDB0-4FC1-8942-1D8638B1B898}">
      <dgm:prSet/>
      <dgm:spPr/>
      <dgm:t>
        <a:bodyPr/>
        <a:lstStyle/>
        <a:p>
          <a:endParaRPr lang="en-US"/>
        </a:p>
      </dgm:t>
    </dgm:pt>
    <dgm:pt modelId="{233A60F2-52ED-40AE-AFD4-122A5A47D310}">
      <dgm:prSet custT="1"/>
      <dgm:spPr>
        <a:solidFill>
          <a:schemeClr val="accent5">
            <a:lumMod val="20000"/>
            <a:lumOff val="80000"/>
            <a:alpha val="90000"/>
          </a:schemeClr>
        </a:solidFill>
      </dgm:spPr>
      <dgm:t>
        <a:bodyPr/>
        <a:lstStyle/>
        <a:p>
          <a:pPr algn="ctr" rtl="0"/>
          <a:r>
            <a:rPr lang="en-US" sz="3600" dirty="0" smtClean="0">
              <a:latin typeface="Times New Roman" panose="02020603050405020304" pitchFamily="18" charset="0"/>
              <a:cs typeface="Times New Roman" panose="02020603050405020304" pitchFamily="18" charset="0"/>
            </a:rPr>
            <a:t>Heredity or Biological factor</a:t>
          </a:r>
          <a:endParaRPr lang="en-US" sz="3600" dirty="0">
            <a:latin typeface="Times New Roman" panose="02020603050405020304" pitchFamily="18" charset="0"/>
            <a:cs typeface="Times New Roman" panose="02020603050405020304" pitchFamily="18" charset="0"/>
          </a:endParaRPr>
        </a:p>
      </dgm:t>
    </dgm:pt>
    <dgm:pt modelId="{C90EA3A8-5324-46B1-8997-E36B246AB02E}" type="parTrans" cxnId="{C4CC1399-AC85-4BFD-8238-16517EA83C1E}">
      <dgm:prSet/>
      <dgm:spPr/>
      <dgm:t>
        <a:bodyPr/>
        <a:lstStyle/>
        <a:p>
          <a:endParaRPr lang="en-US"/>
        </a:p>
      </dgm:t>
    </dgm:pt>
    <dgm:pt modelId="{C0FED029-DBB0-4D86-B07F-13C5D7D11F75}" type="sibTrans" cxnId="{C4CC1399-AC85-4BFD-8238-16517EA83C1E}">
      <dgm:prSet/>
      <dgm:spPr/>
      <dgm:t>
        <a:bodyPr/>
        <a:lstStyle/>
        <a:p>
          <a:endParaRPr lang="en-US"/>
        </a:p>
      </dgm:t>
    </dgm:pt>
    <dgm:pt modelId="{C1EADA40-ADBF-469D-8D83-870026D71F85}" type="pres">
      <dgm:prSet presAssocID="{9991BFD8-3772-4EFF-9344-5221E7757C65}" presName="compositeShape" presStyleCnt="0">
        <dgm:presLayoutVars>
          <dgm:dir/>
          <dgm:resizeHandles/>
        </dgm:presLayoutVars>
      </dgm:prSet>
      <dgm:spPr/>
      <dgm:t>
        <a:bodyPr/>
        <a:lstStyle/>
        <a:p>
          <a:endParaRPr lang="en-US"/>
        </a:p>
      </dgm:t>
    </dgm:pt>
    <dgm:pt modelId="{1457121E-167E-49E0-BC07-861989E827F7}" type="pres">
      <dgm:prSet presAssocID="{9991BFD8-3772-4EFF-9344-5221E7757C65}" presName="pyramid" presStyleLbl="node1" presStyleIdx="0" presStyleCnt="1"/>
      <dgm:spPr>
        <a:solidFill>
          <a:srgbClr val="FF0066"/>
        </a:solidFill>
      </dgm:spPr>
      <dgm:t>
        <a:bodyPr/>
        <a:lstStyle/>
        <a:p>
          <a:endParaRPr lang="en-US"/>
        </a:p>
      </dgm:t>
    </dgm:pt>
    <dgm:pt modelId="{63041181-15C9-4F8E-970F-1AD287C1EE4D}" type="pres">
      <dgm:prSet presAssocID="{9991BFD8-3772-4EFF-9344-5221E7757C65}" presName="theList" presStyleCnt="0"/>
      <dgm:spPr/>
    </dgm:pt>
    <dgm:pt modelId="{96AED322-88D3-402C-97BF-7060578C2A01}" type="pres">
      <dgm:prSet presAssocID="{73FFBAFB-10A0-4BA9-81C6-A85E0B68080B}" presName="aNode" presStyleLbl="fgAcc1" presStyleIdx="0" presStyleCnt="2" custScaleX="163638">
        <dgm:presLayoutVars>
          <dgm:bulletEnabled val="1"/>
        </dgm:presLayoutVars>
      </dgm:prSet>
      <dgm:spPr/>
      <dgm:t>
        <a:bodyPr/>
        <a:lstStyle/>
        <a:p>
          <a:endParaRPr lang="en-US"/>
        </a:p>
      </dgm:t>
    </dgm:pt>
    <dgm:pt modelId="{822DFBEA-E04C-4C2A-9770-918C61F6DA68}" type="pres">
      <dgm:prSet presAssocID="{73FFBAFB-10A0-4BA9-81C6-A85E0B68080B}" presName="aSpace" presStyleCnt="0"/>
      <dgm:spPr/>
    </dgm:pt>
    <dgm:pt modelId="{05E243E5-DC09-4616-AEBC-66E110AB4824}" type="pres">
      <dgm:prSet presAssocID="{233A60F2-52ED-40AE-AFD4-122A5A47D310}" presName="aNode" presStyleLbl="fgAcc1" presStyleIdx="1" presStyleCnt="2" custScaleX="168055">
        <dgm:presLayoutVars>
          <dgm:bulletEnabled val="1"/>
        </dgm:presLayoutVars>
      </dgm:prSet>
      <dgm:spPr/>
      <dgm:t>
        <a:bodyPr/>
        <a:lstStyle/>
        <a:p>
          <a:endParaRPr lang="en-US"/>
        </a:p>
      </dgm:t>
    </dgm:pt>
    <dgm:pt modelId="{CB0E605F-121C-4B42-9D95-C4B864FB9201}" type="pres">
      <dgm:prSet presAssocID="{233A60F2-52ED-40AE-AFD4-122A5A47D310}" presName="aSpace" presStyleCnt="0"/>
      <dgm:spPr/>
    </dgm:pt>
  </dgm:ptLst>
  <dgm:cxnLst>
    <dgm:cxn modelId="{C4CC1399-AC85-4BFD-8238-16517EA83C1E}" srcId="{9991BFD8-3772-4EFF-9344-5221E7757C65}" destId="{233A60F2-52ED-40AE-AFD4-122A5A47D310}" srcOrd="1" destOrd="0" parTransId="{C90EA3A8-5324-46B1-8997-E36B246AB02E}" sibTransId="{C0FED029-DBB0-4D86-B07F-13C5D7D11F75}"/>
    <dgm:cxn modelId="{DFAA627C-EDB0-4FC1-8942-1D8638B1B898}" srcId="{9991BFD8-3772-4EFF-9344-5221E7757C65}" destId="{73FFBAFB-10A0-4BA9-81C6-A85E0B68080B}" srcOrd="0" destOrd="0" parTransId="{4F9ABE86-FDB2-4272-9D57-79E36DDC1E51}" sibTransId="{32C2F3EA-E3DF-459C-9564-60BE48B22965}"/>
    <dgm:cxn modelId="{38FB4419-B84B-49AD-8A7B-8664002AB1A9}" type="presOf" srcId="{73FFBAFB-10A0-4BA9-81C6-A85E0B68080B}" destId="{96AED322-88D3-402C-97BF-7060578C2A01}" srcOrd="0" destOrd="0" presId="urn:microsoft.com/office/officeart/2005/8/layout/pyramid2"/>
    <dgm:cxn modelId="{ACB4BE00-60A6-4D18-9F57-FABFE98809D6}" type="presOf" srcId="{233A60F2-52ED-40AE-AFD4-122A5A47D310}" destId="{05E243E5-DC09-4616-AEBC-66E110AB4824}" srcOrd="0" destOrd="0" presId="urn:microsoft.com/office/officeart/2005/8/layout/pyramid2"/>
    <dgm:cxn modelId="{C2341554-CDA4-468E-8A0B-C113F9817C90}" type="presOf" srcId="{9991BFD8-3772-4EFF-9344-5221E7757C65}" destId="{C1EADA40-ADBF-469D-8D83-870026D71F85}" srcOrd="0" destOrd="0" presId="urn:microsoft.com/office/officeart/2005/8/layout/pyramid2"/>
    <dgm:cxn modelId="{DA24F6B6-3BD8-4FE4-A7C3-6F299A7E2A81}" type="presParOf" srcId="{C1EADA40-ADBF-469D-8D83-870026D71F85}" destId="{1457121E-167E-49E0-BC07-861989E827F7}" srcOrd="0" destOrd="0" presId="urn:microsoft.com/office/officeart/2005/8/layout/pyramid2"/>
    <dgm:cxn modelId="{C3C489BA-0C8D-43CE-9F38-BB56223CEE57}" type="presParOf" srcId="{C1EADA40-ADBF-469D-8D83-870026D71F85}" destId="{63041181-15C9-4F8E-970F-1AD287C1EE4D}" srcOrd="1" destOrd="0" presId="urn:microsoft.com/office/officeart/2005/8/layout/pyramid2"/>
    <dgm:cxn modelId="{E5482E2B-604D-4231-8C37-1D228BCCD73D}" type="presParOf" srcId="{63041181-15C9-4F8E-970F-1AD287C1EE4D}" destId="{96AED322-88D3-402C-97BF-7060578C2A01}" srcOrd="0" destOrd="0" presId="urn:microsoft.com/office/officeart/2005/8/layout/pyramid2"/>
    <dgm:cxn modelId="{FD059624-3821-415B-A531-48CE2A109730}" type="presParOf" srcId="{63041181-15C9-4F8E-970F-1AD287C1EE4D}" destId="{822DFBEA-E04C-4C2A-9770-918C61F6DA68}" srcOrd="1" destOrd="0" presId="urn:microsoft.com/office/officeart/2005/8/layout/pyramid2"/>
    <dgm:cxn modelId="{CAA89F6A-7C6D-4662-B49B-C30294807E30}" type="presParOf" srcId="{63041181-15C9-4F8E-970F-1AD287C1EE4D}" destId="{05E243E5-DC09-4616-AEBC-66E110AB4824}" srcOrd="2" destOrd="0" presId="urn:microsoft.com/office/officeart/2005/8/layout/pyramid2"/>
    <dgm:cxn modelId="{71A7875B-4AB0-4B2B-9C43-EBCDD08FCEFA}" type="presParOf" srcId="{63041181-15C9-4F8E-970F-1AD287C1EE4D}" destId="{CB0E605F-121C-4B42-9D95-C4B864FB9201}" srcOrd="3" destOrd="0" presId="urn:microsoft.com/office/officeart/2005/8/layout/pyramid2"/>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7B9594-477F-4378-9BB0-4AD8EE98C1B4}"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29B794FA-542F-4917-9B31-7BB0B9DB6FDD}">
      <dgm:prSet custT="1"/>
      <dgm:spPr>
        <a:solidFill>
          <a:schemeClr val="bg1"/>
        </a:solidFill>
        <a:ln w="38100">
          <a:solidFill>
            <a:srgbClr val="0000FF"/>
          </a:solidFill>
        </a:ln>
        <a:effectLst>
          <a:outerShdw blurRad="107950" dist="12700" dir="5400000" algn="ctr">
            <a:srgbClr val="000000"/>
          </a:outerShdw>
        </a:effectLst>
        <a:sp3d contourW="44450" prstMaterial="matte">
          <a:bevelT w="63500" h="63500" prst="artDeco"/>
          <a:contourClr>
            <a:srgbClr val="FFFFFF"/>
          </a:contourClr>
        </a:sp3d>
      </dgm:spPr>
      <dgm:t>
        <a:bodyPr/>
        <a:lstStyle/>
        <a:p>
          <a:pPr rtl="0"/>
          <a:r>
            <a:rPr lang="en-US" sz="3200" dirty="0" err="1" smtClean="0">
              <a:solidFill>
                <a:sysClr val="windowText" lastClr="000000"/>
              </a:solidFill>
              <a:latin typeface="NikoshBAN" panose="02000000000000000000" pitchFamily="2" charset="0"/>
              <a:cs typeface="NikoshBAN" panose="02000000000000000000" pitchFamily="2" charset="0"/>
            </a:rPr>
            <a:t>মানব</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জীবনের</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বিভিন্ন</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ক্ষেত্রে</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বংশগতির</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প্রভাব</a:t>
          </a:r>
          <a:endParaRPr lang="en-US" sz="3200" dirty="0">
            <a:solidFill>
              <a:sysClr val="windowText" lastClr="000000"/>
            </a:solidFill>
            <a:latin typeface="NikoshBAN" panose="02000000000000000000" pitchFamily="2" charset="0"/>
            <a:cs typeface="NikoshBAN" panose="02000000000000000000" pitchFamily="2" charset="0"/>
          </a:endParaRPr>
        </a:p>
      </dgm:t>
    </dgm:pt>
    <dgm:pt modelId="{63A284C8-F091-4F0F-9053-7309D3262B6C}" type="parTrans" cxnId="{98D97EDF-2A34-488F-9509-57DF6D709485}">
      <dgm:prSet/>
      <dgm:spPr/>
      <dgm:t>
        <a:bodyPr/>
        <a:lstStyle/>
        <a:p>
          <a:endParaRPr lang="en-US" sz="2400">
            <a:latin typeface="NikoshBAN" panose="02000000000000000000" pitchFamily="2" charset="0"/>
            <a:cs typeface="NikoshBAN" panose="02000000000000000000" pitchFamily="2" charset="0"/>
          </a:endParaRPr>
        </a:p>
      </dgm:t>
    </dgm:pt>
    <dgm:pt modelId="{C03D5B8C-DCFC-4A42-A488-C39B47FBF05B}" type="sibTrans" cxnId="{98D97EDF-2A34-488F-9509-57DF6D709485}">
      <dgm:prSet/>
      <dgm:spPr/>
      <dgm:t>
        <a:bodyPr/>
        <a:lstStyle/>
        <a:p>
          <a:endParaRPr lang="en-US" sz="2400">
            <a:latin typeface="NikoshBAN" panose="02000000000000000000" pitchFamily="2" charset="0"/>
            <a:cs typeface="NikoshBAN" panose="02000000000000000000" pitchFamily="2" charset="0"/>
          </a:endParaRPr>
        </a:p>
      </dgm:t>
    </dgm:pt>
    <dgm:pt modelId="{0356A388-C98B-4CD5-AA74-A34D5556B9F5}" type="pres">
      <dgm:prSet presAssocID="{D17B9594-477F-4378-9BB0-4AD8EE98C1B4}" presName="CompostProcess" presStyleCnt="0">
        <dgm:presLayoutVars>
          <dgm:dir/>
          <dgm:resizeHandles val="exact"/>
        </dgm:presLayoutVars>
      </dgm:prSet>
      <dgm:spPr/>
      <dgm:t>
        <a:bodyPr/>
        <a:lstStyle/>
        <a:p>
          <a:endParaRPr lang="en-US"/>
        </a:p>
      </dgm:t>
    </dgm:pt>
    <dgm:pt modelId="{02516193-1CEF-4F24-8361-759836160DE1}" type="pres">
      <dgm:prSet presAssocID="{D17B9594-477F-4378-9BB0-4AD8EE98C1B4}" presName="arrow" presStyleLbl="bgShp" presStyleIdx="0" presStyleCnt="1" custScaleX="113726"/>
      <dgm:spPr>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endParaRPr lang="en-US"/>
        </a:p>
      </dgm:t>
    </dgm:pt>
    <dgm:pt modelId="{D5526D61-794D-4C03-AC4A-BEFD1C008BF9}" type="pres">
      <dgm:prSet presAssocID="{D17B9594-477F-4378-9BB0-4AD8EE98C1B4}" presName="linearProcess" presStyleCnt="0"/>
      <dgm:spPr>
        <a:ln>
          <a:noFill/>
        </a:ln>
        <a:effectLst>
          <a:outerShdw blurRad="107950" dist="12700" dir="5400000" algn="ctr">
            <a:srgbClr val="000000"/>
          </a:outerShdw>
        </a:effectLst>
        <a:sp3d contourW="44450" prstMaterial="matte">
          <a:bevelT w="63500" h="63500" prst="artDeco"/>
          <a:contourClr>
            <a:srgbClr val="FFFFFF"/>
          </a:contourClr>
        </a:sp3d>
      </dgm:spPr>
      <dgm:t>
        <a:bodyPr/>
        <a:lstStyle/>
        <a:p>
          <a:endParaRPr lang="en-US"/>
        </a:p>
      </dgm:t>
    </dgm:pt>
    <dgm:pt modelId="{9EABBB4A-34AA-48B3-9ED7-D9B6BC3BCBEF}" type="pres">
      <dgm:prSet presAssocID="{29B794FA-542F-4917-9B31-7BB0B9DB6FDD}" presName="textNode" presStyleLbl="node1" presStyleIdx="0" presStyleCnt="1" custScaleX="106215" custScaleY="150000">
        <dgm:presLayoutVars>
          <dgm:bulletEnabled val="1"/>
        </dgm:presLayoutVars>
      </dgm:prSet>
      <dgm:spPr/>
      <dgm:t>
        <a:bodyPr/>
        <a:lstStyle/>
        <a:p>
          <a:endParaRPr lang="en-US"/>
        </a:p>
      </dgm:t>
    </dgm:pt>
  </dgm:ptLst>
  <dgm:cxnLst>
    <dgm:cxn modelId="{A53F308D-ABDD-4FCC-A6C7-C5EDA2E538C3}" type="presOf" srcId="{D17B9594-477F-4378-9BB0-4AD8EE98C1B4}" destId="{0356A388-C98B-4CD5-AA74-A34D5556B9F5}" srcOrd="0" destOrd="0" presId="urn:microsoft.com/office/officeart/2005/8/layout/hProcess9"/>
    <dgm:cxn modelId="{98D97EDF-2A34-488F-9509-57DF6D709485}" srcId="{D17B9594-477F-4378-9BB0-4AD8EE98C1B4}" destId="{29B794FA-542F-4917-9B31-7BB0B9DB6FDD}" srcOrd="0" destOrd="0" parTransId="{63A284C8-F091-4F0F-9053-7309D3262B6C}" sibTransId="{C03D5B8C-DCFC-4A42-A488-C39B47FBF05B}"/>
    <dgm:cxn modelId="{B1EE1AA6-5FEE-4908-9C04-2F4A6BDF921D}" type="presOf" srcId="{29B794FA-542F-4917-9B31-7BB0B9DB6FDD}" destId="{9EABBB4A-34AA-48B3-9ED7-D9B6BC3BCBEF}" srcOrd="0" destOrd="0" presId="urn:microsoft.com/office/officeart/2005/8/layout/hProcess9"/>
    <dgm:cxn modelId="{32CE3060-75B3-4933-B4F7-78F4C3C50229}" type="presParOf" srcId="{0356A388-C98B-4CD5-AA74-A34D5556B9F5}" destId="{02516193-1CEF-4F24-8361-759836160DE1}" srcOrd="0" destOrd="0" presId="urn:microsoft.com/office/officeart/2005/8/layout/hProcess9"/>
    <dgm:cxn modelId="{FB2C5C84-AE8D-4AC0-8F14-2A1B9EE8A1AA}" type="presParOf" srcId="{0356A388-C98B-4CD5-AA74-A34D5556B9F5}" destId="{D5526D61-794D-4C03-AC4A-BEFD1C008BF9}" srcOrd="1" destOrd="0" presId="urn:microsoft.com/office/officeart/2005/8/layout/hProcess9"/>
    <dgm:cxn modelId="{FA6191F2-80C7-4C89-9265-BA1E39FDA942}" type="presParOf" srcId="{D5526D61-794D-4C03-AC4A-BEFD1C008BF9}" destId="{9EABBB4A-34AA-48B3-9ED7-D9B6BC3BCBEF}"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042E3-EF68-4B70-AFBD-B347E313C3AC}">
      <dsp:nvSpPr>
        <dsp:cNvPr id="0" name=""/>
        <dsp:cNvSpPr/>
      </dsp:nvSpPr>
      <dsp:spPr>
        <a:xfrm>
          <a:off x="914399" y="0"/>
          <a:ext cx="10363200" cy="1143000"/>
        </a:xfrm>
        <a:prstGeom prst="rightArrow">
          <a:avLst/>
        </a:prstGeom>
        <a:solidFill>
          <a:srgbClr val="F85EF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prst="slope"/>
        </a:sp3d>
      </dsp:spPr>
      <dsp:style>
        <a:lnRef idx="0">
          <a:scrgbClr r="0" g="0" b="0"/>
        </a:lnRef>
        <a:fillRef idx="3">
          <a:scrgbClr r="0" g="0" b="0"/>
        </a:fillRef>
        <a:effectRef idx="0">
          <a:scrgbClr r="0" g="0" b="0"/>
        </a:effectRef>
        <a:fontRef idx="minor"/>
      </dsp:style>
    </dsp:sp>
    <dsp:sp modelId="{F4D03AEE-74E2-4A19-BE52-DB6E3F4756FB}">
      <dsp:nvSpPr>
        <dsp:cNvPr id="0" name=""/>
        <dsp:cNvSpPr/>
      </dsp:nvSpPr>
      <dsp:spPr>
        <a:xfrm>
          <a:off x="3657606" y="0"/>
          <a:ext cx="4876787" cy="1143000"/>
        </a:xfrm>
        <a:prstGeom prst="roundRect">
          <a:avLst/>
        </a:prstGeom>
        <a:solidFill>
          <a:schemeClr val="bg1"/>
        </a:solidFill>
        <a:ln w="38100">
          <a:solidFill>
            <a:srgbClr val="EC20DD"/>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slope"/>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US" sz="4700" kern="1200" dirty="0" err="1" smtClean="0">
              <a:solidFill>
                <a:schemeClr val="tx1"/>
              </a:solidFill>
              <a:latin typeface="NikoshBAN" panose="02000000000000000000" pitchFamily="2" charset="0"/>
              <a:cs typeface="NikoshBAN" panose="02000000000000000000" pitchFamily="2" charset="0"/>
            </a:rPr>
            <a:t>শিক্ষক</a:t>
          </a:r>
          <a:r>
            <a:rPr lang="en-US" sz="4700" kern="1200" dirty="0" smtClean="0">
              <a:solidFill>
                <a:schemeClr val="tx1"/>
              </a:solidFill>
              <a:latin typeface="NikoshBAN" panose="02000000000000000000" pitchFamily="2" charset="0"/>
              <a:cs typeface="NikoshBAN" panose="02000000000000000000" pitchFamily="2" charset="0"/>
            </a:rPr>
            <a:t> </a:t>
          </a:r>
          <a:r>
            <a:rPr lang="en-US" sz="4700" kern="1200" dirty="0" err="1" smtClean="0">
              <a:solidFill>
                <a:schemeClr val="tx1"/>
              </a:solidFill>
              <a:latin typeface="NikoshBAN" panose="02000000000000000000" pitchFamily="2" charset="0"/>
              <a:cs typeface="NikoshBAN" panose="02000000000000000000" pitchFamily="2" charset="0"/>
            </a:rPr>
            <a:t>পরিচিতি</a:t>
          </a:r>
          <a:endParaRPr lang="en-US" sz="4700" kern="1200" dirty="0">
            <a:solidFill>
              <a:schemeClr val="tx1"/>
            </a:solidFill>
            <a:latin typeface="NikoshBAN" panose="02000000000000000000" pitchFamily="2" charset="0"/>
            <a:cs typeface="NikoshBAN" panose="02000000000000000000" pitchFamily="2" charset="0"/>
          </a:endParaRPr>
        </a:p>
      </dsp:txBody>
      <dsp:txXfrm>
        <a:off x="3713403" y="55797"/>
        <a:ext cx="4765193" cy="1031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07F3C-7888-451D-9198-31555E04EEB1}">
      <dsp:nvSpPr>
        <dsp:cNvPr id="0" name=""/>
        <dsp:cNvSpPr/>
      </dsp:nvSpPr>
      <dsp:spPr>
        <a:xfrm>
          <a:off x="0" y="10080"/>
          <a:ext cx="10401300" cy="973440"/>
        </a:xfrm>
        <a:prstGeom prst="roundRect">
          <a:avLst/>
        </a:prstGeom>
        <a:solidFill>
          <a:schemeClr val="lt1">
            <a:hueOff val="0"/>
            <a:satOff val="0"/>
            <a:lumOff val="0"/>
            <a:alphaOff val="0"/>
          </a:schemeClr>
        </a:solidFill>
        <a:ln w="57150" cap="flat" cmpd="sng" algn="ctr">
          <a:solidFill>
            <a:srgbClr val="0000FF"/>
          </a:solidFill>
          <a:prstDash val="solid"/>
        </a:ln>
        <a:effectLst>
          <a:innerShdw blurRad="114300">
            <a:prstClr val="black"/>
          </a:inn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smtClean="0">
              <a:latin typeface="NikoshBAN" panose="02000000000000000000" pitchFamily="2" charset="0"/>
              <a:cs typeface="NikoshBAN" panose="02000000000000000000" pitchFamily="2" charset="0"/>
            </a:rPr>
            <a:t>মোঃ এনামুল হক</a:t>
          </a:r>
          <a:endParaRPr lang="en-US" sz="4000" kern="1200">
            <a:latin typeface="NikoshBAN" panose="02000000000000000000" pitchFamily="2" charset="0"/>
            <a:cs typeface="NikoshBAN" panose="02000000000000000000" pitchFamily="2" charset="0"/>
          </a:endParaRPr>
        </a:p>
      </dsp:txBody>
      <dsp:txXfrm>
        <a:off x="47519" y="57599"/>
        <a:ext cx="10306262" cy="878402"/>
      </dsp:txXfrm>
    </dsp:sp>
    <dsp:sp modelId="{1F804DF3-85A8-492E-9CF6-04847EA1C6A5}">
      <dsp:nvSpPr>
        <dsp:cNvPr id="0" name=""/>
        <dsp:cNvSpPr/>
      </dsp:nvSpPr>
      <dsp:spPr>
        <a:xfrm>
          <a:off x="0" y="1133280"/>
          <a:ext cx="10401300" cy="973440"/>
        </a:xfrm>
        <a:prstGeom prst="roundRect">
          <a:avLst/>
        </a:prstGeom>
        <a:solidFill>
          <a:schemeClr val="lt1">
            <a:hueOff val="0"/>
            <a:satOff val="0"/>
            <a:lumOff val="0"/>
            <a:alphaOff val="0"/>
          </a:schemeClr>
        </a:solidFill>
        <a:ln w="57150" cap="flat" cmpd="sng" algn="ctr">
          <a:solidFill>
            <a:srgbClr val="0000FF"/>
          </a:solidFill>
          <a:prstDash val="solid"/>
        </a:ln>
        <a:effectLst>
          <a:innerShdw blurRad="114300">
            <a:prstClr val="black"/>
          </a:inn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smtClean="0">
              <a:latin typeface="NikoshBAN" panose="02000000000000000000" pitchFamily="2" charset="0"/>
              <a:cs typeface="NikoshBAN" panose="02000000000000000000" pitchFamily="2" charset="0"/>
            </a:rPr>
            <a:t>প্রভাষক সমাজবিজ্ঞান</a:t>
          </a:r>
          <a:endParaRPr lang="en-US" sz="4000" kern="1200">
            <a:latin typeface="NikoshBAN" panose="02000000000000000000" pitchFamily="2" charset="0"/>
            <a:cs typeface="NikoshBAN" panose="02000000000000000000" pitchFamily="2" charset="0"/>
          </a:endParaRPr>
        </a:p>
      </dsp:txBody>
      <dsp:txXfrm>
        <a:off x="47519" y="1180799"/>
        <a:ext cx="10306262" cy="878402"/>
      </dsp:txXfrm>
    </dsp:sp>
    <dsp:sp modelId="{22022C62-4E2C-4032-AEAC-D18C2733F8D4}">
      <dsp:nvSpPr>
        <dsp:cNvPr id="0" name=""/>
        <dsp:cNvSpPr/>
      </dsp:nvSpPr>
      <dsp:spPr>
        <a:xfrm>
          <a:off x="0" y="2286000"/>
          <a:ext cx="10401300" cy="973440"/>
        </a:xfrm>
        <a:prstGeom prst="roundRect">
          <a:avLst/>
        </a:prstGeom>
        <a:solidFill>
          <a:schemeClr val="lt1">
            <a:hueOff val="0"/>
            <a:satOff val="0"/>
            <a:lumOff val="0"/>
            <a:alphaOff val="0"/>
          </a:schemeClr>
        </a:solidFill>
        <a:ln w="57150" cap="flat" cmpd="sng" algn="ctr">
          <a:solidFill>
            <a:srgbClr val="0000FF"/>
          </a:solidFill>
          <a:prstDash val="solid"/>
        </a:ln>
        <a:effectLst>
          <a:innerShdw blurRad="114300">
            <a:prstClr val="black"/>
          </a:inn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smtClean="0">
              <a:latin typeface="NikoshBAN" panose="02000000000000000000" pitchFamily="2" charset="0"/>
              <a:cs typeface="NikoshBAN" panose="02000000000000000000" pitchFamily="2" charset="0"/>
            </a:rPr>
            <a:t>কাকনহাট কলেজ,রাজশাহী।</a:t>
          </a:r>
          <a:endParaRPr lang="en-US" sz="4000" kern="1200">
            <a:latin typeface="NikoshBAN" panose="02000000000000000000" pitchFamily="2" charset="0"/>
            <a:cs typeface="NikoshBAN" panose="02000000000000000000" pitchFamily="2" charset="0"/>
          </a:endParaRPr>
        </a:p>
      </dsp:txBody>
      <dsp:txXfrm>
        <a:off x="47519" y="2333519"/>
        <a:ext cx="10306262" cy="878402"/>
      </dsp:txXfrm>
    </dsp:sp>
    <dsp:sp modelId="{221A22F1-CEB9-4262-91EF-51B0749DFFCC}">
      <dsp:nvSpPr>
        <dsp:cNvPr id="0" name=""/>
        <dsp:cNvSpPr/>
      </dsp:nvSpPr>
      <dsp:spPr>
        <a:xfrm>
          <a:off x="0" y="3379680"/>
          <a:ext cx="10401300" cy="973440"/>
        </a:xfrm>
        <a:prstGeom prst="roundRect">
          <a:avLst/>
        </a:prstGeom>
        <a:solidFill>
          <a:schemeClr val="lt1">
            <a:hueOff val="0"/>
            <a:satOff val="0"/>
            <a:lumOff val="0"/>
            <a:alphaOff val="0"/>
          </a:schemeClr>
        </a:solidFill>
        <a:ln w="57150" cap="flat" cmpd="sng" algn="ctr">
          <a:solidFill>
            <a:srgbClr val="0000FF"/>
          </a:solidFill>
          <a:prstDash val="solid"/>
        </a:ln>
        <a:effectLst>
          <a:innerShdw blurRad="114300">
            <a:prstClr val="black"/>
          </a:inn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smtClean="0">
              <a:latin typeface="NikoshBAN" panose="02000000000000000000" pitchFamily="2" charset="0"/>
              <a:cs typeface="NikoshBAN" panose="02000000000000000000" pitchFamily="2" charset="0"/>
            </a:rPr>
            <a:t>মোবাইলঃ০১৭১৫-০৪১৭৯৭</a:t>
          </a:r>
          <a:endParaRPr lang="en-US" sz="4000" kern="1200">
            <a:latin typeface="NikoshBAN" panose="02000000000000000000" pitchFamily="2" charset="0"/>
            <a:cs typeface="NikoshBAN" panose="02000000000000000000" pitchFamily="2" charset="0"/>
          </a:endParaRPr>
        </a:p>
      </dsp:txBody>
      <dsp:txXfrm>
        <a:off x="47519" y="3427199"/>
        <a:ext cx="10306262" cy="878402"/>
      </dsp:txXfrm>
    </dsp:sp>
    <dsp:sp modelId="{8239ACF2-3DFE-48E3-BA3A-57B596F400C6}">
      <dsp:nvSpPr>
        <dsp:cNvPr id="0" name=""/>
        <dsp:cNvSpPr/>
      </dsp:nvSpPr>
      <dsp:spPr>
        <a:xfrm>
          <a:off x="0" y="4502880"/>
          <a:ext cx="10401300" cy="973440"/>
        </a:xfrm>
        <a:prstGeom prst="roundRect">
          <a:avLst/>
        </a:prstGeom>
        <a:solidFill>
          <a:schemeClr val="lt1">
            <a:hueOff val="0"/>
            <a:satOff val="0"/>
            <a:lumOff val="0"/>
            <a:alphaOff val="0"/>
          </a:schemeClr>
        </a:solidFill>
        <a:ln w="57150" cap="flat" cmpd="sng" algn="ctr">
          <a:solidFill>
            <a:srgbClr val="0000FF"/>
          </a:solidFill>
          <a:prstDash val="solid"/>
        </a:ln>
        <a:effectLst>
          <a:innerShdw blurRad="114300">
            <a:prstClr val="black"/>
          </a:inn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smtClean="0">
              <a:latin typeface="NikoshBAN" panose="02000000000000000000" pitchFamily="2" charset="0"/>
              <a:cs typeface="NikoshBAN" panose="02000000000000000000" pitchFamily="2" charset="0"/>
            </a:rPr>
            <a:t>Email:enamulbiroil@gmail.com</a:t>
          </a:r>
          <a:endParaRPr lang="en-US" sz="3600" kern="1200">
            <a:latin typeface="NikoshBAN" panose="02000000000000000000" pitchFamily="2" charset="0"/>
            <a:cs typeface="NikoshBAN" panose="02000000000000000000" pitchFamily="2" charset="0"/>
          </a:endParaRPr>
        </a:p>
      </dsp:txBody>
      <dsp:txXfrm>
        <a:off x="47519" y="4550399"/>
        <a:ext cx="10306262"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73951-FD39-4CDE-B956-84B3092D5231}">
      <dsp:nvSpPr>
        <dsp:cNvPr id="0" name=""/>
        <dsp:cNvSpPr/>
      </dsp:nvSpPr>
      <dsp:spPr>
        <a:xfrm>
          <a:off x="0" y="20954"/>
          <a:ext cx="7772400" cy="8424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0" kern="1200" dirty="0" err="1" smtClean="0">
              <a:latin typeface="NikoshBAN" panose="02000000000000000000" pitchFamily="2" charset="0"/>
              <a:cs typeface="NikoshBAN" panose="02000000000000000000" pitchFamily="2" charset="0"/>
            </a:rPr>
            <a:t>শ্রেণিঃএকাদশ-দ্বাদশ</a:t>
          </a:r>
          <a:endParaRPr lang="en-US" sz="3600" b="0" kern="1200" dirty="0">
            <a:latin typeface="NikoshBAN" panose="02000000000000000000" pitchFamily="2" charset="0"/>
            <a:cs typeface="NikoshBAN" panose="02000000000000000000" pitchFamily="2" charset="0"/>
          </a:endParaRPr>
        </a:p>
      </dsp:txBody>
      <dsp:txXfrm>
        <a:off x="41123" y="62077"/>
        <a:ext cx="7690154" cy="760154"/>
      </dsp:txXfrm>
    </dsp:sp>
    <dsp:sp modelId="{FD8A6235-6B16-4CEF-B609-786032FE98EE}">
      <dsp:nvSpPr>
        <dsp:cNvPr id="0" name=""/>
        <dsp:cNvSpPr/>
      </dsp:nvSpPr>
      <dsp:spPr>
        <a:xfrm>
          <a:off x="0" y="949754"/>
          <a:ext cx="7772400" cy="8424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0" kern="1200" dirty="0" err="1" smtClean="0">
              <a:latin typeface="NikoshBAN" panose="02000000000000000000" pitchFamily="2" charset="0"/>
              <a:cs typeface="NikoshBAN" panose="02000000000000000000" pitchFamily="2" charset="0"/>
            </a:rPr>
            <a:t>বিষয়ঃসমাজবিজ্ঞান</a:t>
          </a:r>
          <a:endParaRPr lang="en-US" sz="3600" b="0" kern="1200" dirty="0">
            <a:latin typeface="NikoshBAN" panose="02000000000000000000" pitchFamily="2" charset="0"/>
            <a:cs typeface="NikoshBAN" panose="02000000000000000000" pitchFamily="2" charset="0"/>
          </a:endParaRPr>
        </a:p>
      </dsp:txBody>
      <dsp:txXfrm>
        <a:off x="41123" y="990877"/>
        <a:ext cx="7690154" cy="760154"/>
      </dsp:txXfrm>
    </dsp:sp>
    <dsp:sp modelId="{68E46FCD-9C1C-496B-A6D0-755A7497AC1F}">
      <dsp:nvSpPr>
        <dsp:cNvPr id="0" name=""/>
        <dsp:cNvSpPr/>
      </dsp:nvSpPr>
      <dsp:spPr>
        <a:xfrm>
          <a:off x="0" y="1878554"/>
          <a:ext cx="7772400" cy="8424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kern="1200" dirty="0" err="1" smtClean="0">
              <a:latin typeface="NikoshBAN" panose="02000000000000000000" pitchFamily="2" charset="0"/>
              <a:cs typeface="NikoshBAN" panose="02000000000000000000" pitchFamily="2" charset="0"/>
            </a:rPr>
            <a:t>ষষ্ট</a:t>
          </a:r>
          <a:r>
            <a:rPr lang="en-US" sz="3200" b="0" kern="1200" dirty="0" smtClean="0">
              <a:latin typeface="NikoshBAN" panose="02000000000000000000" pitchFamily="2" charset="0"/>
              <a:cs typeface="NikoshBAN" panose="02000000000000000000" pitchFamily="2" charset="0"/>
            </a:rPr>
            <a:t> </a:t>
          </a:r>
          <a:r>
            <a:rPr lang="en-US" sz="3200" b="0" kern="1200" dirty="0" err="1" smtClean="0">
              <a:latin typeface="NikoshBAN" panose="02000000000000000000" pitchFamily="2" charset="0"/>
              <a:cs typeface="NikoshBAN" panose="02000000000000000000" pitchFamily="2" charset="0"/>
            </a:rPr>
            <a:t>অধ্যায়ঃসমাজ</a:t>
          </a:r>
          <a:r>
            <a:rPr lang="en-US" sz="3200" b="0" kern="1200" dirty="0" smtClean="0">
              <a:latin typeface="NikoshBAN" panose="02000000000000000000" pitchFamily="2" charset="0"/>
              <a:cs typeface="NikoshBAN" panose="02000000000000000000" pitchFamily="2" charset="0"/>
            </a:rPr>
            <a:t> </a:t>
          </a:r>
          <a:r>
            <a:rPr lang="en-US" sz="3200" b="0" kern="1200" dirty="0" err="1" smtClean="0">
              <a:latin typeface="NikoshBAN" panose="02000000000000000000" pitchFamily="2" charset="0"/>
              <a:cs typeface="NikoshBAN" panose="02000000000000000000" pitchFamily="2" charset="0"/>
            </a:rPr>
            <a:t>জীবনের</a:t>
          </a:r>
          <a:r>
            <a:rPr lang="en-US" sz="3200" b="0" kern="1200" dirty="0" smtClean="0">
              <a:latin typeface="NikoshBAN" panose="02000000000000000000" pitchFamily="2" charset="0"/>
              <a:cs typeface="NikoshBAN" panose="02000000000000000000" pitchFamily="2" charset="0"/>
            </a:rPr>
            <a:t> </a:t>
          </a:r>
          <a:r>
            <a:rPr lang="en-US" sz="3200" b="0" kern="1200" dirty="0" err="1" smtClean="0">
              <a:latin typeface="NikoshBAN" panose="02000000000000000000" pitchFamily="2" charset="0"/>
              <a:cs typeface="NikoshBAN" panose="02000000000000000000" pitchFamily="2" charset="0"/>
            </a:rPr>
            <a:t>মৌল</a:t>
          </a:r>
          <a:r>
            <a:rPr lang="en-US" sz="3200" b="0" kern="1200" dirty="0" smtClean="0">
              <a:latin typeface="NikoshBAN" panose="02000000000000000000" pitchFamily="2" charset="0"/>
              <a:cs typeface="NikoshBAN" panose="02000000000000000000" pitchFamily="2" charset="0"/>
            </a:rPr>
            <a:t> </a:t>
          </a:r>
          <a:r>
            <a:rPr lang="en-US" sz="3200" b="0" kern="1200" dirty="0" err="1" smtClean="0">
              <a:latin typeface="NikoshBAN" panose="02000000000000000000" pitchFamily="2" charset="0"/>
              <a:cs typeface="NikoshBAN" panose="02000000000000000000" pitchFamily="2" charset="0"/>
            </a:rPr>
            <a:t>উপাদান</a:t>
          </a:r>
          <a:r>
            <a:rPr lang="en-US" sz="3200" b="0" kern="1200" dirty="0" smtClean="0">
              <a:latin typeface="NikoshBAN" panose="02000000000000000000" pitchFamily="2" charset="0"/>
              <a:cs typeface="NikoshBAN" panose="02000000000000000000" pitchFamily="2" charset="0"/>
            </a:rPr>
            <a:t> </a:t>
          </a:r>
          <a:r>
            <a:rPr lang="en-US" sz="3200" b="0" kern="1200" dirty="0" err="1" smtClean="0">
              <a:latin typeface="NikoshBAN" panose="02000000000000000000" pitchFamily="2" charset="0"/>
              <a:cs typeface="NikoshBAN" panose="02000000000000000000" pitchFamily="2" charset="0"/>
            </a:rPr>
            <a:t>সমুহ</a:t>
          </a:r>
          <a:endParaRPr lang="en-US" sz="2400" b="0" kern="1200" dirty="0">
            <a:latin typeface="NikoshBAN" panose="02000000000000000000" pitchFamily="2" charset="0"/>
            <a:cs typeface="NikoshBAN" panose="02000000000000000000" pitchFamily="2" charset="0"/>
          </a:endParaRPr>
        </a:p>
      </dsp:txBody>
      <dsp:txXfrm>
        <a:off x="41123" y="1919677"/>
        <a:ext cx="7690154" cy="760154"/>
      </dsp:txXfrm>
    </dsp:sp>
    <dsp:sp modelId="{CD90C303-D2E4-41BA-86B9-77CDF4A26451}">
      <dsp:nvSpPr>
        <dsp:cNvPr id="0" name=""/>
        <dsp:cNvSpPr/>
      </dsp:nvSpPr>
      <dsp:spPr>
        <a:xfrm>
          <a:off x="0" y="2807354"/>
          <a:ext cx="7772400" cy="8424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0" kern="1200" dirty="0" err="1" smtClean="0">
              <a:latin typeface="NikoshBAN" panose="02000000000000000000" pitchFamily="2" charset="0"/>
              <a:cs typeface="NikoshBAN" panose="02000000000000000000" pitchFamily="2" charset="0"/>
            </a:rPr>
            <a:t>পদ্ধতিঃদলীয়</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আলোচনা</a:t>
          </a:r>
          <a:endParaRPr lang="en-US" sz="3600" b="0" kern="1200" dirty="0">
            <a:latin typeface="NikoshBAN" panose="02000000000000000000" pitchFamily="2" charset="0"/>
            <a:cs typeface="NikoshBAN" panose="02000000000000000000" pitchFamily="2" charset="0"/>
          </a:endParaRPr>
        </a:p>
      </dsp:txBody>
      <dsp:txXfrm>
        <a:off x="41123" y="2848477"/>
        <a:ext cx="7690154" cy="760154"/>
      </dsp:txXfrm>
    </dsp:sp>
    <dsp:sp modelId="{D5870547-C8F8-4630-8732-0C01F85F4542}">
      <dsp:nvSpPr>
        <dsp:cNvPr id="0" name=""/>
        <dsp:cNvSpPr/>
      </dsp:nvSpPr>
      <dsp:spPr>
        <a:xfrm>
          <a:off x="0" y="3736155"/>
          <a:ext cx="7772400" cy="8424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0" kern="1200" dirty="0" err="1" smtClean="0">
              <a:latin typeface="NikoshBAN" panose="02000000000000000000" pitchFamily="2" charset="0"/>
              <a:cs typeface="NikoshBAN" panose="02000000000000000000" pitchFamily="2" charset="0"/>
            </a:rPr>
            <a:t>সময়ঃ</a:t>
          </a:r>
          <a:r>
            <a:rPr lang="en-US" sz="3600" b="0" kern="1200" dirty="0" smtClean="0">
              <a:latin typeface="NikoshBAN" panose="02000000000000000000" pitchFamily="2" charset="0"/>
              <a:cs typeface="NikoshBAN" panose="02000000000000000000" pitchFamily="2" charset="0"/>
            </a:rPr>
            <a:t> ৫৫ </a:t>
          </a:r>
          <a:r>
            <a:rPr lang="en-US" sz="3600" b="0" kern="1200" dirty="0" err="1" smtClean="0">
              <a:latin typeface="NikoshBAN" panose="02000000000000000000" pitchFamily="2" charset="0"/>
              <a:cs typeface="NikoshBAN" panose="02000000000000000000" pitchFamily="2" charset="0"/>
            </a:rPr>
            <a:t>মিনিট</a:t>
          </a:r>
          <a:endParaRPr lang="en-US" sz="3600" b="0" kern="1200" dirty="0">
            <a:latin typeface="NikoshBAN" panose="02000000000000000000" pitchFamily="2" charset="0"/>
            <a:cs typeface="NikoshBAN" panose="02000000000000000000" pitchFamily="2" charset="0"/>
          </a:endParaRPr>
        </a:p>
      </dsp:txBody>
      <dsp:txXfrm>
        <a:off x="41123" y="3777278"/>
        <a:ext cx="7690154" cy="760154"/>
      </dsp:txXfrm>
    </dsp:sp>
    <dsp:sp modelId="{C7B90657-A788-42F0-B072-D6946EFEE790}">
      <dsp:nvSpPr>
        <dsp:cNvPr id="0" name=""/>
        <dsp:cNvSpPr/>
      </dsp:nvSpPr>
      <dsp:spPr>
        <a:xfrm>
          <a:off x="0" y="4664955"/>
          <a:ext cx="7772400" cy="8424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0" kern="1200" dirty="0" err="1" smtClean="0">
              <a:latin typeface="NikoshBAN" panose="02000000000000000000" pitchFamily="2" charset="0"/>
              <a:cs typeface="NikoshBAN" panose="02000000000000000000" pitchFamily="2" charset="0"/>
            </a:rPr>
            <a:t>তারিখঃ</a:t>
          </a:r>
          <a:r>
            <a:rPr lang="en-US" sz="3600" b="0" kern="1200" dirty="0" smtClean="0">
              <a:latin typeface="NikoshBAN" panose="02000000000000000000" pitchFamily="2" charset="0"/>
              <a:cs typeface="NikoshBAN" panose="02000000000000000000" pitchFamily="2" charset="0"/>
            </a:rPr>
            <a:t> ১৭/০৯/২০১৯ইং</a:t>
          </a:r>
          <a:endParaRPr lang="en-US" sz="3600" b="0" kern="1200" dirty="0">
            <a:latin typeface="NikoshBAN" panose="02000000000000000000" pitchFamily="2" charset="0"/>
            <a:cs typeface="NikoshBAN" panose="02000000000000000000" pitchFamily="2" charset="0"/>
          </a:endParaRPr>
        </a:p>
      </dsp:txBody>
      <dsp:txXfrm>
        <a:off x="41123" y="4706078"/>
        <a:ext cx="7690154" cy="760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98D6-129E-4C6A-9DAF-A284373BE6EE}">
      <dsp:nvSpPr>
        <dsp:cNvPr id="0" name=""/>
        <dsp:cNvSpPr/>
      </dsp:nvSpPr>
      <dsp:spPr>
        <a:xfrm>
          <a:off x="914399" y="0"/>
          <a:ext cx="10363200" cy="838200"/>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ACACB5F6-EA36-4349-940D-A2122CA66776}">
      <dsp:nvSpPr>
        <dsp:cNvPr id="0" name=""/>
        <dsp:cNvSpPr/>
      </dsp:nvSpPr>
      <dsp:spPr>
        <a:xfrm>
          <a:off x="3555997" y="0"/>
          <a:ext cx="5080004" cy="838200"/>
        </a:xfrm>
        <a:prstGeom prst="roundRect">
          <a:avLst/>
        </a:prstGeom>
        <a:solidFill>
          <a:schemeClr val="bg1"/>
        </a:solidFill>
        <a:ln w="57150">
          <a:solidFill>
            <a:srgbClr val="FF00FF"/>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kern="1200" dirty="0" err="1" smtClean="0">
              <a:solidFill>
                <a:schemeClr val="tx1"/>
              </a:solidFill>
              <a:latin typeface="NikoshBAN" panose="02000000000000000000" pitchFamily="2" charset="0"/>
              <a:cs typeface="NikoshBAN" panose="02000000000000000000" pitchFamily="2" charset="0"/>
            </a:rPr>
            <a:t>পাঠ</a:t>
          </a:r>
          <a:r>
            <a:rPr lang="en-US" sz="5400" kern="1200" dirty="0" smtClean="0">
              <a:solidFill>
                <a:schemeClr val="tx1"/>
              </a:solidFill>
              <a:latin typeface="NikoshBAN" panose="02000000000000000000" pitchFamily="2" charset="0"/>
              <a:cs typeface="NikoshBAN" panose="02000000000000000000" pitchFamily="2" charset="0"/>
            </a:rPr>
            <a:t> </a:t>
          </a:r>
          <a:r>
            <a:rPr lang="en-US" sz="5400" kern="1200" dirty="0" err="1" smtClean="0">
              <a:solidFill>
                <a:schemeClr val="tx1"/>
              </a:solidFill>
              <a:latin typeface="NikoshBAN" panose="02000000000000000000" pitchFamily="2" charset="0"/>
              <a:cs typeface="NikoshBAN" panose="02000000000000000000" pitchFamily="2" charset="0"/>
            </a:rPr>
            <a:t>পরিচিতি</a:t>
          </a:r>
          <a:endParaRPr lang="en-US" sz="5400" kern="1200" dirty="0">
            <a:solidFill>
              <a:schemeClr val="tx1"/>
            </a:solidFill>
            <a:latin typeface="NikoshBAN" panose="02000000000000000000" pitchFamily="2" charset="0"/>
            <a:cs typeface="NikoshBAN" panose="02000000000000000000" pitchFamily="2" charset="0"/>
          </a:endParaRPr>
        </a:p>
      </dsp:txBody>
      <dsp:txXfrm>
        <a:off x="3596915" y="40918"/>
        <a:ext cx="4998168" cy="756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4925C-B931-4D65-B259-A4CFA33584B5}">
      <dsp:nvSpPr>
        <dsp:cNvPr id="0" name=""/>
        <dsp:cNvSpPr/>
      </dsp:nvSpPr>
      <dsp:spPr>
        <a:xfrm>
          <a:off x="914399" y="0"/>
          <a:ext cx="10363200" cy="838200"/>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7B0ACA38-F7C5-4881-94B2-E00109B4CBBC}">
      <dsp:nvSpPr>
        <dsp:cNvPr id="0" name=""/>
        <dsp:cNvSpPr/>
      </dsp:nvSpPr>
      <dsp:spPr>
        <a:xfrm>
          <a:off x="3236492" y="0"/>
          <a:ext cx="5719014" cy="838200"/>
        </a:xfrm>
        <a:prstGeom prst="roundRect">
          <a:avLst/>
        </a:prstGeom>
        <a:solidFill>
          <a:schemeClr val="bg1"/>
        </a:solidFill>
        <a:ln w="38100">
          <a:solidFill>
            <a:srgbClr val="FF00FF"/>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kern="1200" dirty="0" err="1" smtClean="0">
              <a:solidFill>
                <a:schemeClr val="tx1"/>
              </a:solidFill>
              <a:latin typeface="NikoshBAN" panose="02000000000000000000" pitchFamily="2" charset="0"/>
              <a:cs typeface="NikoshBAN" panose="02000000000000000000" pitchFamily="2" charset="0"/>
            </a:rPr>
            <a:t>এসো</a:t>
          </a:r>
          <a:r>
            <a:rPr lang="en-US" sz="4400" kern="1200" dirty="0" smtClean="0">
              <a:solidFill>
                <a:schemeClr val="tx1"/>
              </a:solidFill>
              <a:latin typeface="NikoshBAN" panose="02000000000000000000" pitchFamily="2" charset="0"/>
              <a:cs typeface="NikoshBAN" panose="02000000000000000000" pitchFamily="2" charset="0"/>
            </a:rPr>
            <a:t> </a:t>
          </a:r>
          <a:r>
            <a:rPr lang="en-US" sz="4400" kern="1200" dirty="0" err="1" smtClean="0">
              <a:solidFill>
                <a:schemeClr val="tx1"/>
              </a:solidFill>
              <a:latin typeface="NikoshBAN" panose="02000000000000000000" pitchFamily="2" charset="0"/>
              <a:cs typeface="NikoshBAN" panose="02000000000000000000" pitchFamily="2" charset="0"/>
            </a:rPr>
            <a:t>আমরা</a:t>
          </a:r>
          <a:r>
            <a:rPr lang="en-US" sz="4400" kern="1200" dirty="0" smtClean="0">
              <a:solidFill>
                <a:schemeClr val="tx1"/>
              </a:solidFill>
              <a:latin typeface="NikoshBAN" panose="02000000000000000000" pitchFamily="2" charset="0"/>
              <a:cs typeface="NikoshBAN" panose="02000000000000000000" pitchFamily="2" charset="0"/>
            </a:rPr>
            <a:t> </a:t>
          </a:r>
          <a:r>
            <a:rPr lang="en-US" sz="4400" kern="1200" dirty="0" err="1" smtClean="0">
              <a:solidFill>
                <a:schemeClr val="tx1"/>
              </a:solidFill>
              <a:latin typeface="NikoshBAN" panose="02000000000000000000" pitchFamily="2" charset="0"/>
              <a:cs typeface="NikoshBAN" panose="02000000000000000000" pitchFamily="2" charset="0"/>
            </a:rPr>
            <a:t>কিছু</a:t>
          </a:r>
          <a:r>
            <a:rPr lang="en-US" sz="4400" kern="1200" dirty="0" smtClean="0">
              <a:solidFill>
                <a:schemeClr val="tx1"/>
              </a:solidFill>
              <a:latin typeface="NikoshBAN" panose="02000000000000000000" pitchFamily="2" charset="0"/>
              <a:cs typeface="NikoshBAN" panose="02000000000000000000" pitchFamily="2" charset="0"/>
            </a:rPr>
            <a:t> </a:t>
          </a:r>
          <a:r>
            <a:rPr lang="en-US" sz="4400" kern="1200" dirty="0" err="1" smtClean="0">
              <a:solidFill>
                <a:schemeClr val="tx1"/>
              </a:solidFill>
              <a:latin typeface="NikoshBAN" panose="02000000000000000000" pitchFamily="2" charset="0"/>
              <a:cs typeface="NikoshBAN" panose="02000000000000000000" pitchFamily="2" charset="0"/>
            </a:rPr>
            <a:t>ছবি</a:t>
          </a:r>
          <a:r>
            <a:rPr lang="en-US" sz="4400" kern="1200" dirty="0" smtClean="0">
              <a:solidFill>
                <a:schemeClr val="tx1"/>
              </a:solidFill>
              <a:latin typeface="NikoshBAN" panose="02000000000000000000" pitchFamily="2" charset="0"/>
              <a:cs typeface="NikoshBAN" panose="02000000000000000000" pitchFamily="2" charset="0"/>
            </a:rPr>
            <a:t> </a:t>
          </a:r>
          <a:r>
            <a:rPr lang="en-US" sz="4400" kern="1200" dirty="0" err="1" smtClean="0">
              <a:solidFill>
                <a:schemeClr val="tx1"/>
              </a:solidFill>
              <a:latin typeface="NikoshBAN" panose="02000000000000000000" pitchFamily="2" charset="0"/>
              <a:cs typeface="NikoshBAN" panose="02000000000000000000" pitchFamily="2" charset="0"/>
            </a:rPr>
            <a:t>দেখি</a:t>
          </a:r>
          <a:endParaRPr lang="en-US" sz="4400" kern="1200" dirty="0">
            <a:solidFill>
              <a:schemeClr val="tx1"/>
            </a:solidFill>
            <a:latin typeface="NikoshBAN" panose="02000000000000000000" pitchFamily="2" charset="0"/>
            <a:cs typeface="NikoshBAN" panose="02000000000000000000" pitchFamily="2" charset="0"/>
          </a:endParaRPr>
        </a:p>
      </dsp:txBody>
      <dsp:txXfrm>
        <a:off x="3277410" y="40918"/>
        <a:ext cx="5637178" cy="756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C4CDF-9D03-4888-AF38-C2E04CF40F7F}">
      <dsp:nvSpPr>
        <dsp:cNvPr id="0" name=""/>
        <dsp:cNvSpPr/>
      </dsp:nvSpPr>
      <dsp:spPr>
        <a:xfrm>
          <a:off x="914399" y="0"/>
          <a:ext cx="10363200" cy="1143000"/>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6CB893EE-694D-4CF8-95A8-7C8D50B0D59B}">
      <dsp:nvSpPr>
        <dsp:cNvPr id="0" name=""/>
        <dsp:cNvSpPr/>
      </dsp:nvSpPr>
      <dsp:spPr>
        <a:xfrm>
          <a:off x="4267200" y="0"/>
          <a:ext cx="3657600" cy="1143000"/>
        </a:xfrm>
        <a:prstGeom prst="roundRect">
          <a:avLst/>
        </a:prstGeom>
        <a:solidFill>
          <a:schemeClr val="bg1"/>
        </a:solidFill>
        <a:ln w="38100">
          <a:solidFill>
            <a:srgbClr val="0000FF"/>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kern="1200" dirty="0" err="1" smtClean="0">
              <a:solidFill>
                <a:schemeClr val="tx1"/>
              </a:solidFill>
              <a:latin typeface="NikoshBAN" panose="02000000000000000000" pitchFamily="2" charset="0"/>
              <a:cs typeface="NikoshBAN" panose="02000000000000000000" pitchFamily="2" charset="0"/>
            </a:rPr>
            <a:t>আজকের</a:t>
          </a:r>
          <a:r>
            <a:rPr lang="en-US" sz="5400" kern="1200" dirty="0" smtClean="0">
              <a:solidFill>
                <a:schemeClr val="tx1"/>
              </a:solidFill>
              <a:latin typeface="NikoshBAN" panose="02000000000000000000" pitchFamily="2" charset="0"/>
              <a:cs typeface="NikoshBAN" panose="02000000000000000000" pitchFamily="2" charset="0"/>
            </a:rPr>
            <a:t> </a:t>
          </a:r>
          <a:r>
            <a:rPr lang="en-US" sz="5400" kern="1200" dirty="0" err="1" smtClean="0">
              <a:solidFill>
                <a:schemeClr val="tx1"/>
              </a:solidFill>
              <a:latin typeface="NikoshBAN" panose="02000000000000000000" pitchFamily="2" charset="0"/>
              <a:cs typeface="NikoshBAN" panose="02000000000000000000" pitchFamily="2" charset="0"/>
            </a:rPr>
            <a:t>পাঠ</a:t>
          </a:r>
          <a:endParaRPr lang="en-US" sz="5400" kern="1200" dirty="0">
            <a:solidFill>
              <a:schemeClr val="tx1"/>
            </a:solidFill>
            <a:latin typeface="NikoshBAN" panose="02000000000000000000" pitchFamily="2" charset="0"/>
            <a:cs typeface="NikoshBAN" panose="02000000000000000000" pitchFamily="2" charset="0"/>
          </a:endParaRPr>
        </a:p>
      </dsp:txBody>
      <dsp:txXfrm>
        <a:off x="4322997" y="55797"/>
        <a:ext cx="3546006" cy="1031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7121E-167E-49E0-BC07-861989E827F7}">
      <dsp:nvSpPr>
        <dsp:cNvPr id="0" name=""/>
        <dsp:cNvSpPr/>
      </dsp:nvSpPr>
      <dsp:spPr>
        <a:xfrm>
          <a:off x="2282340" y="0"/>
          <a:ext cx="5562600" cy="5562600"/>
        </a:xfrm>
        <a:prstGeom prst="triangle">
          <a:avLst/>
        </a:prstGeom>
        <a:solidFill>
          <a:srgbClr val="FF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6AED322-88D3-402C-97BF-7060578C2A01}">
      <dsp:nvSpPr>
        <dsp:cNvPr id="0" name=""/>
        <dsp:cNvSpPr/>
      </dsp:nvSpPr>
      <dsp:spPr>
        <a:xfrm>
          <a:off x="3913164" y="556803"/>
          <a:ext cx="5916642" cy="1977330"/>
        </a:xfrm>
        <a:prstGeom prst="roundRect">
          <a:avLst/>
        </a:prstGeom>
        <a:solidFill>
          <a:schemeClr val="accent6">
            <a:lumMod val="20000"/>
            <a:lumOff val="8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err="1" smtClean="0">
              <a:latin typeface="NikoshBAN" panose="02000000000000000000" pitchFamily="2" charset="0"/>
              <a:cs typeface="NikoshBAN" panose="02000000000000000000" pitchFamily="2" charset="0"/>
            </a:rPr>
            <a:t>বংশগতি</a:t>
          </a:r>
          <a:r>
            <a:rPr lang="bn-IN" sz="4800" kern="1200" dirty="0" smtClean="0">
              <a:latin typeface="NikoshBAN" panose="02000000000000000000" pitchFamily="2" charset="0"/>
              <a:cs typeface="NikoshBAN" panose="02000000000000000000" pitchFamily="2" charset="0"/>
            </a:rPr>
            <a:t> </a:t>
          </a:r>
          <a:r>
            <a:rPr lang="bn-IN" sz="3200" kern="1200" dirty="0" smtClean="0">
              <a:latin typeface="NikoshBAN" panose="02000000000000000000" pitchFamily="2" charset="0"/>
              <a:cs typeface="NikoshBAN" panose="02000000000000000000" pitchFamily="2" charset="0"/>
            </a:rPr>
            <a:t>বা </a:t>
          </a:r>
          <a:r>
            <a:rPr lang="en-US" sz="4400" kern="1200" dirty="0" err="1" smtClean="0">
              <a:latin typeface="NikoshBAN" panose="02000000000000000000" pitchFamily="2" charset="0"/>
              <a:cs typeface="NikoshBAN" panose="02000000000000000000" pitchFamily="2" charset="0"/>
            </a:rPr>
            <a:t>জৈবিক</a:t>
          </a:r>
          <a:r>
            <a:rPr lang="en-US" sz="4400" kern="1200" dirty="0" smtClean="0">
              <a:latin typeface="NikoshBAN" panose="02000000000000000000" pitchFamily="2" charset="0"/>
              <a:cs typeface="NikoshBAN" panose="02000000000000000000" pitchFamily="2" charset="0"/>
            </a:rPr>
            <a:t> </a:t>
          </a:r>
          <a:r>
            <a:rPr lang="en-US" sz="4400" kern="1200" dirty="0" err="1" smtClean="0">
              <a:latin typeface="NikoshBAN" panose="02000000000000000000" pitchFamily="2" charset="0"/>
              <a:cs typeface="NikoshBAN" panose="02000000000000000000" pitchFamily="2" charset="0"/>
            </a:rPr>
            <a:t>উপাদান</a:t>
          </a:r>
          <a:endParaRPr lang="en-US" sz="6000" kern="1200" dirty="0">
            <a:latin typeface="NikoshBAN" panose="02000000000000000000" pitchFamily="2" charset="0"/>
            <a:cs typeface="NikoshBAN" panose="02000000000000000000" pitchFamily="2" charset="0"/>
          </a:endParaRPr>
        </a:p>
      </dsp:txBody>
      <dsp:txXfrm>
        <a:off x="4009689" y="653328"/>
        <a:ext cx="5723592" cy="1784280"/>
      </dsp:txXfrm>
    </dsp:sp>
    <dsp:sp modelId="{05E243E5-DC09-4616-AEBC-66E110AB4824}">
      <dsp:nvSpPr>
        <dsp:cNvPr id="0" name=""/>
        <dsp:cNvSpPr/>
      </dsp:nvSpPr>
      <dsp:spPr>
        <a:xfrm>
          <a:off x="3833311" y="2781300"/>
          <a:ext cx="6076347" cy="1977330"/>
        </a:xfrm>
        <a:prstGeom prst="roundRect">
          <a:avLst/>
        </a:prstGeom>
        <a:solidFill>
          <a:schemeClr val="accent5">
            <a:lumMod val="20000"/>
            <a:lumOff val="8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Heredity or Biological factor</a:t>
          </a:r>
          <a:endParaRPr lang="en-US" sz="3600" kern="1200" dirty="0">
            <a:latin typeface="Times New Roman" panose="02020603050405020304" pitchFamily="18" charset="0"/>
            <a:cs typeface="Times New Roman" panose="02020603050405020304" pitchFamily="18" charset="0"/>
          </a:endParaRPr>
        </a:p>
      </dsp:txBody>
      <dsp:txXfrm>
        <a:off x="3929836" y="2877825"/>
        <a:ext cx="5883297" cy="17842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16193-1CEF-4F24-8361-759836160DE1}">
      <dsp:nvSpPr>
        <dsp:cNvPr id="0" name=""/>
        <dsp:cNvSpPr/>
      </dsp:nvSpPr>
      <dsp:spPr>
        <a:xfrm>
          <a:off x="203173" y="0"/>
          <a:ext cx="11785652" cy="1066800"/>
        </a:xfrm>
        <a:prstGeom prst="rightArrow">
          <a:avLst/>
        </a:prstGeom>
        <a:solidFill>
          <a:srgbClr val="FF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9EABBB4A-34AA-48B3-9ED7-D9B6BC3BCBEF}">
      <dsp:nvSpPr>
        <dsp:cNvPr id="0" name=""/>
        <dsp:cNvSpPr/>
      </dsp:nvSpPr>
      <dsp:spPr>
        <a:xfrm>
          <a:off x="2878800" y="213360"/>
          <a:ext cx="6434398" cy="640080"/>
        </a:xfrm>
        <a:prstGeom prst="roundRect">
          <a:avLst/>
        </a:prstGeom>
        <a:solidFill>
          <a:schemeClr val="bg1"/>
        </a:solidFill>
        <a:ln w="38100">
          <a:solidFill>
            <a:srgbClr val="0000FF"/>
          </a:solidFill>
        </a:ln>
        <a:effectLst>
          <a:outerShdw blurRad="107950" dist="12700" dir="5400000" algn="ctr" rotWithShape="0">
            <a:srgbClr val="000000"/>
          </a:outerShdw>
        </a:effectLst>
        <a:scene3d>
          <a:camera prst="orthographicFront">
            <a:rot lat="0" lon="0" rev="0"/>
          </a:camera>
          <a:lightRig rig="glow" dir="t">
            <a:rot lat="0" lon="0" rev="480000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err="1" smtClean="0">
              <a:solidFill>
                <a:sysClr val="windowText" lastClr="000000"/>
              </a:solidFill>
              <a:latin typeface="NikoshBAN" panose="02000000000000000000" pitchFamily="2" charset="0"/>
              <a:cs typeface="NikoshBAN" panose="02000000000000000000" pitchFamily="2" charset="0"/>
            </a:rPr>
            <a:t>মানব</a:t>
          </a:r>
          <a:r>
            <a:rPr lang="en-US" sz="3200" kern="1200" dirty="0" smtClean="0">
              <a:solidFill>
                <a:sysClr val="windowText" lastClr="000000"/>
              </a:solidFill>
              <a:latin typeface="NikoshBAN" panose="02000000000000000000" pitchFamily="2" charset="0"/>
              <a:cs typeface="NikoshBAN" panose="02000000000000000000" pitchFamily="2" charset="0"/>
            </a:rPr>
            <a:t> </a:t>
          </a:r>
          <a:r>
            <a:rPr lang="en-US" sz="3200" kern="1200" dirty="0" err="1" smtClean="0">
              <a:solidFill>
                <a:sysClr val="windowText" lastClr="000000"/>
              </a:solidFill>
              <a:latin typeface="NikoshBAN" panose="02000000000000000000" pitchFamily="2" charset="0"/>
              <a:cs typeface="NikoshBAN" panose="02000000000000000000" pitchFamily="2" charset="0"/>
            </a:rPr>
            <a:t>জীবনের</a:t>
          </a:r>
          <a:r>
            <a:rPr lang="en-US" sz="3200" kern="1200" dirty="0" smtClean="0">
              <a:solidFill>
                <a:sysClr val="windowText" lastClr="000000"/>
              </a:solidFill>
              <a:latin typeface="NikoshBAN" panose="02000000000000000000" pitchFamily="2" charset="0"/>
              <a:cs typeface="NikoshBAN" panose="02000000000000000000" pitchFamily="2" charset="0"/>
            </a:rPr>
            <a:t> </a:t>
          </a:r>
          <a:r>
            <a:rPr lang="en-US" sz="3200" kern="1200" dirty="0" err="1" smtClean="0">
              <a:solidFill>
                <a:sysClr val="windowText" lastClr="000000"/>
              </a:solidFill>
              <a:latin typeface="NikoshBAN" panose="02000000000000000000" pitchFamily="2" charset="0"/>
              <a:cs typeface="NikoshBAN" panose="02000000000000000000" pitchFamily="2" charset="0"/>
            </a:rPr>
            <a:t>বিভিন্ন</a:t>
          </a:r>
          <a:r>
            <a:rPr lang="en-US" sz="3200" kern="1200" dirty="0" smtClean="0">
              <a:solidFill>
                <a:sysClr val="windowText" lastClr="000000"/>
              </a:solidFill>
              <a:latin typeface="NikoshBAN" panose="02000000000000000000" pitchFamily="2" charset="0"/>
              <a:cs typeface="NikoshBAN" panose="02000000000000000000" pitchFamily="2" charset="0"/>
            </a:rPr>
            <a:t> </a:t>
          </a:r>
          <a:r>
            <a:rPr lang="en-US" sz="3200" kern="1200" dirty="0" err="1" smtClean="0">
              <a:solidFill>
                <a:sysClr val="windowText" lastClr="000000"/>
              </a:solidFill>
              <a:latin typeface="NikoshBAN" panose="02000000000000000000" pitchFamily="2" charset="0"/>
              <a:cs typeface="NikoshBAN" panose="02000000000000000000" pitchFamily="2" charset="0"/>
            </a:rPr>
            <a:t>ক্ষেত্রে</a:t>
          </a:r>
          <a:r>
            <a:rPr lang="en-US" sz="3200" kern="1200" dirty="0" smtClean="0">
              <a:solidFill>
                <a:sysClr val="windowText" lastClr="000000"/>
              </a:solidFill>
              <a:latin typeface="NikoshBAN" panose="02000000000000000000" pitchFamily="2" charset="0"/>
              <a:cs typeface="NikoshBAN" panose="02000000000000000000" pitchFamily="2" charset="0"/>
            </a:rPr>
            <a:t> </a:t>
          </a:r>
          <a:r>
            <a:rPr lang="en-US" sz="3200" kern="1200" dirty="0" err="1" smtClean="0">
              <a:solidFill>
                <a:sysClr val="windowText" lastClr="000000"/>
              </a:solidFill>
              <a:latin typeface="NikoshBAN" panose="02000000000000000000" pitchFamily="2" charset="0"/>
              <a:cs typeface="NikoshBAN" panose="02000000000000000000" pitchFamily="2" charset="0"/>
            </a:rPr>
            <a:t>বংশগতির</a:t>
          </a:r>
          <a:r>
            <a:rPr lang="en-US" sz="3200" kern="1200" dirty="0" smtClean="0">
              <a:solidFill>
                <a:sysClr val="windowText" lastClr="000000"/>
              </a:solidFill>
              <a:latin typeface="NikoshBAN" panose="02000000000000000000" pitchFamily="2" charset="0"/>
              <a:cs typeface="NikoshBAN" panose="02000000000000000000" pitchFamily="2" charset="0"/>
            </a:rPr>
            <a:t> </a:t>
          </a:r>
          <a:r>
            <a:rPr lang="en-US" sz="3200" kern="1200" dirty="0" err="1" smtClean="0">
              <a:solidFill>
                <a:sysClr val="windowText" lastClr="000000"/>
              </a:solidFill>
              <a:latin typeface="NikoshBAN" panose="02000000000000000000" pitchFamily="2" charset="0"/>
              <a:cs typeface="NikoshBAN" panose="02000000000000000000" pitchFamily="2" charset="0"/>
            </a:rPr>
            <a:t>প্রভাব</a:t>
          </a:r>
          <a:endParaRPr lang="en-US" sz="3200" kern="1200" dirty="0">
            <a:solidFill>
              <a:sysClr val="windowText" lastClr="000000"/>
            </a:solidFill>
            <a:latin typeface="NikoshBAN" panose="02000000000000000000" pitchFamily="2" charset="0"/>
            <a:cs typeface="NikoshBAN" panose="02000000000000000000" pitchFamily="2" charset="0"/>
          </a:endParaRPr>
        </a:p>
      </dsp:txBody>
      <dsp:txXfrm>
        <a:off x="2910046" y="244606"/>
        <a:ext cx="6371906" cy="5775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A8116-BDDE-430F-90D8-C53968710537}" type="datetimeFigureOut">
              <a:rPr lang="en-US" smtClean="0"/>
              <a:pPr/>
              <a:t>1/12/2021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20304-A351-43FC-AB0C-BA70131B2024}" type="slidenum">
              <a:rPr lang="en-US" smtClean="0"/>
              <a:pPr/>
              <a:t>‹#›</a:t>
            </a:fld>
            <a:endParaRPr lang="en-US" dirty="0"/>
          </a:p>
        </p:txBody>
      </p:sp>
    </p:spTree>
    <p:extLst>
      <p:ext uri="{BB962C8B-B14F-4D97-AF65-F5344CB8AC3E}">
        <p14:creationId xmlns:p14="http://schemas.microsoft.com/office/powerpoint/2010/main" val="155059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D20304-A351-43FC-AB0C-BA70131B2024}" type="slidenum">
              <a:rPr lang="en-US" smtClean="0"/>
              <a:pPr/>
              <a:t>10</a:t>
            </a:fld>
            <a:endParaRPr lang="en-US" dirty="0"/>
          </a:p>
        </p:txBody>
      </p:sp>
    </p:spTree>
    <p:extLst>
      <p:ext uri="{BB962C8B-B14F-4D97-AF65-F5344CB8AC3E}">
        <p14:creationId xmlns:p14="http://schemas.microsoft.com/office/powerpoint/2010/main" val="69893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20304-A351-43FC-AB0C-BA70131B2024}" type="slidenum">
              <a:rPr lang="en-US" smtClean="0"/>
              <a:pPr/>
              <a:t>36</a:t>
            </a:fld>
            <a:endParaRPr lang="en-US" dirty="0"/>
          </a:p>
        </p:txBody>
      </p:sp>
    </p:spTree>
    <p:extLst>
      <p:ext uri="{BB962C8B-B14F-4D97-AF65-F5344CB8AC3E}">
        <p14:creationId xmlns:p14="http://schemas.microsoft.com/office/powerpoint/2010/main" val="323025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8.xml"/><Relationship Id="rId7" Type="http://schemas.openxmlformats.org/officeDocument/2006/relationships/image" Target="../media/image10.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33.jfif"/><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image" Target="../media/image47.jfif"/><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3600" y="381000"/>
            <a:ext cx="8229600" cy="1569660"/>
          </a:xfrm>
          <a:prstGeom prst="rect">
            <a:avLst/>
          </a:prstGeom>
        </p:spPr>
        <p:txBody>
          <a:bodyPr wrap="none">
            <a:prstTxWarp prst="textWave2">
              <a:avLst/>
            </a:prstTxWarp>
            <a:spAutoFit/>
          </a:bodyPr>
          <a:lstStyle/>
          <a:p>
            <a:pPr algn="ctr"/>
            <a:r>
              <a:rPr lang="as-IN" sz="148100" b="1" kern="10" dirty="0">
                <a:ln w="6600">
                  <a:solidFill>
                    <a:srgbClr val="FFC000"/>
                  </a:solidFill>
                  <a:prstDash val="solid"/>
                </a:ln>
                <a:solidFill>
                  <a:srgbClr val="EC20DD"/>
                </a:solidFill>
                <a:effectLst>
                  <a:outerShdw dist="38100" dir="2700000" algn="tl" rotWithShape="0">
                    <a:schemeClr val="accent2"/>
                  </a:outerShdw>
                </a:effectLst>
                <a:latin typeface="Nikosh" pitchFamily="2" charset="0"/>
                <a:cs typeface="Nikosh" pitchFamily="2" charset="0"/>
              </a:rPr>
              <a:t>স্বাগত</a:t>
            </a:r>
            <a:r>
              <a:rPr lang="bn-IN" sz="148100" b="1" kern="10" dirty="0">
                <a:ln w="6600">
                  <a:solidFill>
                    <a:srgbClr val="FFC000"/>
                  </a:solidFill>
                  <a:prstDash val="solid"/>
                </a:ln>
                <a:solidFill>
                  <a:srgbClr val="EC20DD"/>
                </a:solidFill>
                <a:effectLst>
                  <a:outerShdw dist="38100" dir="2700000" algn="tl" rotWithShape="0">
                    <a:schemeClr val="accent2"/>
                  </a:outerShdw>
                </a:effectLst>
                <a:latin typeface="Nikosh" pitchFamily="2" charset="0"/>
                <a:cs typeface="Nikosh" pitchFamily="2" charset="0"/>
              </a:rPr>
              <a:t>ম</a:t>
            </a:r>
            <a:r>
              <a:rPr lang="bn-IN" sz="4400" b="1" kern="10" dirty="0">
                <a:ln w="6600">
                  <a:solidFill>
                    <a:srgbClr val="FFC000"/>
                  </a:solidFill>
                  <a:prstDash val="solid"/>
                </a:ln>
                <a:solidFill>
                  <a:srgbClr val="EC20DD"/>
                </a:solidFill>
                <a:effectLst>
                  <a:outerShdw dist="38100" dir="2700000" algn="tl" rotWithShape="0">
                    <a:schemeClr val="accent2"/>
                  </a:outerShdw>
                </a:effectLst>
                <a:latin typeface="Nikosh" pitchFamily="2" charset="0"/>
                <a:cs typeface="Nikosh" pitchFamily="2" charset="0"/>
              </a:rPr>
              <a:t>ম</a:t>
            </a:r>
            <a:endParaRPr lang="en-US" sz="4400" b="1" kern="10" dirty="0">
              <a:ln w="6600">
                <a:solidFill>
                  <a:srgbClr val="FFC000"/>
                </a:solidFill>
                <a:prstDash val="solid"/>
              </a:ln>
              <a:solidFill>
                <a:srgbClr val="EC20DD"/>
              </a:solidFill>
              <a:effectLst>
                <a:outerShdw dist="38100" dir="2700000" algn="tl" rotWithShape="0">
                  <a:schemeClr val="accent2"/>
                </a:outerShdw>
              </a:effectLst>
              <a:latin typeface="Nikosh" pitchFamily="2" charset="0"/>
              <a:cs typeface="Nikosh" pitchFamily="2" charset="0"/>
            </a:endParaRPr>
          </a:p>
        </p:txBody>
      </p:sp>
      <p:pic>
        <p:nvPicPr>
          <p:cNvPr id="2" name="Time lapse cactus flower blooming (200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276600" y="2057400"/>
            <a:ext cx="5943600" cy="4191000"/>
          </a:xfrm>
          <a:prstGeom prst="rect">
            <a:avLst/>
          </a:prstGeom>
        </p:spPr>
      </p:pic>
    </p:spTree>
  </p:cSld>
  <p:clrMapOvr>
    <a:masterClrMapping/>
  </p:clrMapOvr>
  <p:transition>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350"/>
                            </p:stCondLst>
                            <p:childTnLst>
                              <p:par>
                                <p:cTn id="12" presetID="1" presetClass="mediacall" presetSubtype="0" fill="hold" nodeType="afterEffect">
                                  <p:stCondLst>
                                    <p:cond delay="0"/>
                                  </p:stCondLst>
                                  <p:childTnLst>
                                    <p:cmd type="call" cmd="playFrom(0.0)">
                                      <p:cBhvr>
                                        <p:cTn id="13" dur="472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2"/>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outh-luangwa-olifanten.jpg"/>
          <p:cNvPicPr>
            <a:picLocks noChangeAspect="1"/>
          </p:cNvPicPr>
          <p:nvPr/>
        </p:nvPicPr>
        <p:blipFill>
          <a:blip r:embed="rId3"/>
          <a:stretch>
            <a:fillRect/>
          </a:stretch>
        </p:blipFill>
        <p:spPr>
          <a:xfrm>
            <a:off x="0" y="0"/>
            <a:ext cx="7239002" cy="4343400"/>
          </a:xfrm>
          <a:prstGeom prst="rect">
            <a:avLst/>
          </a:prstGeom>
        </p:spPr>
      </p:pic>
      <p:sp>
        <p:nvSpPr>
          <p:cNvPr id="5" name="TextBox 4"/>
          <p:cNvSpPr txBox="1"/>
          <p:nvPr/>
        </p:nvSpPr>
        <p:spPr>
          <a:xfrm>
            <a:off x="0" y="4495800"/>
            <a:ext cx="12191999" cy="2308324"/>
          </a:xfrm>
          <a:prstGeom prst="rect">
            <a:avLst/>
          </a:prstGeom>
          <a:noFill/>
        </p:spPr>
        <p:txBody>
          <a:bodyPr wrap="square" rtlCol="0">
            <a:spAutoFit/>
          </a:bodyPr>
          <a:lstStyle/>
          <a:p>
            <a:r>
              <a:rPr lang="bn-BD" sz="3600" dirty="0">
                <a:solidFill>
                  <a:srgbClr val="0000FF"/>
                </a:solidFill>
                <a:latin typeface="Nikosh" pitchFamily="2" charset="0"/>
                <a:cs typeface="Nikosh" pitchFamily="2" charset="0"/>
              </a:rPr>
              <a:t>পিতা-মাতার সাথে সন্তানের </a:t>
            </a:r>
            <a:r>
              <a:rPr lang="en-US" sz="3600" dirty="0" err="1">
                <a:solidFill>
                  <a:srgbClr val="0000FF"/>
                </a:solidFill>
                <a:latin typeface="Nikosh" pitchFamily="2" charset="0"/>
                <a:cs typeface="Nikosh" pitchFamily="2" charset="0"/>
              </a:rPr>
              <a:t>এই</a:t>
            </a:r>
            <a:r>
              <a:rPr lang="en-US" sz="3600" dirty="0">
                <a:solidFill>
                  <a:srgbClr val="0000FF"/>
                </a:solidFill>
                <a:latin typeface="Nikosh" pitchFamily="2" charset="0"/>
                <a:cs typeface="Nikosh" pitchFamily="2" charset="0"/>
              </a:rPr>
              <a:t> </a:t>
            </a:r>
            <a:r>
              <a:rPr lang="en-US" sz="3600" dirty="0" err="1">
                <a:solidFill>
                  <a:srgbClr val="0000FF"/>
                </a:solidFill>
                <a:latin typeface="Nikosh" pitchFamily="2" charset="0"/>
                <a:cs typeface="Nikosh" pitchFamily="2" charset="0"/>
              </a:rPr>
              <a:t>সাদৃশ</a:t>
            </a:r>
            <a:r>
              <a:rPr lang="en-US" sz="3600" dirty="0">
                <a:solidFill>
                  <a:srgbClr val="0000FF"/>
                </a:solidFill>
                <a:latin typeface="Nikosh" pitchFamily="2" charset="0"/>
                <a:cs typeface="Nikosh" pitchFamily="2" charset="0"/>
              </a:rPr>
              <a:t> </a:t>
            </a:r>
            <a:r>
              <a:rPr lang="en-US" sz="3600" dirty="0" err="1">
                <a:solidFill>
                  <a:srgbClr val="0000FF"/>
                </a:solidFill>
                <a:latin typeface="Nikosh" pitchFamily="2" charset="0"/>
                <a:cs typeface="Nikosh" pitchFamily="2" charset="0"/>
              </a:rPr>
              <a:t>পূর্ণ</a:t>
            </a:r>
            <a:r>
              <a:rPr lang="en-US" sz="3600" dirty="0">
                <a:solidFill>
                  <a:srgbClr val="0000FF"/>
                </a:solidFill>
                <a:latin typeface="Nikosh" pitchFamily="2" charset="0"/>
                <a:cs typeface="Nikosh" pitchFamily="2" charset="0"/>
              </a:rPr>
              <a:t> </a:t>
            </a:r>
            <a:r>
              <a:rPr lang="en-US" sz="3600" dirty="0" err="1">
                <a:solidFill>
                  <a:srgbClr val="0000FF"/>
                </a:solidFill>
                <a:latin typeface="Nikosh" pitchFamily="2" charset="0"/>
                <a:cs typeface="Nikosh" pitchFamily="2" charset="0"/>
              </a:rPr>
              <a:t>অবস্থাকে</a:t>
            </a:r>
            <a:r>
              <a:rPr lang="en-US" sz="3600" dirty="0">
                <a:solidFill>
                  <a:srgbClr val="0000FF"/>
                </a:solidFill>
                <a:latin typeface="Nikosh" pitchFamily="2" charset="0"/>
                <a:cs typeface="Nikosh" pitchFamily="2" charset="0"/>
              </a:rPr>
              <a:t> </a:t>
            </a:r>
            <a:r>
              <a:rPr lang="en-US" sz="3600" dirty="0" err="1">
                <a:solidFill>
                  <a:srgbClr val="0000FF"/>
                </a:solidFill>
                <a:latin typeface="Nikosh" pitchFamily="2" charset="0"/>
                <a:cs typeface="Nikosh" pitchFamily="2" charset="0"/>
              </a:rPr>
              <a:t>কি</a:t>
            </a:r>
            <a:r>
              <a:rPr lang="en-US" sz="3600" dirty="0">
                <a:solidFill>
                  <a:srgbClr val="0000FF"/>
                </a:solidFill>
                <a:latin typeface="Nikosh" pitchFamily="2" charset="0"/>
                <a:cs typeface="Nikosh" pitchFamily="2" charset="0"/>
              </a:rPr>
              <a:t> </a:t>
            </a:r>
            <a:r>
              <a:rPr lang="en-US" sz="3600" dirty="0" err="1">
                <a:solidFill>
                  <a:srgbClr val="0000FF"/>
                </a:solidFill>
                <a:latin typeface="Nikosh" pitchFamily="2" charset="0"/>
                <a:cs typeface="Nikosh" pitchFamily="2" charset="0"/>
              </a:rPr>
              <a:t>বলব</a:t>
            </a:r>
            <a:r>
              <a:rPr lang="en-US" sz="3600" dirty="0">
                <a:solidFill>
                  <a:srgbClr val="0000FF"/>
                </a:solidFill>
                <a:latin typeface="Nikosh" pitchFamily="2" charset="0"/>
                <a:cs typeface="Nikosh" pitchFamily="2" charset="0"/>
              </a:rPr>
              <a:t> ?</a:t>
            </a:r>
          </a:p>
          <a:p>
            <a:r>
              <a:rPr lang="en-US" sz="3600" dirty="0" err="1">
                <a:solidFill>
                  <a:srgbClr val="FF00FF"/>
                </a:solidFill>
                <a:latin typeface="Nikosh" pitchFamily="2" charset="0"/>
                <a:cs typeface="Nikosh" pitchFamily="2" charset="0"/>
              </a:rPr>
              <a:t>যে</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সমস্ত</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উপাদানের</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মাধ্যমে</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পিতা-মাতা</a:t>
            </a:r>
            <a:r>
              <a:rPr lang="bn-BD" sz="3600" dirty="0">
                <a:solidFill>
                  <a:srgbClr val="FF00FF"/>
                </a:solidFill>
                <a:latin typeface="Nikosh" pitchFamily="2" charset="0"/>
                <a:cs typeface="Nikosh" pitchFamily="2" charset="0"/>
              </a:rPr>
              <a:t>র বৈশিষ্ট্য</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সন্তানের</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মধ্যে</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আসে</a:t>
            </a:r>
            <a:r>
              <a:rPr lang="bn-IN"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সে</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সমস্ত</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উপাদানকে</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কি</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বলা</a:t>
            </a:r>
            <a:r>
              <a:rPr lang="en-US" sz="3600" dirty="0">
                <a:solidFill>
                  <a:srgbClr val="FF00FF"/>
                </a:solidFill>
                <a:latin typeface="Nikosh" pitchFamily="2" charset="0"/>
                <a:cs typeface="Nikosh" pitchFamily="2" charset="0"/>
              </a:rPr>
              <a:t> </a:t>
            </a:r>
            <a:r>
              <a:rPr lang="en-US" sz="3600" dirty="0" err="1">
                <a:solidFill>
                  <a:srgbClr val="FF00FF"/>
                </a:solidFill>
                <a:latin typeface="Nikosh" pitchFamily="2" charset="0"/>
                <a:cs typeface="Nikosh" pitchFamily="2" charset="0"/>
              </a:rPr>
              <a:t>যায়</a:t>
            </a:r>
            <a:r>
              <a:rPr lang="en-US" sz="3600" dirty="0">
                <a:solidFill>
                  <a:srgbClr val="FF00FF"/>
                </a:solidFill>
                <a:latin typeface="Nikosh" pitchFamily="2" charset="0"/>
                <a:cs typeface="Nikosh" pitchFamily="2" charset="0"/>
              </a:rPr>
              <a:t> </a:t>
            </a:r>
            <a:r>
              <a:rPr lang="bn-IN" sz="3600" dirty="0">
                <a:solidFill>
                  <a:srgbClr val="FF00FF"/>
                </a:solidFill>
                <a:latin typeface="Nikosh" pitchFamily="2" charset="0"/>
                <a:cs typeface="Nikosh" pitchFamily="2" charset="0"/>
              </a:rPr>
              <a:t>?</a:t>
            </a:r>
          </a:p>
          <a:p>
            <a:r>
              <a:rPr lang="bn-IN" sz="3600" dirty="0">
                <a:solidFill>
                  <a:srgbClr val="FF00FF"/>
                </a:solidFill>
                <a:latin typeface="Nikosh" pitchFamily="2" charset="0"/>
                <a:cs typeface="Nikosh" pitchFamily="2" charset="0"/>
              </a:rPr>
              <a:t>-</a:t>
            </a:r>
            <a:r>
              <a:rPr lang="en-US" sz="2800" dirty="0" err="1">
                <a:latin typeface="Nikosh" pitchFamily="2" charset="0"/>
                <a:cs typeface="Nikosh" pitchFamily="2" charset="0"/>
              </a:rPr>
              <a:t>বংশগতি</a:t>
            </a:r>
            <a:r>
              <a:rPr lang="en-US" sz="2800" dirty="0">
                <a:latin typeface="Nikosh" pitchFamily="2" charset="0"/>
                <a:cs typeface="Nikosh" pitchFamily="2"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76201"/>
            <a:ext cx="4648200" cy="1752599"/>
          </a:xfrm>
          <a:prstGeom prst="rect">
            <a:avLst/>
          </a:prstGeom>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1828800"/>
            <a:ext cx="4800598" cy="2616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xEl>
                                              <p:pRg st="1" end="1"/>
                                            </p:txEl>
                                          </p:spTgt>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30747693"/>
              </p:ext>
            </p:extLst>
          </p:nvPr>
        </p:nvGraphicFramePr>
        <p:xfrm>
          <a:off x="0" y="0"/>
          <a:ext cx="12192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1304357063"/>
              </p:ext>
            </p:extLst>
          </p:nvPr>
        </p:nvGraphicFramePr>
        <p:xfrm>
          <a:off x="0" y="1295400"/>
          <a:ext cx="121920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1633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600"/>
            <a:ext cx="12192000" cy="3693319"/>
          </a:xfrm>
          <a:prstGeom prst="rect">
            <a:avLst/>
          </a:prstGeom>
          <a:solidFill>
            <a:schemeClr val="bg1"/>
          </a:solidFill>
          <a:ln w="38100">
            <a:noFill/>
          </a:ln>
          <a:effectLst/>
        </p:spPr>
        <p:txBody>
          <a:bodyPr wrap="square" rtlCol="0">
            <a:spAutoFit/>
          </a:bodyPr>
          <a:lstStyle/>
          <a:p>
            <a:pPr lvl="2">
              <a:lnSpc>
                <a:spcPct val="150000"/>
              </a:lnSpc>
            </a:pPr>
            <a:r>
              <a:rPr lang="bn-BD" sz="4800" dirty="0">
                <a:solidFill>
                  <a:srgbClr val="FF0000"/>
                </a:solidFill>
                <a:latin typeface="Nikosh" pitchFamily="2" charset="0"/>
                <a:cs typeface="Nikosh" pitchFamily="2" charset="0"/>
              </a:rPr>
              <a:t>এ পাঠ শেষে শিক্ষার্থীরা-</a:t>
            </a:r>
          </a:p>
          <a:p>
            <a:pPr>
              <a:lnSpc>
                <a:spcPct val="150000"/>
              </a:lnSpc>
            </a:pPr>
            <a:r>
              <a:rPr lang="bn-IN" sz="3600" dirty="0">
                <a:latin typeface="Nikosh" pitchFamily="2" charset="0"/>
                <a:cs typeface="Nikosh" pitchFamily="2" charset="0"/>
              </a:rPr>
              <a:t>বংশগতি  </a:t>
            </a:r>
            <a:r>
              <a:rPr lang="bn-BD" sz="3600" dirty="0">
                <a:latin typeface="Nikosh" pitchFamily="2" charset="0"/>
                <a:cs typeface="Nikosh" pitchFamily="2" charset="0"/>
              </a:rPr>
              <a:t>ক</a:t>
            </a:r>
            <a:r>
              <a:rPr lang="bn-IN" sz="3600" dirty="0">
                <a:latin typeface="Nikosh" pitchFamily="2" charset="0"/>
                <a:cs typeface="Nikosh" pitchFamily="2" charset="0"/>
              </a:rPr>
              <a:t>ি</a:t>
            </a:r>
            <a:r>
              <a:rPr lang="bn-BD" sz="3600" dirty="0">
                <a:latin typeface="Nikosh" pitchFamily="2" charset="0"/>
                <a:cs typeface="Nikosh" pitchFamily="2" charset="0"/>
              </a:rPr>
              <a:t> তা বলতে পারবে।</a:t>
            </a:r>
            <a:endParaRPr lang="en-US" sz="3600" dirty="0">
              <a:latin typeface="Nikosh" pitchFamily="2" charset="0"/>
              <a:cs typeface="Nikosh" pitchFamily="2" charset="0"/>
            </a:endParaRPr>
          </a:p>
          <a:p>
            <a:pPr>
              <a:lnSpc>
                <a:spcPct val="150000"/>
              </a:lnSpc>
            </a:pPr>
            <a:r>
              <a:rPr lang="en-US" sz="3600" dirty="0" err="1">
                <a:latin typeface="Nikosh" pitchFamily="2" charset="0"/>
                <a:cs typeface="Nikosh" pitchFamily="2" charset="0"/>
              </a:rPr>
              <a:t>বংশগতির</a:t>
            </a:r>
            <a:r>
              <a:rPr lang="en-US" sz="3600" dirty="0">
                <a:latin typeface="Nikosh" pitchFamily="2" charset="0"/>
                <a:cs typeface="Nikosh" pitchFamily="2" charset="0"/>
              </a:rPr>
              <a:t> </a:t>
            </a:r>
            <a:r>
              <a:rPr lang="en-US" sz="3600" dirty="0" err="1">
                <a:latin typeface="Nikosh" pitchFamily="2" charset="0"/>
                <a:cs typeface="Nikosh" pitchFamily="2" charset="0"/>
              </a:rPr>
              <a:t>উপাদান</a:t>
            </a:r>
            <a:r>
              <a:rPr lang="en-US" sz="3600" dirty="0">
                <a:latin typeface="Nikosh" pitchFamily="2" charset="0"/>
                <a:cs typeface="Nikosh" pitchFamily="2" charset="0"/>
              </a:rPr>
              <a:t> </a:t>
            </a:r>
            <a:r>
              <a:rPr lang="en-US" sz="3600" dirty="0" err="1">
                <a:latin typeface="Nikosh" pitchFamily="2" charset="0"/>
                <a:cs typeface="Nikosh" pitchFamily="2" charset="0"/>
              </a:rPr>
              <a:t>সমুহের</a:t>
            </a:r>
            <a:r>
              <a:rPr lang="en-US" sz="3600" dirty="0">
                <a:latin typeface="Nikosh" pitchFamily="2" charset="0"/>
                <a:cs typeface="Nikosh" pitchFamily="2" charset="0"/>
              </a:rPr>
              <a:t> </a:t>
            </a:r>
            <a:r>
              <a:rPr lang="en-US" sz="3600" dirty="0" err="1">
                <a:latin typeface="Nikosh" pitchFamily="2" charset="0"/>
                <a:cs typeface="Nikosh" pitchFamily="2" charset="0"/>
              </a:rPr>
              <a:t>নাম</a:t>
            </a:r>
            <a:r>
              <a:rPr lang="en-US" sz="3600" dirty="0">
                <a:latin typeface="Nikosh" pitchFamily="2" charset="0"/>
                <a:cs typeface="Nikosh" pitchFamily="2" charset="0"/>
              </a:rPr>
              <a:t> </a:t>
            </a:r>
            <a:r>
              <a:rPr lang="en-US" sz="3600" dirty="0" err="1">
                <a:latin typeface="Nikosh" pitchFamily="2" charset="0"/>
                <a:cs typeface="Nikosh" pitchFamily="2" charset="0"/>
              </a:rPr>
              <a:t>বলতে</a:t>
            </a:r>
            <a:r>
              <a:rPr lang="en-US" sz="3600" dirty="0">
                <a:latin typeface="Nikosh" pitchFamily="2" charset="0"/>
                <a:cs typeface="Nikosh" pitchFamily="2" charset="0"/>
              </a:rPr>
              <a:t> </a:t>
            </a:r>
            <a:r>
              <a:rPr lang="en-US" sz="3600" dirty="0" err="1">
                <a:latin typeface="Nikosh" pitchFamily="2" charset="0"/>
                <a:cs typeface="Nikosh" pitchFamily="2" charset="0"/>
              </a:rPr>
              <a:t>পারবে</a:t>
            </a:r>
            <a:r>
              <a:rPr lang="en-US" sz="3600" dirty="0">
                <a:latin typeface="Nikosh" pitchFamily="2" charset="0"/>
                <a:cs typeface="Nikosh" pitchFamily="2" charset="0"/>
              </a:rPr>
              <a:t> ।</a:t>
            </a:r>
          </a:p>
          <a:p>
            <a:pPr>
              <a:lnSpc>
                <a:spcPct val="150000"/>
              </a:lnSpc>
            </a:pPr>
            <a:r>
              <a:rPr lang="bn-IN" sz="3600" dirty="0">
                <a:latin typeface="Nikosh" pitchFamily="2" charset="0"/>
                <a:cs typeface="Nikosh" pitchFamily="2" charset="0"/>
              </a:rPr>
              <a:t>সমাজ জীবনের বিভিন্ন ক্ষেত্রে বংশগতির প্রভাব বিশ্লেষণ করতে </a:t>
            </a:r>
            <a:r>
              <a:rPr lang="bn-IN" sz="3600" dirty="0" smtClean="0">
                <a:latin typeface="Nikosh" pitchFamily="2" charset="0"/>
                <a:cs typeface="Nikosh" pitchFamily="2" charset="0"/>
              </a:rPr>
              <a:t>পারবে</a:t>
            </a:r>
            <a:endParaRPr lang="bn-BD" sz="3600" dirty="0">
              <a:latin typeface="Nikosh" pitchFamily="2" charset="0"/>
              <a:cs typeface="Nikosh" pitchFamily="2" charset="0"/>
            </a:endParaRPr>
          </a:p>
        </p:txBody>
      </p:sp>
      <p:sp>
        <p:nvSpPr>
          <p:cNvPr id="3" name="Rectangle 2"/>
          <p:cNvSpPr/>
          <p:nvPr/>
        </p:nvSpPr>
        <p:spPr>
          <a:xfrm>
            <a:off x="3162300" y="152400"/>
            <a:ext cx="5867400" cy="1877973"/>
          </a:xfrm>
          <a:prstGeom prst="rect">
            <a:avLst/>
          </a:prstGeom>
          <a:solidFill>
            <a:schemeClr val="bg1"/>
          </a:solidFill>
        </p:spPr>
        <p:txBody>
          <a:bodyPr wrap="none">
            <a:prstTxWarp prst="textDeflateBottom">
              <a:avLst/>
            </a:prstTxWarp>
            <a:spAutoFit/>
          </a:bodyPr>
          <a:lstStyle/>
          <a:p>
            <a:pPr lvl="2" algn="ctr"/>
            <a:r>
              <a:rPr lang="bn-BD" sz="8000" b="1" u="sng" dirty="0">
                <a:ln w="6600">
                  <a:solidFill>
                    <a:schemeClr val="accent2"/>
                  </a:solidFill>
                  <a:prstDash val="solid"/>
                </a:ln>
                <a:solidFill>
                  <a:srgbClr val="FF00FF"/>
                </a:solidFill>
                <a:effectLst>
                  <a:outerShdw dist="38100" dir="2700000" algn="tl" rotWithShape="0">
                    <a:schemeClr val="accent2"/>
                  </a:outerShdw>
                </a:effectLst>
                <a:latin typeface="NikoshBAN" panose="02000000000000000000" pitchFamily="2" charset="0"/>
                <a:cs typeface="NikoshBAN" panose="02000000000000000000" pitchFamily="2" charset="0"/>
              </a:rPr>
              <a:t>শিখনফল</a:t>
            </a:r>
            <a:endParaRPr lang="en-US" sz="8000" b="1" u="sng" dirty="0">
              <a:ln w="6600">
                <a:solidFill>
                  <a:schemeClr val="accent2"/>
                </a:solidFill>
                <a:prstDash val="solid"/>
              </a:ln>
              <a:solidFill>
                <a:srgbClr val="FF00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979" y="0"/>
            <a:ext cx="9155373" cy="6858000"/>
          </a:xfrm>
          <a:prstGeom prst="rect">
            <a:avLst/>
          </a:prstGeom>
        </p:spPr>
      </p:pic>
      <p:sp>
        <p:nvSpPr>
          <p:cNvPr id="3" name="TextBox 2"/>
          <p:cNvSpPr txBox="1"/>
          <p:nvPr/>
        </p:nvSpPr>
        <p:spPr>
          <a:xfrm>
            <a:off x="2667000" y="1600200"/>
            <a:ext cx="7086600" cy="2286000"/>
          </a:xfrm>
          <a:prstGeom prst="rect">
            <a:avLst/>
          </a:prstGeom>
          <a:noFill/>
        </p:spPr>
        <p:txBody>
          <a:bodyPr wrap="square" rtlCol="0">
            <a:prstTxWarp prst="textDeflateBottom">
              <a:avLst/>
            </a:prstTxWarp>
            <a:spAutoFit/>
          </a:bodyPr>
          <a:lstStyle/>
          <a:p>
            <a:pPr algn="ctr"/>
            <a:r>
              <a:rPr lang="en-US" sz="6000" b="1" u="sng" dirty="0" err="1">
                <a:ln w="6600">
                  <a:solidFill>
                    <a:srgbClr val="FFFF00"/>
                  </a:solidFill>
                  <a:prstDash val="solid"/>
                </a:ln>
                <a:solidFill>
                  <a:srgbClr val="EC20DD"/>
                </a:solidFill>
                <a:effectLst>
                  <a:outerShdw dist="38100" dir="2700000" algn="tl" rotWithShape="0">
                    <a:schemeClr val="accent2"/>
                  </a:outerShdw>
                </a:effectLst>
                <a:latin typeface="NikoshBAN" panose="02000000000000000000" pitchFamily="2" charset="0"/>
                <a:cs typeface="NikoshBAN" panose="02000000000000000000" pitchFamily="2" charset="0"/>
              </a:rPr>
              <a:t>বিষয়বস্তু</a:t>
            </a:r>
            <a:r>
              <a:rPr lang="en-US" sz="6000" b="1" u="sng" dirty="0">
                <a:ln w="6600">
                  <a:solidFill>
                    <a:srgbClr val="FFFF00"/>
                  </a:solidFill>
                  <a:prstDash val="solid"/>
                </a:ln>
                <a:solidFill>
                  <a:srgbClr val="EC20DD"/>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6000" b="1" u="sng" dirty="0" err="1">
                <a:ln w="6600">
                  <a:solidFill>
                    <a:srgbClr val="FFFF00"/>
                  </a:solidFill>
                  <a:prstDash val="solid"/>
                </a:ln>
                <a:solidFill>
                  <a:srgbClr val="EC20DD"/>
                </a:solidFill>
                <a:effectLst>
                  <a:outerShdw dist="38100" dir="2700000" algn="tl" rotWithShape="0">
                    <a:schemeClr val="accent2"/>
                  </a:outerShdw>
                </a:effectLst>
                <a:latin typeface="NikoshBAN" panose="02000000000000000000" pitchFamily="2" charset="0"/>
                <a:cs typeface="NikoshBAN" panose="02000000000000000000" pitchFamily="2" charset="0"/>
              </a:rPr>
              <a:t>উপস্থাপন</a:t>
            </a:r>
            <a:endParaRPr lang="en-US" sz="6000" b="1" u="sng" dirty="0">
              <a:ln w="6600">
                <a:solidFill>
                  <a:srgbClr val="FFFF00"/>
                </a:solidFill>
                <a:prstDash val="solid"/>
              </a:ln>
              <a:solidFill>
                <a:srgbClr val="EC20DD"/>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4876800" y="3870279"/>
            <a:ext cx="2667000" cy="646331"/>
          </a:xfrm>
          <a:prstGeom prst="rect">
            <a:avLst/>
          </a:prstGeom>
          <a:solidFill>
            <a:schemeClr val="bg1"/>
          </a:solidFill>
          <a:ln w="57150">
            <a:solidFill>
              <a:srgbClr val="00B0F0"/>
            </a:solidFill>
          </a:ln>
          <a:scene3d>
            <a:camera prst="orthographicFront"/>
            <a:lightRig rig="threePt" dir="t"/>
          </a:scene3d>
          <a:sp3d>
            <a:bevelT w="114300" prst="artDeco"/>
          </a:sp3d>
        </p:spPr>
        <p:txBody>
          <a:bodyPr wrap="square" rtlCol="0">
            <a:spAutoFit/>
          </a:bodyPr>
          <a:lstStyle/>
          <a:p>
            <a:pPr algn="ctr"/>
            <a:r>
              <a:rPr lang="bn-IN" sz="3600" dirty="0"/>
              <a:t>২৫ মিনিট</a:t>
            </a:r>
            <a:endParaRPr lang="en-US" sz="3600" dirty="0"/>
          </a:p>
        </p:txBody>
      </p:sp>
    </p:spTree>
    <p:extLst>
      <p:ext uri="{BB962C8B-B14F-4D97-AF65-F5344CB8AC3E}">
        <p14:creationId xmlns:p14="http://schemas.microsoft.com/office/powerpoint/2010/main" val="110051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26895"/>
            <a:ext cx="4114800" cy="923330"/>
          </a:xfrm>
          <a:prstGeom prst="rect">
            <a:avLst/>
          </a:prstGeom>
          <a:solidFill>
            <a:schemeClr val="bg1"/>
          </a:solidFill>
          <a:ln w="38100">
            <a:solidFill>
              <a:srgbClr val="92D050"/>
            </a:solidFill>
          </a:ln>
          <a:effectLst/>
          <a:scene3d>
            <a:camera prst="orthographicFront"/>
            <a:lightRig rig="threePt" dir="t"/>
          </a:scene3d>
          <a:sp3d>
            <a:bevelT w="114300" prst="artDeco"/>
          </a:sp3d>
        </p:spPr>
        <p:txBody>
          <a:bodyPr wrap="square" rtlCol="0">
            <a:spAutoFit/>
          </a:bodyPr>
          <a:lstStyle/>
          <a:p>
            <a:pPr algn="ctr"/>
            <a:r>
              <a:rPr lang="en-US" sz="5400" dirty="0" err="1">
                <a:latin typeface="NikoshBAN" panose="02000000000000000000" pitchFamily="2" charset="0"/>
                <a:cs typeface="NikoshBAN" panose="02000000000000000000" pitchFamily="2" charset="0"/>
              </a:rPr>
              <a:t>বংশগতি</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কী</a:t>
            </a:r>
            <a:r>
              <a:rPr lang="en-US" sz="5400" dirty="0">
                <a:latin typeface="NikoshBAN" panose="02000000000000000000" pitchFamily="2" charset="0"/>
                <a:cs typeface="NikoshBAN" panose="02000000000000000000" pitchFamily="2" charset="0"/>
              </a:rPr>
              <a:t>?</a:t>
            </a:r>
          </a:p>
        </p:txBody>
      </p:sp>
      <p:sp>
        <p:nvSpPr>
          <p:cNvPr id="7" name="TextBox 6"/>
          <p:cNvSpPr txBox="1"/>
          <p:nvPr/>
        </p:nvSpPr>
        <p:spPr>
          <a:xfrm>
            <a:off x="0" y="1026378"/>
            <a:ext cx="12192000" cy="5755422"/>
          </a:xfrm>
          <a:prstGeom prst="rect">
            <a:avLst/>
          </a:prstGeom>
          <a:solidFill>
            <a:schemeClr val="bg1"/>
          </a:solidFill>
          <a:ln w="38100">
            <a:solidFill>
              <a:srgbClr val="FF99FF"/>
            </a:solidFill>
          </a:ln>
          <a:effectLst/>
          <a:scene3d>
            <a:camera prst="orthographicFront"/>
            <a:lightRig rig="threePt" dir="t"/>
          </a:scene3d>
          <a:sp3d>
            <a:bevelT w="114300" prst="artDeco"/>
          </a:sp3d>
        </p:spPr>
        <p:txBody>
          <a:bodyPr wrap="square" rtlCol="0">
            <a:spAutoFit/>
          </a:bodyPr>
          <a:lstStyle/>
          <a:p>
            <a:pPr algn="just"/>
            <a:r>
              <a:rPr lang="bn-IN" sz="36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মানুষ জন্মের সময় পুর্ব-পুরুষ</a:t>
            </a:r>
            <a:r>
              <a:rPr lang="en-US" sz="4000" dirty="0" err="1">
                <a:latin typeface="NikoshBAN" panose="02000000000000000000" pitchFamily="2" charset="0"/>
                <a:cs typeface="NikoshBAN" panose="02000000000000000000" pitchFamily="2" charset="0"/>
              </a:rPr>
              <a:t>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সকল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বৈশিষ্ট্য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আসে</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সমবায়কেই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ব্যক্তির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বংশগতি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বলে।প্রত্যেক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শিশুই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পিতা-মাতা,দাদা-দাদি,নানা-নানী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প্রত্যেকের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কিছু</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কিছু</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বৈশিষ্ট্য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জন্মায়।এসব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বৈশিষ্ট্যসমুহকে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দু’ভাগে</a:t>
            </a:r>
            <a:r>
              <a:rPr lang="bn-IN"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ভাগ</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যায়।যথাঃ</a:t>
            </a:r>
            <a:r>
              <a:rPr lang="en-US" sz="4000" dirty="0">
                <a:latin typeface="NikoshBAN" panose="02000000000000000000" pitchFamily="2" charset="0"/>
                <a:cs typeface="NikoshBAN" panose="02000000000000000000" pitchFamily="2" charset="0"/>
              </a:rPr>
              <a:t> </a:t>
            </a:r>
          </a:p>
          <a:p>
            <a:pPr algn="just"/>
            <a:r>
              <a:rPr lang="en-US" sz="4800" dirty="0">
                <a:solidFill>
                  <a:srgbClr val="CC0099"/>
                </a:solidFill>
                <a:latin typeface="NikoshBAN" panose="02000000000000000000" pitchFamily="2" charset="0"/>
                <a:cs typeface="NikoshBAN" panose="02000000000000000000" pitchFamily="2" charset="0"/>
              </a:rPr>
              <a:t>            (ক) </a:t>
            </a:r>
            <a:r>
              <a:rPr lang="en-US" sz="4800" dirty="0" err="1">
                <a:solidFill>
                  <a:srgbClr val="CC0099"/>
                </a:solidFill>
                <a:latin typeface="NikoshBAN" panose="02000000000000000000" pitchFamily="2" charset="0"/>
                <a:cs typeface="NikoshBAN" panose="02000000000000000000" pitchFamily="2" charset="0"/>
              </a:rPr>
              <a:t>জৈবিক</a:t>
            </a:r>
            <a:r>
              <a:rPr lang="en-US" sz="4800" dirty="0">
                <a:solidFill>
                  <a:srgbClr val="CC0099"/>
                </a:solidFill>
                <a:latin typeface="NikoshBAN" panose="02000000000000000000" pitchFamily="2" charset="0"/>
                <a:cs typeface="NikoshBAN" panose="02000000000000000000" pitchFamily="2" charset="0"/>
              </a:rPr>
              <a:t> </a:t>
            </a:r>
            <a:r>
              <a:rPr lang="en-US" sz="4800" dirty="0" err="1">
                <a:solidFill>
                  <a:srgbClr val="CC0099"/>
                </a:solidFill>
                <a:latin typeface="NikoshBAN" panose="02000000000000000000" pitchFamily="2" charset="0"/>
                <a:cs typeface="NikoshBAN" panose="02000000000000000000" pitchFamily="2" charset="0"/>
              </a:rPr>
              <a:t>বংশগতি</a:t>
            </a:r>
            <a:r>
              <a:rPr lang="en-US" sz="4800" dirty="0">
                <a:solidFill>
                  <a:srgbClr val="CC0099"/>
                </a:solidFill>
                <a:latin typeface="NikoshBAN" panose="02000000000000000000" pitchFamily="2" charset="0"/>
                <a:cs typeface="NikoshBAN" panose="02000000000000000000" pitchFamily="2" charset="0"/>
              </a:rPr>
              <a:t>  (খ) </a:t>
            </a:r>
            <a:r>
              <a:rPr lang="en-US" sz="4800" dirty="0" err="1">
                <a:solidFill>
                  <a:srgbClr val="CC0099"/>
                </a:solidFill>
                <a:latin typeface="NikoshBAN" panose="02000000000000000000" pitchFamily="2" charset="0"/>
                <a:cs typeface="NikoshBAN" panose="02000000000000000000" pitchFamily="2" charset="0"/>
              </a:rPr>
              <a:t>মানসিক</a:t>
            </a:r>
            <a:r>
              <a:rPr lang="en-US" sz="4800" dirty="0">
                <a:solidFill>
                  <a:srgbClr val="CC0099"/>
                </a:solidFill>
                <a:latin typeface="NikoshBAN" panose="02000000000000000000" pitchFamily="2" charset="0"/>
                <a:cs typeface="NikoshBAN" panose="02000000000000000000" pitchFamily="2" charset="0"/>
              </a:rPr>
              <a:t> </a:t>
            </a:r>
            <a:r>
              <a:rPr lang="en-US" sz="4800" dirty="0" err="1">
                <a:solidFill>
                  <a:srgbClr val="CC0099"/>
                </a:solidFill>
                <a:latin typeface="NikoshBAN" panose="02000000000000000000" pitchFamily="2" charset="0"/>
                <a:cs typeface="NikoshBAN" panose="02000000000000000000" pitchFamily="2" charset="0"/>
              </a:rPr>
              <a:t>বংশগতি</a:t>
            </a:r>
            <a:r>
              <a:rPr lang="en-US" sz="4800" dirty="0">
                <a:solidFill>
                  <a:srgbClr val="CC0099"/>
                </a:solidFill>
                <a:latin typeface="NikoshBAN" panose="02000000000000000000" pitchFamily="2" charset="0"/>
                <a:cs typeface="NikoshBAN" panose="02000000000000000000" pitchFamily="2" charset="0"/>
              </a:rPr>
              <a:t>।</a:t>
            </a:r>
          </a:p>
          <a:p>
            <a:pPr algn="just"/>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জৈবিক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বংশগতি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মানবিক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গুনাবলীর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সমবায়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শিশু</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পূর্বপুরুষের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থেকে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প্রাপ্ত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হয়।যেমনঃ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দৈহিক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গঠন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চেহারা,গায়ের</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চোখ</a:t>
            </a:r>
            <a:r>
              <a:rPr lang="en-US" sz="4000" dirty="0" smtClean="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ও </a:t>
            </a:r>
            <a:r>
              <a:rPr lang="en-US" sz="4000" dirty="0" err="1">
                <a:latin typeface="NikoshBAN" panose="02000000000000000000" pitchFamily="2" charset="0"/>
                <a:cs typeface="NikoshBAN" panose="02000000000000000000" pitchFamily="2" charset="0"/>
              </a:rPr>
              <a:t>চুলের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রং,হাত-পা,আঙ্গুলের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ছাপ</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রক্তের</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রাসায়নিক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গঠন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রোগ</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রোগ</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প্রতিরোধের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ক্ষমতা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প্রভৃতি</a:t>
            </a:r>
            <a:r>
              <a:rPr lang="en-US" sz="4000" dirty="0" smtClean="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320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200329"/>
          </a:xfrm>
          <a:prstGeom prst="rect">
            <a:avLst/>
          </a:prstGeom>
        </p:spPr>
        <p:txBody>
          <a:bodyPr wrap="square">
            <a:spAutoFit/>
          </a:bodyPr>
          <a:lstStyle/>
          <a:p>
            <a:pPr algn="just"/>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মানসিক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বংশগতি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মানসিক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গুনাবলীর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সমবায়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মুহূর্ত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মধ্যে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বর্তমান।যেমনঃ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ক্ষমতা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দক্ষতা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বুদ্ধি</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কৃতিত্ব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মননশীলতা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প্রভৃতি</a:t>
            </a:r>
            <a:r>
              <a:rPr lang="en-US" sz="3600" dirty="0">
                <a:latin typeface="NikoshBAN" panose="02000000000000000000" pitchFamily="2" charset="0"/>
                <a:cs typeface="NikoshBAN" panose="02000000000000000000" pitchFamily="2" charset="0"/>
              </a:rPr>
              <a:t>।  </a:t>
            </a:r>
          </a:p>
        </p:txBody>
      </p:sp>
      <p:sp>
        <p:nvSpPr>
          <p:cNvPr id="3" name="Rectangle 2"/>
          <p:cNvSpPr/>
          <p:nvPr/>
        </p:nvSpPr>
        <p:spPr>
          <a:xfrm>
            <a:off x="0" y="3924657"/>
            <a:ext cx="12192000" cy="2923877"/>
          </a:xfrm>
          <a:prstGeom prst="rect">
            <a:avLst/>
          </a:prstGeom>
        </p:spPr>
        <p:txBody>
          <a:bodyPr wrap="square">
            <a:spAutoFit/>
          </a:bodyPr>
          <a:lstStyle/>
          <a:p>
            <a:pPr algn="just"/>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বিভিন্ন </a:t>
            </a:r>
            <a:r>
              <a:rPr lang="bn-IN" sz="3600" dirty="0">
                <a:latin typeface="NikoshBAN" panose="02000000000000000000" pitchFamily="2" charset="0"/>
                <a:cs typeface="NikoshBAN" panose="02000000000000000000" pitchFamily="2" charset="0"/>
              </a:rPr>
              <a:t>জীববিজ্ঞানী পরীক্ষা নিরীক্ষার পর </a:t>
            </a:r>
            <a:r>
              <a:rPr lang="en-US" sz="3600" dirty="0" err="1">
                <a:latin typeface="NikoshBAN" panose="02000000000000000000" pitchFamily="2" charset="0"/>
                <a:cs typeface="NikoshBAN" panose="02000000000000000000" pitchFamily="2" charset="0"/>
              </a:rPr>
              <a:t>বংশগতি</a:t>
            </a:r>
            <a:r>
              <a:rPr lang="bn-IN" sz="3600" dirty="0">
                <a:latin typeface="NikoshBAN" panose="02000000000000000000" pitchFamily="2" charset="0"/>
                <a:cs typeface="NikoshBAN" panose="02000000000000000000" pitchFamily="2" charset="0"/>
              </a:rPr>
              <a:t>র ক্ষেত্রে যে সাধারণ বৈশিষ্ট্যের উল্লেখ করেছেন </a:t>
            </a:r>
            <a:r>
              <a:rPr lang="en-US" sz="4000" dirty="0" err="1">
                <a:latin typeface="NikoshBAN" panose="02000000000000000000" pitchFamily="2" charset="0"/>
                <a:cs typeface="NikoshBAN" panose="02000000000000000000" pitchFamily="2" charset="0"/>
              </a:rPr>
              <a:t>তা</a:t>
            </a:r>
            <a:r>
              <a:rPr lang="bn-IN" sz="3600" dirty="0">
                <a:latin typeface="NikoshBAN" panose="02000000000000000000" pitchFamily="2" charset="0"/>
                <a:cs typeface="NikoshBAN" panose="02000000000000000000" pitchFamily="2" charset="0"/>
              </a:rPr>
              <a:t> হলো প্রত্যেক প্রাণী তার নিজের বৈশিষ্ট্যসম্পন্ন প্রাণীরই জন্মদানে সক্ষম।যেমন-মানব সন্তান মানুষের অবয়ব বা চেহারা  ও বৈশিষ্ট্য নিয়ে জন্মায়।বাঘের শাবক বাঘের বৈশিষ্ট্য ও গঠন নিয়ে জন্মায়।অর্থাৎ বংশগতির ধারায় প্রত্যেক প্রাণী তার পিতা মাতার বৈশিষ্ট্য অর্জন করে।</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0" y="1524000"/>
            <a:ext cx="10363200" cy="2000548"/>
          </a:xfrm>
          <a:prstGeom prst="rect">
            <a:avLst/>
          </a:prstGeom>
        </p:spPr>
        <p:txBody>
          <a:bodyPr wrap="square">
            <a:spAutoFit/>
          </a:bodyPr>
          <a:lstStyle/>
          <a:p>
            <a:pPr algn="just"/>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মনোবিজ্ঞানী</a:t>
            </a:r>
            <a:r>
              <a:rPr lang="en-US" sz="4000" dirty="0" smtClean="0">
                <a:solidFill>
                  <a:srgbClr val="CC0099"/>
                </a:solidFill>
                <a:latin typeface="NikoshBAN" panose="02000000000000000000" pitchFamily="2" charset="0"/>
                <a:cs typeface="NikoshBAN" panose="02000000000000000000" pitchFamily="2" charset="0"/>
              </a:rPr>
              <a:t> </a:t>
            </a:r>
            <a:r>
              <a:rPr lang="en-US" sz="4000" dirty="0">
                <a:solidFill>
                  <a:srgbClr val="CC0099"/>
                </a:solidFill>
                <a:latin typeface="Times New Roman" panose="02020603050405020304" pitchFamily="18" charset="0"/>
                <a:cs typeface="Times New Roman" panose="02020603050405020304" pitchFamily="18" charset="0"/>
              </a:rPr>
              <a:t>Wood Worth &amp; Marquis</a:t>
            </a:r>
            <a:r>
              <a:rPr lang="bn-IN" sz="4000" dirty="0">
                <a:solidFill>
                  <a:srgbClr val="CC0099"/>
                </a:solidFill>
                <a:latin typeface="Times New Roman" panose="02020603050405020304" pitchFamily="18" charset="0"/>
                <a:cs typeface="NikoshBAN" panose="02000000000000000000" pitchFamily="2" charset="0"/>
              </a:rPr>
              <a:t> </a:t>
            </a:r>
            <a:r>
              <a:rPr lang="bn-IN" sz="4000" dirty="0">
                <a:solidFill>
                  <a:srgbClr val="CC0099"/>
                </a:solidFill>
                <a:latin typeface="NikoshBAN" panose="02000000000000000000" pitchFamily="2" charset="0"/>
                <a:cs typeface="NikoshBAN" panose="02000000000000000000" pitchFamily="2" charset="0"/>
              </a:rPr>
              <a:t>এর মতে, “জীবনের শুরু থেকে মানুষের মধ্যে যে সব বৈশিষ্ট্য বা উপাদান বর্তমান থাকে তাই </a:t>
            </a:r>
            <a:r>
              <a:rPr lang="en-US" sz="4400" dirty="0" err="1">
                <a:solidFill>
                  <a:srgbClr val="CC0099"/>
                </a:solidFill>
                <a:latin typeface="NikoshBAN" panose="02000000000000000000" pitchFamily="2" charset="0"/>
                <a:cs typeface="NikoshBAN" panose="02000000000000000000" pitchFamily="2" charset="0"/>
              </a:rPr>
              <a:t>বংশগতি</a:t>
            </a:r>
            <a:r>
              <a:rPr lang="bn-IN" sz="4000" dirty="0">
                <a:solidFill>
                  <a:srgbClr val="CC0099"/>
                </a:solidFill>
                <a:latin typeface="NikoshBAN" panose="02000000000000000000" pitchFamily="2" charset="0"/>
                <a:cs typeface="NikoshBAN" panose="02000000000000000000" pitchFamily="2" charset="0"/>
              </a:rPr>
              <a:t>।”</a:t>
            </a:r>
            <a:endParaRPr lang="en-US" sz="4000" dirty="0">
              <a:solidFill>
                <a:srgbClr val="CC0099"/>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1272065"/>
            <a:ext cx="1734671" cy="1928335"/>
          </a:xfrm>
          <a:prstGeom prst="rect">
            <a:avLst/>
          </a:prstGeom>
        </p:spPr>
      </p:pic>
      <p:sp>
        <p:nvSpPr>
          <p:cNvPr id="6" name="TextBox 5"/>
          <p:cNvSpPr txBox="1"/>
          <p:nvPr/>
        </p:nvSpPr>
        <p:spPr>
          <a:xfrm>
            <a:off x="10058400" y="3257728"/>
            <a:ext cx="2133600" cy="30480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Robert Session Woodworth</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22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tt.jpg"/>
          <p:cNvPicPr>
            <a:picLocks noChangeAspect="1"/>
          </p:cNvPicPr>
          <p:nvPr/>
        </p:nvPicPr>
        <p:blipFill>
          <a:blip r:embed="rId2"/>
          <a:stretch>
            <a:fillRect/>
          </a:stretch>
        </p:blipFill>
        <p:spPr>
          <a:xfrm>
            <a:off x="4267201" y="1066800"/>
            <a:ext cx="4880545" cy="4191000"/>
          </a:xfrm>
          <a:prstGeom prst="rect">
            <a:avLst/>
          </a:prstGeom>
        </p:spPr>
      </p:pic>
      <p:grpSp>
        <p:nvGrpSpPr>
          <p:cNvPr id="3" name="Group 2"/>
          <p:cNvGrpSpPr/>
          <p:nvPr/>
        </p:nvGrpSpPr>
        <p:grpSpPr>
          <a:xfrm>
            <a:off x="7315200" y="1066800"/>
            <a:ext cx="2286000" cy="2349806"/>
            <a:chOff x="5867400" y="304800"/>
            <a:chExt cx="2476500" cy="2637595"/>
          </a:xfrm>
        </p:grpSpPr>
        <p:pic>
          <p:nvPicPr>
            <p:cNvPr id="4" name="Picture 3" descr="images.png"/>
            <p:cNvPicPr>
              <a:picLocks noChangeAspect="1"/>
            </p:cNvPicPr>
            <p:nvPr/>
          </p:nvPicPr>
          <p:blipFill>
            <a:blip r:embed="rId3"/>
            <a:stretch>
              <a:fillRect/>
            </a:stretch>
          </p:blipFill>
          <p:spPr>
            <a:xfrm>
              <a:off x="5867400" y="304800"/>
              <a:ext cx="2476500" cy="1847850"/>
            </a:xfrm>
            <a:prstGeom prst="rect">
              <a:avLst/>
            </a:prstGeom>
          </p:spPr>
        </p:pic>
        <p:sp>
          <p:nvSpPr>
            <p:cNvPr id="5" name="TextBox 4"/>
            <p:cNvSpPr txBox="1"/>
            <p:nvPr/>
          </p:nvSpPr>
          <p:spPr>
            <a:xfrm>
              <a:off x="6122265" y="2286000"/>
              <a:ext cx="1866919" cy="656395"/>
            </a:xfrm>
            <a:prstGeom prst="rect">
              <a:avLst/>
            </a:prstGeom>
            <a:noFill/>
          </p:spPr>
          <p:txBody>
            <a:bodyPr wrap="square" rtlCol="0">
              <a:spAutoFit/>
            </a:bodyPr>
            <a:lstStyle/>
            <a:p>
              <a:r>
                <a:rPr lang="en-US" sz="3200" b="1" dirty="0" err="1">
                  <a:solidFill>
                    <a:srgbClr val="002060"/>
                  </a:solidFill>
                  <a:latin typeface="NikoshBAN" pitchFamily="2" charset="0"/>
                  <a:cs typeface="NikoshBAN" pitchFamily="2" charset="0"/>
                </a:rPr>
                <a:t>ক্রোমোজোম</a:t>
              </a:r>
              <a:endParaRPr lang="en-US" sz="3200" b="1" dirty="0">
                <a:solidFill>
                  <a:srgbClr val="002060"/>
                </a:solidFill>
                <a:latin typeface="NikoshBAN" pitchFamily="2" charset="0"/>
                <a:cs typeface="NikoshBAN" pitchFamily="2" charset="0"/>
              </a:endParaRPr>
            </a:p>
          </p:txBody>
        </p:sp>
      </p:grpSp>
      <p:pic>
        <p:nvPicPr>
          <p:cNvPr id="6" name="Picture 5" descr="Untitled2.jpg"/>
          <p:cNvPicPr>
            <a:picLocks noChangeAspect="1"/>
          </p:cNvPicPr>
          <p:nvPr/>
        </p:nvPicPr>
        <p:blipFill>
          <a:blip r:embed="rId4"/>
          <a:stretch>
            <a:fillRect/>
          </a:stretch>
        </p:blipFill>
        <p:spPr>
          <a:xfrm>
            <a:off x="1905000" y="4343400"/>
            <a:ext cx="3276600" cy="2070054"/>
          </a:xfrm>
          <a:prstGeom prst="rect">
            <a:avLst/>
          </a:prstGeom>
        </p:spPr>
      </p:pic>
      <p:sp>
        <p:nvSpPr>
          <p:cNvPr id="7" name="TextBox 6"/>
          <p:cNvSpPr txBox="1"/>
          <p:nvPr/>
        </p:nvSpPr>
        <p:spPr>
          <a:xfrm>
            <a:off x="6324600" y="5715000"/>
            <a:ext cx="1371600" cy="523220"/>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RNA</a:t>
            </a:r>
            <a:endParaRPr lang="en-US" b="1" dirty="0">
              <a:solidFill>
                <a:srgbClr val="002060"/>
              </a:solidFill>
              <a:latin typeface="Times New Roman" pitchFamily="18" charset="0"/>
              <a:cs typeface="Times New Roman" pitchFamily="18" charset="0"/>
            </a:endParaRPr>
          </a:p>
        </p:txBody>
      </p:sp>
      <p:cxnSp>
        <p:nvCxnSpPr>
          <p:cNvPr id="8" name="Straight Arrow Connector 7"/>
          <p:cNvCxnSpPr/>
          <p:nvPr/>
        </p:nvCxnSpPr>
        <p:spPr>
          <a:xfrm rot="10800000">
            <a:off x="5181600" y="5942011"/>
            <a:ext cx="990600"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752600" y="1600201"/>
            <a:ext cx="2209800" cy="2818941"/>
            <a:chOff x="228600" y="1295400"/>
            <a:chExt cx="1981200" cy="2595908"/>
          </a:xfrm>
        </p:grpSpPr>
        <p:sp>
          <p:nvSpPr>
            <p:cNvPr id="10" name="TextBox 9"/>
            <p:cNvSpPr txBox="1"/>
            <p:nvPr/>
          </p:nvSpPr>
          <p:spPr>
            <a:xfrm>
              <a:off x="609600" y="3352800"/>
              <a:ext cx="762000" cy="538508"/>
            </a:xfrm>
            <a:prstGeom prst="rect">
              <a:avLst/>
            </a:prstGeom>
            <a:noFill/>
          </p:spPr>
          <p:txBody>
            <a:bodyPr wrap="square" rtlCol="0">
              <a:spAutoFit/>
            </a:bodyPr>
            <a:lstStyle/>
            <a:p>
              <a:r>
                <a:rPr lang="en-US" sz="3200" b="1" dirty="0" err="1">
                  <a:solidFill>
                    <a:srgbClr val="002060"/>
                  </a:solidFill>
                  <a:latin typeface="NikoshBAN" pitchFamily="2" charset="0"/>
                  <a:cs typeface="NikoshBAN" pitchFamily="2" charset="0"/>
                </a:rPr>
                <a:t>জীন</a:t>
              </a:r>
              <a:endParaRPr lang="en-US" sz="3200" b="1" dirty="0">
                <a:solidFill>
                  <a:srgbClr val="002060"/>
                </a:solidFill>
                <a:latin typeface="NikoshBAN" pitchFamily="2" charset="0"/>
                <a:cs typeface="NikoshBAN" pitchFamily="2" charset="0"/>
              </a:endParaRPr>
            </a:p>
          </p:txBody>
        </p:sp>
        <p:pic>
          <p:nvPicPr>
            <p:cNvPr id="11" name="Picture 10" descr="Gen3.jpg"/>
            <p:cNvPicPr>
              <a:picLocks noChangeAspect="1"/>
            </p:cNvPicPr>
            <p:nvPr/>
          </p:nvPicPr>
          <p:blipFill>
            <a:blip r:embed="rId5"/>
            <a:stretch>
              <a:fillRect/>
            </a:stretch>
          </p:blipFill>
          <p:spPr>
            <a:xfrm>
              <a:off x="228600" y="1295400"/>
              <a:ext cx="1981200" cy="1966844"/>
            </a:xfrm>
            <a:prstGeom prst="rect">
              <a:avLst/>
            </a:prstGeom>
          </p:spPr>
        </p:pic>
      </p:grpSp>
      <p:cxnSp>
        <p:nvCxnSpPr>
          <p:cNvPr id="12" name="Straight Arrow Connector 11"/>
          <p:cNvCxnSpPr/>
          <p:nvPr/>
        </p:nvCxnSpPr>
        <p:spPr>
          <a:xfrm flipV="1">
            <a:off x="5867400" y="1981200"/>
            <a:ext cx="1905000" cy="762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772400" y="3505201"/>
            <a:ext cx="2339376" cy="1158093"/>
            <a:chOff x="3962401" y="304799"/>
            <a:chExt cx="2339376" cy="833995"/>
          </a:xfrm>
        </p:grpSpPr>
        <p:sp>
          <p:nvSpPr>
            <p:cNvPr id="14" name="TextBox 13"/>
            <p:cNvSpPr txBox="1"/>
            <p:nvPr/>
          </p:nvSpPr>
          <p:spPr>
            <a:xfrm>
              <a:off x="4800600" y="762000"/>
              <a:ext cx="990600" cy="376794"/>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DNA</a:t>
              </a:r>
              <a:endParaRPr lang="en-US" b="1" dirty="0">
                <a:solidFill>
                  <a:srgbClr val="002060"/>
                </a:solidFill>
                <a:latin typeface="Times New Roman" pitchFamily="18" charset="0"/>
                <a:cs typeface="Times New Roman" pitchFamily="18" charset="0"/>
              </a:endParaRPr>
            </a:p>
          </p:txBody>
        </p:sp>
        <p:pic>
          <p:nvPicPr>
            <p:cNvPr id="15" name="Picture 14" descr="dna.jpg"/>
            <p:cNvPicPr>
              <a:picLocks noChangeAspect="1"/>
            </p:cNvPicPr>
            <p:nvPr/>
          </p:nvPicPr>
          <p:blipFill>
            <a:blip r:embed="rId6"/>
            <a:stretch>
              <a:fillRect/>
            </a:stretch>
          </p:blipFill>
          <p:spPr>
            <a:xfrm rot="16200000">
              <a:off x="4896581" y="-629381"/>
              <a:ext cx="471015" cy="2339376"/>
            </a:xfrm>
            <a:prstGeom prst="rect">
              <a:avLst/>
            </a:prstGeom>
          </p:spPr>
        </p:pic>
      </p:grpSp>
      <p:cxnSp>
        <p:nvCxnSpPr>
          <p:cNvPr id="16" name="Straight Arrow Connector 15"/>
          <p:cNvCxnSpPr/>
          <p:nvPr/>
        </p:nvCxnSpPr>
        <p:spPr>
          <a:xfrm flipV="1">
            <a:off x="6858000" y="3962400"/>
            <a:ext cx="1066800" cy="5334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95700" y="50020"/>
            <a:ext cx="4953000" cy="830997"/>
          </a:xfrm>
          <a:prstGeom prst="rect">
            <a:avLst/>
          </a:prstGeom>
          <a:solidFill>
            <a:schemeClr val="accent6">
              <a:lumMod val="20000"/>
              <a:lumOff val="80000"/>
            </a:schemeClr>
          </a:solidFill>
          <a:ln>
            <a:solidFill>
              <a:srgbClr val="FF00FF"/>
            </a:solidFill>
          </a:ln>
          <a:effectLst>
            <a:innerShdw blurRad="114300">
              <a:prstClr val="black"/>
            </a:innerShdw>
          </a:effectLst>
        </p:spPr>
        <p:txBody>
          <a:bodyPr wrap="square" rtlCol="0">
            <a:spAutoFit/>
          </a:bodyPr>
          <a:lstStyle/>
          <a:p>
            <a:pPr algn="ctr"/>
            <a:r>
              <a:rPr lang="en-US" sz="4800" b="1" dirty="0" err="1">
                <a:solidFill>
                  <a:sysClr val="windowText" lastClr="000000"/>
                </a:solidFill>
                <a:latin typeface="NikoshBAN" pitchFamily="2" charset="0"/>
                <a:cs typeface="NikoshBAN" pitchFamily="2" charset="0"/>
              </a:rPr>
              <a:t>বংশগতির</a:t>
            </a:r>
            <a:r>
              <a:rPr lang="en-US" sz="4800" b="1" dirty="0">
                <a:solidFill>
                  <a:sysClr val="windowText" lastClr="000000"/>
                </a:solidFill>
                <a:latin typeface="NikoshBAN" pitchFamily="2" charset="0"/>
                <a:cs typeface="NikoshBAN" pitchFamily="2" charset="0"/>
              </a:rPr>
              <a:t> </a:t>
            </a:r>
            <a:r>
              <a:rPr lang="en-US" sz="4800" b="1" dirty="0" err="1">
                <a:solidFill>
                  <a:sysClr val="windowText" lastClr="000000"/>
                </a:solidFill>
                <a:latin typeface="NikoshBAN" pitchFamily="2" charset="0"/>
                <a:cs typeface="NikoshBAN" pitchFamily="2" charset="0"/>
              </a:rPr>
              <a:t>উপাদান</a:t>
            </a:r>
            <a:r>
              <a:rPr lang="en-US" sz="4800" b="1" dirty="0">
                <a:solidFill>
                  <a:sysClr val="windowText" lastClr="000000"/>
                </a:solidFill>
                <a:latin typeface="NikoshBAN" pitchFamily="2" charset="0"/>
                <a:cs typeface="NikoshBAN" pitchFamily="2" charset="0"/>
              </a:rPr>
              <a:t> </a:t>
            </a:r>
            <a:r>
              <a:rPr lang="en-US" sz="4800" b="1" dirty="0" err="1">
                <a:solidFill>
                  <a:sysClr val="windowText" lastClr="000000"/>
                </a:solidFill>
                <a:latin typeface="NikoshBAN" pitchFamily="2" charset="0"/>
                <a:cs typeface="NikoshBAN" pitchFamily="2" charset="0"/>
              </a:rPr>
              <a:t>সমূহ</a:t>
            </a:r>
            <a:endParaRPr lang="en-US" sz="2800" b="1" dirty="0">
              <a:solidFill>
                <a:sysClr val="windowText" lastClr="000000"/>
              </a:solidFill>
              <a:latin typeface="NikoshBAN" pitchFamily="2" charset="0"/>
              <a:cs typeface="NikoshBAN" pitchFamily="2" charset="0"/>
            </a:endParaRPr>
          </a:p>
        </p:txBody>
      </p:sp>
      <p:grpSp>
        <p:nvGrpSpPr>
          <p:cNvPr id="18" name="Group 17"/>
          <p:cNvGrpSpPr/>
          <p:nvPr/>
        </p:nvGrpSpPr>
        <p:grpSpPr>
          <a:xfrm>
            <a:off x="3429001" y="3200400"/>
            <a:ext cx="2934561" cy="1857508"/>
            <a:chOff x="1981200" y="3886200"/>
            <a:chExt cx="2934561" cy="1857508"/>
          </a:xfrm>
        </p:grpSpPr>
        <p:cxnSp>
          <p:nvCxnSpPr>
            <p:cNvPr id="19" name="Straight Arrow Connector 18"/>
            <p:cNvCxnSpPr/>
            <p:nvPr/>
          </p:nvCxnSpPr>
          <p:spPr>
            <a:xfrm rot="10800000">
              <a:off x="1981200" y="3886200"/>
              <a:ext cx="2438400" cy="9144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9" descr="xxxxxx.jpg"/>
            <p:cNvPicPr>
              <a:picLocks noChangeAspect="1"/>
            </p:cNvPicPr>
            <p:nvPr/>
          </p:nvPicPr>
          <p:blipFill>
            <a:blip r:embed="rId7"/>
            <a:stretch>
              <a:fillRect/>
            </a:stretch>
          </p:blipFill>
          <p:spPr>
            <a:xfrm rot="20852874">
              <a:off x="4275743" y="3914908"/>
              <a:ext cx="640018" cy="1828800"/>
            </a:xfrm>
            <a:prstGeom prst="rect">
              <a:avLst/>
            </a:prstGeom>
          </p:spPr>
        </p:pic>
      </p:grpSp>
    </p:spTree>
    <p:extLst>
      <p:ext uri="{BB962C8B-B14F-4D97-AF65-F5344CB8AC3E}">
        <p14:creationId xmlns:p14="http://schemas.microsoft.com/office/powerpoint/2010/main" val="9854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amond(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amond(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diamond(in)">
                                      <p:cBhvr>
                                        <p:cTn id="48" dur="20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amond(in)">
                                      <p:cBhvr>
                                        <p:cTn id="5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90600"/>
            <a:ext cx="9144000" cy="5867400"/>
          </a:xfrm>
          <a:prstGeom prst="rect">
            <a:avLst/>
          </a:prstGeom>
        </p:spPr>
      </p:pic>
      <p:sp>
        <p:nvSpPr>
          <p:cNvPr id="3" name="TextBox 2"/>
          <p:cNvSpPr txBox="1"/>
          <p:nvPr/>
        </p:nvSpPr>
        <p:spPr>
          <a:xfrm>
            <a:off x="3886200" y="282714"/>
            <a:ext cx="2895600" cy="707886"/>
          </a:xfrm>
          <a:prstGeom prst="rect">
            <a:avLst/>
          </a:prstGeom>
          <a:solidFill>
            <a:schemeClr val="bg1"/>
          </a:solidFill>
          <a:ln w="57150">
            <a:solidFill>
              <a:srgbClr val="0000FF"/>
            </a:solidFill>
          </a:ln>
          <a:scene3d>
            <a:camera prst="orthographicFront"/>
            <a:lightRig rig="threePt" dir="t"/>
          </a:scene3d>
          <a:sp3d>
            <a:bevelT w="114300" prst="artDeco"/>
          </a:sp3d>
        </p:spPr>
        <p:txBody>
          <a:bodyPr wrap="square" rtlCol="0">
            <a:spAutoFit/>
          </a:bodyPr>
          <a:lstStyle/>
          <a:p>
            <a:pPr algn="ctr"/>
            <a:r>
              <a:rPr lang="bn-IN" sz="4000" dirty="0"/>
              <a:t>নিউক্লিয়াস</a:t>
            </a:r>
            <a:endParaRPr lang="en-US" sz="4000" dirty="0"/>
          </a:p>
        </p:txBody>
      </p:sp>
      <p:sp>
        <p:nvSpPr>
          <p:cNvPr id="4" name="TextBox 3"/>
          <p:cNvSpPr txBox="1"/>
          <p:nvPr/>
        </p:nvSpPr>
        <p:spPr>
          <a:xfrm>
            <a:off x="5029200" y="2057401"/>
            <a:ext cx="1905000" cy="461665"/>
          </a:xfrm>
          <a:prstGeom prst="rect">
            <a:avLst/>
          </a:prstGeom>
          <a:noFill/>
        </p:spPr>
        <p:txBody>
          <a:bodyPr wrap="square" rtlCol="0">
            <a:spAutoFit/>
          </a:bodyPr>
          <a:lstStyle/>
          <a:p>
            <a:r>
              <a:rPr lang="bn-IN" sz="2400" dirty="0"/>
              <a:t>সাইটোপ্লাজম</a:t>
            </a:r>
            <a:endParaRPr lang="en-US" sz="2400" dirty="0"/>
          </a:p>
        </p:txBody>
      </p:sp>
      <p:cxnSp>
        <p:nvCxnSpPr>
          <p:cNvPr id="6" name="Straight Arrow Connector 5"/>
          <p:cNvCxnSpPr/>
          <p:nvPr/>
        </p:nvCxnSpPr>
        <p:spPr>
          <a:xfrm flipH="1">
            <a:off x="3962400" y="2288233"/>
            <a:ext cx="1676400" cy="13704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617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13.jpg"/>
          <p:cNvPicPr>
            <a:picLocks noChangeAspect="1"/>
          </p:cNvPicPr>
          <p:nvPr/>
        </p:nvPicPr>
        <p:blipFill>
          <a:blip r:embed="rId2"/>
          <a:stretch>
            <a:fillRect/>
          </a:stretch>
        </p:blipFill>
        <p:spPr>
          <a:xfrm>
            <a:off x="7455091" y="4259282"/>
            <a:ext cx="2961409" cy="2286000"/>
          </a:xfrm>
          <a:prstGeom prst="rect">
            <a:avLst/>
          </a:prstGeom>
        </p:spPr>
      </p:pic>
      <p:pic>
        <p:nvPicPr>
          <p:cNvPr id="3" name="Picture 2" descr="replicating_dna.png"/>
          <p:cNvPicPr>
            <a:picLocks noChangeAspect="1"/>
          </p:cNvPicPr>
          <p:nvPr/>
        </p:nvPicPr>
        <p:blipFill>
          <a:blip r:embed="rId3"/>
          <a:srcRect b="18605"/>
          <a:stretch>
            <a:fillRect/>
          </a:stretch>
        </p:blipFill>
        <p:spPr>
          <a:xfrm>
            <a:off x="7120218" y="1469256"/>
            <a:ext cx="3531704" cy="2538413"/>
          </a:xfrm>
          <a:prstGeom prst="rect">
            <a:avLst/>
          </a:prstGeom>
        </p:spPr>
      </p:pic>
      <p:grpSp>
        <p:nvGrpSpPr>
          <p:cNvPr id="4" name="Group 3"/>
          <p:cNvGrpSpPr/>
          <p:nvPr/>
        </p:nvGrpSpPr>
        <p:grpSpPr>
          <a:xfrm>
            <a:off x="1511490" y="2360304"/>
            <a:ext cx="3048000" cy="2979410"/>
            <a:chOff x="5867400" y="304800"/>
            <a:chExt cx="2476500" cy="2465013"/>
          </a:xfrm>
        </p:grpSpPr>
        <p:pic>
          <p:nvPicPr>
            <p:cNvPr id="5" name="Picture 4" descr="images.png"/>
            <p:cNvPicPr>
              <a:picLocks noChangeAspect="1"/>
            </p:cNvPicPr>
            <p:nvPr/>
          </p:nvPicPr>
          <p:blipFill>
            <a:blip r:embed="rId4"/>
            <a:stretch>
              <a:fillRect/>
            </a:stretch>
          </p:blipFill>
          <p:spPr>
            <a:xfrm>
              <a:off x="5867400" y="304800"/>
              <a:ext cx="2476500" cy="1847850"/>
            </a:xfrm>
            <a:prstGeom prst="rect">
              <a:avLst/>
            </a:prstGeom>
          </p:spPr>
        </p:pic>
        <p:sp>
          <p:nvSpPr>
            <p:cNvPr id="6" name="TextBox 5"/>
            <p:cNvSpPr txBox="1"/>
            <p:nvPr/>
          </p:nvSpPr>
          <p:spPr>
            <a:xfrm>
              <a:off x="6122265" y="2286000"/>
              <a:ext cx="1866919" cy="483813"/>
            </a:xfrm>
            <a:prstGeom prst="rect">
              <a:avLst/>
            </a:prstGeom>
            <a:noFill/>
          </p:spPr>
          <p:txBody>
            <a:bodyPr wrap="square" rtlCol="0">
              <a:spAutoFit/>
            </a:bodyPr>
            <a:lstStyle/>
            <a:p>
              <a:endParaRPr lang="en-US" sz="3200" b="1" dirty="0">
                <a:solidFill>
                  <a:srgbClr val="002060"/>
                </a:solidFill>
                <a:latin typeface="NikoshBAN" pitchFamily="2" charset="0"/>
                <a:cs typeface="NikoshBAN" pitchFamily="2" charset="0"/>
              </a:endParaRPr>
            </a:p>
          </p:txBody>
        </p:sp>
      </p:grpSp>
      <p:cxnSp>
        <p:nvCxnSpPr>
          <p:cNvPr id="7" name="Straight Arrow Connector 6"/>
          <p:cNvCxnSpPr/>
          <p:nvPr/>
        </p:nvCxnSpPr>
        <p:spPr>
          <a:xfrm flipV="1">
            <a:off x="3264090" y="3019833"/>
            <a:ext cx="4191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42482" y="3930976"/>
            <a:ext cx="4529919" cy="111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54439" y="228601"/>
            <a:ext cx="3436961" cy="830997"/>
          </a:xfrm>
          <a:prstGeom prst="rect">
            <a:avLst/>
          </a:prstGeom>
          <a:noFill/>
        </p:spPr>
        <p:txBody>
          <a:bodyPr wrap="square" rtlCol="0">
            <a:spAutoFit/>
          </a:bodyPr>
          <a:lstStyle/>
          <a:p>
            <a:pPr algn="ctr"/>
            <a:r>
              <a:rPr lang="en-US" sz="4800" b="1" dirty="0" err="1">
                <a:solidFill>
                  <a:schemeClr val="accent6">
                    <a:lumMod val="75000"/>
                  </a:schemeClr>
                </a:solidFill>
                <a:latin typeface="NikoshBAN" pitchFamily="2" charset="0"/>
                <a:cs typeface="NikoshBAN" pitchFamily="2" charset="0"/>
              </a:rPr>
              <a:t>ক্রোমোজোম</a:t>
            </a:r>
            <a:endParaRPr lang="en-US" sz="2800" b="1" dirty="0">
              <a:solidFill>
                <a:schemeClr val="accent6">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37873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par>
                                <p:cTn id="14" presetID="8"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amond(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amond(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3.jpg"/>
          <p:cNvPicPr>
            <a:picLocks noChangeAspect="1"/>
          </p:cNvPicPr>
          <p:nvPr/>
        </p:nvPicPr>
        <p:blipFill>
          <a:blip r:embed="rId2"/>
          <a:srcRect b="14793"/>
          <a:stretch>
            <a:fillRect/>
          </a:stretch>
        </p:blipFill>
        <p:spPr>
          <a:xfrm>
            <a:off x="2286000" y="1371600"/>
            <a:ext cx="2838450" cy="1371600"/>
          </a:xfrm>
          <a:prstGeom prst="rect">
            <a:avLst/>
          </a:prstGeom>
        </p:spPr>
      </p:pic>
      <p:pic>
        <p:nvPicPr>
          <p:cNvPr id="3" name="Picture 2" descr="H^.jpg"/>
          <p:cNvPicPr>
            <a:picLocks noChangeAspect="1"/>
          </p:cNvPicPr>
          <p:nvPr/>
        </p:nvPicPr>
        <p:blipFill>
          <a:blip r:embed="rId3"/>
          <a:stretch>
            <a:fillRect/>
          </a:stretch>
        </p:blipFill>
        <p:spPr>
          <a:xfrm>
            <a:off x="6705601" y="914401"/>
            <a:ext cx="3962401" cy="1990725"/>
          </a:xfrm>
          <a:prstGeom prst="rect">
            <a:avLst/>
          </a:prstGeom>
        </p:spPr>
      </p:pic>
      <p:pic>
        <p:nvPicPr>
          <p:cNvPr id="4" name="Picture 3" descr="S1.jpg"/>
          <p:cNvPicPr>
            <a:picLocks noChangeAspect="1"/>
          </p:cNvPicPr>
          <p:nvPr/>
        </p:nvPicPr>
        <p:blipFill>
          <a:blip r:embed="rId4"/>
          <a:stretch>
            <a:fillRect/>
          </a:stretch>
        </p:blipFill>
        <p:spPr>
          <a:xfrm>
            <a:off x="6248400" y="3661782"/>
            <a:ext cx="4343400" cy="2362200"/>
          </a:xfrm>
          <a:prstGeom prst="rect">
            <a:avLst/>
          </a:prstGeom>
        </p:spPr>
      </p:pic>
      <p:sp>
        <p:nvSpPr>
          <p:cNvPr id="5" name="TextBox 4"/>
          <p:cNvSpPr txBox="1"/>
          <p:nvPr/>
        </p:nvSpPr>
        <p:spPr>
          <a:xfrm>
            <a:off x="2376054" y="2909456"/>
            <a:ext cx="2438400" cy="584775"/>
          </a:xfrm>
          <a:prstGeom prst="rect">
            <a:avLst/>
          </a:prstGeom>
          <a:solidFill>
            <a:schemeClr val="bg1"/>
          </a:solidFill>
          <a:ln>
            <a:solidFill>
              <a:srgbClr val="FF00FF"/>
            </a:solidFill>
          </a:ln>
          <a:effectLst>
            <a:innerShdw blurRad="114300">
              <a:prstClr val="black"/>
            </a:innerShdw>
          </a:effectLst>
        </p:spPr>
        <p:txBody>
          <a:bodyPr wrap="square" rtlCol="0">
            <a:spAutoFit/>
          </a:bodyPr>
          <a:lstStyle/>
          <a:p>
            <a:pPr algn="ctr"/>
            <a:r>
              <a:rPr lang="bn-BD" sz="3200" b="1" dirty="0">
                <a:solidFill>
                  <a:schemeClr val="accent6">
                    <a:lumMod val="75000"/>
                  </a:schemeClr>
                </a:solidFill>
                <a:latin typeface="NikoshBAN" pitchFamily="2" charset="0"/>
                <a:cs typeface="NikoshBAN" pitchFamily="2" charset="0"/>
              </a:rPr>
              <a:t>চোখের রঙ</a:t>
            </a:r>
            <a:endParaRPr lang="en-US" b="1" dirty="0">
              <a:solidFill>
                <a:schemeClr val="accent6">
                  <a:lumMod val="75000"/>
                </a:schemeClr>
              </a:solidFill>
              <a:latin typeface="NikoshBAN" pitchFamily="2" charset="0"/>
              <a:cs typeface="NikoshBAN" pitchFamily="2" charset="0"/>
            </a:endParaRPr>
          </a:p>
        </p:txBody>
      </p:sp>
      <p:sp>
        <p:nvSpPr>
          <p:cNvPr id="6" name="TextBox 5"/>
          <p:cNvSpPr txBox="1"/>
          <p:nvPr/>
        </p:nvSpPr>
        <p:spPr>
          <a:xfrm>
            <a:off x="8001000" y="2971801"/>
            <a:ext cx="1828800" cy="584775"/>
          </a:xfrm>
          <a:prstGeom prst="rect">
            <a:avLst/>
          </a:prstGeom>
          <a:solidFill>
            <a:schemeClr val="bg1"/>
          </a:solidFill>
          <a:ln>
            <a:solidFill>
              <a:srgbClr val="FF00FF"/>
            </a:solidFill>
          </a:ln>
          <a:effectLst>
            <a:innerShdw blurRad="114300">
              <a:prstClr val="black"/>
            </a:innerShdw>
          </a:effectLst>
        </p:spPr>
        <p:txBody>
          <a:bodyPr wrap="square" rtlCol="0">
            <a:spAutoFit/>
          </a:bodyPr>
          <a:lstStyle/>
          <a:p>
            <a:pPr algn="ctr"/>
            <a:r>
              <a:rPr lang="bn-BD" sz="3200" b="1" dirty="0">
                <a:solidFill>
                  <a:schemeClr val="accent6">
                    <a:lumMod val="50000"/>
                  </a:schemeClr>
                </a:solidFill>
                <a:latin typeface="NikoshBAN" pitchFamily="2" charset="0"/>
                <a:cs typeface="NikoshBAN" pitchFamily="2" charset="0"/>
              </a:rPr>
              <a:t>চুলের রঙ</a:t>
            </a:r>
            <a:endParaRPr lang="en-US" b="1" dirty="0">
              <a:solidFill>
                <a:schemeClr val="accent6">
                  <a:lumMod val="50000"/>
                </a:schemeClr>
              </a:solidFill>
              <a:latin typeface="NikoshBAN" pitchFamily="2" charset="0"/>
              <a:cs typeface="NikoshBAN" pitchFamily="2" charset="0"/>
            </a:endParaRPr>
          </a:p>
        </p:txBody>
      </p:sp>
      <p:sp>
        <p:nvSpPr>
          <p:cNvPr id="7" name="TextBox 6"/>
          <p:cNvSpPr txBox="1"/>
          <p:nvPr/>
        </p:nvSpPr>
        <p:spPr>
          <a:xfrm>
            <a:off x="7315200" y="6129190"/>
            <a:ext cx="2971800" cy="584775"/>
          </a:xfrm>
          <a:prstGeom prst="rect">
            <a:avLst/>
          </a:prstGeom>
          <a:solidFill>
            <a:schemeClr val="bg1"/>
          </a:solidFill>
          <a:ln>
            <a:solidFill>
              <a:srgbClr val="FF00FF"/>
            </a:solidFill>
          </a:ln>
          <a:effectLst>
            <a:innerShdw blurRad="114300">
              <a:prstClr val="black"/>
            </a:innerShdw>
          </a:effectLst>
        </p:spPr>
        <p:txBody>
          <a:bodyPr wrap="square" rtlCol="0">
            <a:spAutoFit/>
          </a:bodyPr>
          <a:lstStyle/>
          <a:p>
            <a:pPr algn="ctr"/>
            <a:r>
              <a:rPr lang="bn-BD" sz="3200" b="1" dirty="0">
                <a:latin typeface="NikoshBAN" pitchFamily="2" charset="0"/>
                <a:cs typeface="NikoshBAN" pitchFamily="2" charset="0"/>
              </a:rPr>
              <a:t>ত্বকের গঠন</a:t>
            </a:r>
            <a:endParaRPr lang="en-US" b="1" dirty="0">
              <a:latin typeface="NikoshBAN" pitchFamily="2" charset="0"/>
              <a:cs typeface="NikoshBAN" pitchFamily="2" charset="0"/>
            </a:endParaRPr>
          </a:p>
        </p:txBody>
      </p:sp>
      <p:sp>
        <p:nvSpPr>
          <p:cNvPr id="8" name="TextBox 7"/>
          <p:cNvSpPr txBox="1"/>
          <p:nvPr/>
        </p:nvSpPr>
        <p:spPr>
          <a:xfrm>
            <a:off x="2895600" y="152400"/>
            <a:ext cx="6705600" cy="707886"/>
          </a:xfrm>
          <a:prstGeom prst="rect">
            <a:avLst/>
          </a:prstGeom>
          <a:solidFill>
            <a:schemeClr val="bg1"/>
          </a:solidFill>
          <a:ln>
            <a:solidFill>
              <a:srgbClr val="FF00FF"/>
            </a:solidFill>
          </a:ln>
          <a:effectLst>
            <a:innerShdw blurRad="114300">
              <a:prstClr val="black"/>
            </a:innerShdw>
          </a:effectLst>
        </p:spPr>
        <p:txBody>
          <a:bodyPr wrap="square" rtlCol="0">
            <a:spAutoFit/>
          </a:bodyPr>
          <a:lstStyle/>
          <a:p>
            <a:pPr algn="ctr"/>
            <a:r>
              <a:rPr lang="bn-BD" sz="4000" b="1" dirty="0">
                <a:latin typeface="NikoshBAN" pitchFamily="2" charset="0"/>
                <a:cs typeface="NikoshBAN" pitchFamily="2" charset="0"/>
              </a:rPr>
              <a:t>বংশ পরম্পরায় ক্রোমোজোমের অবদান</a:t>
            </a:r>
            <a:endParaRPr lang="en-US" sz="2000" b="1" dirty="0">
              <a:latin typeface="NikoshBAN" pitchFamily="2" charset="0"/>
              <a:cs typeface="NikoshBAN"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3660486"/>
            <a:ext cx="3505200" cy="2363497"/>
          </a:xfrm>
          <a:prstGeom prst="rect">
            <a:avLst/>
          </a:prstGeom>
        </p:spPr>
      </p:pic>
      <p:sp>
        <p:nvSpPr>
          <p:cNvPr id="10" name="TextBox 9"/>
          <p:cNvSpPr txBox="1"/>
          <p:nvPr/>
        </p:nvSpPr>
        <p:spPr>
          <a:xfrm>
            <a:off x="1828800" y="6129190"/>
            <a:ext cx="3505200" cy="646331"/>
          </a:xfrm>
          <a:prstGeom prst="rect">
            <a:avLst/>
          </a:prstGeom>
          <a:solidFill>
            <a:schemeClr val="bg1"/>
          </a:solidFill>
          <a:ln w="38100">
            <a:solidFill>
              <a:srgbClr val="FF00FF"/>
            </a:solidFill>
          </a:ln>
          <a:scene3d>
            <a:camera prst="orthographicFront"/>
            <a:lightRig rig="threePt" dir="t"/>
          </a:scene3d>
          <a:sp3d>
            <a:bevelT w="114300" prst="artDeco"/>
          </a:sp3d>
        </p:spPr>
        <p:txBody>
          <a:bodyPr wrap="square" rtlCol="0">
            <a:spAutoFit/>
          </a:bodyPr>
          <a:lstStyle/>
          <a:p>
            <a:pPr algn="ctr"/>
            <a:r>
              <a:rPr lang="en-US" sz="3600" dirty="0" err="1"/>
              <a:t>হাত-পায়ের</a:t>
            </a:r>
            <a:r>
              <a:rPr lang="en-US" sz="3600" dirty="0"/>
              <a:t> </a:t>
            </a:r>
            <a:r>
              <a:rPr lang="en-US" sz="3600" dirty="0" err="1"/>
              <a:t>গঠন</a:t>
            </a:r>
            <a:endParaRPr lang="en-US" sz="3600" dirty="0"/>
          </a:p>
        </p:txBody>
      </p:sp>
    </p:spTree>
    <p:extLst>
      <p:ext uri="{BB962C8B-B14F-4D97-AF65-F5344CB8AC3E}">
        <p14:creationId xmlns:p14="http://schemas.microsoft.com/office/powerpoint/2010/main" val="276540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091611612"/>
              </p:ext>
            </p:extLst>
          </p:nvPr>
        </p:nvGraphicFramePr>
        <p:xfrm>
          <a:off x="0" y="0"/>
          <a:ext cx="12192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val="893106310"/>
              </p:ext>
            </p:extLst>
          </p:nvPr>
        </p:nvGraphicFramePr>
        <p:xfrm>
          <a:off x="0" y="1371600"/>
          <a:ext cx="1040130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96200" y="1295400"/>
            <a:ext cx="4495800" cy="5562600"/>
          </a:xfrm>
          <a:prstGeom prst="rect">
            <a:avLst/>
          </a:prstGeom>
        </p:spPr>
      </p:pic>
    </p:spTree>
    <p:extLst>
      <p:ext uri="{BB962C8B-B14F-4D97-AF65-F5344CB8AC3E}">
        <p14:creationId xmlns:p14="http://schemas.microsoft.com/office/powerpoint/2010/main" val="1637010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0"/>
            <a:ext cx="5181600" cy="990600"/>
          </a:xfrm>
          <a:prstGeom prst="rect">
            <a:avLst/>
          </a:prstGeom>
          <a:noFill/>
        </p:spPr>
        <p:txBody>
          <a:bodyPr wrap="square" rtlCol="0">
            <a:prstTxWarp prst="textDeflateBottom">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err="1">
                <a:ln/>
                <a:solidFill>
                  <a:srgbClr val="F85EF1"/>
                </a:solidFill>
                <a:latin typeface="NikoshBAN" panose="02000000000000000000" pitchFamily="2" charset="0"/>
                <a:cs typeface="NikoshBAN" panose="02000000000000000000" pitchFamily="2" charset="0"/>
              </a:rPr>
              <a:t>বংশগতির</a:t>
            </a:r>
            <a:r>
              <a:rPr lang="en-US" sz="2800" b="1" dirty="0">
                <a:ln/>
                <a:solidFill>
                  <a:srgbClr val="F85EF1"/>
                </a:solidFill>
                <a:latin typeface="NikoshBAN" panose="02000000000000000000" pitchFamily="2" charset="0"/>
                <a:cs typeface="NikoshBAN" panose="02000000000000000000" pitchFamily="2" charset="0"/>
              </a:rPr>
              <a:t> </a:t>
            </a:r>
            <a:r>
              <a:rPr lang="en-US" sz="2800" b="1" dirty="0" err="1">
                <a:ln/>
                <a:solidFill>
                  <a:srgbClr val="F85EF1"/>
                </a:solidFill>
                <a:latin typeface="NikoshBAN" panose="02000000000000000000" pitchFamily="2" charset="0"/>
                <a:cs typeface="NikoshBAN" panose="02000000000000000000" pitchFamily="2" charset="0"/>
              </a:rPr>
              <a:t>উপাদান</a:t>
            </a:r>
            <a:r>
              <a:rPr lang="en-US" sz="2800" b="1" dirty="0">
                <a:ln/>
                <a:solidFill>
                  <a:srgbClr val="F85EF1"/>
                </a:solidFill>
                <a:latin typeface="NikoshBAN" panose="02000000000000000000" pitchFamily="2" charset="0"/>
                <a:cs typeface="NikoshBAN" panose="02000000000000000000" pitchFamily="2" charset="0"/>
              </a:rPr>
              <a:t> </a:t>
            </a:r>
            <a:r>
              <a:rPr lang="en-US" sz="2800" b="1" dirty="0" err="1">
                <a:ln/>
                <a:solidFill>
                  <a:srgbClr val="F85EF1"/>
                </a:solidFill>
                <a:latin typeface="NikoshBAN" panose="02000000000000000000" pitchFamily="2" charset="0"/>
                <a:cs typeface="NikoshBAN" panose="02000000000000000000" pitchFamily="2" charset="0"/>
              </a:rPr>
              <a:t>সমূহঃ</a:t>
            </a:r>
            <a:endParaRPr lang="en-US" sz="2800" b="1" dirty="0">
              <a:ln/>
              <a:solidFill>
                <a:srgbClr val="F85EF1"/>
              </a:solidFill>
              <a:latin typeface="NikoshBAN" panose="02000000000000000000" pitchFamily="2" charset="0"/>
              <a:cs typeface="NikoshBAN" panose="02000000000000000000" pitchFamily="2" charset="0"/>
            </a:endParaRPr>
          </a:p>
        </p:txBody>
      </p:sp>
      <p:sp>
        <p:nvSpPr>
          <p:cNvPr id="4" name="TextBox 3"/>
          <p:cNvSpPr txBox="1"/>
          <p:nvPr/>
        </p:nvSpPr>
        <p:spPr>
          <a:xfrm>
            <a:off x="0" y="990600"/>
            <a:ext cx="12192000" cy="5201424"/>
          </a:xfrm>
          <a:prstGeom prst="rect">
            <a:avLst/>
          </a:prstGeom>
          <a:noFill/>
        </p:spPr>
        <p:txBody>
          <a:bodyPr wrap="square" rtlCol="0">
            <a:spAutoFit/>
          </a:bodyPr>
          <a:lstStyle/>
          <a:p>
            <a:pPr algn="just"/>
            <a:r>
              <a:rPr lang="en-US" sz="2400" dirty="0">
                <a:latin typeface="NikoshBAN" panose="02000000000000000000" pitchFamily="2" charset="0"/>
                <a:cs typeface="NikoshBAN" panose="02000000000000000000" pitchFamily="2" charset="0"/>
              </a:rPr>
              <a:t>	</a:t>
            </a:r>
            <a:r>
              <a:rPr lang="en-US" sz="4000" b="1" dirty="0">
                <a:solidFill>
                  <a:srgbClr val="C00000"/>
                </a:solidFill>
                <a:latin typeface="NikoshBAN" panose="02000000000000000000" pitchFamily="2" charset="0"/>
                <a:cs typeface="NikoshBAN" panose="02000000000000000000" pitchFamily="2" charset="0"/>
              </a:rPr>
              <a:t>১।দেহকোষ</a:t>
            </a:r>
            <a:r>
              <a:rPr lang="en-US" sz="3600" b="1" dirty="0">
                <a:solidFill>
                  <a:srgbClr val="C00000"/>
                </a:solidFill>
                <a:latin typeface="NikoshBAN" panose="02000000000000000000" pitchFamily="2" charset="0"/>
                <a:cs typeface="NikoshBAN" panose="02000000000000000000" pitchFamily="2" charset="0"/>
              </a:rPr>
              <a:t>(</a:t>
            </a:r>
            <a:r>
              <a:rPr lang="en-US" sz="3200" b="1" dirty="0">
                <a:solidFill>
                  <a:srgbClr val="C00000"/>
                </a:solidFill>
                <a:latin typeface="NikoshBAN" panose="02000000000000000000" pitchFamily="2" charset="0"/>
                <a:cs typeface="NikoshBAN" panose="02000000000000000000" pitchFamily="2" charset="0"/>
              </a:rPr>
              <a:t>Somatic Cell):</a:t>
            </a:r>
            <a:r>
              <a:rPr lang="bn-IN" sz="2800" dirty="0">
                <a:latin typeface="NikoshBAN" panose="02000000000000000000" pitchFamily="2" charset="0"/>
                <a:cs typeface="NikoshBAN" panose="02000000000000000000" pitchFamily="2" charset="0"/>
              </a:rPr>
              <a:t>পিতার শুক্রকীট(</a:t>
            </a:r>
            <a:r>
              <a:rPr lang="en-US" sz="2800" dirty="0">
                <a:latin typeface="NikoshBAN" panose="02000000000000000000" pitchFamily="2" charset="0"/>
                <a:cs typeface="NikoshBAN" panose="02000000000000000000" pitchFamily="2" charset="0"/>
              </a:rPr>
              <a:t>spermatozoa)</a:t>
            </a:r>
            <a:r>
              <a:rPr lang="bn-IN" sz="2800" dirty="0">
                <a:latin typeface="NikoshBAN" panose="02000000000000000000" pitchFamily="2" charset="0"/>
                <a:cs typeface="NikoshBAN" panose="02000000000000000000" pitchFamily="2" charset="0"/>
              </a:rPr>
              <a:t> এবং মাতার ডিম্বাণু</a:t>
            </a:r>
            <a:r>
              <a:rPr lang="en-US" sz="2800" dirty="0">
                <a:latin typeface="NikoshBAN" panose="02000000000000000000" pitchFamily="2" charset="0"/>
                <a:cs typeface="NikoshBAN" panose="02000000000000000000" pitchFamily="2" charset="0"/>
              </a:rPr>
              <a:t>(ovum)</a:t>
            </a:r>
            <a:r>
              <a:rPr lang="bn-IN" sz="2800" dirty="0">
                <a:latin typeface="NikoshBAN" panose="02000000000000000000" pitchFamily="2" charset="0"/>
                <a:cs typeface="NikoshBAN" panose="02000000000000000000" pitchFamily="2" charset="0"/>
              </a:rPr>
              <a:t> নিষিক্ত হয়ে সৃষ্টি হয় ভ্রূণাণু</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Zygote</a:t>
            </a:r>
            <a:r>
              <a:rPr lang="bn-IN" sz="2800" dirty="0">
                <a:latin typeface="NikoshBAN" panose="02000000000000000000" pitchFamily="2" charset="0"/>
                <a:cs typeface="NikoshBAN" panose="02000000000000000000" pitchFamily="2" charset="0"/>
              </a:rPr>
              <a:t>)।এই ভ্রূণাণু</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Zygote</a:t>
            </a:r>
            <a:r>
              <a:rPr lang="bn-IN" sz="2800" dirty="0">
                <a:latin typeface="NikoshBAN" panose="02000000000000000000" pitchFamily="2" charset="0"/>
                <a:cs typeface="NikoshBAN" panose="02000000000000000000" pitchFamily="2" charset="0"/>
              </a:rPr>
              <a:t>)কে বলা হয় দেহকোষ</a:t>
            </a:r>
            <a:r>
              <a:rPr lang="en-US" sz="2800" dirty="0">
                <a:latin typeface="NikoshBAN" panose="02000000000000000000" pitchFamily="2" charset="0"/>
                <a:cs typeface="NikoshBAN" panose="02000000000000000000" pitchFamily="2" charset="0"/>
              </a:rPr>
              <a:t> (Somatic Cell</a:t>
            </a:r>
            <a:r>
              <a:rPr lang="bn-IN" sz="2800" dirty="0">
                <a:latin typeface="NikoshBAN" panose="02000000000000000000" pitchFamily="2" charset="0"/>
                <a:cs typeface="NikoshBAN" panose="02000000000000000000" pitchFamily="2" charset="0"/>
              </a:rPr>
              <a:t>)।মাতৃগর্ভের এই ভ্রূণাণু</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Zygote</a:t>
            </a:r>
            <a:r>
              <a:rPr lang="bn-IN" sz="2800" dirty="0">
                <a:latin typeface="NikoshBAN" panose="02000000000000000000" pitchFamily="2" charset="0"/>
                <a:cs typeface="NikoshBAN" panose="02000000000000000000" pitchFamily="2" charset="0"/>
              </a:rPr>
              <a:t>)কে কেন্দ্র করেই জীবনের শুরু।এই দেহকোষ প্রাকৃতিক ধারায় নিজেকে বিভাজন করে বহু দেহকোষের সৃষ্টি করে এবং তার ফলস্বরূপ দেহকোষ নবজাতকের আকারে রূপায়িত হয়। </a:t>
            </a:r>
            <a:endParaRPr lang="en-US" sz="2800" dirty="0">
              <a:latin typeface="NikoshBAN" panose="02000000000000000000" pitchFamily="2" charset="0"/>
              <a:cs typeface="NikoshBAN" panose="02000000000000000000" pitchFamily="2" charset="0"/>
            </a:endParaRPr>
          </a:p>
          <a:p>
            <a:pPr algn="just"/>
            <a:r>
              <a:rPr lang="bn-IN" sz="2800" dirty="0">
                <a:latin typeface="NikoshBAN" panose="02000000000000000000" pitchFamily="2" charset="0"/>
                <a:cs typeface="NikoshBAN" panose="02000000000000000000" pitchFamily="2" charset="0"/>
              </a:rPr>
              <a:t>      </a:t>
            </a:r>
            <a:r>
              <a:rPr lang="bn-IN" sz="3600" b="1" dirty="0">
                <a:solidFill>
                  <a:srgbClr val="C00000"/>
                </a:solidFill>
                <a:latin typeface="NikoshBAN" panose="02000000000000000000" pitchFamily="2" charset="0"/>
                <a:cs typeface="NikoshBAN" panose="02000000000000000000" pitchFamily="2" charset="0"/>
              </a:rPr>
              <a:t>২।নিউক্লিয়াস(</a:t>
            </a:r>
            <a:r>
              <a:rPr lang="en-US" sz="3600" b="1" dirty="0">
                <a:solidFill>
                  <a:srgbClr val="C00000"/>
                </a:solidFill>
                <a:latin typeface="NikoshBAN" panose="02000000000000000000" pitchFamily="2" charset="0"/>
                <a:cs typeface="NikoshBAN" panose="02000000000000000000" pitchFamily="2" charset="0"/>
              </a:rPr>
              <a:t>Nucleus</a:t>
            </a:r>
            <a:r>
              <a:rPr lang="bn-IN" sz="3600" b="1" dirty="0">
                <a:solidFill>
                  <a:srgbClr val="C00000"/>
                </a:solidFill>
                <a:latin typeface="NikoshBAN" panose="02000000000000000000" pitchFamily="2" charset="0"/>
                <a:cs typeface="NikoshBAN" panose="02000000000000000000" pitchFamily="2" charset="0"/>
              </a:rPr>
              <a:t>)</a:t>
            </a:r>
            <a:r>
              <a:rPr lang="en-US" sz="3600" b="1" dirty="0">
                <a:solidFill>
                  <a:srgbClr val="C00000"/>
                </a:solidFill>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মাতৃগর্ভে সৃষ্ট</a:t>
            </a:r>
            <a:r>
              <a:rPr lang="en-US" sz="40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দেহকোষ</a:t>
            </a:r>
            <a:r>
              <a:rPr lang="bn-IN" sz="3600" dirty="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Somatic Cell)</a:t>
            </a:r>
            <a:r>
              <a:rPr lang="bn-IN" sz="2800" dirty="0">
                <a:latin typeface="NikoshBAN" panose="02000000000000000000" pitchFamily="2" charset="0"/>
                <a:cs typeface="NikoshBAN" panose="02000000000000000000" pitchFamily="2" charset="0"/>
              </a:rPr>
              <a:t> বা নিষিক্ত ডিম্বাণু দু’টি অংশে বিভক্ত।দেহকোষের বাইরের অংশের নাম ঝিল্লি(</a:t>
            </a:r>
            <a:r>
              <a:rPr lang="en-US" sz="2800" dirty="0">
                <a:latin typeface="NikoshBAN" panose="02000000000000000000" pitchFamily="2" charset="0"/>
                <a:cs typeface="NikoshBAN" panose="02000000000000000000" pitchFamily="2" charset="0"/>
              </a:rPr>
              <a:t>membrane)</a:t>
            </a:r>
            <a:r>
              <a:rPr lang="bn-IN" sz="2800" dirty="0">
                <a:latin typeface="NikoshBAN" panose="02000000000000000000" pitchFamily="2" charset="0"/>
                <a:cs typeface="NikoshBAN" panose="02000000000000000000" pitchFamily="2" charset="0"/>
              </a:rPr>
              <a:t> এবং ভেতরের অংশের নাম প্রোটোপ্লাজোম (</a:t>
            </a:r>
            <a:r>
              <a:rPr lang="en-US" sz="2800" dirty="0">
                <a:latin typeface="NikoshBAN" panose="02000000000000000000" pitchFamily="2" charset="0"/>
                <a:cs typeface="NikoshBAN" panose="02000000000000000000" pitchFamily="2" charset="0"/>
              </a:rPr>
              <a:t>protoplasm)</a:t>
            </a:r>
            <a:r>
              <a:rPr lang="bn-IN" sz="2800" dirty="0">
                <a:latin typeface="NikoshBAN" panose="02000000000000000000" pitchFamily="2" charset="0"/>
                <a:cs typeface="NikoshBAN" panose="02000000000000000000" pitchFamily="2" charset="0"/>
              </a:rPr>
              <a:t>।প্রোটোপ্লাজোমের অভ্যন্তরে রয়েছে প্রাণকেন্দ্র(</a:t>
            </a:r>
            <a:r>
              <a:rPr lang="en-US" sz="2800" dirty="0">
                <a:latin typeface="NikoshBAN" panose="02000000000000000000" pitchFamily="2" charset="0"/>
                <a:cs typeface="NikoshBAN" panose="02000000000000000000" pitchFamily="2" charset="0"/>
              </a:rPr>
              <a:t>Nucleus)</a:t>
            </a:r>
            <a:r>
              <a:rPr lang="bn-IN" sz="2800" dirty="0">
                <a:latin typeface="NikoshBAN" panose="02000000000000000000" pitchFamily="2" charset="0"/>
                <a:cs typeface="NikoshBAN" panose="02000000000000000000" pitchFamily="2" charset="0"/>
              </a:rPr>
              <a:t> যেটা জেলীর ন্যায় গাঢ় পদার্থ দ্বারা বেষ্টিত।এ জেলীর ন্যায় গাঢ় পদার্থকে বলা হয় সাইটোপ্লাজোম (</a:t>
            </a:r>
            <a:r>
              <a:rPr lang="en-US" sz="2800" dirty="0">
                <a:latin typeface="NikoshBAN" panose="02000000000000000000" pitchFamily="2" charset="0"/>
                <a:cs typeface="NikoshBAN" panose="02000000000000000000" pitchFamily="2" charset="0"/>
              </a:rPr>
              <a:t>cytoplasm)</a:t>
            </a:r>
            <a:r>
              <a:rPr lang="bn-IN" sz="2800" dirty="0">
                <a:latin typeface="NikoshBAN" panose="02000000000000000000" pitchFamily="2" charset="0"/>
                <a:cs typeface="NikoshBAN" panose="02000000000000000000" pitchFamily="2" charset="0"/>
              </a:rPr>
              <a:t>।প্রোটোপ্লাজোমের কেন্দ্রে অবস্থিত প্রাণকেন্দ্র (</a:t>
            </a:r>
            <a:r>
              <a:rPr lang="en-US" sz="2800" dirty="0">
                <a:latin typeface="NikoshBAN" panose="02000000000000000000" pitchFamily="2" charset="0"/>
                <a:cs typeface="NikoshBAN" panose="02000000000000000000" pitchFamily="2" charset="0"/>
              </a:rPr>
              <a:t>Nucleus</a:t>
            </a:r>
            <a:r>
              <a:rPr lang="bn-IN" sz="2800" dirty="0">
                <a:latin typeface="NikoshBAN" panose="02000000000000000000" pitchFamily="2" charset="0"/>
                <a:cs typeface="NikoshBAN" panose="02000000000000000000" pitchFamily="2" charset="0"/>
              </a:rPr>
              <a:t>)হলো গাঢ় আকৃতি বিশিষ্ট গোলাকার বস্তু বিশেষ। নিউক্লিয়াসের তুলনায় সাইটোপ্লাজোম হলো অনেকটা তরল জাতীয়।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49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247864"/>
          </a:xfrm>
          <a:prstGeom prst="rect">
            <a:avLst/>
          </a:prstGeom>
          <a:noFill/>
        </p:spPr>
        <p:txBody>
          <a:bodyPr wrap="square" rtlCol="0">
            <a:spAutoFit/>
          </a:bodyPr>
          <a:lstStyle/>
          <a:p>
            <a:pPr algn="just"/>
            <a:r>
              <a:rPr lang="bn-IN" sz="3600" dirty="0">
                <a:latin typeface="NikoshBAN" panose="02000000000000000000" pitchFamily="2" charset="0"/>
                <a:cs typeface="NikoshBAN" panose="02000000000000000000" pitchFamily="2" charset="0"/>
              </a:rPr>
              <a:t>	</a:t>
            </a:r>
            <a:r>
              <a:rPr lang="bn-IN" sz="2800" b="1" dirty="0">
                <a:solidFill>
                  <a:srgbClr val="C00000"/>
                </a:solidFill>
                <a:latin typeface="NikoshBAN" panose="02000000000000000000" pitchFamily="2" charset="0"/>
                <a:cs typeface="NikoshBAN" panose="02000000000000000000" pitchFamily="2" charset="0"/>
              </a:rPr>
              <a:t>৩।ক্রোমোজোম</a:t>
            </a:r>
            <a:r>
              <a:rPr lang="en-US" sz="2800" b="1" dirty="0">
                <a:solidFill>
                  <a:srgbClr val="C00000"/>
                </a:solidFill>
                <a:latin typeface="NikoshBAN" panose="02000000000000000000" pitchFamily="2" charset="0"/>
                <a:cs typeface="NikoshBAN" panose="02000000000000000000" pitchFamily="2" charset="0"/>
              </a:rPr>
              <a:t>(</a:t>
            </a:r>
            <a:r>
              <a:rPr lang="en-US" sz="2800" b="1" dirty="0" err="1">
                <a:solidFill>
                  <a:srgbClr val="C00000"/>
                </a:solidFill>
                <a:latin typeface="NikoshBAN" panose="02000000000000000000" pitchFamily="2" charset="0"/>
                <a:cs typeface="NikoshBAN" panose="02000000000000000000" pitchFamily="2" charset="0"/>
              </a:rPr>
              <a:t>Cromosome</a:t>
            </a:r>
            <a:r>
              <a:rPr lang="en-US" sz="2800" b="1" dirty="0">
                <a:solidFill>
                  <a:srgbClr val="C00000"/>
                </a:solidFill>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ঃপ্রতিটি দেহকোষের প্রানকেন্দ্রে (</a:t>
            </a:r>
            <a:r>
              <a:rPr lang="en-US" sz="2800" dirty="0">
                <a:latin typeface="NikoshBAN" panose="02000000000000000000" pitchFamily="2" charset="0"/>
                <a:cs typeface="NikoshBAN" panose="02000000000000000000" pitchFamily="2" charset="0"/>
              </a:rPr>
              <a:t>Nucleus</a:t>
            </a:r>
            <a:r>
              <a:rPr lang="bn-IN" sz="2800" dirty="0">
                <a:latin typeface="NikoshBAN" panose="02000000000000000000" pitchFamily="2" charset="0"/>
                <a:cs typeface="NikoshBAN" panose="02000000000000000000" pitchFamily="2" charset="0"/>
              </a:rPr>
              <a:t>)এর মধ্যে জননকোষের বৈশিষ্ট্য অনুযায়ী কিছু সংখ্যক অতি সুক্ষ্ণ সুতার ন্যায় তন্তু রয়েছে যাকে বলা হয় ক্রোমোজোম (</a:t>
            </a:r>
            <a:r>
              <a:rPr lang="en-US" sz="2800" dirty="0" err="1">
                <a:latin typeface="NikoshBAN" panose="02000000000000000000" pitchFamily="2" charset="0"/>
                <a:cs typeface="NikoshBAN" panose="02000000000000000000" pitchFamily="2" charset="0"/>
              </a:rPr>
              <a:t>Cromosome</a:t>
            </a:r>
            <a:r>
              <a:rPr lang="bn-IN" sz="2800" dirty="0">
                <a:latin typeface="NikoshBAN" panose="02000000000000000000" pitchFamily="2" charset="0"/>
                <a:cs typeface="NikoshBAN" panose="02000000000000000000" pitchFamily="2" charset="0"/>
              </a:rPr>
              <a:t>)।প্রতিটি জননকোষে(</a:t>
            </a:r>
            <a:r>
              <a:rPr lang="en-US" sz="2800" dirty="0">
                <a:latin typeface="NikoshBAN" panose="02000000000000000000" pitchFamily="2" charset="0"/>
                <a:cs typeface="NikoshBAN" panose="02000000000000000000" pitchFamily="2" charset="0"/>
              </a:rPr>
              <a:t>Germy cell) </a:t>
            </a:r>
            <a:r>
              <a:rPr lang="bn-IN" sz="2800" dirty="0">
                <a:latin typeface="NikoshBAN" panose="02000000000000000000" pitchFamily="2" charset="0"/>
                <a:cs typeface="NikoshBAN" panose="02000000000000000000" pitchFamily="2" charset="0"/>
              </a:rPr>
              <a:t>২৩টি করে মোট ৪৬টি ক্রোমোজোম থাকে।</a:t>
            </a:r>
          </a:p>
          <a:p>
            <a:pPr algn="just"/>
            <a:r>
              <a:rPr lang="bn-IN" sz="2800" dirty="0">
                <a:latin typeface="NikoshBAN" panose="02000000000000000000" pitchFamily="2" charset="0"/>
                <a:cs typeface="NikoshBAN" panose="02000000000000000000" pitchFamily="2" charset="0"/>
              </a:rPr>
              <a:t>	</a:t>
            </a:r>
            <a:r>
              <a:rPr lang="bn-IN" sz="2800" dirty="0">
                <a:solidFill>
                  <a:srgbClr val="FF0000"/>
                </a:solidFill>
                <a:latin typeface="NikoshBAN" panose="02000000000000000000" pitchFamily="2" charset="0"/>
                <a:cs typeface="NikoshBAN" panose="02000000000000000000" pitchFamily="2" charset="0"/>
              </a:rPr>
              <a:t>৪।জিন(</a:t>
            </a:r>
            <a:r>
              <a:rPr lang="en-US" sz="2800" dirty="0">
                <a:solidFill>
                  <a:srgbClr val="FF0000"/>
                </a:solidFill>
                <a:latin typeface="NikoshBAN" panose="02000000000000000000" pitchFamily="2" charset="0"/>
                <a:cs typeface="NikoshBAN" panose="02000000000000000000" pitchFamily="2" charset="0"/>
              </a:rPr>
              <a:t>Gene</a:t>
            </a:r>
            <a:r>
              <a:rPr lang="bn-IN" sz="2800" dirty="0">
                <a:solidFill>
                  <a:srgbClr val="FF0000"/>
                </a:solidFill>
                <a:latin typeface="NikoshBAN" panose="02000000000000000000" pitchFamily="2" charset="0"/>
                <a:cs typeface="NikoshBAN" panose="02000000000000000000" pitchFamily="2" charset="0"/>
              </a:rPr>
              <a:t>)</a:t>
            </a:r>
            <a:r>
              <a:rPr lang="en-US" sz="2800" dirty="0">
                <a:solidFill>
                  <a:srgbClr val="FF0000"/>
                </a:solidFill>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যে সব ক্ষুদ্রাতিক্ষুদ্র তন্তু বা দন্ডের দ্বারা ক্রোমোজোম গঠিত সে সব তন্তুর অভ্যন্তরে এক ধরনের গুটি বা দানা এর ন্যায় রাসায়িনিক মিশ্র পদার্থ রয়েছে।এ সব দানা সমষ্টিকে বলা হয় জিন</a:t>
            </a:r>
            <a:r>
              <a:rPr lang="en-US" sz="2800" dirty="0">
                <a:latin typeface="NikoshBAN" panose="02000000000000000000" pitchFamily="2" charset="0"/>
                <a:cs typeface="NikoshBAN" panose="02000000000000000000" pitchFamily="2" charset="0"/>
              </a:rPr>
              <a:t>(gene)</a:t>
            </a:r>
            <a:r>
              <a:rPr lang="bn-IN" sz="2800" dirty="0">
                <a:latin typeface="NikoshBAN" panose="02000000000000000000" pitchFamily="2" charset="0"/>
                <a:cs typeface="NikoshBAN" panose="02000000000000000000" pitchFamily="2" charset="0"/>
              </a:rPr>
              <a:t>।এ সব জিন ক্রোমোজোমের অভ্যন্তরে রৈখিকভাবে অবস্থান করে।আদতে জিন হলো ক্রোমোজোমের একক। অর্থাৎ অনেকগুলো জিনের সমষ্টি হলো ক্রোমোজোম।</a:t>
            </a:r>
            <a:endParaRPr lang="en-US" sz="2800" dirty="0">
              <a:latin typeface="NikoshBAN" panose="02000000000000000000" pitchFamily="2" charset="0"/>
              <a:cs typeface="NikoshBAN" panose="02000000000000000000" pitchFamily="2" charset="0"/>
            </a:endParaRPr>
          </a:p>
          <a:p>
            <a:pPr algn="just"/>
            <a:r>
              <a:rPr lang="en-US" sz="2800" dirty="0">
                <a:latin typeface="NikoshBAN" panose="02000000000000000000" pitchFamily="2" charset="0"/>
                <a:cs typeface="NikoshBAN" panose="02000000000000000000" pitchFamily="2" charset="0"/>
              </a:rPr>
              <a:t>	</a:t>
            </a:r>
            <a:r>
              <a:rPr lang="bn-IN" sz="2800" dirty="0">
                <a:solidFill>
                  <a:srgbClr val="FF0000"/>
                </a:solidFill>
                <a:latin typeface="NikoshBAN" panose="02000000000000000000" pitchFamily="2" charset="0"/>
                <a:cs typeface="NikoshBAN" panose="02000000000000000000" pitchFamily="2" charset="0"/>
              </a:rPr>
              <a:t>৫।</a:t>
            </a:r>
            <a:r>
              <a:rPr lang="en-US" sz="2800" dirty="0">
                <a:solidFill>
                  <a:srgbClr val="FF0000"/>
                </a:solidFill>
                <a:latin typeface="NikoshBAN" panose="02000000000000000000" pitchFamily="2" charset="0"/>
                <a:cs typeface="NikoshBAN" panose="02000000000000000000" pitchFamily="2" charset="0"/>
              </a:rPr>
              <a:t>D.N.A</a:t>
            </a:r>
            <a:r>
              <a:rPr lang="bn-IN" sz="2800" dirty="0">
                <a:solidFill>
                  <a:srgbClr val="FF0000"/>
                </a:solidFill>
                <a:latin typeface="NikoshBAN" panose="02000000000000000000" pitchFamily="2" charset="0"/>
                <a:cs typeface="NikoshBAN" panose="02000000000000000000" pitchFamily="2" charset="0"/>
              </a:rPr>
              <a:t> ও </a:t>
            </a:r>
            <a:r>
              <a:rPr lang="en-US" sz="2800" dirty="0">
                <a:solidFill>
                  <a:srgbClr val="FF0000"/>
                </a:solidFill>
                <a:latin typeface="NikoshBAN" panose="02000000000000000000" pitchFamily="2" charset="0"/>
                <a:cs typeface="NikoshBAN" panose="02000000000000000000" pitchFamily="2" charset="0"/>
              </a:rPr>
              <a:t>R.N.A :-</a:t>
            </a:r>
            <a:r>
              <a:rPr lang="bn-IN" sz="2800" dirty="0">
                <a:latin typeface="NikoshBAN" panose="02000000000000000000" pitchFamily="2" charset="0"/>
                <a:cs typeface="NikoshBAN" panose="02000000000000000000" pitchFamily="2" charset="0"/>
              </a:rPr>
              <a:t>জিন হলো দুই ধরনের নিউক্লিক এসিডের সমষ্টি।যার একটি</a:t>
            </a:r>
            <a:r>
              <a:rPr lang="en-US" sz="2800" dirty="0">
                <a:latin typeface="NikoshBAN" panose="02000000000000000000" pitchFamily="2" charset="0"/>
                <a:cs typeface="NikoshBAN" panose="02000000000000000000" pitchFamily="2" charset="0"/>
              </a:rPr>
              <a:t> De-</a:t>
            </a:r>
            <a:r>
              <a:rPr lang="en-US" sz="2800" dirty="0" err="1">
                <a:latin typeface="NikoshBAN" panose="02000000000000000000" pitchFamily="2" charset="0"/>
                <a:cs typeface="NikoshBAN" panose="02000000000000000000" pitchFamily="2" charset="0"/>
              </a:rPr>
              <a:t>oxi</a:t>
            </a:r>
            <a:r>
              <a:rPr lang="en-US" sz="2800"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ribo</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Nuclic</a:t>
            </a:r>
            <a:r>
              <a:rPr lang="en-US" sz="2800" dirty="0">
                <a:latin typeface="NikoshBAN" panose="02000000000000000000" pitchFamily="2" charset="0"/>
                <a:cs typeface="NikoshBAN" panose="02000000000000000000" pitchFamily="2" charset="0"/>
              </a:rPr>
              <a:t> Acid( D.N.A)</a:t>
            </a:r>
            <a:r>
              <a:rPr lang="bn-IN" sz="2800" dirty="0">
                <a:latin typeface="NikoshBAN" panose="02000000000000000000" pitchFamily="2" charset="0"/>
                <a:cs typeface="NikoshBAN" panose="02000000000000000000" pitchFamily="2" charset="0"/>
              </a:rPr>
              <a:t> এবং অন্যটি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Ribo</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Nuclic</a:t>
            </a:r>
            <a:r>
              <a:rPr lang="en-US" sz="2800" dirty="0">
                <a:latin typeface="NikoshBAN" panose="02000000000000000000" pitchFamily="2" charset="0"/>
                <a:cs typeface="NikoshBAN" panose="02000000000000000000" pitchFamily="2" charset="0"/>
              </a:rPr>
              <a:t> Acid(R.N.A)</a:t>
            </a:r>
            <a:r>
              <a:rPr lang="bn-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D.N.A</a:t>
            </a:r>
            <a:r>
              <a:rPr lang="bn-IN" sz="2800" dirty="0">
                <a:latin typeface="NikoshBAN" panose="02000000000000000000" pitchFamily="2" charset="0"/>
                <a:cs typeface="NikoshBAN" panose="02000000000000000000" pitchFamily="2" charset="0"/>
              </a:rPr>
              <a:t> সব সময় জিনের প্রাণকেন্দ্রে অবস্থান করে।এটা দেখতে অনেকটা প্যাঁচানো সিঁড়ির মত।এরা পরস্পর শৃঙ্খলে আবদ্ধ থেকে বৃহৎ অণুর সৃষ্টি করে।</a:t>
            </a:r>
          </a:p>
          <a:p>
            <a:pPr algn="just"/>
            <a:r>
              <a:rPr lang="bn-IN" sz="2800" dirty="0">
                <a:latin typeface="NikoshBAN" panose="02000000000000000000" pitchFamily="2" charset="0"/>
                <a:cs typeface="NikoshBAN" panose="02000000000000000000" pitchFamily="2" charset="0"/>
              </a:rPr>
              <a:t>	অপরপক্ষে,</a:t>
            </a:r>
            <a:r>
              <a:rPr lang="en-US" sz="2800" dirty="0">
                <a:solidFill>
                  <a:srgbClr val="FF0000"/>
                </a:solidFill>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R.N.A</a:t>
            </a:r>
            <a:r>
              <a:rPr lang="bn-IN" sz="2800" dirty="0">
                <a:latin typeface="NikoshBAN" panose="02000000000000000000" pitchFamily="2" charset="0"/>
                <a:cs typeface="NikoshBAN" panose="02000000000000000000" pitchFamily="2" charset="0"/>
              </a:rPr>
              <a:t> এর রাসায়নিক কাঠামো অনেকটা</a:t>
            </a:r>
            <a:r>
              <a:rPr lang="en-US" sz="2800" dirty="0">
                <a:latin typeface="NikoshBAN" panose="02000000000000000000" pitchFamily="2" charset="0"/>
                <a:cs typeface="NikoshBAN" panose="02000000000000000000" pitchFamily="2" charset="0"/>
              </a:rPr>
              <a:t> D.N.A</a:t>
            </a:r>
            <a:r>
              <a:rPr lang="bn-IN" sz="2800" dirty="0">
                <a:latin typeface="NikoshBAN" panose="02000000000000000000" pitchFamily="2" charset="0"/>
                <a:cs typeface="NikoshBAN" panose="02000000000000000000" pitchFamily="2" charset="0"/>
              </a:rPr>
              <a:t> এ ন্যায়।</a:t>
            </a:r>
            <a:r>
              <a:rPr lang="en-US" sz="2800" dirty="0">
                <a:latin typeface="NikoshBAN" panose="02000000000000000000" pitchFamily="2" charset="0"/>
                <a:cs typeface="NikoshBAN" panose="02000000000000000000" pitchFamily="2" charset="0"/>
              </a:rPr>
              <a:t> D.N.A</a:t>
            </a:r>
            <a:r>
              <a:rPr lang="bn-IN" sz="2800" dirty="0">
                <a:latin typeface="NikoshBAN" panose="02000000000000000000" pitchFamily="2" charset="0"/>
                <a:cs typeface="NikoshBAN" panose="02000000000000000000" pitchFamily="2" charset="0"/>
              </a:rPr>
              <a:t> অণুগুলোর একটা বিশেষ প্রক্রিয়ার মাধ্যমে</a:t>
            </a:r>
            <a:r>
              <a:rPr lang="en-US" sz="2800" dirty="0">
                <a:latin typeface="NikoshBAN" panose="02000000000000000000" pitchFamily="2" charset="0"/>
                <a:cs typeface="NikoshBAN" panose="02000000000000000000" pitchFamily="2" charset="0"/>
              </a:rPr>
              <a:t> R.N.A</a:t>
            </a:r>
            <a:r>
              <a:rPr lang="bn-IN" sz="2800" dirty="0">
                <a:latin typeface="NikoshBAN" panose="02000000000000000000" pitchFamily="2" charset="0"/>
                <a:cs typeface="NikoshBAN" panose="02000000000000000000" pitchFamily="2" charset="0"/>
              </a:rPr>
              <a:t> নামক রাসায়নিক পদার্থের সৃষ্টি করে থাকে।এটাও দেখতে শামুকের ন্যায় প্যাঁচানো শৃঙ্খল।</a:t>
            </a:r>
            <a:r>
              <a:rPr lang="en-US" sz="2800" dirty="0">
                <a:latin typeface="NikoshBAN" panose="02000000000000000000" pitchFamily="2" charset="0"/>
                <a:cs typeface="NikoshBAN" panose="02000000000000000000" pitchFamily="2" charset="0"/>
              </a:rPr>
              <a:t> R.N.A </a:t>
            </a:r>
            <a:r>
              <a:rPr lang="bn-IN" sz="2800" dirty="0">
                <a:latin typeface="NikoshBAN" panose="02000000000000000000" pitchFamily="2" charset="0"/>
                <a:cs typeface="NikoshBAN" panose="02000000000000000000" pitchFamily="2" charset="0"/>
              </a:rPr>
              <a:t>বার্তাবহ ও স্থানান্তরকারী হিসেবে কাজ করে থাকে।</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832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7852749"/>
              </p:ext>
            </p:extLst>
          </p:nvPr>
        </p:nvGraphicFramePr>
        <p:xfrm>
          <a:off x="0" y="0"/>
          <a:ext cx="121920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 y="1143000"/>
            <a:ext cx="9905999" cy="5715000"/>
          </a:xfrm>
        </p:spPr>
        <p:txBody>
          <a:bodyPr>
            <a:noAutofit/>
          </a:bodyPr>
          <a:lstStyle/>
          <a:p>
            <a:pPr marL="0" indent="0" algn="just">
              <a:buNone/>
            </a:pPr>
            <a:r>
              <a:rPr lang="bn-IN" sz="4400" dirty="0">
                <a:latin typeface="NikoshBAN" panose="02000000000000000000" pitchFamily="2" charset="0"/>
                <a:cs typeface="NikoshBAN" panose="02000000000000000000" pitchFamily="2" charset="0"/>
              </a:rPr>
              <a:t>	</a:t>
            </a:r>
            <a:r>
              <a:rPr lang="en-US" sz="4800" dirty="0" smtClean="0">
                <a:solidFill>
                  <a:srgbClr val="CC0099"/>
                </a:solidFill>
                <a:latin typeface="NikoshBAN" panose="02000000000000000000" pitchFamily="2" charset="0"/>
                <a:cs typeface="NikoshBAN" panose="02000000000000000000" pitchFamily="2" charset="0"/>
              </a:rPr>
              <a:t>১।দৈহিক ও </a:t>
            </a:r>
            <a:r>
              <a:rPr lang="en-US" sz="4800" dirty="0" err="1" smtClean="0">
                <a:solidFill>
                  <a:srgbClr val="CC0099"/>
                </a:solidFill>
                <a:latin typeface="NikoshBAN" panose="02000000000000000000" pitchFamily="2" charset="0"/>
                <a:cs typeface="NikoshBAN" panose="02000000000000000000" pitchFamily="2" charset="0"/>
              </a:rPr>
              <a:t>মানসিক</a:t>
            </a:r>
            <a:r>
              <a:rPr lang="en-US" sz="4800" dirty="0" smtClean="0">
                <a:solidFill>
                  <a:srgbClr val="CC0099"/>
                </a:solidFill>
                <a:latin typeface="NikoshBAN" panose="02000000000000000000" pitchFamily="2" charset="0"/>
                <a:cs typeface="NikoshBAN" panose="02000000000000000000" pitchFamily="2" charset="0"/>
              </a:rPr>
              <a:t> </a:t>
            </a:r>
            <a:r>
              <a:rPr lang="en-US" sz="4800" dirty="0" err="1" smtClean="0">
                <a:solidFill>
                  <a:srgbClr val="CC0099"/>
                </a:solidFill>
                <a:latin typeface="NikoshBAN" panose="02000000000000000000" pitchFamily="2" charset="0"/>
                <a:cs typeface="NikoshBAN" panose="02000000000000000000" pitchFamily="2" charset="0"/>
              </a:rPr>
              <a:t>গঠনের</a:t>
            </a:r>
            <a:r>
              <a:rPr lang="en-US" sz="4800" dirty="0" smtClean="0">
                <a:solidFill>
                  <a:srgbClr val="CC0099"/>
                </a:solidFill>
                <a:latin typeface="NikoshBAN" panose="02000000000000000000" pitchFamily="2" charset="0"/>
                <a:cs typeface="NikoshBAN" panose="02000000000000000000" pitchFamily="2" charset="0"/>
              </a:rPr>
              <a:t> </a:t>
            </a:r>
            <a:r>
              <a:rPr lang="en-US" sz="4800" dirty="0" err="1" smtClean="0">
                <a:solidFill>
                  <a:srgbClr val="CC0099"/>
                </a:solidFill>
                <a:latin typeface="NikoshBAN" panose="02000000000000000000" pitchFamily="2" charset="0"/>
                <a:cs typeface="NikoshBAN" panose="02000000000000000000" pitchFamily="2" charset="0"/>
              </a:rPr>
              <a:t>ক্ষেত্রে</a:t>
            </a:r>
            <a:r>
              <a:rPr lang="en-US" sz="4800" dirty="0" smtClean="0">
                <a:solidFill>
                  <a:srgbClr val="CC0099"/>
                </a:solidFill>
                <a:latin typeface="NikoshBAN" panose="02000000000000000000" pitchFamily="2" charset="0"/>
                <a:cs typeface="NikoshBAN" panose="02000000000000000000" pitchFamily="2" charset="0"/>
              </a:rPr>
              <a:t> </a:t>
            </a:r>
            <a:r>
              <a:rPr lang="en-US" sz="4800" dirty="0" err="1" smtClean="0">
                <a:solidFill>
                  <a:srgbClr val="CC0099"/>
                </a:solidFill>
                <a:latin typeface="NikoshBAN" panose="02000000000000000000" pitchFamily="2" charset="0"/>
                <a:cs typeface="NikoshBAN" panose="02000000000000000000" pitchFamily="2" charset="0"/>
              </a:rPr>
              <a:t>বংশগতির</a:t>
            </a:r>
            <a:r>
              <a:rPr lang="en-US" sz="4800" dirty="0" smtClean="0">
                <a:solidFill>
                  <a:srgbClr val="CC0099"/>
                </a:solidFill>
                <a:latin typeface="NikoshBAN" panose="02000000000000000000" pitchFamily="2" charset="0"/>
                <a:cs typeface="NikoshBAN" panose="02000000000000000000" pitchFamily="2" charset="0"/>
              </a:rPr>
              <a:t> </a:t>
            </a:r>
            <a:r>
              <a:rPr lang="en-US" sz="4800" dirty="0" err="1" smtClean="0">
                <a:solidFill>
                  <a:srgbClr val="CC0099"/>
                </a:solidFill>
                <a:latin typeface="NikoshBAN" panose="02000000000000000000" pitchFamily="2" charset="0"/>
                <a:cs typeface="NikoshBAN" panose="02000000000000000000" pitchFamily="2" charset="0"/>
              </a:rPr>
              <a:t>প্রভাবঃ</a:t>
            </a:r>
            <a:r>
              <a:rPr lang="bn-IN" sz="3600" dirty="0" smtClean="0">
                <a:latin typeface="NikoshBAN" panose="02000000000000000000" pitchFamily="2" charset="0"/>
                <a:cs typeface="NikoshBAN" panose="02000000000000000000" pitchFamily="2" charset="0"/>
              </a:rPr>
              <a:t>অনেক </a:t>
            </a:r>
            <a:r>
              <a:rPr lang="bn-IN" sz="3600" dirty="0">
                <a:latin typeface="NikoshBAN" panose="02000000000000000000" pitchFamily="2" charset="0"/>
                <a:cs typeface="NikoshBAN" panose="02000000000000000000" pitchFamily="2" charset="0"/>
              </a:rPr>
              <a:t>ক্ষেত্রেই পূর্বপূরুষের দৈহিক আকৃতি পরবর্তি বংশধরেরা পেয়ে থকে।সাধারণত দেখা যায় সবল স্বাস্থ্যবান পিতামাতার সন্তান স্বাস্থ্যবান হয়ে থাকে।রোগা গড়নের পিতামাতার সন্তান রোগাকৃতির হয়ে থাকে।বাবা-মার গায়ের রং কালো হলে সন্তানরাও কালো হয়ে থাকে,</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আবার বাবা-মা ফর্সা রঙের হলে সন্তানরাও সাদা রঙের হয়ে থাকে।এছাড়াও চোখ,চুল ও নাক প্রভৃতির আকৃতি পূর্বপূরুষের অনুরূপ হয়ে থাকে</a:t>
            </a:r>
            <a:r>
              <a:rPr lang="bn-IN" sz="36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pic>
        <p:nvPicPr>
          <p:cNvPr id="5" name="Picture 2" descr="J:\BIO PICTURE\th.jpg 2.jpg"/>
          <p:cNvPicPr>
            <a:picLocks noChangeAspect="1" noChangeArrowheads="1"/>
          </p:cNvPicPr>
          <p:nvPr/>
        </p:nvPicPr>
        <p:blipFill>
          <a:blip r:embed="rId7"/>
          <a:srcRect/>
          <a:stretch>
            <a:fillRect/>
          </a:stretch>
        </p:blipFill>
        <p:spPr bwMode="auto">
          <a:xfrm>
            <a:off x="10027023" y="1219200"/>
            <a:ext cx="2133600" cy="1595718"/>
          </a:xfrm>
          <a:prstGeom prst="rect">
            <a:avLst/>
          </a:prstGeom>
          <a:noFill/>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5987" y="2814918"/>
            <a:ext cx="2129118" cy="177501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5987" y="4589930"/>
            <a:ext cx="2120154" cy="2268070"/>
          </a:xfrm>
          <a:prstGeom prst="rect">
            <a:avLst/>
          </a:prstGeom>
        </p:spPr>
      </p:pic>
    </p:spTree>
    <p:extLst>
      <p:ext uri="{BB962C8B-B14F-4D97-AF65-F5344CB8AC3E}">
        <p14:creationId xmlns:p14="http://schemas.microsoft.com/office/powerpoint/2010/main" val="2509710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9824" y="2514600"/>
            <a:ext cx="10210799" cy="4154984"/>
          </a:xfrm>
          <a:prstGeom prst="rect">
            <a:avLst/>
          </a:prstGeom>
        </p:spPr>
        <p:txBody>
          <a:bodyPr wrap="square">
            <a:spAutoFit/>
          </a:bodyPr>
          <a:lstStyle/>
          <a:p>
            <a:pPr algn="just"/>
            <a:r>
              <a:rPr lang="en-US" sz="4000" b="1" dirty="0" smtClean="0">
                <a:solidFill>
                  <a:srgbClr val="CC0099"/>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ব্যক্তির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দৈহিক</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মানসিক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বৈশিষ্ট্যাবলী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উত্তরাধিকার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a:t>
            </a:r>
          </a:p>
          <a:p>
            <a:pPr algn="just"/>
            <a:r>
              <a:rPr lang="en-US" sz="3200" dirty="0" smtClean="0">
                <a:solidFill>
                  <a:srgbClr val="CC0099"/>
                </a:solidFill>
                <a:latin typeface="NikoshBAN" panose="02000000000000000000" pitchFamily="2" charset="0"/>
                <a:cs typeface="NikoshBAN" panose="02000000000000000000" pitchFamily="2" charset="0"/>
              </a:rPr>
              <a:t>	</a:t>
            </a:r>
            <a:r>
              <a:rPr lang="bn-IN" sz="3200" dirty="0" smtClean="0">
                <a:solidFill>
                  <a:srgbClr val="CC0099"/>
                </a:solidFill>
                <a:latin typeface="NikoshBAN" panose="02000000000000000000" pitchFamily="2" charset="0"/>
                <a:cs typeface="NikoshBAN" panose="02000000000000000000" pitchFamily="2" charset="0"/>
              </a:rPr>
              <a:t>কার্ল </a:t>
            </a:r>
            <a:r>
              <a:rPr lang="bn-IN" sz="3200" dirty="0">
                <a:solidFill>
                  <a:srgbClr val="CC0099"/>
                </a:solidFill>
                <a:latin typeface="NikoshBAN" panose="02000000000000000000" pitchFamily="2" charset="0"/>
                <a:cs typeface="NikoshBAN" panose="02000000000000000000" pitchFamily="2" charset="0"/>
              </a:rPr>
              <a:t>পিয়ারসন(</a:t>
            </a:r>
            <a:r>
              <a:rPr lang="en-US" sz="3200" dirty="0">
                <a:solidFill>
                  <a:srgbClr val="CC0099"/>
                </a:solidFill>
                <a:latin typeface="Times New Roman" panose="02020603050405020304" pitchFamily="18" charset="0"/>
                <a:cs typeface="Times New Roman" panose="02020603050405020304" pitchFamily="18" charset="0"/>
              </a:rPr>
              <a:t>Karl Pearson)</a:t>
            </a:r>
            <a:r>
              <a:rPr lang="bn-IN" sz="3200" dirty="0">
                <a:latin typeface="NikoshBAN" panose="02000000000000000000" pitchFamily="2" charset="0"/>
                <a:cs typeface="NikoshBAN" panose="02000000000000000000" pitchFamily="2" charset="0"/>
              </a:rPr>
              <a:t>এর মতে,ব্যক্তির দৈহিক ও মনস্তাত্তিক বৈশিষ্ট্যাবলী উত্তরাধিকার সূত্রেই বর্তিয়ে থাকে</a:t>
            </a:r>
            <a:r>
              <a:rPr lang="en-US" sz="3200" dirty="0" smtClean="0">
                <a:latin typeface="NikoshBAN" panose="02000000000000000000" pitchFamily="2" charset="0"/>
                <a:cs typeface="NikoshBAN" panose="02000000000000000000" pitchFamily="2" charset="0"/>
              </a:rPr>
              <a:t>।</a:t>
            </a:r>
          </a:p>
          <a:p>
            <a:pPr algn="just"/>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পিতরিম</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solidFill>
                  <a:srgbClr val="CC0099"/>
                </a:solidFill>
                <a:latin typeface="NikoshBAN" panose="02000000000000000000" pitchFamily="2" charset="0"/>
                <a:cs typeface="NikoshBAN" panose="02000000000000000000" pitchFamily="2" charset="0"/>
              </a:rPr>
              <a:t>সরোকিন</a:t>
            </a:r>
            <a:r>
              <a:rPr lang="en-US" sz="3200" dirty="0" smtClean="0">
                <a:solidFill>
                  <a:srgbClr val="CC0099"/>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দৈহিক</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মানসিক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পার্থক্য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বিদ্যমান।সাধারণত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তুলনায়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লোকজন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শারিরীক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গঠনে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বলীয়ান</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ওজনে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হ।নিম্ন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তুলনায়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মাথার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আকৃতি</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ওজনের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বেশী।নিম্ন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তুলনায়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স্বাস্থ্য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উন্নত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তুলনামূলকভাবে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তুলনায়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আয়ুষ্কাল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a:t>
            </a:r>
            <a:r>
              <a:rPr lang="en-US" sz="3200" dirty="0" smtClean="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 y="2438400"/>
            <a:ext cx="1905000" cy="1775408"/>
          </a:xfrm>
          <a:prstGeom prst="rect">
            <a:avLst/>
          </a:prstGeom>
        </p:spPr>
      </p:pic>
      <p:sp>
        <p:nvSpPr>
          <p:cNvPr id="5" name="Rectangle 4"/>
          <p:cNvSpPr/>
          <p:nvPr/>
        </p:nvSpPr>
        <p:spPr>
          <a:xfrm>
            <a:off x="-51547" y="4114800"/>
            <a:ext cx="1940859" cy="461665"/>
          </a:xfrm>
          <a:prstGeom prst="rect">
            <a:avLst/>
          </a:prstGeom>
          <a:solidFill>
            <a:schemeClr val="bg1"/>
          </a:solidFill>
          <a:scene3d>
            <a:camera prst="orthographicFront"/>
            <a:lightRig rig="threePt" dir="t"/>
          </a:scene3d>
          <a:sp3d>
            <a:bevelT prst="slope"/>
          </a:sp3d>
        </p:spPr>
        <p:txBody>
          <a:bodyPr wrap="square">
            <a:spAutoFit/>
          </a:bodyPr>
          <a:lstStyle/>
          <a:p>
            <a:pPr algn="ctr"/>
            <a:r>
              <a:rPr lang="en-US" sz="2400" dirty="0">
                <a:latin typeface="Times New Roman" panose="02020603050405020304" pitchFamily="18" charset="0"/>
                <a:cs typeface="Times New Roman" panose="02020603050405020304" pitchFamily="18" charset="0"/>
              </a:rPr>
              <a:t>Karl </a:t>
            </a:r>
            <a:r>
              <a:rPr lang="en-US" sz="2400" dirty="0" smtClean="0">
                <a:latin typeface="Times New Roman" panose="02020603050405020304" pitchFamily="18" charset="0"/>
                <a:cs typeface="Times New Roman" panose="02020603050405020304" pitchFamily="18" charset="0"/>
              </a:rPr>
              <a:t>Pearson</a:t>
            </a:r>
            <a:endParaRPr lang="en-US" sz="2400" dirty="0"/>
          </a:p>
        </p:txBody>
      </p:sp>
      <p:sp>
        <p:nvSpPr>
          <p:cNvPr id="6" name="TextBox 5"/>
          <p:cNvSpPr txBox="1"/>
          <p:nvPr/>
        </p:nvSpPr>
        <p:spPr>
          <a:xfrm>
            <a:off x="1828800" y="0"/>
            <a:ext cx="10331823" cy="2554545"/>
          </a:xfrm>
          <a:prstGeom prst="rect">
            <a:avLst/>
          </a:prstGeom>
          <a:noFill/>
        </p:spPr>
        <p:txBody>
          <a:bodyPr wrap="square" rtlCol="0">
            <a:spAutoFit/>
          </a:bodyPr>
          <a:lstStyle/>
          <a:p>
            <a:pPr algn="just"/>
            <a:r>
              <a:rPr lang="en-US" sz="4000" dirty="0" smtClean="0">
                <a:solidFill>
                  <a:srgbClr val="CC0099"/>
                </a:solidFill>
                <a:latin typeface="Times New Roman" panose="02020603050405020304" pitchFamily="18" charset="0"/>
                <a:cs typeface="Times New Roman" panose="02020603050405020304" pitchFamily="18" charset="0"/>
              </a:rPr>
              <a:t>	Francis </a:t>
            </a:r>
            <a:r>
              <a:rPr lang="en-US" sz="4000" dirty="0" err="1" smtClean="0">
                <a:solidFill>
                  <a:srgbClr val="CC0099"/>
                </a:solidFill>
                <a:latin typeface="Times New Roman" panose="02020603050405020304" pitchFamily="18" charset="0"/>
                <a:cs typeface="Times New Roman" panose="02020603050405020304" pitchFamily="18" charset="0"/>
              </a:rPr>
              <a:t>Gulton</a:t>
            </a:r>
            <a:r>
              <a:rPr lang="en-US" sz="4000" dirty="0" smtClean="0">
                <a:solidFill>
                  <a:srgbClr val="CC0099"/>
                </a:solidFill>
                <a:latin typeface="Times New Roman" panose="02020603050405020304" pitchFamily="18" charset="0"/>
                <a:cs typeface="Times New Roman" panose="02020603050405020304" pitchFamily="18" charset="0"/>
              </a:rPr>
              <a:t> </a:t>
            </a:r>
            <a:r>
              <a:rPr lang="en-US" sz="4000" dirty="0" err="1" smtClean="0">
                <a:solidFill>
                  <a:srgbClr val="CC0099"/>
                </a:solidFill>
                <a:latin typeface="NikoshBAN" panose="02000000000000000000" pitchFamily="2" charset="0"/>
                <a:cs typeface="NikoshBAN" panose="02000000000000000000" pitchFamily="2" charset="0"/>
              </a:rPr>
              <a:t>এর</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মতে</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শারিরীক</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গঠন</a:t>
            </a:r>
            <a:r>
              <a:rPr lang="en-US" sz="4000" dirty="0" smtClean="0">
                <a:solidFill>
                  <a:srgbClr val="CC0099"/>
                </a:solidFill>
                <a:latin typeface="NikoshBAN" panose="02000000000000000000" pitchFamily="2" charset="0"/>
                <a:cs typeface="NikoshBAN" panose="02000000000000000000" pitchFamily="2" charset="0"/>
              </a:rPr>
              <a:t> ও </a:t>
            </a:r>
            <a:r>
              <a:rPr lang="en-US" sz="4000" dirty="0" err="1" smtClean="0">
                <a:solidFill>
                  <a:srgbClr val="CC0099"/>
                </a:solidFill>
                <a:latin typeface="NikoshBAN" panose="02000000000000000000" pitchFamily="2" charset="0"/>
                <a:cs typeface="NikoshBAN" panose="02000000000000000000" pitchFamily="2" charset="0"/>
              </a:rPr>
              <a:t>যৌণক্ষমতা</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রং</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স্বাস্থ্য</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শক্তি</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সংবেদনশীলতা</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শ্রবনশক্তি</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বুদ্ধিমত্তা</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পারদর্শিতা</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ইত্যাদি</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ক্ষেত্রে</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মানুষ</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মূলত</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অসম।এর</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কারণ</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যতটা</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পরিবেশগত</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তার</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চেয়ে</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ঢের</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বেশী</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হলো</a:t>
            </a:r>
            <a:r>
              <a:rPr lang="en-US" sz="4000" dirty="0" smtClean="0">
                <a:solidFill>
                  <a:srgbClr val="CC0099"/>
                </a:solidFill>
                <a:latin typeface="NikoshBAN" panose="02000000000000000000" pitchFamily="2" charset="0"/>
                <a:cs typeface="NikoshBAN" panose="02000000000000000000" pitchFamily="2" charset="0"/>
              </a:rPr>
              <a:t> </a:t>
            </a:r>
            <a:r>
              <a:rPr lang="en-US" sz="4000" dirty="0" err="1" smtClean="0">
                <a:solidFill>
                  <a:srgbClr val="CC0099"/>
                </a:solidFill>
                <a:latin typeface="NikoshBAN" panose="02000000000000000000" pitchFamily="2" charset="0"/>
                <a:cs typeface="NikoshBAN" panose="02000000000000000000" pitchFamily="2" charset="0"/>
              </a:rPr>
              <a:t>বংশগত</a:t>
            </a:r>
            <a:r>
              <a:rPr lang="en-US" sz="4000" dirty="0" smtClean="0">
                <a:solidFill>
                  <a:srgbClr val="CC0099"/>
                </a:solidFill>
                <a:latin typeface="NikoshBAN" panose="02000000000000000000" pitchFamily="2" charset="0"/>
                <a:cs typeface="NikoshBAN" panose="02000000000000000000" pitchFamily="2" charset="0"/>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4" y="33515"/>
            <a:ext cx="1745876" cy="1810870"/>
          </a:xfrm>
          <a:prstGeom prst="rect">
            <a:avLst/>
          </a:prstGeom>
        </p:spPr>
      </p:pic>
      <p:sp>
        <p:nvSpPr>
          <p:cNvPr id="8" name="TextBox 7"/>
          <p:cNvSpPr txBox="1"/>
          <p:nvPr/>
        </p:nvSpPr>
        <p:spPr>
          <a:xfrm>
            <a:off x="-35859" y="1933860"/>
            <a:ext cx="1472451" cy="369332"/>
          </a:xfrm>
          <a:prstGeom prst="rect">
            <a:avLst/>
          </a:prstGeom>
          <a:noFill/>
        </p:spPr>
        <p:txBody>
          <a:bodyPr wrap="square" rtlCol="0">
            <a:spAutoFit/>
          </a:bodyPr>
          <a:lstStyle/>
          <a:p>
            <a:pPr algn="ctr"/>
            <a:r>
              <a:rPr lang="en-US" dirty="0" err="1" smtClean="0"/>
              <a:t>F.Gulton</a:t>
            </a:r>
            <a:endParaRPr lang="en-US" dirty="0"/>
          </a:p>
        </p:txBody>
      </p:sp>
      <p:sp>
        <p:nvSpPr>
          <p:cNvPr id="9" name="TextBox 8"/>
          <p:cNvSpPr txBox="1"/>
          <p:nvPr/>
        </p:nvSpPr>
        <p:spPr>
          <a:xfrm>
            <a:off x="51547" y="6400800"/>
            <a:ext cx="1777239" cy="338554"/>
          </a:xfrm>
          <a:prstGeom prst="rect">
            <a:avLst/>
          </a:prstGeom>
          <a:noFill/>
        </p:spPr>
        <p:txBody>
          <a:bodyPr wrap="square" rtlCol="0">
            <a:spAutoFit/>
          </a:bodyPr>
          <a:lstStyle/>
          <a:p>
            <a:pPr algn="ctr"/>
            <a:r>
              <a:rPr lang="en-US" sz="1600" dirty="0" err="1" smtClean="0">
                <a:latin typeface="Times New Roman" panose="02020603050405020304" pitchFamily="18" charset="0"/>
                <a:cs typeface="Times New Roman" panose="02020603050405020304" pitchFamily="18" charset="0"/>
              </a:rPr>
              <a:t>Pitrim</a:t>
            </a:r>
            <a:r>
              <a:rPr lang="en-US" sz="1600" dirty="0" smtClean="0">
                <a:latin typeface="Times New Roman" panose="02020603050405020304" pitchFamily="18" charset="0"/>
                <a:cs typeface="Times New Roman" panose="02020603050405020304" pitchFamily="18" charset="0"/>
              </a:rPr>
              <a:t> A. Sorokin</a:t>
            </a:r>
            <a:endParaRPr lang="en-US" sz="16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24" y="4648200"/>
            <a:ext cx="1745876" cy="1777193"/>
          </a:xfrm>
          <a:prstGeom prst="rect">
            <a:avLst/>
          </a:prstGeom>
        </p:spPr>
      </p:pic>
    </p:spTree>
    <p:extLst>
      <p:ext uri="{BB962C8B-B14F-4D97-AF65-F5344CB8AC3E}">
        <p14:creationId xmlns:p14="http://schemas.microsoft.com/office/powerpoint/2010/main" val="3954550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6600"/>
            <a:ext cx="12192000" cy="2800767"/>
          </a:xfrm>
          <a:prstGeom prst="rect">
            <a:avLst/>
          </a:prstGeom>
        </p:spPr>
        <p:txBody>
          <a:bodyPr wrap="square">
            <a:spAutoFit/>
          </a:bodyPr>
          <a:lstStyle/>
          <a:p>
            <a:pPr algn="just"/>
            <a:r>
              <a:rPr lang="bn-IN" sz="4000" dirty="0">
                <a:latin typeface="NikoshBAN" panose="02000000000000000000" pitchFamily="2" charset="0"/>
                <a:cs typeface="NikoshBAN" panose="02000000000000000000" pitchFamily="2" charset="0"/>
              </a:rPr>
              <a:t>	</a:t>
            </a:r>
            <a:r>
              <a:rPr lang="en-US" sz="4800" dirty="0">
                <a:solidFill>
                  <a:srgbClr val="CC0099"/>
                </a:solidFill>
                <a:latin typeface="NikoshBAN" panose="02000000000000000000" pitchFamily="2" charset="0"/>
                <a:cs typeface="NikoshBAN" panose="02000000000000000000" pitchFamily="2" charset="0"/>
              </a:rPr>
              <a:t>২।বুদ্ধিমত্তা ও </a:t>
            </a:r>
            <a:r>
              <a:rPr lang="en-US" sz="4800" dirty="0" err="1">
                <a:solidFill>
                  <a:srgbClr val="CC0099"/>
                </a:solidFill>
                <a:latin typeface="NikoshBAN" panose="02000000000000000000" pitchFamily="2" charset="0"/>
                <a:cs typeface="NikoshBAN" panose="02000000000000000000" pitchFamily="2" charset="0"/>
              </a:rPr>
              <a:t>মেজাজঃ</a:t>
            </a:r>
            <a:r>
              <a:rPr lang="bn-IN" sz="3200" dirty="0">
                <a:latin typeface="NikoshBAN" panose="02000000000000000000" pitchFamily="2" charset="0"/>
                <a:cs typeface="NikoshBAN" panose="02000000000000000000" pitchFamily="2" charset="0"/>
              </a:rPr>
              <a:t>বংশগত কারণেই পূর্ববর্তী রক্তধারার মধ্যদিয়ে পরবর্তি বংশধারার মধ্যে বুদ্ধিমত্তা,প্রজ্ঞা ও মেজাজ প্রবাহিত হয়।আবার মেজাজের দিক থেকে দেখা যায়,উগ্র মেজাজী লোকের বংশধররেরা সাধারণত উগ্র মেজাজী হয়ে থাকে এবং শান্ত প্রকৃতির লোকের বংশধরেরা শান্ত স্বভাবের হয়ে থাকে।</a:t>
            </a:r>
          </a:p>
          <a:p>
            <a:pPr algn="just"/>
            <a:endParaRPr lang="bn-IN" sz="3200" dirty="0">
              <a:latin typeface="NikoshBAN" panose="02000000000000000000" pitchFamily="2" charset="0"/>
              <a:cs typeface="NikoshBAN" panose="02000000000000000000" pitchFamily="2" charset="0"/>
            </a:endParaRPr>
          </a:p>
        </p:txBody>
      </p:sp>
      <p:sp>
        <p:nvSpPr>
          <p:cNvPr id="4" name="Rectangle 3"/>
          <p:cNvSpPr/>
          <p:nvPr/>
        </p:nvSpPr>
        <p:spPr>
          <a:xfrm>
            <a:off x="11206" y="2209800"/>
            <a:ext cx="10515600" cy="2123658"/>
          </a:xfrm>
          <a:prstGeom prst="rect">
            <a:avLst/>
          </a:prstGeom>
        </p:spPr>
        <p:txBody>
          <a:bodyPr wrap="square">
            <a:spAutoFit/>
          </a:bodyPr>
          <a:lstStyle/>
          <a:p>
            <a:pPr algn="just"/>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প্লেটো</a:t>
            </a:r>
            <a:r>
              <a:rPr lang="en-US" sz="32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Plato</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মনে করেন</a:t>
            </a:r>
            <a:r>
              <a:rPr lang="bn-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প্রজ্ঞা,</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বলশক্তি এবং </a:t>
            </a:r>
            <a:r>
              <a:rPr lang="bn-IN" sz="3200" dirty="0">
                <a:latin typeface="NikoshBAN" panose="02000000000000000000" pitchFamily="2" charset="0"/>
                <a:cs typeface="NikoshBAN" panose="02000000000000000000" pitchFamily="2" charset="0"/>
              </a:rPr>
              <a:t>লোভ-লালসা </a:t>
            </a:r>
            <a:r>
              <a:rPr lang="bn-IN" sz="3200" dirty="0" smtClean="0">
                <a:latin typeface="NikoshBAN" panose="02000000000000000000" pitchFamily="2" charset="0"/>
                <a:cs typeface="NikoshBAN" panose="02000000000000000000" pitchFamily="2" charset="0"/>
              </a:rPr>
              <a:t>মানুষের </a:t>
            </a:r>
            <a:r>
              <a:rPr lang="bn-IN" sz="3200" dirty="0">
                <a:latin typeface="NikoshBAN" panose="02000000000000000000" pitchFamily="2" charset="0"/>
                <a:cs typeface="NikoshBAN" panose="02000000000000000000" pitchFamily="2" charset="0"/>
              </a:rPr>
              <a:t>মধ্যে অসমভাবে বন্টিত।এ থেকে বুঝা যায় বুদ্ধিমত্তার ক্ষেত্রে মানুষ তার পূর্বপূরুষের কাছে ঋণী।যে কারণে সমাজে একশ্রেণি অপর শ্রেণির ওপর প্রভূত্ব করে। কেউ শাসক,কেউবা শাসিত হয়।কেউ প্রজ্ঞাবান,কেউবা প্রজ্ঞাবান নয়</a:t>
            </a:r>
            <a:r>
              <a:rPr lang="bn-IN" sz="3200" dirty="0" smtClean="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98612" y="4594168"/>
            <a:ext cx="10493188" cy="1754326"/>
          </a:xfrm>
          <a:prstGeom prst="rect">
            <a:avLst/>
          </a:prstGeom>
        </p:spPr>
        <p:txBody>
          <a:bodyPr wrap="square">
            <a:spAutoFit/>
          </a:bodyPr>
          <a:lstStyle/>
          <a:p>
            <a:pPr algn="just"/>
            <a:r>
              <a:rPr lang="bn-IN" sz="3600" dirty="0">
                <a:latin typeface="NikoshBAN" panose="02000000000000000000" pitchFamily="2" charset="0"/>
                <a:cs typeface="NikoshBAN" panose="02000000000000000000" pitchFamily="2" charset="0"/>
              </a:rPr>
              <a:t>	</a:t>
            </a:r>
            <a:r>
              <a:rPr lang="bn-IN" sz="3600" dirty="0">
                <a:solidFill>
                  <a:srgbClr val="CC0099"/>
                </a:solidFill>
                <a:latin typeface="NikoshBAN" panose="02000000000000000000" pitchFamily="2" charset="0"/>
                <a:cs typeface="NikoshBAN" panose="02000000000000000000" pitchFamily="2" charset="0"/>
              </a:rPr>
              <a:t>পিতরিম সরোকিনের</a:t>
            </a:r>
            <a:r>
              <a:rPr lang="en-US" sz="3600" dirty="0">
                <a:solidFill>
                  <a:srgbClr val="CC0099"/>
                </a:solidFill>
                <a:latin typeface="NikoshBAN" panose="02000000000000000000" pitchFamily="2" charset="0"/>
                <a:cs typeface="NikoshBAN" panose="02000000000000000000" pitchFamily="2" charset="0"/>
              </a:rPr>
              <a:t>(</a:t>
            </a:r>
            <a:r>
              <a:rPr lang="en-US" sz="3600" dirty="0" err="1">
                <a:solidFill>
                  <a:srgbClr val="CC0099"/>
                </a:solidFill>
                <a:latin typeface="Times New Roman" panose="02020603050405020304" pitchFamily="18" charset="0"/>
                <a:cs typeface="Times New Roman" panose="02020603050405020304" pitchFamily="18" charset="0"/>
              </a:rPr>
              <a:t>P.Sorokin</a:t>
            </a:r>
            <a:r>
              <a:rPr lang="en-US" sz="3600" dirty="0">
                <a:solidFill>
                  <a:srgbClr val="CC0099"/>
                </a:solidFill>
                <a:latin typeface="NikoshBAN" panose="02000000000000000000" pitchFamily="2" charset="0"/>
                <a:cs typeface="NikoshBAN" panose="02000000000000000000" pitchFamily="2" charset="0"/>
              </a:rPr>
              <a:t>)</a:t>
            </a:r>
            <a:r>
              <a:rPr lang="bn-IN" sz="3600" dirty="0">
                <a:solidFill>
                  <a:srgbClr val="CC0099"/>
                </a:solidFill>
                <a:latin typeface="NikoshBAN" panose="02000000000000000000" pitchFamily="2" charset="0"/>
                <a:cs typeface="NikoshBAN" panose="02000000000000000000" pitchFamily="2" charset="0"/>
              </a:rPr>
              <a:t> মতে, ‘নিম্নশ্রেণির লোকদের সন্তানদের</a:t>
            </a:r>
            <a:r>
              <a:rPr lang="en-US" sz="3600" dirty="0">
                <a:solidFill>
                  <a:srgbClr val="CC0099"/>
                </a:solidFill>
                <a:latin typeface="NikoshBAN" panose="02000000000000000000" pitchFamily="2" charset="0"/>
                <a:cs typeface="NikoshBAN" panose="02000000000000000000" pitchFamily="2" charset="0"/>
              </a:rPr>
              <a:t> </a:t>
            </a:r>
            <a:r>
              <a:rPr lang="bn-IN" sz="3600" dirty="0">
                <a:solidFill>
                  <a:srgbClr val="CC0099"/>
                </a:solidFill>
                <a:latin typeface="NikoshBAN" panose="02000000000000000000" pitchFamily="2" charset="0"/>
                <a:cs typeface="NikoshBAN" panose="02000000000000000000" pitchFamily="2" charset="0"/>
              </a:rPr>
              <a:t>চাইতে উচ্চ শ্রেণির সন্তানদের বুদ্ধিমত্তা অনেক বেশী</a:t>
            </a:r>
            <a:r>
              <a:rPr lang="bn-IN" sz="3600" dirty="0" smtClean="0">
                <a:solidFill>
                  <a:srgbClr val="CC0099"/>
                </a:solidFill>
                <a:latin typeface="NikoshBAN" panose="02000000000000000000" pitchFamily="2" charset="0"/>
                <a:cs typeface="NikoshBAN" panose="02000000000000000000" pitchFamily="2" charset="0"/>
              </a:rPr>
              <a:t>।</a:t>
            </a:r>
            <a:endParaRPr lang="en-US" sz="3600" dirty="0" smtClean="0">
              <a:solidFill>
                <a:srgbClr val="CC0099"/>
              </a:solidFill>
              <a:latin typeface="NikoshBAN" panose="02000000000000000000" pitchFamily="2" charset="0"/>
              <a:cs typeface="NikoshBAN" panose="02000000000000000000" pitchFamily="2" charset="0"/>
            </a:endParaRPr>
          </a:p>
          <a:p>
            <a:pPr algn="just"/>
            <a:r>
              <a:rPr lang="en-US" sz="3600" dirty="0">
                <a:latin typeface="NikoshBAN" panose="02000000000000000000" pitchFamily="2" charset="0"/>
                <a:cs typeface="NikoshBAN" panose="02000000000000000000" pitchFamily="2" charset="0"/>
              </a:rPr>
              <a:t>	</a:t>
            </a:r>
            <a:endParaRPr lang="bn-IN"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9644" y="2155037"/>
            <a:ext cx="1587874" cy="1583644"/>
          </a:xfrm>
          <a:prstGeom prst="rect">
            <a:avLst/>
          </a:prstGeom>
        </p:spPr>
      </p:pic>
      <p:sp>
        <p:nvSpPr>
          <p:cNvPr id="7" name="TextBox 6"/>
          <p:cNvSpPr txBox="1"/>
          <p:nvPr/>
        </p:nvSpPr>
        <p:spPr>
          <a:xfrm>
            <a:off x="10668000" y="3743980"/>
            <a:ext cx="1519518"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Plato</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663518" y="6194605"/>
            <a:ext cx="1524000" cy="307777"/>
          </a:xfrm>
          <a:prstGeom prst="rect">
            <a:avLst/>
          </a:prstGeom>
          <a:noFill/>
        </p:spPr>
        <p:txBody>
          <a:bodyPr wrap="square" rtlCol="0">
            <a:spAutoFit/>
          </a:bodyPr>
          <a:lstStyle/>
          <a:p>
            <a:pPr algn="ctr"/>
            <a:r>
              <a:rPr lang="en-US" sz="1400" dirty="0" err="1" smtClean="0">
                <a:latin typeface="Times New Roman" panose="02020603050405020304" pitchFamily="18" charset="0"/>
                <a:cs typeface="Times New Roman" panose="02020603050405020304" pitchFamily="18" charset="0"/>
              </a:rPr>
              <a:t>Pitrim</a:t>
            </a:r>
            <a:r>
              <a:rPr lang="en-US" sz="1400" dirty="0" smtClean="0">
                <a:latin typeface="Times New Roman" panose="02020603050405020304" pitchFamily="18" charset="0"/>
                <a:cs typeface="Times New Roman" panose="02020603050405020304" pitchFamily="18" charset="0"/>
              </a:rPr>
              <a:t> A. Sorokin</a:t>
            </a:r>
            <a:endParaRPr lang="en-US" sz="1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4894" y="4460583"/>
            <a:ext cx="1497106" cy="1713720"/>
          </a:xfrm>
          <a:prstGeom prst="rect">
            <a:avLst/>
          </a:prstGeom>
        </p:spPr>
      </p:pic>
    </p:spTree>
    <p:extLst>
      <p:ext uri="{BB962C8B-B14F-4D97-AF65-F5344CB8AC3E}">
        <p14:creationId xmlns:p14="http://schemas.microsoft.com/office/powerpoint/2010/main" val="952157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906000" cy="2246769"/>
          </a:xfrm>
          <a:prstGeom prst="rect">
            <a:avLst/>
          </a:prstGeom>
          <a:noFill/>
        </p:spPr>
        <p:txBody>
          <a:bodyPr wrap="square" rtlCol="0">
            <a:spAutoFit/>
          </a:bodyPr>
          <a:lstStyle/>
          <a:p>
            <a:pPr algn="just"/>
            <a:r>
              <a:rPr lang="bn-IN" sz="4400" dirty="0">
                <a:solidFill>
                  <a:srgbClr val="FF0000"/>
                </a:solidFill>
                <a:latin typeface="NikoshBAN" panose="02000000000000000000" pitchFamily="2" charset="0"/>
                <a:cs typeface="NikoshBAN" panose="02000000000000000000" pitchFamily="2" charset="0"/>
              </a:rPr>
              <a:t>	</a:t>
            </a:r>
            <a:r>
              <a:rPr lang="bn-IN" sz="4400" b="1" dirty="0">
                <a:solidFill>
                  <a:srgbClr val="00B050"/>
                </a:solidFill>
                <a:latin typeface="NikoshBAN" panose="02000000000000000000" pitchFamily="2" charset="0"/>
                <a:cs typeface="NikoshBAN" panose="02000000000000000000" pitchFamily="2" charset="0"/>
              </a:rPr>
              <a:t>৩।মানব আচরণঃ</a:t>
            </a:r>
            <a:r>
              <a:rPr lang="bn-IN" sz="3200" dirty="0">
                <a:latin typeface="NikoshBAN" panose="02000000000000000000" pitchFamily="2" charset="0"/>
                <a:cs typeface="NikoshBAN" panose="02000000000000000000" pitchFamily="2" charset="0"/>
              </a:rPr>
              <a:t>বংশগতি মানব আচরণকেও প্রভাবিত করে। ভদ্র, সংযত</a:t>
            </a:r>
            <a:r>
              <a:rPr lang="bn-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রুচিবান </a:t>
            </a:r>
            <a:r>
              <a:rPr lang="bn-IN" sz="3200" dirty="0">
                <a:latin typeface="NikoshBAN" panose="02000000000000000000" pitchFamily="2" charset="0"/>
                <a:cs typeface="NikoshBAN" panose="02000000000000000000" pitchFamily="2" charset="0"/>
              </a:rPr>
              <a:t>লোকের সন্তান সাধারণত ভদ্র</a:t>
            </a:r>
            <a:r>
              <a:rPr lang="bn-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সংযত </a:t>
            </a:r>
            <a:r>
              <a:rPr lang="bn-IN" sz="3200" dirty="0">
                <a:latin typeface="NikoshBAN" panose="02000000000000000000" pitchFamily="2" charset="0"/>
                <a:cs typeface="NikoshBAN" panose="02000000000000000000" pitchFamily="2" charset="0"/>
              </a:rPr>
              <a:t>ও রুচিবান হয়ে থাকে। ন্যায়পরায়নতা, সত্যের প্রতি আনুগত্য, প্রভৃতি গুনাবলী বংশগতভাবে পরবর্তি বংশধরদের প্রভাবিত করে</a:t>
            </a:r>
            <a:r>
              <a:rPr lang="bn-IN" sz="3200" dirty="0" smtClean="0">
                <a:latin typeface="NikoshBAN" panose="02000000000000000000" pitchFamily="2" charset="0"/>
                <a:cs typeface="NikoshBAN" panose="02000000000000000000" pitchFamily="2" charset="0"/>
              </a:rPr>
              <a:t>।</a:t>
            </a:r>
            <a:endParaRPr lang="bn-IN" sz="32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5289767A-41EB-4EC9-8611-EB908DB36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287018"/>
            <a:ext cx="6234953" cy="3293209"/>
          </a:xfrm>
          <a:prstGeom prst="rect">
            <a:avLst/>
          </a:prstGeom>
        </p:spPr>
      </p:pic>
      <p:sp>
        <p:nvSpPr>
          <p:cNvPr id="2" name="Rectangle 1"/>
          <p:cNvSpPr/>
          <p:nvPr/>
        </p:nvSpPr>
        <p:spPr>
          <a:xfrm>
            <a:off x="0" y="2209800"/>
            <a:ext cx="9906000" cy="1077218"/>
          </a:xfrm>
          <a:prstGeom prst="rect">
            <a:avLst/>
          </a:prstGeom>
        </p:spPr>
        <p:txBody>
          <a:bodyPr wrap="square">
            <a:spAutoFit/>
          </a:bodyPr>
          <a:lstStyle/>
          <a:p>
            <a:pPr algn="just"/>
            <a:r>
              <a:rPr lang="en-US" sz="3200" dirty="0" smtClean="0">
                <a:latin typeface="NikoshBAN" panose="02000000000000000000" pitchFamily="2" charset="0"/>
                <a:cs typeface="NikoshBAN" panose="02000000000000000000" pitchFamily="2" charset="0"/>
              </a:rPr>
              <a:t>	</a:t>
            </a:r>
            <a:r>
              <a:rPr lang="bn-IN" sz="3200" dirty="0" smtClean="0">
                <a:solidFill>
                  <a:srgbClr val="CC0099"/>
                </a:solidFill>
                <a:latin typeface="NikoshBAN" panose="02000000000000000000" pitchFamily="2" charset="0"/>
                <a:cs typeface="NikoshBAN" panose="02000000000000000000" pitchFamily="2" charset="0"/>
              </a:rPr>
              <a:t>অপরাধবিজ্ঞানী</a:t>
            </a:r>
            <a:r>
              <a:rPr lang="en-US" sz="3200" dirty="0" smtClean="0">
                <a:solidFill>
                  <a:srgbClr val="CC0099"/>
                </a:solidFill>
                <a:latin typeface="NikoshBAN" panose="02000000000000000000" pitchFamily="2" charset="0"/>
                <a:cs typeface="NikoshBAN" panose="02000000000000000000" pitchFamily="2" charset="0"/>
              </a:rPr>
              <a:t> </a:t>
            </a:r>
            <a:r>
              <a:rPr lang="en-US" sz="3200" dirty="0">
                <a:solidFill>
                  <a:srgbClr val="CC0099"/>
                </a:solidFill>
                <a:latin typeface="NikoshBAN" panose="02000000000000000000" pitchFamily="2" charset="0"/>
                <a:cs typeface="NikoshBAN" panose="02000000000000000000" pitchFamily="2" charset="0"/>
              </a:rPr>
              <a:t>Lombroso, </a:t>
            </a:r>
            <a:r>
              <a:rPr lang="en-US" sz="3200" dirty="0" err="1">
                <a:solidFill>
                  <a:srgbClr val="CC0099"/>
                </a:solidFill>
                <a:latin typeface="NikoshBAN" panose="02000000000000000000" pitchFamily="2" charset="0"/>
                <a:cs typeface="NikoshBAN" panose="02000000000000000000" pitchFamily="2" charset="0"/>
              </a:rPr>
              <a:t>Ferri</a:t>
            </a:r>
            <a:r>
              <a:rPr lang="en-US" sz="3200" dirty="0">
                <a:solidFill>
                  <a:srgbClr val="CC0099"/>
                </a:solidFill>
                <a:latin typeface="NikoshBAN" panose="02000000000000000000" pitchFamily="2" charset="0"/>
                <a:cs typeface="NikoshBAN" panose="02000000000000000000" pitchFamily="2" charset="0"/>
              </a:rPr>
              <a:t>, </a:t>
            </a:r>
            <a:r>
              <a:rPr lang="en-US" sz="3200" dirty="0" err="1">
                <a:solidFill>
                  <a:srgbClr val="CC0099"/>
                </a:solidFill>
                <a:latin typeface="NikoshBAN" panose="02000000000000000000" pitchFamily="2" charset="0"/>
                <a:cs typeface="NikoshBAN" panose="02000000000000000000" pitchFamily="2" charset="0"/>
              </a:rPr>
              <a:t>Garfalo</a:t>
            </a:r>
            <a:r>
              <a:rPr lang="bn-IN" sz="3200" dirty="0">
                <a:solidFill>
                  <a:srgbClr val="CC0099"/>
                </a:solidFill>
                <a:latin typeface="NikoshBAN" panose="02000000000000000000" pitchFamily="2" charset="0"/>
                <a:cs typeface="NikoshBAN" panose="02000000000000000000" pitchFamily="2" charset="0"/>
              </a:rPr>
              <a:t> প্রমূখ অপরাধমূলক আচরণের জন্য বংশগত কারণকেই দায়ী করেছেন।</a:t>
            </a:r>
          </a:p>
        </p:txBody>
      </p:sp>
      <p:sp>
        <p:nvSpPr>
          <p:cNvPr id="5" name="TextBox 4"/>
          <p:cNvSpPr txBox="1"/>
          <p:nvPr/>
        </p:nvSpPr>
        <p:spPr>
          <a:xfrm>
            <a:off x="3231776" y="4506177"/>
            <a:ext cx="1905000" cy="461665"/>
          </a:xfrm>
          <a:prstGeom prst="rect">
            <a:avLst/>
          </a:prstGeom>
          <a:solidFill>
            <a:schemeClr val="bg1"/>
          </a:solidFill>
        </p:spPr>
        <p:txBody>
          <a:bodyPr wrap="square" rtlCol="0">
            <a:spAutoFit/>
          </a:bodyPr>
          <a:lstStyle/>
          <a:p>
            <a:pPr algn="ctr"/>
            <a:r>
              <a:rPr lang="en-US" sz="2400" dirty="0" err="1" smtClean="0"/>
              <a:t>মানব</a:t>
            </a:r>
            <a:r>
              <a:rPr lang="en-US" sz="2400" dirty="0" smtClean="0"/>
              <a:t> </a:t>
            </a:r>
            <a:r>
              <a:rPr lang="en-US" sz="2400" dirty="0" err="1" smtClean="0"/>
              <a:t>আচরণ</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3177" y="4648200"/>
            <a:ext cx="2132963" cy="1595735"/>
          </a:xfrm>
          <a:prstGeom prst="rect">
            <a:avLst/>
          </a:prstGeom>
        </p:spPr>
      </p:pic>
      <p:sp>
        <p:nvSpPr>
          <p:cNvPr id="7" name="TextBox 6"/>
          <p:cNvSpPr txBox="1"/>
          <p:nvPr/>
        </p:nvSpPr>
        <p:spPr>
          <a:xfrm>
            <a:off x="10358716" y="6243935"/>
            <a:ext cx="179742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Enrico </a:t>
            </a:r>
            <a:r>
              <a:rPr lang="en-US" sz="2400" dirty="0" err="1" smtClean="0">
                <a:latin typeface="Times New Roman" panose="02020603050405020304" pitchFamily="18" charset="0"/>
                <a:cs typeface="Times New Roman" panose="02020603050405020304" pitchFamily="18" charset="0"/>
              </a:rPr>
              <a:t>Ferri</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3177" y="2727087"/>
            <a:ext cx="2076279" cy="133028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3177" y="0"/>
            <a:ext cx="2132963" cy="2357171"/>
          </a:xfrm>
          <a:prstGeom prst="rect">
            <a:avLst/>
          </a:prstGeom>
        </p:spPr>
      </p:pic>
      <p:sp>
        <p:nvSpPr>
          <p:cNvPr id="10" name="TextBox 9"/>
          <p:cNvSpPr txBox="1"/>
          <p:nvPr/>
        </p:nvSpPr>
        <p:spPr>
          <a:xfrm>
            <a:off x="10321586" y="4136845"/>
            <a:ext cx="1834554" cy="369332"/>
          </a:xfrm>
          <a:prstGeom prst="rect">
            <a:avLst/>
          </a:prstGeom>
          <a:no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Raffaele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Garfalo</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0023177" y="2370618"/>
            <a:ext cx="2204046" cy="276999"/>
          </a:xfrm>
          <a:prstGeom prst="rect">
            <a:avLst/>
          </a:prstGeom>
          <a:noFill/>
        </p:spPr>
        <p:txBody>
          <a:bodyPr wrap="square" rtlCol="0">
            <a:spAutoFit/>
          </a:bodyPr>
          <a:lstStyle/>
          <a:p>
            <a:pPr algn="ctr"/>
            <a:r>
              <a:rPr lang="en-US" sz="1200" dirty="0" err="1" smtClean="0">
                <a:latin typeface="Times New Roman" panose="02020603050405020304" pitchFamily="18" charset="0"/>
                <a:cs typeface="Times New Roman" panose="02020603050405020304" pitchFamily="18" charset="0"/>
              </a:rPr>
              <a:t>Ritratto</a:t>
            </a:r>
            <a:r>
              <a:rPr lang="en-US" sz="1200" dirty="0" smtClean="0">
                <a:latin typeface="Times New Roman" panose="02020603050405020304" pitchFamily="18" charset="0"/>
                <a:cs typeface="Times New Roman" panose="02020603050405020304" pitchFamily="18" charset="0"/>
              </a:rPr>
              <a:t> di </a:t>
            </a:r>
            <a:r>
              <a:rPr lang="en-US" sz="1200" dirty="0" err="1" smtClean="0">
                <a:latin typeface="Times New Roman" panose="02020603050405020304" pitchFamily="18" charset="0"/>
                <a:cs typeface="Times New Roman" panose="02020603050405020304" pitchFamily="18" charset="0"/>
              </a:rPr>
              <a:t>Cesare</a:t>
            </a:r>
            <a:r>
              <a:rPr lang="en-US" sz="1200" dirty="0" smtClean="0">
                <a:latin typeface="Times New Roman" panose="02020603050405020304" pitchFamily="18" charset="0"/>
                <a:cs typeface="Times New Roman" panose="02020603050405020304" pitchFamily="18" charset="0"/>
              </a:rPr>
              <a:t> Lombroso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06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8001000" cy="2769989"/>
          </a:xfrm>
          <a:prstGeom prst="rect">
            <a:avLst/>
          </a:prstGeom>
        </p:spPr>
        <p:txBody>
          <a:bodyPr wrap="square">
            <a:spAutoFit/>
          </a:bodyPr>
          <a:lstStyle/>
          <a:p>
            <a:pPr algn="just"/>
            <a:r>
              <a:rPr lang="en-US" sz="5400" b="1" dirty="0">
                <a:solidFill>
                  <a:srgbClr val="FF0000"/>
                </a:solidFill>
                <a:latin typeface="NikoshBAN" panose="02000000000000000000" pitchFamily="2" charset="0"/>
                <a:cs typeface="NikoshBAN" panose="02000000000000000000" pitchFamily="2" charset="0"/>
              </a:rPr>
              <a:t>	</a:t>
            </a:r>
            <a:r>
              <a:rPr lang="bn-IN" sz="5400" dirty="0">
                <a:solidFill>
                  <a:srgbClr val="00B050"/>
                </a:solidFill>
                <a:latin typeface="NikoshBAN" panose="02000000000000000000" pitchFamily="2" charset="0"/>
                <a:cs typeface="NikoshBAN" panose="02000000000000000000" pitchFamily="2" charset="0"/>
              </a:rPr>
              <a:t>৪</a:t>
            </a:r>
            <a:r>
              <a:rPr lang="en-US" sz="5400" dirty="0">
                <a:solidFill>
                  <a:srgbClr val="00B050"/>
                </a:solidFill>
                <a:latin typeface="NikoshBAN" panose="02000000000000000000" pitchFamily="2" charset="0"/>
                <a:cs typeface="NikoshBAN" panose="02000000000000000000" pitchFamily="2" charset="0"/>
              </a:rPr>
              <a:t>।</a:t>
            </a:r>
            <a:r>
              <a:rPr lang="en-US" sz="5400" dirty="0" err="1">
                <a:solidFill>
                  <a:srgbClr val="00B050"/>
                </a:solidFill>
                <a:latin typeface="NikoshBAN" panose="02000000000000000000" pitchFamily="2" charset="0"/>
                <a:cs typeface="NikoshBAN" panose="02000000000000000000" pitchFamily="2" charset="0"/>
              </a:rPr>
              <a:t>প্রতিভা</a:t>
            </a:r>
            <a:r>
              <a:rPr lang="en-US" sz="5400" dirty="0">
                <a:solidFill>
                  <a:srgbClr val="00B050"/>
                </a:solidFill>
                <a:latin typeface="NikoshBAN" panose="02000000000000000000" pitchFamily="2" charset="0"/>
                <a:cs typeface="NikoshBAN" panose="02000000000000000000" pitchFamily="2" charset="0"/>
              </a:rPr>
              <a:t> ও </a:t>
            </a:r>
            <a:r>
              <a:rPr lang="en-US" sz="5400" dirty="0" err="1">
                <a:solidFill>
                  <a:srgbClr val="00B050"/>
                </a:solidFill>
                <a:latin typeface="NikoshBAN" panose="02000000000000000000" pitchFamily="2" charset="0"/>
                <a:cs typeface="NikoshBAN" panose="02000000000000000000" pitchFamily="2" charset="0"/>
              </a:rPr>
              <a:t>দক্ষতাঃ</a:t>
            </a:r>
            <a:r>
              <a:rPr lang="en-US" sz="5400" dirty="0">
                <a:solidFill>
                  <a:srgbClr val="00B050"/>
                </a:solidFill>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ব্যক্তির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প্রতিভা</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দক্ষতা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বংশগত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উপাদান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দ্বারা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প্রভাবিত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হয়।বেশীরভাগ</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ক্ষেত্রে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দেখা</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ব্যক্তির</a:t>
            </a:r>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প্রতিভা</a:t>
            </a:r>
            <a:r>
              <a:rPr lang="bn-IN" sz="4000" dirty="0" smtClean="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ও </a:t>
            </a:r>
            <a:r>
              <a:rPr lang="en-US" sz="4000" dirty="0" err="1">
                <a:latin typeface="NikoshBAN" panose="02000000000000000000" pitchFamily="2" charset="0"/>
                <a:cs typeface="NikoshBAN" panose="02000000000000000000" pitchFamily="2" charset="0"/>
              </a:rPr>
              <a:t>দক্ষতা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বংশগতি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প্রাপ্ত</a:t>
            </a:r>
            <a:r>
              <a:rPr lang="en-US" sz="4000" dirty="0" smtClean="0">
                <a:latin typeface="NikoshBAN" panose="02000000000000000000" pitchFamily="2" charset="0"/>
                <a:cs typeface="NikoshBAN" panose="02000000000000000000" pitchFamily="2" charset="0"/>
              </a:rPr>
              <a:t>।</a:t>
            </a:r>
            <a:endParaRPr lang="bn-IN" sz="4000" dirty="0">
              <a:latin typeface="NikoshBAN" panose="02000000000000000000" pitchFamily="2" charset="0"/>
              <a:cs typeface="NikoshBAN" panose="02000000000000000000" pitchFamily="2" charset="0"/>
            </a:endParaRPr>
          </a:p>
        </p:txBody>
      </p:sp>
      <p:pic>
        <p:nvPicPr>
          <p:cNvPr id="4" name="Content Placeholder 4">
            <a:extLst>
              <a:ext uri="{FF2B5EF4-FFF2-40B4-BE49-F238E27FC236}">
                <a16:creationId xmlns:a16="http://schemas.microsoft.com/office/drawing/2014/main" xmlns="" id="{51AD024D-43CF-4A54-8621-45F0B4837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0"/>
            <a:ext cx="4191001" cy="2895600"/>
          </a:xfrm>
          <a:prstGeom prst="rect">
            <a:avLst/>
          </a:prstGeom>
        </p:spPr>
      </p:pic>
      <p:sp>
        <p:nvSpPr>
          <p:cNvPr id="5" name="Rectangle 4"/>
          <p:cNvSpPr/>
          <p:nvPr/>
        </p:nvSpPr>
        <p:spPr>
          <a:xfrm>
            <a:off x="1981200" y="2895600"/>
            <a:ext cx="10210800" cy="3600986"/>
          </a:xfrm>
          <a:prstGeom prst="rect">
            <a:avLst/>
          </a:prstGeom>
        </p:spPr>
        <p:txBody>
          <a:bodyPr wrap="square">
            <a:spAutoFit/>
          </a:bodyPr>
          <a:lstStyle/>
          <a:p>
            <a:pPr algn="just"/>
            <a:r>
              <a:rPr lang="en-US" sz="3200" dirty="0" smtClean="0">
                <a:latin typeface="NikoshBAN" panose="02000000000000000000" pitchFamily="2" charset="0"/>
                <a:cs typeface="NikoshBAN" panose="02000000000000000000" pitchFamily="2" charset="0"/>
              </a:rPr>
              <a:t>	</a:t>
            </a:r>
            <a:r>
              <a:rPr lang="en-US" sz="3200" dirty="0" smtClean="0">
                <a:solidFill>
                  <a:srgbClr val="CC0099"/>
                </a:solidFill>
                <a:latin typeface="NikoshBAN" panose="02000000000000000000" pitchFamily="2" charset="0"/>
                <a:cs typeface="NikoshBAN" panose="02000000000000000000" pitchFamily="2" charset="0"/>
              </a:rPr>
              <a:t>এ </a:t>
            </a:r>
            <a:r>
              <a:rPr lang="en-US" sz="3200" dirty="0" err="1">
                <a:solidFill>
                  <a:srgbClr val="CC0099"/>
                </a:solidFill>
                <a:latin typeface="NikoshBAN" panose="02000000000000000000" pitchFamily="2" charset="0"/>
                <a:cs typeface="NikoshBAN" panose="02000000000000000000" pitchFamily="2" charset="0"/>
              </a:rPr>
              <a:t>প্রসঙ্গে</a:t>
            </a:r>
            <a:r>
              <a:rPr lang="en-US" sz="3200" dirty="0">
                <a:solidFill>
                  <a:srgbClr val="CC0099"/>
                </a:solidFill>
                <a:latin typeface="NikoshBAN" panose="02000000000000000000" pitchFamily="2" charset="0"/>
                <a:cs typeface="NikoshBAN" panose="02000000000000000000" pitchFamily="2" charset="0"/>
              </a:rPr>
              <a:t> </a:t>
            </a:r>
            <a:r>
              <a:rPr lang="en-US" sz="3600" dirty="0">
                <a:solidFill>
                  <a:srgbClr val="CC0099"/>
                </a:solidFill>
                <a:latin typeface="Times New Roman" panose="02020603050405020304" pitchFamily="18" charset="0"/>
                <a:cs typeface="Times New Roman" panose="02020603050405020304" pitchFamily="18" charset="0"/>
              </a:rPr>
              <a:t>Francis  </a:t>
            </a:r>
            <a:r>
              <a:rPr lang="en-US" sz="3600" dirty="0" err="1" smtClean="0">
                <a:solidFill>
                  <a:srgbClr val="CC0099"/>
                </a:solidFill>
                <a:latin typeface="Times New Roman" panose="02020603050405020304" pitchFamily="18" charset="0"/>
                <a:cs typeface="Times New Roman" panose="02020603050405020304" pitchFamily="18" charset="0"/>
              </a:rPr>
              <a:t>Gulton</a:t>
            </a:r>
            <a:r>
              <a:rPr lang="bn-IN" sz="3600" dirty="0" smtClean="0">
                <a:solidFill>
                  <a:srgbClr val="CC0099"/>
                </a:solidFill>
                <a:latin typeface="Times New Roman" panose="02020603050405020304" pitchFamily="18" charset="0"/>
                <a:cs typeface="NikoshBAN" panose="02000000000000000000" pitchFamily="2" charset="0"/>
              </a:rPr>
              <a:t> </a:t>
            </a:r>
            <a:r>
              <a:rPr lang="bn-IN" sz="3200" dirty="0">
                <a:solidFill>
                  <a:srgbClr val="CC0099"/>
                </a:solidFill>
                <a:latin typeface="NikoshBAN" panose="02000000000000000000" pitchFamily="2" charset="0"/>
                <a:cs typeface="NikoshBAN" panose="02000000000000000000" pitchFamily="2" charset="0"/>
              </a:rPr>
              <a:t>বলেন, “শারীরিক গঠন ও যৌণ ক্ষমতা, রং,</a:t>
            </a:r>
            <a:r>
              <a:rPr lang="en-US" sz="3200" dirty="0">
                <a:solidFill>
                  <a:srgbClr val="CC0099"/>
                </a:solidFill>
                <a:latin typeface="NikoshBAN" panose="02000000000000000000" pitchFamily="2" charset="0"/>
                <a:cs typeface="NikoshBAN" panose="02000000000000000000" pitchFamily="2" charset="0"/>
              </a:rPr>
              <a:t> </a:t>
            </a:r>
            <a:r>
              <a:rPr lang="bn-IN" sz="3200" dirty="0">
                <a:solidFill>
                  <a:srgbClr val="CC0099"/>
                </a:solidFill>
                <a:latin typeface="NikoshBAN" panose="02000000000000000000" pitchFamily="2" charset="0"/>
                <a:cs typeface="NikoshBAN" panose="02000000000000000000" pitchFamily="2" charset="0"/>
              </a:rPr>
              <a:t>স্বাস্থ্য,</a:t>
            </a:r>
            <a:r>
              <a:rPr lang="en-US" sz="3200" dirty="0">
                <a:solidFill>
                  <a:srgbClr val="CC0099"/>
                </a:solidFill>
                <a:latin typeface="NikoshBAN" panose="02000000000000000000" pitchFamily="2" charset="0"/>
                <a:cs typeface="NikoshBAN" panose="02000000000000000000" pitchFamily="2" charset="0"/>
              </a:rPr>
              <a:t> </a:t>
            </a:r>
            <a:r>
              <a:rPr lang="bn-IN" sz="3200" dirty="0">
                <a:solidFill>
                  <a:srgbClr val="CC0099"/>
                </a:solidFill>
                <a:latin typeface="NikoshBAN" panose="02000000000000000000" pitchFamily="2" charset="0"/>
                <a:cs typeface="NikoshBAN" panose="02000000000000000000" pitchFamily="2" charset="0"/>
              </a:rPr>
              <a:t>শক্তি,</a:t>
            </a:r>
            <a:r>
              <a:rPr lang="en-US" sz="3200" dirty="0">
                <a:solidFill>
                  <a:srgbClr val="CC0099"/>
                </a:solidFill>
                <a:latin typeface="NikoshBAN" panose="02000000000000000000" pitchFamily="2" charset="0"/>
                <a:cs typeface="NikoshBAN" panose="02000000000000000000" pitchFamily="2" charset="0"/>
              </a:rPr>
              <a:t> </a:t>
            </a:r>
            <a:r>
              <a:rPr lang="bn-IN" sz="3200" dirty="0">
                <a:solidFill>
                  <a:srgbClr val="CC0099"/>
                </a:solidFill>
                <a:latin typeface="NikoshBAN" panose="02000000000000000000" pitchFamily="2" charset="0"/>
                <a:cs typeface="NikoshBAN" panose="02000000000000000000" pitchFamily="2" charset="0"/>
              </a:rPr>
              <a:t>সংবেদনশীলতা,</a:t>
            </a:r>
            <a:r>
              <a:rPr lang="en-US" sz="3200" dirty="0">
                <a:solidFill>
                  <a:srgbClr val="CC0099"/>
                </a:solidFill>
                <a:latin typeface="NikoshBAN" panose="02000000000000000000" pitchFamily="2" charset="0"/>
                <a:cs typeface="NikoshBAN" panose="02000000000000000000" pitchFamily="2" charset="0"/>
              </a:rPr>
              <a:t> </a:t>
            </a:r>
            <a:r>
              <a:rPr lang="bn-IN" sz="3200" dirty="0">
                <a:solidFill>
                  <a:srgbClr val="CC0099"/>
                </a:solidFill>
                <a:latin typeface="NikoshBAN" panose="02000000000000000000" pitchFamily="2" charset="0"/>
                <a:cs typeface="NikoshBAN" panose="02000000000000000000" pitchFamily="2" charset="0"/>
              </a:rPr>
              <a:t>শ্রবন ক্ষমতা,</a:t>
            </a:r>
            <a:r>
              <a:rPr lang="en-US" sz="3200" dirty="0">
                <a:solidFill>
                  <a:srgbClr val="CC0099"/>
                </a:solidFill>
                <a:latin typeface="NikoshBAN" panose="02000000000000000000" pitchFamily="2" charset="0"/>
                <a:cs typeface="NikoshBAN" panose="02000000000000000000" pitchFamily="2" charset="0"/>
              </a:rPr>
              <a:t> </a:t>
            </a:r>
            <a:r>
              <a:rPr lang="bn-IN" sz="3200" dirty="0">
                <a:solidFill>
                  <a:srgbClr val="CC0099"/>
                </a:solidFill>
                <a:latin typeface="NikoshBAN" panose="02000000000000000000" pitchFamily="2" charset="0"/>
                <a:cs typeface="NikoshBAN" panose="02000000000000000000" pitchFamily="2" charset="0"/>
              </a:rPr>
              <a:t>বুধিমত্তা ও দক্ষতা ইত্যাদি ক্ষেত্রে মানুষ মূলত অসম।” তিনি তার গবেষণায় দেখান যে মধ্যমমানের ব্যক্তিকে যতই অনুকূল পরিবেশ দেয়া হোক না কেন, সে তার প্রতিভার উন্নতি ঘটাতে পারেনা।অন্যদিকে তিনি দেখান যে,অনেক প্রতিকূল পরিবেশের বাধা বিপত্তি অতিক্রম করেও প্রতিভাবান ও মেধাবী ব্যক্তিরা জীবনের চরম উন্নতির শিখরে </a:t>
            </a:r>
            <a:r>
              <a:rPr lang="bn-IN" sz="3200" dirty="0" smtClean="0">
                <a:solidFill>
                  <a:srgbClr val="CC0099"/>
                </a:solidFill>
                <a:latin typeface="NikoshBAN" panose="02000000000000000000" pitchFamily="2" charset="0"/>
                <a:cs typeface="NikoshBAN" panose="02000000000000000000" pitchFamily="2" charset="0"/>
              </a:rPr>
              <a:t>পৌঁছেছেন</a:t>
            </a:r>
            <a:endParaRPr lang="bn-IN" sz="3200" dirty="0">
              <a:solidFill>
                <a:srgbClr val="CC0099"/>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2" y="3016624"/>
            <a:ext cx="1958787" cy="2438400"/>
          </a:xfrm>
          <a:prstGeom prst="rect">
            <a:avLst/>
          </a:prstGeom>
        </p:spPr>
      </p:pic>
      <p:sp>
        <p:nvSpPr>
          <p:cNvPr id="7" name="TextBox 6"/>
          <p:cNvSpPr txBox="1"/>
          <p:nvPr/>
        </p:nvSpPr>
        <p:spPr>
          <a:xfrm>
            <a:off x="127747" y="5576048"/>
            <a:ext cx="1752598" cy="461665"/>
          </a:xfrm>
          <a:prstGeom prst="rect">
            <a:avLst/>
          </a:prstGeom>
          <a:noFill/>
        </p:spPr>
        <p:txBody>
          <a:bodyPr wrap="square" rtlCol="0">
            <a:spAutoFit/>
          </a:bodyPr>
          <a:lstStyle/>
          <a:p>
            <a:pPr algn="ctr"/>
            <a:r>
              <a:rPr lang="en-US" sz="2400" dirty="0" err="1" smtClean="0"/>
              <a:t>F.Gulton</a:t>
            </a:r>
            <a:endParaRPr lang="en-US" sz="2400" dirty="0"/>
          </a:p>
        </p:txBody>
      </p:sp>
    </p:spTree>
    <p:extLst>
      <p:ext uri="{BB962C8B-B14F-4D97-AF65-F5344CB8AC3E}">
        <p14:creationId xmlns:p14="http://schemas.microsoft.com/office/powerpoint/2010/main" val="279859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8305799" cy="5940088"/>
          </a:xfrm>
          <a:prstGeom prst="rect">
            <a:avLst/>
          </a:prstGeom>
        </p:spPr>
        <p:txBody>
          <a:bodyPr wrap="square">
            <a:spAutoFit/>
          </a:bodyPr>
          <a:lstStyle/>
          <a:p>
            <a:pPr algn="just"/>
            <a:r>
              <a:rPr lang="en-US" sz="7200" b="1" dirty="0">
                <a:solidFill>
                  <a:srgbClr val="FF0000"/>
                </a:solidFill>
                <a:latin typeface="NikoshBAN" panose="02000000000000000000" pitchFamily="2" charset="0"/>
                <a:cs typeface="NikoshBAN" panose="02000000000000000000" pitchFamily="2" charset="0"/>
              </a:rPr>
              <a:t>	</a:t>
            </a:r>
            <a:r>
              <a:rPr lang="en-US" sz="7200" dirty="0">
                <a:solidFill>
                  <a:srgbClr val="CC0099"/>
                </a:solidFill>
                <a:latin typeface="NikoshBAN" panose="02000000000000000000" pitchFamily="2" charset="0"/>
                <a:cs typeface="NikoshBAN" panose="02000000000000000000" pitchFamily="2" charset="0"/>
              </a:rPr>
              <a:t>৫।ব্যক্তিত্ব </a:t>
            </a:r>
            <a:r>
              <a:rPr lang="en-US" sz="7200" dirty="0" err="1" smtClean="0">
                <a:solidFill>
                  <a:srgbClr val="CC0099"/>
                </a:solidFill>
                <a:latin typeface="NikoshBAN" panose="02000000000000000000" pitchFamily="2" charset="0"/>
                <a:cs typeface="NikoshBAN" panose="02000000000000000000" pitchFamily="2" charset="0"/>
              </a:rPr>
              <a:t>গঠনঃ</a:t>
            </a:r>
            <a:r>
              <a:rPr lang="en-US" sz="7200" dirty="0" smtClean="0">
                <a:solidFill>
                  <a:srgbClr val="CC0099"/>
                </a:solidFill>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ব্যক্তিত্ব </a:t>
            </a:r>
            <a:r>
              <a:rPr lang="bn-IN" sz="4400" dirty="0">
                <a:latin typeface="NikoshBAN" panose="02000000000000000000" pitchFamily="2" charset="0"/>
                <a:cs typeface="NikoshBAN" panose="02000000000000000000" pitchFamily="2" charset="0"/>
              </a:rPr>
              <a:t>গঠনেও বংশগত উপাদান ক্রিয়াশীল</a:t>
            </a:r>
            <a:r>
              <a:rPr lang="bn-IN" sz="4400"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এদেশের </a:t>
            </a:r>
            <a:r>
              <a:rPr lang="bn-IN" sz="4400" dirty="0">
                <a:latin typeface="NikoshBAN" panose="02000000000000000000" pitchFamily="2" charset="0"/>
                <a:cs typeface="NikoshBAN" panose="02000000000000000000" pitchFamily="2" charset="0"/>
              </a:rPr>
              <a:t>রাজা-বাদশাহদের শাসনামল পর্যালোচনা করলে দেখা যায় একই বংশোদ্ভূত রাজাদের নীতি ও আদর্শ পরবর্তী বংশধরেরাও মেনে চলেছে এবং প্রভাবিত হয়েছে।সুতরাং ব্যক্তিত্ব গঠন ও পরিচালনায় বংশগত উপাদান গুরুত্বপুর্ণ প্রভাব বিস্তার করে।</a:t>
            </a:r>
            <a:endParaRPr lang="en-US" sz="4400" dirty="0">
              <a:latin typeface="NikoshBAN" panose="02000000000000000000" pitchFamily="2" charset="0"/>
              <a:cs typeface="NikoshBAN" panose="02000000000000000000" pitchFamily="2" charset="0"/>
            </a:endParaRPr>
          </a:p>
        </p:txBody>
      </p:sp>
      <p:pic>
        <p:nvPicPr>
          <p:cNvPr id="5" name="Content Placeholder 4">
            <a:extLst>
              <a:ext uri="{FF2B5EF4-FFF2-40B4-BE49-F238E27FC236}">
                <a16:creationId xmlns:a16="http://schemas.microsoft.com/office/drawing/2014/main" xmlns="" id="{9A94A100-25A5-4D8C-846D-6719CAE53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1" y="3200400"/>
            <a:ext cx="3810000" cy="3581400"/>
          </a:xfrm>
          <a:prstGeom prst="rect">
            <a:avLst/>
          </a:prstGeom>
        </p:spPr>
      </p:pic>
      <p:pic>
        <p:nvPicPr>
          <p:cNvPr id="6" name="Picture 5">
            <a:extLst>
              <a:ext uri="{FF2B5EF4-FFF2-40B4-BE49-F238E27FC236}">
                <a16:creationId xmlns:a16="http://schemas.microsoft.com/office/drawing/2014/main" xmlns="" id="{B4C5BB3C-555E-4221-99A3-D7181D806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0"/>
            <a:ext cx="3886200" cy="3200400"/>
          </a:xfrm>
          <a:prstGeom prst="rect">
            <a:avLst/>
          </a:prstGeom>
        </p:spPr>
      </p:pic>
    </p:spTree>
    <p:extLst>
      <p:ext uri="{BB962C8B-B14F-4D97-AF65-F5344CB8AC3E}">
        <p14:creationId xmlns:p14="http://schemas.microsoft.com/office/powerpoint/2010/main" val="386210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33400" y="381000"/>
            <a:ext cx="11201400" cy="6186309"/>
          </a:xfrm>
          <a:prstGeom prst="rect">
            <a:avLst/>
          </a:prstGeom>
          <a:noFill/>
        </p:spPr>
        <p:txBody>
          <a:bodyPr wrap="square" rtlCol="0">
            <a:spAutoFit/>
          </a:bodyPr>
          <a:lstStyle/>
          <a:p>
            <a:pPr algn="just"/>
            <a:r>
              <a:rPr lang="en-US" sz="4000" b="1" dirty="0">
                <a:solidFill>
                  <a:srgbClr val="FF0000"/>
                </a:solidFill>
                <a:latin typeface="NikoshBAN" panose="02000000000000000000" pitchFamily="2" charset="0"/>
                <a:cs typeface="NikoshBAN" panose="02000000000000000000" pitchFamily="2" charset="0"/>
              </a:rPr>
              <a:t>	</a:t>
            </a:r>
            <a:r>
              <a:rPr lang="en-US" sz="4000" b="1" dirty="0" smtClean="0">
                <a:solidFill>
                  <a:srgbClr val="CC0099"/>
                </a:solidFill>
                <a:latin typeface="NikoshBAN" panose="02000000000000000000" pitchFamily="2" charset="0"/>
                <a:cs typeface="NikoshBAN" panose="02000000000000000000" pitchFamily="2" charset="0"/>
              </a:rPr>
              <a:t>৬</a:t>
            </a:r>
            <a:r>
              <a:rPr lang="bn-IN" sz="4000" b="1" dirty="0" smtClean="0">
                <a:solidFill>
                  <a:srgbClr val="CC0099"/>
                </a:solidFill>
                <a:latin typeface="NikoshBAN" panose="02000000000000000000" pitchFamily="2" charset="0"/>
                <a:cs typeface="NikoshBAN" panose="02000000000000000000" pitchFamily="2" charset="0"/>
              </a:rPr>
              <a:t>।</a:t>
            </a:r>
            <a:r>
              <a:rPr lang="bn-IN" sz="4000" b="1" dirty="0">
                <a:solidFill>
                  <a:srgbClr val="CC0099"/>
                </a:solidFill>
                <a:latin typeface="NikoshBAN" panose="02000000000000000000" pitchFamily="2" charset="0"/>
                <a:cs typeface="NikoshBAN" panose="02000000000000000000" pitchFamily="2" charset="0"/>
              </a:rPr>
              <a:t>সামাজিক খ্যাতি ও মর্যাদাঃ</a:t>
            </a:r>
            <a:r>
              <a:rPr lang="bn-IN" sz="3600" dirty="0">
                <a:latin typeface="NikoshBAN" panose="02000000000000000000" pitchFamily="2" charset="0"/>
                <a:cs typeface="NikoshBAN" panose="02000000000000000000" pitchFamily="2" charset="0"/>
              </a:rPr>
              <a:t>সামাজিক খ্যাতি ও মর্যাদা লাভের ক্ষেত্রেও বংশগত উপাদানের ভূমিকা কম নয়।</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সমাজ জীবনে বংশগতি উপাদানের প্রভাব সুপ্রাচীনকাল হতেই স্বীকৃত।</a:t>
            </a:r>
            <a:r>
              <a:rPr lang="en-US" sz="4000" dirty="0" err="1">
                <a:latin typeface="NikoshBAN" panose="02000000000000000000" pitchFamily="2" charset="0"/>
                <a:cs typeface="NikoshBAN" panose="02000000000000000000" pitchFamily="2" charset="0"/>
              </a:rPr>
              <a:t>আদিম</a:t>
            </a:r>
            <a:r>
              <a:rPr lang="bn-IN"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সমাজের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স্তরবিন্যাসের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ক্ষেত্রে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রক্ত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সম্পর্ক</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বংশমর্যাদা</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জৈবিক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নির্বাচন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প্রক্রিয়াকে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সর্বাধিক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গুরুত্ব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দেওয়া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হতো।আর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সেগুলোর</a:t>
            </a:r>
            <a:r>
              <a:rPr lang="bn-IN"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মাধ্যমেই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সামাজিক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মান-মর্যাদা</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যশ-খ্যাতি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ইত্যাদি</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নিরূপিত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গ্রীক</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রোমান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সভ্যতায়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অভিজাত</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দাস</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ইত্যাদি</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শ্রেণিভেদের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ছিল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রক্তের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বিশুদ্ধতা</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বংশগত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মান-মর্যাদা।এদেশের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সমাজব্যবস্থায়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দেখা</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যায়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জমিদারের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বংশধরেরা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পরম্পরায়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সামাজিক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মর্যাদা</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ভোগ</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এসেছে।সুতরাং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সামাজিক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খ্যাতি</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মর্যাদা</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লাভের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ক্ষেত্রেও</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বংশগত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উপাদানের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প্রভাব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বিদ্যমান</a:t>
            </a:r>
            <a:r>
              <a:rPr lang="en-US" sz="40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66571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533400" y="304800"/>
            <a:ext cx="11125200" cy="6463308"/>
          </a:xfrm>
          <a:prstGeom prst="rect">
            <a:avLst/>
          </a:prstGeom>
        </p:spPr>
        <p:txBody>
          <a:bodyPr wrap="square">
            <a:spAutoFit/>
          </a:bodyPr>
          <a:lstStyle/>
          <a:p>
            <a:pPr algn="just"/>
            <a:r>
              <a:rPr lang="en-US" sz="5400" b="1" dirty="0">
                <a:solidFill>
                  <a:srgbClr val="FF0000"/>
                </a:solidFill>
                <a:latin typeface="NikoshBAN" panose="02000000000000000000" pitchFamily="2" charset="0"/>
                <a:cs typeface="NikoshBAN" panose="02000000000000000000" pitchFamily="2" charset="0"/>
              </a:rPr>
              <a:t>	</a:t>
            </a:r>
            <a:r>
              <a:rPr lang="en-US" sz="5400" b="1" dirty="0">
                <a:solidFill>
                  <a:srgbClr val="CC0099"/>
                </a:solidFill>
                <a:latin typeface="NikoshBAN" panose="02000000000000000000" pitchFamily="2" charset="0"/>
                <a:cs typeface="NikoshBAN" panose="02000000000000000000" pitchFamily="2" charset="0"/>
              </a:rPr>
              <a:t>৭</a:t>
            </a:r>
            <a:r>
              <a:rPr lang="bn-IN" sz="5400" b="1" dirty="0" smtClean="0">
                <a:solidFill>
                  <a:srgbClr val="CC0099"/>
                </a:solidFill>
                <a:latin typeface="NikoshBAN" panose="02000000000000000000" pitchFamily="2" charset="0"/>
                <a:cs typeface="NikoshBAN" panose="02000000000000000000" pitchFamily="2" charset="0"/>
              </a:rPr>
              <a:t>।</a:t>
            </a:r>
            <a:r>
              <a:rPr lang="bn-IN" sz="5400" b="1" dirty="0">
                <a:solidFill>
                  <a:srgbClr val="CC0099"/>
                </a:solidFill>
                <a:latin typeface="NikoshBAN" panose="02000000000000000000" pitchFamily="2" charset="0"/>
                <a:cs typeface="NikoshBAN" panose="02000000000000000000" pitchFamily="2" charset="0"/>
              </a:rPr>
              <a:t>সমাজ ও সভ্যতার বিকাশঃ</a:t>
            </a:r>
            <a:r>
              <a:rPr lang="en-US" sz="5400" b="1" dirty="0">
                <a:solidFill>
                  <a:srgbClr val="CC0099"/>
                </a:solidFill>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বর্ণবাদীদের মতে,সমাজ ও সভ্যতার বিকাশে বংশগতির অবদান রয়েছে</a:t>
            </a:r>
            <a:r>
              <a:rPr lang="bn-IN"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তাঁদের </a:t>
            </a:r>
            <a:r>
              <a:rPr lang="bn-IN" sz="4000" dirty="0">
                <a:latin typeface="NikoshBAN" panose="02000000000000000000" pitchFamily="2" charset="0"/>
                <a:cs typeface="NikoshBAN" panose="02000000000000000000" pitchFamily="2" charset="0"/>
              </a:rPr>
              <a:t>মতে,শেতাঙ্গ নৃগোষ্টীর লোকেরা জন্মগতভাবে উৎকৃষ্ট এবং বাকীরা নিকৃষ্ট।উৎকৃষ্ট লোকেরা কর্মঠ</a:t>
            </a:r>
            <a:r>
              <a:rPr lang="bn-IN"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সভ্য,</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মার্জিত,</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বিজয়ী </a:t>
            </a:r>
            <a:r>
              <a:rPr lang="bn-IN" sz="4000" dirty="0">
                <a:latin typeface="NikoshBAN" panose="02000000000000000000" pitchFamily="2" charset="0"/>
                <a:cs typeface="NikoshBAN" panose="02000000000000000000" pitchFamily="2" charset="0"/>
              </a:rPr>
              <a:t>এবং প্রগতিবাদী।</a:t>
            </a:r>
          </a:p>
          <a:p>
            <a:pPr algn="just"/>
            <a:r>
              <a:rPr lang="bn-IN" sz="4000" dirty="0">
                <a:latin typeface="NikoshBAN" panose="02000000000000000000" pitchFamily="2" charset="0"/>
                <a:cs typeface="NikoshBAN" panose="02000000000000000000" pitchFamily="2" charset="0"/>
              </a:rPr>
              <a:t>	পক্ষান্তরে,নিকৃষ্ট নৃগোষ্টীর লোকেরা নিস্কর্মা, অমার্জিত, শাসিত, পরাজিত এবং পশ্চাদগামী</a:t>
            </a:r>
            <a:r>
              <a:rPr lang="bn-IN"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জ্ঞান-বিজ্ঞানের </a:t>
            </a:r>
            <a:r>
              <a:rPr lang="bn-IN" sz="4000" dirty="0">
                <a:latin typeface="NikoshBAN" panose="02000000000000000000" pitchFamily="2" charset="0"/>
                <a:cs typeface="NikoshBAN" panose="02000000000000000000" pitchFamily="2" charset="0"/>
              </a:rPr>
              <a:t>বিকাশে তেমন কোন অবদান রাখতে পারেনা বলে বর্ণবাদীরা মনে করেন</a:t>
            </a:r>
            <a:r>
              <a:rPr lang="bn-IN"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বর্ণবাদীদের</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উৎকৃষ্ট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জৈবিক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বৈশিষ্ট্যের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অধিকারী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মানুষেরাই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কেবল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সভ্যতার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বিকাশ</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ঘটাতে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পারে।জৈবিক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বৈশিষ্ট্যের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মধ্যে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উৎকৃষ্ট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গুনাবলীর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অভাব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ঘটলে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সভ্যতার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পতন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ঘটে</a:t>
            </a:r>
            <a:r>
              <a:rPr lang="en-US" sz="40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77387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3993554"/>
              </p:ext>
            </p:extLst>
          </p:nvPr>
        </p:nvGraphicFramePr>
        <p:xfrm>
          <a:off x="0" y="1219200"/>
          <a:ext cx="7772400" cy="5528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485272352"/>
              </p:ext>
            </p:extLst>
          </p:nvPr>
        </p:nvGraphicFramePr>
        <p:xfrm>
          <a:off x="0" y="0"/>
          <a:ext cx="121920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lowchart: Process 3"/>
          <p:cNvSpPr/>
          <p:nvPr/>
        </p:nvSpPr>
        <p:spPr>
          <a:xfrm>
            <a:off x="7924800" y="1143000"/>
            <a:ext cx="4267201" cy="5562600"/>
          </a:xfrm>
          <a:prstGeom prst="flowChartProcess">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rtlCol="0" anchor="ctr"/>
          <a:lstStyle/>
          <a:p>
            <a:pPr algn="ctr"/>
            <a:r>
              <a:rPr lang="bn-IN" sz="4000" dirty="0">
                <a:solidFill>
                  <a:srgbClr val="FFFF00"/>
                </a:solidFill>
                <a:latin typeface="NikoshBAN" pitchFamily="2" charset="0"/>
                <a:cs typeface="NikoshBAN" pitchFamily="2" charset="0"/>
              </a:rPr>
              <a:t>সমাজবিজ্ঞান</a:t>
            </a:r>
            <a:r>
              <a:rPr lang="en-US" sz="4000" dirty="0">
                <a:solidFill>
                  <a:srgbClr val="FFFF00"/>
                </a:solidFill>
                <a:latin typeface="NikoshBAN" pitchFamily="2" charset="0"/>
                <a:cs typeface="NikoshBAN" pitchFamily="2" charset="0"/>
              </a:rPr>
              <a:t> </a:t>
            </a:r>
            <a:endParaRPr lang="bn-IN" sz="4000" dirty="0">
              <a:solidFill>
                <a:srgbClr val="FFFF00"/>
              </a:solidFill>
              <a:latin typeface="NikoshBAN" pitchFamily="2" charset="0"/>
              <a:cs typeface="NikoshBAN" pitchFamily="2" charset="0"/>
            </a:endParaRPr>
          </a:p>
          <a:p>
            <a:pPr algn="ctr"/>
            <a:r>
              <a:rPr lang="bn-IN" sz="4000" dirty="0">
                <a:solidFill>
                  <a:srgbClr val="FFFF00"/>
                </a:solidFill>
                <a:latin typeface="NikoshBAN" pitchFamily="2" charset="0"/>
                <a:cs typeface="NikoshBAN" pitchFamily="2" charset="0"/>
              </a:rPr>
              <a:t>দ্বিতীয়</a:t>
            </a:r>
            <a:r>
              <a:rPr lang="bn-BD" sz="2000" dirty="0">
                <a:solidFill>
                  <a:srgbClr val="FFFF00"/>
                </a:solidFill>
                <a:latin typeface="NikoshBAN" pitchFamily="2" charset="0"/>
                <a:cs typeface="NikoshBAN" pitchFamily="2" charset="0"/>
              </a:rPr>
              <a:t> </a:t>
            </a:r>
            <a:r>
              <a:rPr lang="bn-IN" sz="4400" dirty="0">
                <a:solidFill>
                  <a:srgbClr val="FFFF00"/>
                </a:solidFill>
                <a:latin typeface="NikoshBAN" pitchFamily="2" charset="0"/>
                <a:cs typeface="NikoshBAN" pitchFamily="2" charset="0"/>
              </a:rPr>
              <a:t>পত্র</a:t>
            </a:r>
            <a:endParaRPr lang="en-US" sz="4400" dirty="0">
              <a:solidFill>
                <a:srgbClr val="FFFF00"/>
              </a:solidFill>
              <a:latin typeface="NikoshBAN" pitchFamily="2" charset="0"/>
              <a:cs typeface="NikoshBAN" pitchFamily="2" charset="0"/>
            </a:endParaRPr>
          </a:p>
          <a:p>
            <a:pPr algn="ctr"/>
            <a:r>
              <a:rPr lang="en-US" sz="3200" dirty="0" err="1">
                <a:solidFill>
                  <a:srgbClr val="FFFF00"/>
                </a:solidFill>
                <a:latin typeface="NikoshBAN" pitchFamily="2" charset="0"/>
                <a:cs typeface="NikoshBAN" pitchFamily="2" charset="0"/>
              </a:rPr>
              <a:t>একাদশ</a:t>
            </a:r>
            <a:r>
              <a:rPr lang="en-US" sz="3200" dirty="0">
                <a:solidFill>
                  <a:srgbClr val="FFFF00"/>
                </a:solidFill>
                <a:latin typeface="NikoshBAN" pitchFamily="2" charset="0"/>
                <a:cs typeface="NikoshBAN" pitchFamily="2" charset="0"/>
              </a:rPr>
              <a:t>- </a:t>
            </a:r>
            <a:r>
              <a:rPr lang="en-US" sz="3200" dirty="0" err="1">
                <a:solidFill>
                  <a:srgbClr val="FFFF00"/>
                </a:solidFill>
                <a:latin typeface="NikoshBAN" pitchFamily="2" charset="0"/>
                <a:cs typeface="NikoshBAN" pitchFamily="2" charset="0"/>
              </a:rPr>
              <a:t>দ্বাদশ</a:t>
            </a:r>
            <a:r>
              <a:rPr lang="en-US" sz="3200" dirty="0">
                <a:solidFill>
                  <a:srgbClr val="FFFF00"/>
                </a:solidFill>
                <a:latin typeface="NikoshBAN" pitchFamily="2" charset="0"/>
                <a:cs typeface="NikoshBAN" pitchFamily="2" charset="0"/>
              </a:rPr>
              <a:t> </a:t>
            </a:r>
            <a:r>
              <a:rPr lang="bn-IN" sz="3200" dirty="0">
                <a:solidFill>
                  <a:srgbClr val="FFFF00"/>
                </a:solidFill>
                <a:latin typeface="NikoshBAN" pitchFamily="2" charset="0"/>
                <a:cs typeface="NikoshBAN" pitchFamily="2" charset="0"/>
              </a:rPr>
              <a:t>শ্রেণি</a:t>
            </a:r>
            <a:endParaRPr lang="en-US" sz="4400" dirty="0"/>
          </a:p>
        </p:txBody>
      </p:sp>
    </p:spTree>
    <p:extLst>
      <p:ext uri="{BB962C8B-B14F-4D97-AF65-F5344CB8AC3E}">
        <p14:creationId xmlns:p14="http://schemas.microsoft.com/office/powerpoint/2010/main" val="1612928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2192000" cy="1446550"/>
          </a:xfrm>
          <a:prstGeom prst="rect">
            <a:avLst/>
          </a:prstGeom>
          <a:noFill/>
        </p:spPr>
        <p:txBody>
          <a:bodyPr wrap="square" rtlCol="0">
            <a:spAutoFit/>
          </a:bodyPr>
          <a:lstStyle/>
          <a:p>
            <a:pPr algn="just"/>
            <a:r>
              <a:rPr lang="en-US" sz="4000" dirty="0">
                <a:latin typeface="NikoshBAN" panose="02000000000000000000" pitchFamily="2" charset="0"/>
                <a:cs typeface="NikoshBAN" panose="02000000000000000000" pitchFamily="2" charset="0"/>
              </a:rPr>
              <a:t>	</a:t>
            </a:r>
            <a:r>
              <a:rPr lang="en-US" sz="4800" dirty="0">
                <a:solidFill>
                  <a:srgbClr val="00B050"/>
                </a:solidFill>
                <a:latin typeface="NikoshBAN" panose="02000000000000000000" pitchFamily="2" charset="0"/>
                <a:cs typeface="NikoshBAN" panose="02000000000000000000" pitchFamily="2" charset="0"/>
              </a:rPr>
              <a:t>৮</a:t>
            </a:r>
            <a:r>
              <a:rPr lang="en-US" sz="4800" dirty="0" smtClean="0">
                <a:solidFill>
                  <a:srgbClr val="00B050"/>
                </a:solidFill>
                <a:latin typeface="NikoshBAN" panose="02000000000000000000" pitchFamily="2" charset="0"/>
                <a:cs typeface="NikoshBAN" panose="02000000000000000000" pitchFamily="2" charset="0"/>
              </a:rPr>
              <a:t>।</a:t>
            </a:r>
            <a:r>
              <a:rPr lang="en-US" sz="4800" dirty="0">
                <a:solidFill>
                  <a:srgbClr val="00B050"/>
                </a:solidFill>
                <a:latin typeface="NikoshBAN" panose="02000000000000000000" pitchFamily="2" charset="0"/>
                <a:cs typeface="NikoshBAN" panose="02000000000000000000" pitchFamily="2" charset="0"/>
              </a:rPr>
              <a:t>রক্তের </a:t>
            </a:r>
            <a:r>
              <a:rPr lang="en-US" sz="4800" dirty="0" err="1">
                <a:solidFill>
                  <a:srgbClr val="00B050"/>
                </a:solidFill>
                <a:latin typeface="NikoshBAN" panose="02000000000000000000" pitchFamily="2" charset="0"/>
                <a:cs typeface="NikoshBAN" panose="02000000000000000000" pitchFamily="2" charset="0"/>
              </a:rPr>
              <a:t>বিশুদ্ধতা</a:t>
            </a:r>
            <a:r>
              <a:rPr lang="en-US" sz="4800" dirty="0">
                <a:solidFill>
                  <a:srgbClr val="00B050"/>
                </a:solidFill>
                <a:latin typeface="NikoshBAN" panose="02000000000000000000" pitchFamily="2" charset="0"/>
                <a:cs typeface="NikoshBAN" panose="02000000000000000000" pitchFamily="2" charset="0"/>
              </a:rPr>
              <a:t> </a:t>
            </a:r>
            <a:r>
              <a:rPr lang="en-US" sz="4800" dirty="0" err="1">
                <a:solidFill>
                  <a:srgbClr val="00B050"/>
                </a:solidFill>
                <a:latin typeface="NikoshBAN" panose="02000000000000000000" pitchFamily="2" charset="0"/>
                <a:cs typeface="NikoshBAN" panose="02000000000000000000" pitchFamily="2" charset="0"/>
              </a:rPr>
              <a:t>রক্ষাঃ</a:t>
            </a:r>
            <a:r>
              <a:rPr lang="en-US" sz="4000" dirty="0" err="1">
                <a:latin typeface="NikoshBAN" panose="02000000000000000000" pitchFamily="2" charset="0"/>
                <a:cs typeface="NikoshBAN" panose="02000000000000000000" pitchFamily="2" charset="0"/>
              </a:rPr>
              <a:t>বর্ণবাদীদের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সমাজ</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সভ্যতার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বিকাশ</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তরান্বিত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উৎকৃষ্ট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নৃগোষ্টীর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রক্তের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বিশুদ্ধতা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রক্ষা</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উচি</a:t>
            </a:r>
            <a:r>
              <a:rPr lang="en-US" sz="4000" dirty="0">
                <a:latin typeface="NikoshBAN" panose="02000000000000000000" pitchFamily="2" charset="0"/>
                <a:cs typeface="NikoshBAN" panose="02000000000000000000" pitchFamily="2" charset="0"/>
              </a:rPr>
              <a:t>ৎ।</a:t>
            </a:r>
          </a:p>
        </p:txBody>
      </p:sp>
      <p:sp>
        <p:nvSpPr>
          <p:cNvPr id="4" name="Rectangle 3"/>
          <p:cNvSpPr/>
          <p:nvPr/>
        </p:nvSpPr>
        <p:spPr>
          <a:xfrm>
            <a:off x="0" y="1524000"/>
            <a:ext cx="10591800" cy="2862322"/>
          </a:xfrm>
          <a:prstGeom prst="rect">
            <a:avLst/>
          </a:prstGeom>
        </p:spPr>
        <p:txBody>
          <a:bodyPr wrap="square">
            <a:spAutoFit/>
          </a:bodyPr>
          <a:lstStyle/>
          <a:p>
            <a:pPr algn="just"/>
            <a:r>
              <a:rPr lang="en-US" sz="3600" dirty="0">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লাপোজ</a:t>
            </a:r>
            <a:r>
              <a:rPr lang="en-US" sz="3600" dirty="0">
                <a:solidFill>
                  <a:srgbClr val="CC0099"/>
                </a:solidFill>
                <a:latin typeface="NikoshBAN" panose="02000000000000000000" pitchFamily="2" charset="0"/>
                <a:cs typeface="NikoshBAN" panose="02000000000000000000" pitchFamily="2" charset="0"/>
              </a:rPr>
              <a:t> (George </a:t>
            </a:r>
            <a:r>
              <a:rPr lang="en-US" sz="3600" dirty="0" err="1">
                <a:solidFill>
                  <a:srgbClr val="CC0099"/>
                </a:solidFill>
                <a:latin typeface="NikoshBAN" panose="02000000000000000000" pitchFamily="2" charset="0"/>
                <a:cs typeface="NikoshBAN" panose="02000000000000000000" pitchFamily="2" charset="0"/>
              </a:rPr>
              <a:t>Vacher</a:t>
            </a:r>
            <a:r>
              <a:rPr lang="en-US" sz="3600" dirty="0">
                <a:solidFill>
                  <a:srgbClr val="CC0099"/>
                </a:solidFill>
                <a:latin typeface="NikoshBAN" panose="02000000000000000000" pitchFamily="2" charset="0"/>
                <a:cs typeface="NikoshBAN" panose="02000000000000000000" pitchFamily="2" charset="0"/>
              </a:rPr>
              <a:t> de </a:t>
            </a:r>
            <a:r>
              <a:rPr lang="en-US" sz="3600" dirty="0" err="1">
                <a:solidFill>
                  <a:srgbClr val="CC0099"/>
                </a:solidFill>
                <a:latin typeface="NikoshBAN" panose="02000000000000000000" pitchFamily="2" charset="0"/>
                <a:cs typeface="NikoshBAN" panose="02000000000000000000" pitchFamily="2" charset="0"/>
              </a:rPr>
              <a:t>Lapouge</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মনে</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করেন</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উৎকৃষ্ট</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লোকের</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সহিত</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নিকৃষ্ট</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লোকের</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বিবাহ</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হলে</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রক্তের</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উৎকৃষ্টতা</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খর্ব</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হয়</a:t>
            </a:r>
            <a:r>
              <a:rPr lang="en-US" sz="3600" dirty="0">
                <a:solidFill>
                  <a:srgbClr val="CC0099"/>
                </a:solidFill>
                <a:latin typeface="NikoshBAN" panose="02000000000000000000" pitchFamily="2" charset="0"/>
                <a:cs typeface="NikoshBAN" panose="02000000000000000000" pitchFamily="2" charset="0"/>
              </a:rPr>
              <a:t>।</a:t>
            </a:r>
          </a:p>
          <a:p>
            <a:pPr algn="just"/>
            <a:r>
              <a:rPr lang="en-US" sz="3600" dirty="0">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এছাড়া</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যুদ্ধবিগ্রহ</a:t>
            </a:r>
            <a:r>
              <a:rPr lang="en-US" sz="3600" dirty="0">
                <a:solidFill>
                  <a:srgbClr val="161BF6"/>
                </a:solidFill>
                <a:latin typeface="NikoshBAN" panose="02000000000000000000" pitchFamily="2" charset="0"/>
                <a:cs typeface="NikoshBAN" panose="02000000000000000000" pitchFamily="2" charset="0"/>
              </a:rPr>
              <a:t> ও </a:t>
            </a:r>
            <a:r>
              <a:rPr lang="en-US" sz="3600" dirty="0" err="1">
                <a:solidFill>
                  <a:srgbClr val="161BF6"/>
                </a:solidFill>
                <a:latin typeface="NikoshBAN" panose="02000000000000000000" pitchFamily="2" charset="0"/>
                <a:cs typeface="NikoshBAN" panose="02000000000000000000" pitchFamily="2" charset="0"/>
              </a:rPr>
              <a:t>ক্যাথলিক</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ধর্মযাজক্রা</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বিবাহ</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না</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করায়</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উৎকৃষ্ট</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নৃগোষ্টীর</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লোকের</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সংখ্যা</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ক্রমাগত</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কমে</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যাছে।ফলে</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অনেক</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সভ্যতা</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ধ্বংসের</a:t>
            </a:r>
            <a:r>
              <a:rPr lang="en-US" sz="3600" dirty="0">
                <a:solidFill>
                  <a:srgbClr val="161BF6"/>
                </a:solidFill>
                <a:latin typeface="NikoshBAN" panose="02000000000000000000" pitchFamily="2" charset="0"/>
                <a:cs typeface="NikoshBAN" panose="02000000000000000000" pitchFamily="2" charset="0"/>
              </a:rPr>
              <a:t> </a:t>
            </a:r>
            <a:r>
              <a:rPr lang="en-US" sz="3600" dirty="0" err="1">
                <a:solidFill>
                  <a:srgbClr val="161BF6"/>
                </a:solidFill>
                <a:latin typeface="NikoshBAN" panose="02000000000000000000" pitchFamily="2" charset="0"/>
                <a:cs typeface="NikoshBAN" panose="02000000000000000000" pitchFamily="2" charset="0"/>
              </a:rPr>
              <a:t>সম্মুখীন</a:t>
            </a:r>
            <a:r>
              <a:rPr lang="en-US" sz="3600" dirty="0">
                <a:latin typeface="NikoshBAN" panose="02000000000000000000" pitchFamily="2" charset="0"/>
                <a:cs typeface="NikoshBAN" panose="02000000000000000000" pitchFamily="2" charset="0"/>
              </a:rPr>
              <a:t>।	</a:t>
            </a:r>
          </a:p>
        </p:txBody>
      </p:sp>
      <p:sp>
        <p:nvSpPr>
          <p:cNvPr id="5" name="Rectangle 4"/>
          <p:cNvSpPr/>
          <p:nvPr/>
        </p:nvSpPr>
        <p:spPr>
          <a:xfrm>
            <a:off x="0" y="4419600"/>
            <a:ext cx="10515600" cy="2308324"/>
          </a:xfrm>
          <a:prstGeom prst="rect">
            <a:avLst/>
          </a:prstGeom>
        </p:spPr>
        <p:txBody>
          <a:bodyPr wrap="square">
            <a:spAutoFit/>
          </a:bodyPr>
          <a:lstStyle/>
          <a:p>
            <a:pPr algn="just"/>
            <a:r>
              <a:rPr lang="en-US" sz="3600" dirty="0">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গবিনের</a:t>
            </a:r>
            <a:r>
              <a:rPr lang="en-US" sz="3600" dirty="0">
                <a:solidFill>
                  <a:srgbClr val="CC0099"/>
                </a:solidFill>
                <a:latin typeface="NikoshBAN" panose="02000000000000000000" pitchFamily="2" charset="0"/>
                <a:cs typeface="NikoshBAN" panose="02000000000000000000" pitchFamily="2" charset="0"/>
              </a:rPr>
              <a:t> (Arthur de </a:t>
            </a:r>
            <a:r>
              <a:rPr lang="en-US" sz="3600" dirty="0" err="1">
                <a:solidFill>
                  <a:srgbClr val="CC0099"/>
                </a:solidFill>
                <a:latin typeface="NikoshBAN" panose="02000000000000000000" pitchFamily="2" charset="0"/>
                <a:cs typeface="NikoshBAN" panose="02000000000000000000" pitchFamily="2" charset="0"/>
              </a:rPr>
              <a:t>Gobineau</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মতে</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জন্মগতভাবে</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উৎকৃষ্ট</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লোকেরা</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ধর্মীয়</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গোঁড়ামীপনায়</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বিলাস</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ব্যাসনে</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দূর্নীতিতে</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ডুবে</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থাকলেও</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সমাজ</a:t>
            </a:r>
            <a:r>
              <a:rPr lang="en-US" sz="3600" dirty="0">
                <a:solidFill>
                  <a:srgbClr val="CC0099"/>
                </a:solidFill>
                <a:latin typeface="NikoshBAN" panose="02000000000000000000" pitchFamily="2" charset="0"/>
                <a:cs typeface="NikoshBAN" panose="02000000000000000000" pitchFamily="2" charset="0"/>
              </a:rPr>
              <a:t> ও </a:t>
            </a:r>
            <a:r>
              <a:rPr lang="en-US" sz="3600" dirty="0" err="1">
                <a:solidFill>
                  <a:srgbClr val="CC0099"/>
                </a:solidFill>
                <a:latin typeface="NikoshBAN" panose="02000000000000000000" pitchFamily="2" charset="0"/>
                <a:cs typeface="NikoshBAN" panose="02000000000000000000" pitchFamily="2" charset="0"/>
              </a:rPr>
              <a:t>সভ্যতার</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অগ্রযাত্রা</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ব্যহত</a:t>
            </a:r>
            <a:r>
              <a:rPr lang="en-US" sz="3600" dirty="0">
                <a:solidFill>
                  <a:srgbClr val="CC0099"/>
                </a:solidFill>
                <a:latin typeface="NikoshBAN" panose="02000000000000000000" pitchFamily="2" charset="0"/>
                <a:cs typeface="NikoshBAN" panose="02000000000000000000" pitchFamily="2" charset="0"/>
              </a:rPr>
              <a:t> </a:t>
            </a:r>
            <a:r>
              <a:rPr lang="en-US" sz="3600" dirty="0" err="1">
                <a:solidFill>
                  <a:srgbClr val="CC0099"/>
                </a:solidFill>
                <a:latin typeface="NikoshBAN" panose="02000000000000000000" pitchFamily="2" charset="0"/>
                <a:cs typeface="NikoshBAN" panose="02000000000000000000" pitchFamily="2" charset="0"/>
              </a:rPr>
              <a:t>হয়না</a:t>
            </a:r>
            <a:r>
              <a:rPr lang="en-US" sz="3600" dirty="0" smtClean="0">
                <a:solidFill>
                  <a:srgbClr val="CC0099"/>
                </a:solidFill>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অন্যদিকে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নিকৃষ্ট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যতই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পরিশ্রমী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হউক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রাখতে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ব্যার্থ</a:t>
            </a:r>
            <a:r>
              <a:rPr lang="en-US" sz="3600" dirty="0">
                <a:latin typeface="NikoshBAN" panose="02000000000000000000" pitchFamily="2" charset="0"/>
                <a:cs typeface="NikoshBAN" panose="02000000000000000000" pitchFamily="2" charset="0"/>
              </a:rPr>
              <a:t>।</a:t>
            </a:r>
            <a:endParaRPr lang="en-US" sz="3600" dirty="0">
              <a:solidFill>
                <a:srgbClr val="CC0099"/>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4580228"/>
            <a:ext cx="1447800" cy="167984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794" y="1692058"/>
            <a:ext cx="1524000" cy="2053410"/>
          </a:xfrm>
          <a:prstGeom prst="rect">
            <a:avLst/>
          </a:prstGeom>
        </p:spPr>
      </p:pic>
      <p:sp>
        <p:nvSpPr>
          <p:cNvPr id="7" name="TextBox 6"/>
          <p:cNvSpPr txBox="1"/>
          <p:nvPr/>
        </p:nvSpPr>
        <p:spPr>
          <a:xfrm>
            <a:off x="10668000" y="3745468"/>
            <a:ext cx="1512794"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G.V.Lapouge</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668000" y="6260068"/>
            <a:ext cx="1524000"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A.Gobineau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10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533400" y="685800"/>
            <a:ext cx="11125200" cy="4524315"/>
          </a:xfrm>
          <a:prstGeom prst="rect">
            <a:avLst/>
          </a:prstGeom>
        </p:spPr>
        <p:txBody>
          <a:bodyPr wrap="square">
            <a:spAutoFit/>
          </a:bodyPr>
          <a:lstStyle/>
          <a:p>
            <a:pPr algn="just"/>
            <a:r>
              <a:rPr lang="en-US" sz="4800" dirty="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তাই</a:t>
            </a:r>
            <a:r>
              <a:rPr lang="en-US" sz="4800" dirty="0" smtClean="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বর্ণবাদীদের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মতে,সভ্যতার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বিকাশ</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তরান্বিত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রক্তের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বিশুদ্ধতা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রক্ষা</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উচি</a:t>
            </a:r>
            <a:r>
              <a:rPr lang="en-US" sz="4800" dirty="0">
                <a:latin typeface="NikoshBAN" panose="02000000000000000000" pitchFamily="2" charset="0"/>
                <a:cs typeface="NikoshBAN" panose="02000000000000000000" pitchFamily="2" charset="0"/>
              </a:rPr>
              <a:t>ৎ।</a:t>
            </a:r>
          </a:p>
          <a:p>
            <a:pPr algn="just"/>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পরিশেষে</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যায়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যে,সমাজ</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জীবনের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ওপর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বংশগতির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প্রভাব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অনস্বীকার্য।বস্তুত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প্রতিটাই</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মানুষই</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জন্মসুত্রে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কিছু</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জৈবিক</a:t>
            </a:r>
            <a:r>
              <a:rPr lang="en-US" sz="4800" dirty="0">
                <a:latin typeface="NikoshBAN" panose="02000000000000000000" pitchFamily="2" charset="0"/>
                <a:cs typeface="NikoshBAN" panose="02000000000000000000" pitchFamily="2" charset="0"/>
              </a:rPr>
              <a:t> ও </a:t>
            </a:r>
            <a:r>
              <a:rPr lang="en-US" sz="4800" dirty="0" err="1">
                <a:latin typeface="NikoshBAN" panose="02000000000000000000" pitchFamily="2" charset="0"/>
                <a:cs typeface="NikoshBAN" panose="02000000000000000000" pitchFamily="2" charset="0"/>
              </a:rPr>
              <a:t>মানসিক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গুনাবলী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অর্জন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ব্যক্তির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সামাজিক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জীবনের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বিভিন্ন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কর্মকান্ডে</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বিশেষ</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প্রভাব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রাখে</a:t>
            </a:r>
            <a:r>
              <a:rPr lang="en-US" sz="4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515987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3"/>
            <a:ext cx="12192000" cy="6857127"/>
          </a:xfrm>
          <a:prstGeom prst="rect">
            <a:avLst/>
          </a:prstGeom>
        </p:spPr>
      </p:pic>
      <p:sp>
        <p:nvSpPr>
          <p:cNvPr id="4" name="TextBox 3"/>
          <p:cNvSpPr txBox="1"/>
          <p:nvPr/>
        </p:nvSpPr>
        <p:spPr>
          <a:xfrm>
            <a:off x="3695700" y="1098846"/>
            <a:ext cx="4800600" cy="1219200"/>
          </a:xfrm>
          <a:prstGeom prst="rect">
            <a:avLst/>
          </a:prstGeom>
          <a:noFill/>
        </p:spPr>
        <p:txBody>
          <a:bodyPr wrap="square" rtlCol="0">
            <a:prstTxWarp prst="textDeflateBottom">
              <a:avLst/>
            </a:prstTxWarp>
            <a:spAutoFit/>
          </a:bodyPr>
          <a:lstStyle/>
          <a:p>
            <a:pPr algn="ctr"/>
            <a:r>
              <a:rPr lang="en-US" sz="4000" b="1" u="sng" dirty="0" err="1">
                <a:ln w="6600">
                  <a:solidFill>
                    <a:schemeClr val="accent2"/>
                  </a:solidFill>
                  <a:prstDash val="solid"/>
                </a:ln>
                <a:solidFill>
                  <a:srgbClr val="EC20DD"/>
                </a:solidFill>
                <a:effectLst>
                  <a:outerShdw dist="38100" dir="2700000" algn="tl" rotWithShape="0">
                    <a:schemeClr val="accent2"/>
                  </a:outerShdw>
                </a:effectLst>
              </a:rPr>
              <a:t>দলীয়</a:t>
            </a:r>
            <a:r>
              <a:rPr lang="en-US" sz="4000" b="1" u="sng" dirty="0">
                <a:ln w="6600">
                  <a:solidFill>
                    <a:schemeClr val="accent2"/>
                  </a:solidFill>
                  <a:prstDash val="solid"/>
                </a:ln>
                <a:solidFill>
                  <a:srgbClr val="EC20DD"/>
                </a:solidFill>
                <a:effectLst>
                  <a:outerShdw dist="38100" dir="2700000" algn="tl" rotWithShape="0">
                    <a:schemeClr val="accent2"/>
                  </a:outerShdw>
                </a:effectLst>
              </a:rPr>
              <a:t> </a:t>
            </a:r>
            <a:r>
              <a:rPr lang="en-US" sz="4000" b="1" u="sng" dirty="0" err="1">
                <a:ln w="6600">
                  <a:solidFill>
                    <a:schemeClr val="accent2"/>
                  </a:solidFill>
                  <a:prstDash val="solid"/>
                </a:ln>
                <a:solidFill>
                  <a:srgbClr val="EC20DD"/>
                </a:solidFill>
                <a:effectLst>
                  <a:outerShdw dist="38100" dir="2700000" algn="tl" rotWithShape="0">
                    <a:schemeClr val="accent2"/>
                  </a:outerShdw>
                </a:effectLst>
              </a:rPr>
              <a:t>কাজ</a:t>
            </a:r>
            <a:endParaRPr lang="en-US" sz="4000" b="1" u="sng" dirty="0">
              <a:ln w="6600">
                <a:solidFill>
                  <a:schemeClr val="accent2"/>
                </a:solidFill>
                <a:prstDash val="solid"/>
              </a:ln>
              <a:solidFill>
                <a:srgbClr val="EC20DD"/>
              </a:solidFill>
              <a:effectLst>
                <a:outerShdw dist="38100" dir="2700000" algn="tl" rotWithShape="0">
                  <a:schemeClr val="accent2"/>
                </a:outerShdw>
              </a:effectLst>
            </a:endParaRPr>
          </a:p>
        </p:txBody>
      </p:sp>
      <p:sp>
        <p:nvSpPr>
          <p:cNvPr id="5" name="TextBox 4"/>
          <p:cNvSpPr txBox="1"/>
          <p:nvPr/>
        </p:nvSpPr>
        <p:spPr>
          <a:xfrm>
            <a:off x="5410200" y="2117991"/>
            <a:ext cx="1371600" cy="400110"/>
          </a:xfrm>
          <a:prstGeom prst="rect">
            <a:avLst/>
          </a:prstGeom>
          <a:solidFill>
            <a:schemeClr val="bg1"/>
          </a:solidFill>
          <a:ln w="57150">
            <a:solidFill>
              <a:srgbClr val="0000FF"/>
            </a:solidFill>
          </a:ln>
          <a:scene3d>
            <a:camera prst="orthographicFront"/>
            <a:lightRig rig="threePt" dir="t"/>
          </a:scene3d>
          <a:sp3d>
            <a:bevelT w="114300" prst="artDeco"/>
          </a:sp3d>
        </p:spPr>
        <p:txBody>
          <a:bodyPr wrap="square" rtlCol="0">
            <a:spAutoFit/>
          </a:bodyPr>
          <a:lstStyle/>
          <a:p>
            <a:pPr algn="ctr"/>
            <a:r>
              <a:rPr lang="bn-IN" sz="2000" dirty="0"/>
              <a:t>১৫মিনিট</a:t>
            </a:r>
            <a:endParaRPr lang="en-US" sz="2000" dirty="0"/>
          </a:p>
        </p:txBody>
      </p:sp>
      <p:sp>
        <p:nvSpPr>
          <p:cNvPr id="6" name="TextBox 5"/>
          <p:cNvSpPr txBox="1"/>
          <p:nvPr/>
        </p:nvSpPr>
        <p:spPr>
          <a:xfrm>
            <a:off x="1636293" y="4620398"/>
            <a:ext cx="1584278" cy="646331"/>
          </a:xfrm>
          <a:prstGeom prst="rect">
            <a:avLst/>
          </a:prstGeom>
          <a:solidFill>
            <a:schemeClr val="bg1"/>
          </a:solidFill>
          <a:ln w="57150">
            <a:solidFill>
              <a:srgbClr val="00B0F0"/>
            </a:solidFill>
          </a:ln>
          <a:scene3d>
            <a:camera prst="orthographicFront"/>
            <a:lightRig rig="threePt" dir="t"/>
          </a:scene3d>
          <a:sp3d>
            <a:bevelT w="114300" prst="artDeco"/>
          </a:sp3d>
        </p:spPr>
        <p:txBody>
          <a:bodyPr wrap="square" rtlCol="0">
            <a:spAutoFit/>
          </a:bodyPr>
          <a:lstStyle/>
          <a:p>
            <a:pPr algn="ctr"/>
            <a:r>
              <a:rPr lang="en-US" sz="3600" dirty="0"/>
              <a:t>খ </a:t>
            </a:r>
            <a:r>
              <a:rPr lang="en-US" sz="3600" dirty="0" err="1"/>
              <a:t>দলঃ</a:t>
            </a:r>
            <a:endParaRPr lang="en-US" sz="3600" dirty="0"/>
          </a:p>
        </p:txBody>
      </p:sp>
      <p:sp>
        <p:nvSpPr>
          <p:cNvPr id="7" name="TextBox 6"/>
          <p:cNvSpPr txBox="1"/>
          <p:nvPr/>
        </p:nvSpPr>
        <p:spPr>
          <a:xfrm>
            <a:off x="1631811" y="3051957"/>
            <a:ext cx="1584278" cy="646331"/>
          </a:xfrm>
          <a:prstGeom prst="rect">
            <a:avLst/>
          </a:prstGeom>
          <a:solidFill>
            <a:schemeClr val="bg1"/>
          </a:solidFill>
          <a:ln w="57150">
            <a:solidFill>
              <a:srgbClr val="00B0F0"/>
            </a:solidFill>
          </a:ln>
          <a:scene3d>
            <a:camera prst="orthographicFront"/>
            <a:lightRig rig="threePt" dir="t"/>
          </a:scene3d>
          <a:sp3d>
            <a:bevelT w="114300" prst="artDeco"/>
          </a:sp3d>
        </p:spPr>
        <p:txBody>
          <a:bodyPr wrap="square" rtlCol="0">
            <a:spAutoFit/>
          </a:bodyPr>
          <a:lstStyle/>
          <a:p>
            <a:pPr algn="ctr"/>
            <a:r>
              <a:rPr lang="en-US" sz="3600" dirty="0"/>
              <a:t>ক </a:t>
            </a:r>
            <a:r>
              <a:rPr lang="en-US" sz="3600" dirty="0" err="1"/>
              <a:t>দলঃ</a:t>
            </a:r>
            <a:endParaRPr lang="en-US" sz="3600" dirty="0"/>
          </a:p>
        </p:txBody>
      </p:sp>
      <p:sp>
        <p:nvSpPr>
          <p:cNvPr id="8" name="TextBox 7"/>
          <p:cNvSpPr txBox="1"/>
          <p:nvPr/>
        </p:nvSpPr>
        <p:spPr>
          <a:xfrm>
            <a:off x="3238500" y="2895600"/>
            <a:ext cx="7658100" cy="923330"/>
          </a:xfrm>
          <a:prstGeom prst="rect">
            <a:avLst/>
          </a:prstGeom>
          <a:solidFill>
            <a:schemeClr val="bg1"/>
          </a:solidFill>
          <a:ln w="57150">
            <a:solidFill>
              <a:srgbClr val="FF99FF"/>
            </a:solidFill>
          </a:ln>
          <a:scene3d>
            <a:camera prst="orthographicFront"/>
            <a:lightRig rig="threePt" dir="t"/>
          </a:scene3d>
          <a:sp3d>
            <a:bevelT w="114300" prst="artDeco"/>
          </a:sp3d>
        </p:spPr>
        <p:txBody>
          <a:bodyPr wrap="square" rtlCol="0">
            <a:spAutoFit/>
          </a:bodyPr>
          <a:lstStyle/>
          <a:p>
            <a:pPr algn="ctr"/>
            <a:r>
              <a:rPr lang="en-US" sz="5400" dirty="0" err="1">
                <a:latin typeface="NikoshBAN" panose="02000000000000000000" pitchFamily="2" charset="0"/>
                <a:cs typeface="NikoshBAN" panose="02000000000000000000" pitchFamily="2" charset="0"/>
              </a:rPr>
              <a:t>বংশগতি</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চিরিন্তন-ব্যাখ্যা</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কর</a:t>
            </a:r>
            <a:r>
              <a:rPr lang="en-US" sz="5400" dirty="0">
                <a:latin typeface="NikoshBAN" panose="02000000000000000000" pitchFamily="2" charset="0"/>
                <a:cs typeface="NikoshBAN" panose="02000000000000000000" pitchFamily="2" charset="0"/>
              </a:rPr>
              <a:t>।</a:t>
            </a:r>
          </a:p>
        </p:txBody>
      </p:sp>
      <p:sp>
        <p:nvSpPr>
          <p:cNvPr id="9" name="TextBox 8"/>
          <p:cNvSpPr txBox="1"/>
          <p:nvPr/>
        </p:nvSpPr>
        <p:spPr>
          <a:xfrm>
            <a:off x="3242982" y="4343400"/>
            <a:ext cx="7810500" cy="1200329"/>
          </a:xfrm>
          <a:prstGeom prst="rect">
            <a:avLst/>
          </a:prstGeom>
          <a:solidFill>
            <a:schemeClr val="bg1"/>
          </a:solidFill>
          <a:ln w="57150">
            <a:solidFill>
              <a:srgbClr val="FF99FF"/>
            </a:solidFill>
          </a:ln>
          <a:scene3d>
            <a:camera prst="orthographicFront"/>
            <a:lightRig rig="threePt" dir="t"/>
          </a:scene3d>
          <a:sp3d>
            <a:bevelT w="114300" prst="artDeco"/>
          </a:sp3d>
        </p:spPr>
        <p:txBody>
          <a:bodyPr wrap="square" rtlCol="0">
            <a:spAutoFit/>
          </a:bodyPr>
          <a:lstStyle/>
          <a:p>
            <a:r>
              <a:rPr lang="en-US" sz="3600" dirty="0" err="1">
                <a:latin typeface="NikoshBAN" panose="02000000000000000000" pitchFamily="2" charset="0"/>
                <a:cs typeface="NikoshBAN" panose="02000000000000000000" pitchFamily="2" charset="0"/>
              </a:rPr>
              <a:t>সমাজ</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সভ্যতার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বিকাশে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বংশগতির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অবদান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ব্যাখ্যা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956406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0" y="-1321"/>
            <a:ext cx="3733800" cy="584775"/>
          </a:xfrm>
          <a:prstGeom prst="rect">
            <a:avLst/>
          </a:prstGeom>
          <a:solidFill>
            <a:schemeClr val="bg1"/>
          </a:solidFill>
          <a:ln w="76200">
            <a:solidFill>
              <a:srgbClr val="F85EF1"/>
            </a:solidFill>
          </a:ln>
          <a:scene3d>
            <a:camera prst="orthographicFront"/>
            <a:lightRig rig="threePt" dir="t"/>
          </a:scene3d>
          <a:sp3d>
            <a:bevelT w="114300" prst="artDeco"/>
          </a:sp3d>
        </p:spPr>
        <p:txBody>
          <a:bodyPr wrap="square" rtlCol="0">
            <a:spAutoFit/>
          </a:bodyPr>
          <a:lstStyle/>
          <a:p>
            <a:pPr algn="ctr"/>
            <a:r>
              <a:rPr lang="bn-IN" sz="3200" dirty="0"/>
              <a:t>দলীয় কাজের উত্তরঃ</a:t>
            </a:r>
            <a:endParaRPr lang="en-US" sz="3200" dirty="0"/>
          </a:p>
        </p:txBody>
      </p:sp>
      <p:sp>
        <p:nvSpPr>
          <p:cNvPr id="3" name="TextBox 2"/>
          <p:cNvSpPr txBox="1"/>
          <p:nvPr/>
        </p:nvSpPr>
        <p:spPr>
          <a:xfrm>
            <a:off x="1524000" y="62033"/>
            <a:ext cx="3505200" cy="461665"/>
          </a:xfrm>
          <a:prstGeom prst="rect">
            <a:avLst/>
          </a:prstGeom>
          <a:solidFill>
            <a:schemeClr val="bg1"/>
          </a:solidFill>
          <a:ln w="57150">
            <a:solidFill>
              <a:srgbClr val="161BF6"/>
            </a:solidFill>
          </a:ln>
          <a:scene3d>
            <a:camera prst="orthographicFront"/>
            <a:lightRig rig="threePt" dir="t"/>
          </a:scene3d>
          <a:sp3d>
            <a:bevelT w="114300" prst="artDeco"/>
          </a:sp3d>
        </p:spPr>
        <p:txBody>
          <a:bodyPr wrap="square" rtlCol="0">
            <a:spAutoFit/>
          </a:bodyPr>
          <a:lstStyle/>
          <a:p>
            <a:pPr algn="ctr"/>
            <a:r>
              <a:rPr lang="bn-IN" sz="2400" b="1" dirty="0">
                <a:solidFill>
                  <a:srgbClr val="FF0000"/>
                </a:solidFill>
              </a:rPr>
              <a:t>ক দলঃ </a:t>
            </a:r>
            <a:r>
              <a:rPr lang="bn-IN" sz="2400" dirty="0"/>
              <a:t>বংশগতি চিরন্তন</a:t>
            </a:r>
            <a:endParaRPr lang="en-US" sz="2400" dirty="0"/>
          </a:p>
        </p:txBody>
      </p:sp>
      <p:sp>
        <p:nvSpPr>
          <p:cNvPr id="4" name="TextBox 3"/>
          <p:cNvSpPr txBox="1"/>
          <p:nvPr/>
        </p:nvSpPr>
        <p:spPr>
          <a:xfrm>
            <a:off x="0" y="609600"/>
            <a:ext cx="12192000" cy="6124754"/>
          </a:xfrm>
          <a:prstGeom prst="rect">
            <a:avLst/>
          </a:prstGeom>
          <a:noFill/>
        </p:spPr>
        <p:txBody>
          <a:bodyPr wrap="square" rtlCol="0">
            <a:spAutoFit/>
          </a:bodyPr>
          <a:lstStyle/>
          <a:p>
            <a:pPr algn="just"/>
            <a:r>
              <a:rPr lang="bn-IN" sz="2800" dirty="0">
                <a:latin typeface="NikoshBAN" panose="02000000000000000000" pitchFamily="2" charset="0"/>
                <a:cs typeface="NikoshBAN" panose="02000000000000000000" pitchFamily="2" charset="0"/>
              </a:rPr>
              <a:t>	বংশগতি বলতে সাধারণত কতগুলো জৈব-মনস্তাত্তিক বৈশিষ্ট্যকে বুঝায় যা জন্মসুত্রে মানুষ লাভ করে।যেমন-স্বাস্থ্য,বুদ্ধিমত্তা,স্মরণশক্তি,মেজাজ,মাথার আকৃতি,চোখের রং,চুলের রং,চুলের ধরন,গায়ের রঙ প্রভৃতি একান্তভাবে বংশগতির প্রভাবাধীন।মানুষ স্বেচ্ছায় এ সব উপাদান সৃষ্টি কিংবা পরিবর্তন করতে পারে।মানুষ যে পরিবেশেই অবস্থান করুক না কেন বংশগতি চিরন্তনভাবে কার্যকরী হয়। পরিবেশ দ্বারা কখনই বংশগতি প্রভাবিত হয় না।মানুষের আচার-ব্যবহার ও মানবিক অবস্থা এমন অনেক শারীরিক বৈশিষ্ট্যের ওপর নির্ভর করে যা স্পষ্টত বংশগত।কাজের প্রতিক্রিয়া কোন ধরনের পরিবেশেই বদলানো সম্ভব নয়।যেমন-চোখের রং,রক্তের বিভাগ,আঙ্গুলের ছাপ প্রভৃতি নির্ধারনকারী বংশগতি সব পরিবেশে একই থাকে।আবার বলা যায়, কোন বাঙালী মুসলিম সন্তানের জন্ম আমেরিকার কোন শহরে হলেও সন্তানটি বাঙালী মুসলিম বংশগতির ধারা রাখবে।এ প্রসঙ্গে কার্ল পিয়ারসন বলেন,মানুষের মধ্যে পার্থক্য নির্ধারণে পরিবেশের চেয়ে বংশগতির প্রভাব সাতগুন বেশী।ফ্রান্সিস গ্যালটন বলেন,পিতামাতার বুদ্ধিমত্তা যদি উন্নতমানের হয় তাহলে তাদের সন্তানরাও উন্নত বুদ্ধিসম্পন্ন ও প্রতিভাবান হতে পারে।এসব প্রতিভাবান সন্তান শত বাধা-বিপত্তি অতিক্রম করে সমাজে প্রতিষ্ঠালাভ করতে সক্ষম।উদাহরণস্বরূপ-সর্বকালের শ্রেষ্ঠ বিজ্ঞানী আলবার্ট আইনস্টাইন,ভারতের প্রাক্তন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রাষ্ট্রপতি ডঃ এপিজে আবুল কালাম আজাদ এর নাম বলা যেতে পারে।আর জন্মগতভাবে নির্বোধ ব্যক্তিকে যতই উন্নত পরিবেশ দেওয়া হউক নয়া কেন তারা প্রতিভার বিকাশ ঘটাতে পারেনা।তাই বলা যায় বংশগতি চিরন্তন। </a:t>
            </a:r>
          </a:p>
        </p:txBody>
      </p:sp>
    </p:spTree>
    <p:extLst>
      <p:ext uri="{BB962C8B-B14F-4D97-AF65-F5344CB8AC3E}">
        <p14:creationId xmlns:p14="http://schemas.microsoft.com/office/powerpoint/2010/main" val="591385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0558"/>
            <a:ext cx="1584278" cy="400110"/>
          </a:xfrm>
          <a:prstGeom prst="rect">
            <a:avLst/>
          </a:prstGeom>
          <a:solidFill>
            <a:schemeClr val="bg1"/>
          </a:solidFill>
          <a:ln w="57150">
            <a:solidFill>
              <a:srgbClr val="161BF6"/>
            </a:solidFill>
          </a:ln>
          <a:scene3d>
            <a:camera prst="orthographicFront"/>
            <a:lightRig rig="threePt" dir="t"/>
          </a:scene3d>
          <a:sp3d>
            <a:bevelT w="114300" prst="artDeco"/>
          </a:sp3d>
        </p:spPr>
        <p:txBody>
          <a:bodyPr wrap="square" rtlCol="0">
            <a:spAutoFit/>
          </a:bodyPr>
          <a:lstStyle/>
          <a:p>
            <a:pPr algn="ctr"/>
            <a:r>
              <a:rPr lang="bn-IN" sz="2000" dirty="0"/>
              <a:t>খ দলঃ</a:t>
            </a:r>
            <a:endParaRPr lang="en-US" sz="2000" dirty="0"/>
          </a:p>
        </p:txBody>
      </p:sp>
      <p:sp>
        <p:nvSpPr>
          <p:cNvPr id="4" name="TextBox 3"/>
          <p:cNvSpPr txBox="1"/>
          <p:nvPr/>
        </p:nvSpPr>
        <p:spPr>
          <a:xfrm>
            <a:off x="3810000" y="1"/>
            <a:ext cx="6019800" cy="461665"/>
          </a:xfrm>
          <a:prstGeom prst="rect">
            <a:avLst/>
          </a:prstGeom>
          <a:solidFill>
            <a:schemeClr val="bg1"/>
          </a:solidFill>
          <a:ln w="57150">
            <a:solidFill>
              <a:srgbClr val="FF99FF"/>
            </a:solidFill>
          </a:ln>
          <a:scene3d>
            <a:camera prst="orthographicFront"/>
            <a:lightRig rig="threePt" dir="t"/>
          </a:scene3d>
          <a:sp3d>
            <a:bevelT w="114300" prst="artDeco"/>
          </a:sp3d>
        </p:spPr>
        <p:txBody>
          <a:bodyPr wrap="square" rtlCol="0">
            <a:spAutoFit/>
          </a:bodyPr>
          <a:lstStyle/>
          <a:p>
            <a:r>
              <a:rPr lang="bn-IN" sz="2400" dirty="0"/>
              <a:t>সমাজ ও সভ্যতার বিকাশে বংশগতির অবদান</a:t>
            </a:r>
            <a:endParaRPr lang="en-US" sz="2400" dirty="0"/>
          </a:p>
        </p:txBody>
      </p:sp>
      <p:sp>
        <p:nvSpPr>
          <p:cNvPr id="5" name="TextBox 4"/>
          <p:cNvSpPr txBox="1"/>
          <p:nvPr/>
        </p:nvSpPr>
        <p:spPr>
          <a:xfrm>
            <a:off x="0" y="457201"/>
            <a:ext cx="12192000" cy="6001643"/>
          </a:xfrm>
          <a:prstGeom prst="rect">
            <a:avLst/>
          </a:prstGeom>
          <a:noFill/>
        </p:spPr>
        <p:txBody>
          <a:bodyPr wrap="square" rtlCol="0">
            <a:spAutoFit/>
          </a:bodyPr>
          <a:lstStyle/>
          <a:p>
            <a:pPr marL="0" lvl="1" algn="just"/>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জগতের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অংশ।জীব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হিসেবে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ব্যক্তির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পূর্বপুরুষের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বর্তমান</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ক্রিয়াশীল।ব্যক্তির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মেধা,আচরন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প্রভৃতি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অনেকাংশেই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বংশগতির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প্রভাবিত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হয়।স্বাভাবিকভাবে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বিকাশে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বংশগতি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উপাদানটি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তাৎপর্যপূর্ণ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ভুমিকা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রাখে।বর্ণবাদী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নৃবিজ্ঞানীদের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মতে,কেবল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উৎকৃষ্ট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নৃগোষ্টীর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লোকেরাই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বিকাশে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উল্লেখযোগ্য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অবদান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রাখতে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সক্ষম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হয়।কারন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সভ্য,মার্জিত,কর্মঠ,উন্নত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বুদ্ধিমত্তা,চিন্তা</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ধারক</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বাহক।তারা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উৎকৃষ্ট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শাসকও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বটে।অপরপক্ষে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বংশধারার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অলস</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অমার্জিত।শিক্ষা</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সংস্কৃতির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যায়।তাই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বিকাশে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অবদানই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রাখতে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পারেনা।বর্ণবাদীদের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মতে,উৎকৃষ্ট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বৈশিষ্ট্যের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অধিকারী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মানুষেরাই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বিকাশ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ঘটাতে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পারে।জৈবিক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বৈশিষ্ট্যের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উৎকৃষ্ট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গুনাবলীর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ঘটলে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ঘটে।তাদের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মতে,উৎকৃষ্ট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নরগোষ্টীর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নরগোষ্টির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বৈবাহিক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সম্পর্ক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স্থাপিত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উৎকৃষ্ট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নরগোষ্টীর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সৃজনশীল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বৈশিষ্ট্য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লোপ</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উৎকৃষ্ট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নরগোষ্টী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ক্ষেত্রে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অবদান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রাখতে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ব্যার্থ।এতে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অগ্রগতি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ধ্বংসপ্রাপ্ত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a:t>
            </a:r>
            <a:r>
              <a:rPr lang="en-US" sz="32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05399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বিজ্ঞানী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গোবিনের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মতে,সমাজ</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সভতার</a:t>
            </a:r>
            <a:r>
              <a:rPr lang="bn-IN"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উন্নতি</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অবনতির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নরবংশগত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উপাদানই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দায়ী।তাঁর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মতে,উৎকৃষ্ট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নরবংশ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বিলাস-ব্যাসনে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ব্যস্তও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তাহলেও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অগ্রযাত্রা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না।অপরপক্ষে,নিকৃষ্ট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নরবংশের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যতই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পরিশ্রমী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হউক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অগ্রগতি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নয়।লাপোজের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মতে,নরবংশ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নিকৃষ্ট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অধিকারী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অনুকূল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পরিবর্তন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পারেনা।জন্মগতভাবে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নির্বোধ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ব্যক্তিকে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শিক্ষিত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না।কার্ল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পিয়ারসন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মতে,মানবজাতীর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উত্থান-পতনের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উপাদানই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দায়ী।সমাজবিজ্ঞানী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বলেন,একই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মানুষের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জন্মসুত্রে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দৈহিক</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মানসিক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পার্থক্য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বিদ্যমান।তাঁর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মতে,উচ্চশ্রেণির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সন্তানদের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বুদ্ধিমত্তা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নিম্নশ্রেণির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বলেন,একই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পরিবেশে</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দুই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সন্তানদের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সুযোগ-সুবিধার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লালন-পালন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যে,নিম্নশ্রেণির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লোকদের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সন্তান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সংস্কৃতির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ক্ষেত্রে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অবদান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রাখতে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পারেনা।অথচ</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উচ্চশ্রেণির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ছেলেমেয়েরা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অগ্রগতিতে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গুরুত্বপুর্ণ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রাখতে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পারছে।এতে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এটাই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প্রমাণ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হওয়া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সত্বেও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বংশগতির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পার্থক্যের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বিকাশে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অবদান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রাখতে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পারছেনা।তাই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সমাজ</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বিকাশে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বংশগত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উপাদান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দায়ী</a:t>
            </a:r>
            <a:r>
              <a:rPr lang="en-US" sz="32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98215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410200" y="1646467"/>
            <a:ext cx="1371600" cy="461665"/>
          </a:xfrm>
          <a:prstGeom prst="rect">
            <a:avLst/>
          </a:prstGeom>
          <a:solidFill>
            <a:schemeClr val="bg1"/>
          </a:solidFill>
          <a:ln w="38100">
            <a:solidFill>
              <a:srgbClr val="161BF6"/>
            </a:solidFill>
          </a:ln>
          <a:scene3d>
            <a:camera prst="orthographicFront"/>
            <a:lightRig rig="threePt" dir="t"/>
          </a:scene3d>
          <a:sp3d>
            <a:bevelT w="114300" prst="artDeco"/>
          </a:sp3d>
        </p:spPr>
        <p:txBody>
          <a:bodyPr wrap="square" rtlCol="0">
            <a:spAutoFit/>
          </a:bodyPr>
          <a:lstStyle/>
          <a:p>
            <a:pPr algn="ctr"/>
            <a:r>
              <a:rPr lang="bn-IN" sz="2400" dirty="0"/>
              <a:t>৫মিনিট</a:t>
            </a:r>
            <a:endParaRPr lang="en-US" sz="2400" dirty="0"/>
          </a:p>
        </p:txBody>
      </p:sp>
      <p:sp>
        <p:nvSpPr>
          <p:cNvPr id="5" name="TextBox 4"/>
          <p:cNvSpPr txBox="1"/>
          <p:nvPr/>
        </p:nvSpPr>
        <p:spPr>
          <a:xfrm>
            <a:off x="609600" y="2133600"/>
            <a:ext cx="11049000" cy="4524315"/>
          </a:xfrm>
          <a:prstGeom prst="rect">
            <a:avLst/>
          </a:prstGeom>
          <a:noFill/>
        </p:spPr>
        <p:txBody>
          <a:bodyPr wrap="square" rtlCol="0">
            <a:spAutoFit/>
          </a:bodyPr>
          <a:lstStyle/>
          <a:p>
            <a:pPr>
              <a:lnSpc>
                <a:spcPct val="150000"/>
              </a:lnSpc>
            </a:pPr>
            <a:r>
              <a:rPr lang="bn-IN" sz="3200" dirty="0">
                <a:latin typeface="NikoshBAN" panose="02000000000000000000" pitchFamily="2" charset="0"/>
                <a:cs typeface="NikoshBAN" panose="02000000000000000000" pitchFamily="2" charset="0"/>
              </a:rPr>
              <a:t>১।বংশগতি কী?</a:t>
            </a:r>
          </a:p>
          <a:p>
            <a:pPr>
              <a:lnSpc>
                <a:spcPct val="150000"/>
              </a:lnSpc>
            </a:pPr>
            <a:r>
              <a:rPr lang="bn-IN" sz="3200" dirty="0">
                <a:latin typeface="NikoshBAN" panose="02000000000000000000" pitchFamily="2" charset="0"/>
                <a:cs typeface="NikoshBAN" panose="02000000000000000000" pitchFamily="2" charset="0"/>
              </a:rPr>
              <a:t>২।বংশগতির ধারক ও বাহক কোনটি?</a:t>
            </a:r>
          </a:p>
          <a:p>
            <a:pPr>
              <a:lnSpc>
                <a:spcPct val="150000"/>
              </a:lnSpc>
            </a:pPr>
            <a:r>
              <a:rPr lang="bn-IN" sz="3200" dirty="0">
                <a:latin typeface="NikoshBAN" panose="02000000000000000000" pitchFamily="2" charset="0"/>
                <a:cs typeface="NikoshBAN" panose="02000000000000000000" pitchFamily="2" charset="0"/>
              </a:rPr>
              <a:t>৩।</a:t>
            </a:r>
            <a:r>
              <a:rPr lang="en-US" sz="3200" dirty="0">
                <a:latin typeface="NikoshBAN" panose="02000000000000000000" pitchFamily="2" charset="0"/>
                <a:cs typeface="NikoshBAN" panose="02000000000000000000" pitchFamily="2" charset="0"/>
              </a:rPr>
              <a:t>DNA </a:t>
            </a:r>
            <a:r>
              <a:rPr lang="bn-IN" sz="3200" dirty="0">
                <a:latin typeface="NikoshBAN" panose="02000000000000000000" pitchFamily="2" charset="0"/>
                <a:cs typeface="NikoshBAN" panose="02000000000000000000" pitchFamily="2" charset="0"/>
              </a:rPr>
              <a:t> কী?</a:t>
            </a:r>
          </a:p>
          <a:p>
            <a:pPr>
              <a:lnSpc>
                <a:spcPct val="150000"/>
              </a:lnSpc>
            </a:pPr>
            <a:r>
              <a:rPr lang="bn-IN" sz="3200" dirty="0">
                <a:latin typeface="NikoshBAN" panose="02000000000000000000" pitchFamily="2" charset="0"/>
                <a:cs typeface="NikoshBAN" panose="02000000000000000000" pitchFamily="2" charset="0"/>
              </a:rPr>
              <a:t>৪।বংশানুক্রমের প্রভাব মানুষের মধ্যে কীভাবে প্রবাহিত হয়?</a:t>
            </a:r>
          </a:p>
          <a:p>
            <a:pPr>
              <a:lnSpc>
                <a:spcPct val="150000"/>
              </a:lnSpc>
            </a:pPr>
            <a:r>
              <a:rPr lang="bn-IN" sz="3200" dirty="0">
                <a:latin typeface="NikoshBAN" panose="02000000000000000000" pitchFamily="2" charset="0"/>
                <a:cs typeface="NikoshBAN" panose="02000000000000000000" pitchFamily="2" charset="0"/>
              </a:rPr>
              <a:t>৫।মানূষের দৈহিক গঠন ও আকৃতি কীভাবে নির্ধারিত হয়?</a:t>
            </a:r>
          </a:p>
          <a:p>
            <a:pPr>
              <a:lnSpc>
                <a:spcPct val="150000"/>
              </a:lnSpc>
            </a:pPr>
            <a:r>
              <a:rPr lang="bn-IN" sz="3200" dirty="0">
                <a:latin typeface="NikoshBAN" panose="02000000000000000000" pitchFamily="2" charset="0"/>
                <a:cs typeface="NikoshBAN" panose="02000000000000000000" pitchFamily="2" charset="0"/>
              </a:rPr>
              <a:t>৬।“দৈহিক ও মনস্তাত্ত্বিক বৈশিষ্ট্য উত্তাধিকার সূত্রেই বর্তিয়ে থাকে”-উক্তিটি কার?</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3429000" y="533401"/>
            <a:ext cx="5334000" cy="1435057"/>
          </a:xfrm>
          <a:prstGeom prst="rect">
            <a:avLst/>
          </a:prstGeom>
        </p:spPr>
        <p:txBody>
          <a:bodyPr wrap="square">
            <a:prstTxWarp prst="textDeflateBottom">
              <a:avLst/>
            </a:prstTxWarp>
            <a:spAutoFit/>
          </a:bodyPr>
          <a:lstStyle/>
          <a:p>
            <a:pPr algn="ctr"/>
            <a:r>
              <a:rPr lang="en-US" sz="4800" b="1" i="1" u="sng" dirty="0" err="1">
                <a:ln w="6600">
                  <a:solidFill>
                    <a:schemeClr val="accent2"/>
                  </a:solidFill>
                  <a:prstDash val="solid"/>
                </a:ln>
                <a:solidFill>
                  <a:srgbClr val="FF00FF"/>
                </a:solidFill>
                <a:effectLst>
                  <a:outerShdw dist="38100" dir="2700000" algn="tl" rotWithShape="0">
                    <a:schemeClr val="accent2"/>
                  </a:outerShdw>
                </a:effectLst>
                <a:latin typeface="NikoshBAN" panose="02000000000000000000" pitchFamily="2" charset="0"/>
                <a:cs typeface="NikoshBAN" panose="02000000000000000000" pitchFamily="2" charset="0"/>
              </a:rPr>
              <a:t>মূল্যায়ন</a:t>
            </a:r>
            <a:r>
              <a:rPr lang="en-US" sz="4800" b="1" i="1" u="sng" dirty="0">
                <a:ln w="6600">
                  <a:solidFill>
                    <a:schemeClr val="accent2"/>
                  </a:solidFill>
                  <a:prstDash val="solid"/>
                </a:ln>
                <a:solidFill>
                  <a:srgbClr val="FF00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endParaRPr lang="en-US" sz="4800" b="1" i="1" u="sng" dirty="0">
              <a:ln w="6600">
                <a:solidFill>
                  <a:schemeClr val="accent2"/>
                </a:solidFill>
                <a:prstDash val="solid"/>
              </a:ln>
              <a:solidFill>
                <a:srgbClr val="FF00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028090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447800"/>
            <a:ext cx="6324600" cy="3276600"/>
          </a:xfrm>
          <a:prstGeom prst="rect">
            <a:avLst/>
          </a:prstGeom>
        </p:spPr>
      </p:pic>
      <p:sp>
        <p:nvSpPr>
          <p:cNvPr id="3" name="Rectangle 2"/>
          <p:cNvSpPr/>
          <p:nvPr/>
        </p:nvSpPr>
        <p:spPr>
          <a:xfrm>
            <a:off x="990600" y="5029200"/>
            <a:ext cx="10363200" cy="1323439"/>
          </a:xfrm>
          <a:prstGeom prst="rect">
            <a:avLst/>
          </a:prstGeom>
          <a:solidFill>
            <a:schemeClr val="bg1"/>
          </a:solidFill>
          <a:ln w="38100">
            <a:solidFill>
              <a:srgbClr val="FF99FF"/>
            </a:solidFill>
          </a:ln>
          <a:scene3d>
            <a:camera prst="orthographicFront"/>
            <a:lightRig rig="threePt" dir="t"/>
          </a:scene3d>
          <a:sp3d>
            <a:bevelT w="114300" prst="artDeco"/>
          </a:sp3d>
        </p:spPr>
        <p:txBody>
          <a:bodyPr wrap="square">
            <a:spAutoFit/>
          </a:bodyPr>
          <a:lstStyle/>
          <a:p>
            <a:pPr algn="ctr"/>
            <a:r>
              <a:rPr lang="en-US" sz="4000" dirty="0" err="1">
                <a:solidFill>
                  <a:srgbClr val="0000FF"/>
                </a:solidFill>
                <a:latin typeface="Nikosh" pitchFamily="2" charset="0"/>
                <a:cs typeface="Nikosh" pitchFamily="2" charset="0"/>
              </a:rPr>
              <a:t>দুইজন</a:t>
            </a:r>
            <a:r>
              <a:rPr lang="en-US" sz="4000" dirty="0">
                <a:solidFill>
                  <a:srgbClr val="0000FF"/>
                </a:solidFill>
                <a:latin typeface="Nikosh" pitchFamily="2" charset="0"/>
                <a:cs typeface="Nikosh" pitchFamily="2" charset="0"/>
              </a:rPr>
              <a:t>  </a:t>
            </a:r>
            <a:r>
              <a:rPr lang="bn-IN" sz="4000" dirty="0">
                <a:solidFill>
                  <a:srgbClr val="0000FF"/>
                </a:solidFill>
                <a:latin typeface="Nikosh" pitchFamily="2" charset="0"/>
                <a:cs typeface="Nikosh" pitchFamily="2" charset="0"/>
              </a:rPr>
              <a:t>পিতা-মাতার সাথে </a:t>
            </a:r>
            <a:r>
              <a:rPr lang="en-US" sz="4000" dirty="0" err="1">
                <a:solidFill>
                  <a:srgbClr val="0000FF"/>
                </a:solidFill>
                <a:latin typeface="Nikosh" pitchFamily="2" charset="0"/>
                <a:cs typeface="Nikosh" pitchFamily="2" charset="0"/>
              </a:rPr>
              <a:t>তাদের</a:t>
            </a:r>
            <a:r>
              <a:rPr lang="en-US" sz="4000" dirty="0">
                <a:solidFill>
                  <a:srgbClr val="0000FF"/>
                </a:solidFill>
                <a:latin typeface="Nikosh" pitchFamily="2" charset="0"/>
                <a:cs typeface="Nikosh" pitchFamily="2" charset="0"/>
              </a:rPr>
              <a:t> </a:t>
            </a:r>
            <a:r>
              <a:rPr lang="en-US" sz="4000" dirty="0" err="1">
                <a:solidFill>
                  <a:srgbClr val="0000FF"/>
                </a:solidFill>
                <a:latin typeface="Nikosh" pitchFamily="2" charset="0"/>
                <a:cs typeface="Nikosh" pitchFamily="2" charset="0"/>
              </a:rPr>
              <a:t>স্ব</a:t>
            </a:r>
            <a:r>
              <a:rPr lang="en-US" sz="4000" dirty="0">
                <a:solidFill>
                  <a:srgbClr val="0000FF"/>
                </a:solidFill>
                <a:latin typeface="Nikosh" pitchFamily="2" charset="0"/>
                <a:cs typeface="Nikosh" pitchFamily="2" charset="0"/>
              </a:rPr>
              <a:t> </a:t>
            </a:r>
            <a:r>
              <a:rPr lang="en-US" sz="4000" dirty="0" err="1">
                <a:solidFill>
                  <a:srgbClr val="0000FF"/>
                </a:solidFill>
                <a:latin typeface="Nikosh" pitchFamily="2" charset="0"/>
                <a:cs typeface="Nikosh" pitchFamily="2" charset="0"/>
              </a:rPr>
              <a:t>স্ব</a:t>
            </a:r>
            <a:r>
              <a:rPr lang="en-US" sz="4000" dirty="0">
                <a:solidFill>
                  <a:srgbClr val="0000FF"/>
                </a:solidFill>
                <a:latin typeface="Nikosh" pitchFamily="2" charset="0"/>
                <a:cs typeface="Nikosh" pitchFamily="2" charset="0"/>
              </a:rPr>
              <a:t> </a:t>
            </a:r>
            <a:r>
              <a:rPr lang="bn-IN" sz="4000" dirty="0">
                <a:solidFill>
                  <a:srgbClr val="0000FF"/>
                </a:solidFill>
                <a:latin typeface="Nikosh" pitchFamily="2" charset="0"/>
                <a:cs typeface="Nikosh" pitchFamily="2" charset="0"/>
              </a:rPr>
              <a:t>সন্তানের</a:t>
            </a:r>
            <a:r>
              <a:rPr lang="en-US" sz="4000" dirty="0">
                <a:solidFill>
                  <a:srgbClr val="0000FF"/>
                </a:solidFill>
                <a:latin typeface="Nikosh" pitchFamily="2" charset="0"/>
                <a:cs typeface="Nikosh" pitchFamily="2" charset="0"/>
              </a:rPr>
              <a:t> ৩টি</a:t>
            </a:r>
            <a:r>
              <a:rPr lang="bn-IN" sz="4000" dirty="0">
                <a:solidFill>
                  <a:srgbClr val="0000FF"/>
                </a:solidFill>
                <a:latin typeface="Nikosh" pitchFamily="2" charset="0"/>
                <a:cs typeface="Nikosh" pitchFamily="2" charset="0"/>
              </a:rPr>
              <a:t> সাদৃশ্য</a:t>
            </a:r>
            <a:r>
              <a:rPr lang="en-US" sz="4000" dirty="0">
                <a:solidFill>
                  <a:srgbClr val="0000FF"/>
                </a:solidFill>
                <a:latin typeface="Nikosh" pitchFamily="2" charset="0"/>
                <a:cs typeface="Nikosh" pitchFamily="2" charset="0"/>
              </a:rPr>
              <a:t> </a:t>
            </a:r>
            <a:r>
              <a:rPr lang="en-US" sz="4000" dirty="0" err="1">
                <a:solidFill>
                  <a:srgbClr val="0000FF"/>
                </a:solidFill>
                <a:latin typeface="Nikosh" pitchFamily="2" charset="0"/>
                <a:cs typeface="Nikosh" pitchFamily="2" charset="0"/>
              </a:rPr>
              <a:t>উল্লেখ</a:t>
            </a:r>
            <a:r>
              <a:rPr lang="en-US" sz="4000" dirty="0">
                <a:solidFill>
                  <a:srgbClr val="0000FF"/>
                </a:solidFill>
                <a:latin typeface="Nikosh" pitchFamily="2" charset="0"/>
                <a:cs typeface="Nikosh" pitchFamily="2" charset="0"/>
              </a:rPr>
              <a:t> </a:t>
            </a:r>
            <a:r>
              <a:rPr lang="en-US" sz="4000" dirty="0" err="1">
                <a:solidFill>
                  <a:srgbClr val="0000FF"/>
                </a:solidFill>
                <a:latin typeface="Nikosh" pitchFamily="2" charset="0"/>
                <a:cs typeface="Nikosh" pitchFamily="2" charset="0"/>
              </a:rPr>
              <a:t>কর</a:t>
            </a:r>
            <a:r>
              <a:rPr lang="en-US" sz="4000" dirty="0">
                <a:solidFill>
                  <a:srgbClr val="0000FF"/>
                </a:solidFill>
                <a:latin typeface="Nikosh" pitchFamily="2" charset="0"/>
                <a:cs typeface="Nikosh" pitchFamily="2" charset="0"/>
              </a:rPr>
              <a:t> </a:t>
            </a:r>
            <a:r>
              <a:rPr lang="en-US" sz="4000" dirty="0" err="1">
                <a:solidFill>
                  <a:srgbClr val="0000FF"/>
                </a:solidFill>
                <a:latin typeface="Nikosh" pitchFamily="2" charset="0"/>
                <a:cs typeface="Nikosh" pitchFamily="2" charset="0"/>
              </a:rPr>
              <a:t>এবং</a:t>
            </a:r>
            <a:r>
              <a:rPr lang="en-US" sz="4000" dirty="0">
                <a:solidFill>
                  <a:srgbClr val="0000FF"/>
                </a:solidFill>
                <a:latin typeface="Nikosh" pitchFamily="2" charset="0"/>
                <a:cs typeface="Nikosh" pitchFamily="2" charset="0"/>
              </a:rPr>
              <a:t> </a:t>
            </a:r>
            <a:r>
              <a:rPr lang="en-US" sz="4000" dirty="0" err="1">
                <a:solidFill>
                  <a:srgbClr val="0000FF"/>
                </a:solidFill>
                <a:latin typeface="Nikosh" pitchFamily="2" charset="0"/>
                <a:cs typeface="Nikosh" pitchFamily="2" charset="0"/>
              </a:rPr>
              <a:t>তার</a:t>
            </a:r>
            <a:r>
              <a:rPr lang="en-US" sz="4000" dirty="0">
                <a:solidFill>
                  <a:srgbClr val="0000FF"/>
                </a:solidFill>
                <a:latin typeface="Nikosh" pitchFamily="2" charset="0"/>
                <a:cs typeface="Nikosh" pitchFamily="2" charset="0"/>
              </a:rPr>
              <a:t> </a:t>
            </a:r>
            <a:r>
              <a:rPr lang="bn-IN" sz="4000" dirty="0">
                <a:solidFill>
                  <a:srgbClr val="0000FF"/>
                </a:solidFill>
                <a:latin typeface="Nikosh" pitchFamily="2" charset="0"/>
                <a:cs typeface="Nikosh" pitchFamily="2" charset="0"/>
              </a:rPr>
              <a:t>কারণ </a:t>
            </a:r>
            <a:r>
              <a:rPr lang="bn-BD" sz="4000" dirty="0">
                <a:solidFill>
                  <a:srgbClr val="0000FF"/>
                </a:solidFill>
                <a:latin typeface="Nikosh" pitchFamily="2" charset="0"/>
                <a:cs typeface="Nikosh" pitchFamily="2" charset="0"/>
              </a:rPr>
              <a:t>বিশ্লেষ</a:t>
            </a:r>
            <a:r>
              <a:rPr lang="bn-IN" sz="4000" dirty="0">
                <a:solidFill>
                  <a:srgbClr val="0000FF"/>
                </a:solidFill>
                <a:latin typeface="Nikosh" pitchFamily="2" charset="0"/>
                <a:cs typeface="Nikosh" pitchFamily="2" charset="0"/>
              </a:rPr>
              <a:t>ণ</a:t>
            </a:r>
            <a:r>
              <a:rPr lang="bn-BD" sz="4000" dirty="0">
                <a:solidFill>
                  <a:srgbClr val="0000FF"/>
                </a:solidFill>
                <a:latin typeface="Nikosh" pitchFamily="2" charset="0"/>
                <a:cs typeface="Nikosh" pitchFamily="2" charset="0"/>
              </a:rPr>
              <a:t> কর।</a:t>
            </a:r>
          </a:p>
        </p:txBody>
      </p:sp>
      <p:sp>
        <p:nvSpPr>
          <p:cNvPr id="6" name="TextBox 5"/>
          <p:cNvSpPr txBox="1"/>
          <p:nvPr/>
        </p:nvSpPr>
        <p:spPr>
          <a:xfrm>
            <a:off x="2895600" y="-14785"/>
            <a:ext cx="6324600" cy="1462585"/>
          </a:xfrm>
          <a:prstGeom prst="rect">
            <a:avLst/>
          </a:prstGeom>
          <a:noFill/>
        </p:spPr>
        <p:txBody>
          <a:bodyPr wrap="square" rtlCol="0">
            <a:prstTxWarp prst="textDeflateBottom">
              <a:avLst/>
            </a:prstTxWarp>
            <a:spAutoFit/>
          </a:bodyPr>
          <a:lstStyle/>
          <a:p>
            <a:pPr algn="ctr"/>
            <a:r>
              <a:rPr lang="en-US" sz="8000" b="1" u="sng" dirty="0" err="1">
                <a:ln w="6600">
                  <a:solidFill>
                    <a:srgbClr val="92D050"/>
                  </a:solidFill>
                  <a:prstDash val="solid"/>
                </a:ln>
                <a:solidFill>
                  <a:srgbClr val="F85EF1"/>
                </a:solidFill>
                <a:effectLst>
                  <a:outerShdw dist="38100" dir="2700000" algn="tl" rotWithShape="0">
                    <a:schemeClr val="accent2"/>
                  </a:outerShdw>
                </a:effectLst>
                <a:latin typeface="Nikosh" pitchFamily="2" charset="0"/>
                <a:cs typeface="Nikosh" pitchFamily="2" charset="0"/>
              </a:rPr>
              <a:t>বাড়ির</a:t>
            </a:r>
            <a:r>
              <a:rPr lang="en-US" sz="8000" b="1" u="sng" dirty="0">
                <a:ln w="6600">
                  <a:solidFill>
                    <a:srgbClr val="92D050"/>
                  </a:solidFill>
                  <a:prstDash val="solid"/>
                </a:ln>
                <a:solidFill>
                  <a:srgbClr val="F85EF1"/>
                </a:solidFill>
                <a:effectLst>
                  <a:outerShdw dist="38100" dir="2700000" algn="tl" rotWithShape="0">
                    <a:schemeClr val="accent2"/>
                  </a:outerShdw>
                </a:effectLst>
                <a:latin typeface="Nikosh" pitchFamily="2" charset="0"/>
                <a:cs typeface="Nikosh" pitchFamily="2" charset="0"/>
              </a:rPr>
              <a:t> </a:t>
            </a:r>
            <a:r>
              <a:rPr lang="en-US" sz="8000" b="1" u="sng" dirty="0" err="1">
                <a:ln w="6600">
                  <a:solidFill>
                    <a:srgbClr val="92D050"/>
                  </a:solidFill>
                  <a:prstDash val="solid"/>
                </a:ln>
                <a:solidFill>
                  <a:srgbClr val="F85EF1"/>
                </a:solidFill>
                <a:effectLst>
                  <a:outerShdw dist="38100" dir="2700000" algn="tl" rotWithShape="0">
                    <a:schemeClr val="accent2"/>
                  </a:outerShdw>
                </a:effectLst>
                <a:latin typeface="Nikosh" pitchFamily="2" charset="0"/>
                <a:cs typeface="Nikosh" pitchFamily="2" charset="0"/>
              </a:rPr>
              <a:t>কাজ</a:t>
            </a:r>
            <a:r>
              <a:rPr lang="en-US" sz="8000" b="1" u="sng" dirty="0">
                <a:ln w="6600">
                  <a:solidFill>
                    <a:srgbClr val="92D050"/>
                  </a:solidFill>
                  <a:prstDash val="solid"/>
                </a:ln>
                <a:solidFill>
                  <a:srgbClr val="F85EF1"/>
                </a:solidFill>
                <a:effectLst>
                  <a:outerShdw dist="38100" dir="2700000" algn="tl" rotWithShape="0">
                    <a:schemeClr val="accent2"/>
                  </a:outerShdw>
                </a:effectLst>
                <a:latin typeface="Nikosh" pitchFamily="2" charset="0"/>
                <a:cs typeface="Nikosh"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276600" y="4134922"/>
            <a:ext cx="5638800" cy="2646878"/>
          </a:xfrm>
          <a:prstGeom prst="rect">
            <a:avLst/>
          </a:prstGeom>
          <a:noFill/>
        </p:spPr>
        <p:txBody>
          <a:bodyPr wrap="square" rtlCol="0">
            <a:spAutoFit/>
          </a:bodyPr>
          <a:lstStyle/>
          <a:p>
            <a:pPr algn="ctr"/>
            <a:r>
              <a:rPr lang="en-US" sz="16600" b="1" dirty="0" err="1">
                <a:ln w="6600">
                  <a:solidFill>
                    <a:schemeClr val="accent2"/>
                  </a:solidFill>
                  <a:prstDash val="solid"/>
                </a:ln>
                <a:solidFill>
                  <a:srgbClr val="FFFF00"/>
                </a:solidFill>
                <a:effectLst>
                  <a:outerShdw dist="38100" dir="2700000" algn="tl" rotWithShape="0">
                    <a:schemeClr val="accent2"/>
                  </a:outerShdw>
                </a:effectLst>
                <a:latin typeface="Nikosh" pitchFamily="2" charset="0"/>
                <a:cs typeface="Nikosh" pitchFamily="2" charset="0"/>
              </a:rPr>
              <a:t>ধন্যবাদ</a:t>
            </a:r>
            <a:endParaRPr lang="en-US" sz="16600" b="1" dirty="0">
              <a:ln w="6600">
                <a:solidFill>
                  <a:schemeClr val="accent2"/>
                </a:solidFill>
                <a:prstDash val="solid"/>
              </a:ln>
              <a:solidFill>
                <a:srgbClr val="FFFF00"/>
              </a:solidFill>
              <a:effectLst>
                <a:outerShdw dist="38100" dir="2700000" algn="tl" rotWithShape="0">
                  <a:schemeClr val="accent2"/>
                </a:outerShdw>
              </a:effectLst>
              <a:latin typeface="Nikosh" pitchFamily="2" charset="0"/>
              <a:cs typeface="Nikosh" pitchFamily="2" charset="0"/>
            </a:endParaRPr>
          </a:p>
        </p:txBody>
      </p:sp>
    </p:spTree>
    <p:extLst>
      <p:ext uri="{BB962C8B-B14F-4D97-AF65-F5344CB8AC3E}">
        <p14:creationId xmlns:p14="http://schemas.microsoft.com/office/powerpoint/2010/main" val="114169968"/>
      </p:ext>
    </p:extLst>
  </p:cSld>
  <p:clrMapOvr>
    <a:masterClrMapping/>
  </p:clrMapOvr>
  <p:transition>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93936828"/>
              </p:ext>
            </p:extLst>
          </p:nvPr>
        </p:nvGraphicFramePr>
        <p:xfrm>
          <a:off x="0" y="0"/>
          <a:ext cx="12192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4">
            <a:extLst>
              <a:ext uri="{FF2B5EF4-FFF2-40B4-BE49-F238E27FC236}">
                <a16:creationId xmlns:a16="http://schemas.microsoft.com/office/drawing/2014/main" xmlns="" id="{55ADADD2-A3AB-4CF8-B082-7E8D3C3C45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990600"/>
            <a:ext cx="11658600" cy="5791200"/>
          </a:xfrm>
          <a:prstGeom prst="rect">
            <a:avLst/>
          </a:prstGeom>
        </p:spPr>
      </p:pic>
      <p:sp>
        <p:nvSpPr>
          <p:cNvPr id="9" name="Title 1">
            <a:extLst>
              <a:ext uri="{FF2B5EF4-FFF2-40B4-BE49-F238E27FC236}">
                <a16:creationId xmlns:a16="http://schemas.microsoft.com/office/drawing/2014/main" xmlns="" id="{41006C12-B9CF-4817-BDF8-16892652DE91}"/>
              </a:ext>
            </a:extLst>
          </p:cNvPr>
          <p:cNvSpPr txBox="1">
            <a:spLocks/>
          </p:cNvSpPr>
          <p:nvPr/>
        </p:nvSpPr>
        <p:spPr>
          <a:xfrm>
            <a:off x="4495800" y="990600"/>
            <a:ext cx="30480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latin typeface="Nikosh" panose="02000000000000000000" pitchFamily="2" charset="0"/>
                <a:cs typeface="Nikosh" panose="02000000000000000000" pitchFamily="2" charset="0"/>
              </a:rPr>
              <a:t>উত্তরা</a:t>
            </a:r>
            <a:r>
              <a:rPr lang="as-IN" sz="3200" dirty="0">
                <a:latin typeface="Nikosh" panose="02000000000000000000" pitchFamily="2" charset="0"/>
                <a:cs typeface="Nikosh" panose="02000000000000000000" pitchFamily="2" charset="0"/>
              </a:rPr>
              <a:t>ধ</a:t>
            </a:r>
            <a:r>
              <a:rPr lang="en-US" sz="3200" dirty="0">
                <a:latin typeface="Nikosh" panose="02000000000000000000" pitchFamily="2" charset="0"/>
                <a:cs typeface="Nikosh" panose="02000000000000000000" pitchFamily="2" charset="0"/>
              </a:rPr>
              <a:t>ি</a:t>
            </a:r>
            <a:r>
              <a:rPr lang="as-IN" sz="3200" dirty="0">
                <a:latin typeface="Nikosh" panose="02000000000000000000" pitchFamily="2" charset="0"/>
                <a:cs typeface="Nikosh" panose="02000000000000000000" pitchFamily="2" charset="0"/>
              </a:rPr>
              <a:t>ক</a:t>
            </a:r>
            <a:r>
              <a:rPr lang="en-US" sz="3200" dirty="0">
                <a:latin typeface="Nikosh" panose="02000000000000000000" pitchFamily="2" charset="0"/>
                <a:cs typeface="Nikosh" panose="02000000000000000000" pitchFamily="2" charset="0"/>
              </a:rPr>
              <a:t>া</a:t>
            </a:r>
            <a:r>
              <a:rPr lang="as-IN" sz="3200" dirty="0">
                <a:latin typeface="Nikosh" panose="02000000000000000000" pitchFamily="2" charset="0"/>
                <a:cs typeface="Nikosh" panose="02000000000000000000" pitchFamily="2" charset="0"/>
              </a:rPr>
              <a:t>র</a:t>
            </a:r>
            <a:r>
              <a:rPr lang="en-US" sz="3200" dirty="0">
                <a:latin typeface="Nikosh" panose="02000000000000000000" pitchFamily="2" charset="0"/>
                <a:cs typeface="Nikosh" panose="02000000000000000000" pitchFamily="2" charset="0"/>
              </a:rPr>
              <a:t> </a:t>
            </a:r>
            <a:r>
              <a:rPr lang="as-IN" sz="3200" dirty="0">
                <a:latin typeface="Nikosh" panose="02000000000000000000" pitchFamily="2" charset="0"/>
                <a:cs typeface="Nikosh" panose="02000000000000000000" pitchFamily="2" charset="0"/>
              </a:rPr>
              <a:t>স</a:t>
            </a:r>
            <a:r>
              <a:rPr lang="en-US" sz="3200" dirty="0">
                <a:latin typeface="Nikosh" panose="02000000000000000000" pitchFamily="2" charset="0"/>
                <a:cs typeface="Nikosh" panose="02000000000000000000" pitchFamily="2" charset="0"/>
              </a:rPr>
              <a:t>ূ</a:t>
            </a:r>
            <a:r>
              <a:rPr lang="as-IN" sz="3200" dirty="0">
                <a:latin typeface="Nikosh" panose="02000000000000000000" pitchFamily="2" charset="0"/>
                <a:cs typeface="Nikosh" panose="02000000000000000000" pitchFamily="2" charset="0"/>
              </a:rPr>
              <a:t>ত</a:t>
            </a:r>
            <a:r>
              <a:rPr lang="en-US" sz="3200" dirty="0">
                <a:latin typeface="Nikosh" panose="02000000000000000000" pitchFamily="2" charset="0"/>
                <a:cs typeface="Nikosh" panose="02000000000000000000" pitchFamily="2" charset="0"/>
              </a:rPr>
              <a:t>্</a:t>
            </a:r>
            <a:r>
              <a:rPr lang="as-IN" sz="3200" dirty="0">
                <a:latin typeface="Nikosh" panose="02000000000000000000" pitchFamily="2" charset="0"/>
                <a:cs typeface="Nikosh" panose="02000000000000000000" pitchFamily="2" charset="0"/>
              </a:rPr>
              <a:t>র</a:t>
            </a:r>
            <a:r>
              <a:rPr lang="en-US" sz="3200" dirty="0">
                <a:latin typeface="Nikosh" panose="02000000000000000000" pitchFamily="2" charset="0"/>
                <a:cs typeface="Nikosh" panose="02000000000000000000" pitchFamily="2" charset="0"/>
              </a:rPr>
              <a:t>ে </a:t>
            </a:r>
            <a:r>
              <a:rPr lang="as-IN" sz="3200" dirty="0">
                <a:latin typeface="Nikosh" panose="02000000000000000000" pitchFamily="2" charset="0"/>
                <a:cs typeface="Nikosh" panose="02000000000000000000" pitchFamily="2" charset="0"/>
              </a:rPr>
              <a:t>প</a:t>
            </a:r>
            <a:r>
              <a:rPr lang="en-US" sz="3200" dirty="0" err="1">
                <a:latin typeface="Nikosh" panose="02000000000000000000" pitchFamily="2" charset="0"/>
                <a:cs typeface="Nikosh" panose="02000000000000000000" pitchFamily="2" charset="0"/>
              </a:rPr>
              <a:t>্রাপ্ত</a:t>
            </a:r>
            <a:r>
              <a:rPr lang="en-US" sz="3200" dirty="0">
                <a:latin typeface="Nikosh" panose="02000000000000000000" pitchFamily="2" charset="0"/>
                <a:cs typeface="Nikosh" panose="02000000000000000000" pitchFamily="2" charset="0"/>
              </a:rPr>
              <a:t> </a:t>
            </a:r>
          </a:p>
        </p:txBody>
      </p:sp>
    </p:spTree>
    <p:extLst>
      <p:ext uri="{BB962C8B-B14F-4D97-AF65-F5344CB8AC3E}">
        <p14:creationId xmlns:p14="http://schemas.microsoft.com/office/powerpoint/2010/main" val="331784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p.jpg"/>
          <p:cNvPicPr>
            <a:picLocks noChangeAspect="1"/>
          </p:cNvPicPr>
          <p:nvPr/>
        </p:nvPicPr>
        <p:blipFill>
          <a:blip r:embed="rId2"/>
          <a:srcRect b="11538"/>
          <a:stretch>
            <a:fillRect/>
          </a:stretch>
        </p:blipFill>
        <p:spPr>
          <a:xfrm>
            <a:off x="1752600" y="304800"/>
            <a:ext cx="3562104" cy="2819400"/>
          </a:xfrm>
          <a:prstGeom prst="rect">
            <a:avLst/>
          </a:prstGeom>
        </p:spPr>
      </p:pic>
      <p:pic>
        <p:nvPicPr>
          <p:cNvPr id="3" name="Picture 2" descr="images.jpg"/>
          <p:cNvPicPr>
            <a:picLocks noChangeAspect="1"/>
          </p:cNvPicPr>
          <p:nvPr/>
        </p:nvPicPr>
        <p:blipFill>
          <a:blip r:embed="rId3"/>
          <a:stretch>
            <a:fillRect/>
          </a:stretch>
        </p:blipFill>
        <p:spPr>
          <a:xfrm>
            <a:off x="1828800" y="3886200"/>
            <a:ext cx="3485904" cy="2285858"/>
          </a:xfrm>
          <a:prstGeom prst="rect">
            <a:avLst/>
          </a:prstGeom>
        </p:spPr>
      </p:pic>
      <p:pic>
        <p:nvPicPr>
          <p:cNvPr id="4" name="Picture 3" descr="images.jpg"/>
          <p:cNvPicPr>
            <a:picLocks noChangeAspect="1"/>
          </p:cNvPicPr>
          <p:nvPr/>
        </p:nvPicPr>
        <p:blipFill>
          <a:blip r:embed="rId4"/>
          <a:stretch>
            <a:fillRect/>
          </a:stretch>
        </p:blipFill>
        <p:spPr>
          <a:xfrm>
            <a:off x="7162800" y="4114800"/>
            <a:ext cx="3218688" cy="1981200"/>
          </a:xfrm>
          <a:prstGeom prst="rect">
            <a:avLst/>
          </a:prstGeom>
        </p:spPr>
      </p:pic>
      <p:sp>
        <p:nvSpPr>
          <p:cNvPr id="5" name="Right Arrow 4"/>
          <p:cNvSpPr/>
          <p:nvPr/>
        </p:nvSpPr>
        <p:spPr>
          <a:xfrm>
            <a:off x="5867400" y="2362200"/>
            <a:ext cx="1066800" cy="457200"/>
          </a:xfrm>
          <a:prstGeom prst="rightArrow">
            <a:avLst/>
          </a:prstGeom>
          <a:solidFill>
            <a:srgbClr val="00B050"/>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334000" y="4953000"/>
            <a:ext cx="1468582" cy="533400"/>
          </a:xfrm>
          <a:prstGeom prst="rightArrow">
            <a:avLst/>
          </a:prstGeom>
          <a:solidFill>
            <a:srgbClr val="00B05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ile.jpeg"/>
          <p:cNvPicPr>
            <a:picLocks noChangeAspect="1"/>
          </p:cNvPicPr>
          <p:nvPr/>
        </p:nvPicPr>
        <p:blipFill>
          <a:blip r:embed="rId5"/>
          <a:stretch>
            <a:fillRect/>
          </a:stretch>
        </p:blipFill>
        <p:spPr>
          <a:xfrm>
            <a:off x="7239000" y="914400"/>
            <a:ext cx="3124200" cy="2438400"/>
          </a:xfrm>
          <a:prstGeom prst="rect">
            <a:avLst/>
          </a:prstGeom>
        </p:spPr>
      </p:pic>
      <p:sp>
        <p:nvSpPr>
          <p:cNvPr id="8" name="TextBox 7"/>
          <p:cNvSpPr txBox="1"/>
          <p:nvPr/>
        </p:nvSpPr>
        <p:spPr>
          <a:xfrm>
            <a:off x="2362200" y="3124201"/>
            <a:ext cx="2209800" cy="646331"/>
          </a:xfrm>
          <a:prstGeom prst="rect">
            <a:avLst/>
          </a:prstGeom>
          <a:solidFill>
            <a:schemeClr val="bg1"/>
          </a:solidFill>
          <a:ln>
            <a:solidFill>
              <a:srgbClr val="FF00FF"/>
            </a:solidFill>
          </a:ln>
          <a:effectLst>
            <a:innerShdw blurRad="114300">
              <a:prstClr val="black"/>
            </a:innerShdw>
          </a:effectLst>
        </p:spPr>
        <p:txBody>
          <a:bodyPr wrap="square" rtlCol="0">
            <a:spAutoFit/>
          </a:bodyPr>
          <a:lstStyle/>
          <a:p>
            <a:pPr algn="ctr"/>
            <a:r>
              <a:rPr lang="bn-BD" sz="3600" b="1" dirty="0">
                <a:solidFill>
                  <a:srgbClr val="0000FF"/>
                </a:solidFill>
                <a:latin typeface="NikoshBAN" pitchFamily="2" charset="0"/>
                <a:cs typeface="NikoshBAN" pitchFamily="2" charset="0"/>
              </a:rPr>
              <a:t>ধান বীজ</a:t>
            </a:r>
            <a:endParaRPr lang="en-US" sz="2000" b="1" dirty="0">
              <a:solidFill>
                <a:srgbClr val="0000FF"/>
              </a:solidFill>
              <a:latin typeface="NikoshBAN" pitchFamily="2" charset="0"/>
              <a:cs typeface="NikoshBAN" pitchFamily="2" charset="0"/>
            </a:endParaRPr>
          </a:p>
        </p:txBody>
      </p:sp>
      <p:sp>
        <p:nvSpPr>
          <p:cNvPr id="9" name="TextBox 8"/>
          <p:cNvSpPr txBox="1"/>
          <p:nvPr/>
        </p:nvSpPr>
        <p:spPr>
          <a:xfrm>
            <a:off x="7696200" y="3429001"/>
            <a:ext cx="2362200" cy="646331"/>
          </a:xfrm>
          <a:prstGeom prst="rect">
            <a:avLst/>
          </a:prstGeom>
          <a:solidFill>
            <a:schemeClr val="bg1"/>
          </a:solidFill>
          <a:ln>
            <a:solidFill>
              <a:srgbClr val="FF00FF"/>
            </a:solidFill>
          </a:ln>
          <a:effectLst>
            <a:innerShdw blurRad="114300">
              <a:prstClr val="black"/>
            </a:innerShdw>
          </a:effectLst>
        </p:spPr>
        <p:txBody>
          <a:bodyPr wrap="square" rtlCol="0">
            <a:spAutoFit/>
          </a:bodyPr>
          <a:lstStyle/>
          <a:p>
            <a:pPr algn="ctr"/>
            <a:r>
              <a:rPr lang="bn-BD" sz="3600" b="1" dirty="0">
                <a:solidFill>
                  <a:srgbClr val="00B050"/>
                </a:solidFill>
                <a:latin typeface="NikoshBAN" pitchFamily="2" charset="0"/>
                <a:cs typeface="NikoshBAN" pitchFamily="2" charset="0"/>
              </a:rPr>
              <a:t>ধানগাছ</a:t>
            </a:r>
            <a:endParaRPr lang="en-US" b="1" dirty="0">
              <a:solidFill>
                <a:srgbClr val="00B050"/>
              </a:solidFill>
              <a:latin typeface="NikoshBAN" pitchFamily="2" charset="0"/>
              <a:cs typeface="NikoshBAN" pitchFamily="2" charset="0"/>
            </a:endParaRPr>
          </a:p>
        </p:txBody>
      </p:sp>
      <p:sp>
        <p:nvSpPr>
          <p:cNvPr id="10" name="TextBox 9"/>
          <p:cNvSpPr txBox="1"/>
          <p:nvPr/>
        </p:nvSpPr>
        <p:spPr>
          <a:xfrm>
            <a:off x="2362200" y="6172201"/>
            <a:ext cx="2362200" cy="646331"/>
          </a:xfrm>
          <a:prstGeom prst="rect">
            <a:avLst/>
          </a:prstGeom>
          <a:solidFill>
            <a:schemeClr val="bg1"/>
          </a:solidFill>
          <a:ln>
            <a:solidFill>
              <a:srgbClr val="FF00FF"/>
            </a:solidFill>
          </a:ln>
          <a:effectLst>
            <a:innerShdw blurRad="114300">
              <a:prstClr val="black"/>
            </a:innerShdw>
          </a:effectLst>
        </p:spPr>
        <p:txBody>
          <a:bodyPr wrap="square" rtlCol="0">
            <a:spAutoFit/>
          </a:bodyPr>
          <a:lstStyle/>
          <a:p>
            <a:pPr algn="ctr"/>
            <a:r>
              <a:rPr lang="bn-BD" sz="3600" b="1" dirty="0">
                <a:solidFill>
                  <a:schemeClr val="accent6">
                    <a:lumMod val="75000"/>
                  </a:schemeClr>
                </a:solidFill>
                <a:latin typeface="NikoshBAN" pitchFamily="2" charset="0"/>
                <a:cs typeface="NikoshBAN" pitchFamily="2" charset="0"/>
              </a:rPr>
              <a:t>বাঘ</a:t>
            </a:r>
            <a:endParaRPr lang="en-US" b="1" dirty="0">
              <a:solidFill>
                <a:schemeClr val="accent6">
                  <a:lumMod val="75000"/>
                </a:schemeClr>
              </a:solidFill>
              <a:latin typeface="NikoshBAN" pitchFamily="2" charset="0"/>
              <a:cs typeface="NikoshBAN" pitchFamily="2" charset="0"/>
            </a:endParaRPr>
          </a:p>
        </p:txBody>
      </p:sp>
      <p:sp>
        <p:nvSpPr>
          <p:cNvPr id="11" name="TextBox 10"/>
          <p:cNvSpPr txBox="1"/>
          <p:nvPr/>
        </p:nvSpPr>
        <p:spPr>
          <a:xfrm>
            <a:off x="7467600" y="6096001"/>
            <a:ext cx="2743200" cy="646331"/>
          </a:xfrm>
          <a:prstGeom prst="rect">
            <a:avLst/>
          </a:prstGeom>
          <a:solidFill>
            <a:schemeClr val="bg1"/>
          </a:solidFill>
          <a:ln>
            <a:solidFill>
              <a:srgbClr val="FF00FF"/>
            </a:solidFill>
          </a:ln>
          <a:effectLst>
            <a:innerShdw blurRad="114300">
              <a:prstClr val="black"/>
            </a:innerShdw>
          </a:effectLst>
        </p:spPr>
        <p:txBody>
          <a:bodyPr wrap="square" rtlCol="0">
            <a:spAutoFit/>
          </a:bodyPr>
          <a:lstStyle/>
          <a:p>
            <a:pPr algn="ctr"/>
            <a:r>
              <a:rPr lang="bn-BD" sz="3600" b="1" dirty="0">
                <a:solidFill>
                  <a:srgbClr val="92D050"/>
                </a:solidFill>
                <a:latin typeface="NikoshBAN" pitchFamily="2" charset="0"/>
                <a:cs typeface="NikoshBAN" pitchFamily="2" charset="0"/>
              </a:rPr>
              <a:t>বাঘের বাচ্চা</a:t>
            </a:r>
            <a:endParaRPr lang="en-US" b="1" dirty="0">
              <a:solidFill>
                <a:srgbClr val="92D050"/>
              </a:solidFill>
              <a:latin typeface="NikoshBAN" pitchFamily="2" charset="0"/>
              <a:cs typeface="NikoshBAN" pitchFamily="2" charset="0"/>
            </a:endParaRPr>
          </a:p>
        </p:txBody>
      </p:sp>
      <p:sp>
        <p:nvSpPr>
          <p:cNvPr id="12" name="TextBox 11"/>
          <p:cNvSpPr txBox="1"/>
          <p:nvPr/>
        </p:nvSpPr>
        <p:spPr>
          <a:xfrm>
            <a:off x="4191000" y="1"/>
            <a:ext cx="3581400" cy="830997"/>
          </a:xfrm>
          <a:prstGeom prst="rect">
            <a:avLst/>
          </a:prstGeom>
          <a:solidFill>
            <a:schemeClr val="accent4">
              <a:lumMod val="20000"/>
              <a:lumOff val="80000"/>
            </a:schemeClr>
          </a:solidFill>
          <a:ln>
            <a:solidFill>
              <a:srgbClr val="FF00FF"/>
            </a:solidFill>
          </a:ln>
          <a:effectLst>
            <a:innerShdw blurRad="114300">
              <a:prstClr val="black"/>
            </a:innerShdw>
          </a:effectLst>
        </p:spPr>
        <p:txBody>
          <a:bodyPr wrap="square" rtlCol="0">
            <a:spAutoFit/>
          </a:bodyPr>
          <a:lstStyle/>
          <a:p>
            <a:pPr algn="ctr"/>
            <a:r>
              <a:rPr lang="bn-BD" sz="4800" b="1" dirty="0">
                <a:solidFill>
                  <a:srgbClr val="7030A0"/>
                </a:solidFill>
                <a:latin typeface="NikoshBAN" pitchFamily="2" charset="0"/>
                <a:cs typeface="NikoshBAN" pitchFamily="2" charset="0"/>
              </a:rPr>
              <a:t>বংশ পরম্পরা</a:t>
            </a:r>
            <a:endParaRPr lang="en-US" sz="20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4105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amond(in)">
                                      <p:cBhvr>
                                        <p:cTn id="24" dur="2000"/>
                                        <p:tgtEl>
                                          <p:spTgt spid="3"/>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par>
                                <p:cTn id="28" presetID="8"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amond(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gers-1.jpg"/>
          <p:cNvPicPr>
            <a:picLocks noChangeAspect="1"/>
          </p:cNvPicPr>
          <p:nvPr/>
        </p:nvPicPr>
        <p:blipFill>
          <a:blip r:embed="rId2"/>
          <a:srcRect l="5357" r="5357" b="10126"/>
          <a:stretch>
            <a:fillRect/>
          </a:stretch>
        </p:blipFill>
        <p:spPr>
          <a:xfrm>
            <a:off x="6054436" y="152400"/>
            <a:ext cx="6137564" cy="4724400"/>
          </a:xfrm>
          <a:prstGeom prst="rect">
            <a:avLst/>
          </a:prstGeom>
        </p:spPr>
      </p:pic>
      <p:pic>
        <p:nvPicPr>
          <p:cNvPr id="3" name="Picture 2" descr="15414-Buff-Bantam-Hen-and-chicks-white-background.jpg"/>
          <p:cNvPicPr>
            <a:picLocks noChangeAspect="1"/>
          </p:cNvPicPr>
          <p:nvPr/>
        </p:nvPicPr>
        <p:blipFill>
          <a:blip r:embed="rId3" cstate="print"/>
          <a:stretch>
            <a:fillRect/>
          </a:stretch>
        </p:blipFill>
        <p:spPr>
          <a:xfrm>
            <a:off x="0" y="152400"/>
            <a:ext cx="5943599" cy="4724400"/>
          </a:xfrm>
          <a:prstGeom prst="rect">
            <a:avLst/>
          </a:prstGeom>
        </p:spPr>
      </p:pic>
      <p:sp>
        <p:nvSpPr>
          <p:cNvPr id="4" name="TextBox 3"/>
          <p:cNvSpPr txBox="1"/>
          <p:nvPr/>
        </p:nvSpPr>
        <p:spPr>
          <a:xfrm>
            <a:off x="2514599" y="5105400"/>
            <a:ext cx="6858000" cy="769441"/>
          </a:xfrm>
          <a:prstGeom prst="rect">
            <a:avLst/>
          </a:prstGeom>
          <a:solidFill>
            <a:schemeClr val="bg1"/>
          </a:solidFill>
          <a:effectLst>
            <a:innerShdw blurRad="114300">
              <a:prstClr val="black"/>
            </a:innerShdw>
          </a:effectLst>
        </p:spPr>
        <p:txBody>
          <a:bodyPr wrap="square" rtlCol="0">
            <a:spAutoFit/>
          </a:bodyPr>
          <a:lstStyle/>
          <a:p>
            <a:pPr algn="ctr"/>
            <a:r>
              <a:rPr lang="bn-BD" sz="4400" dirty="0">
                <a:solidFill>
                  <a:srgbClr val="0000FF"/>
                </a:solidFill>
                <a:latin typeface="Nikosh" pitchFamily="2" charset="0"/>
                <a:cs typeface="Nikosh" pitchFamily="2" charset="0"/>
              </a:rPr>
              <a:t>পিতা-মাতার সাথে সন্তানের </a:t>
            </a:r>
            <a:r>
              <a:rPr lang="en-US" sz="4400" dirty="0">
                <a:solidFill>
                  <a:srgbClr val="0000FF"/>
                </a:solidFill>
                <a:latin typeface="Nikosh" pitchFamily="2" charset="0"/>
                <a:cs typeface="Nikosh" pitchFamily="2" charset="0"/>
              </a:rPr>
              <a:t> </a:t>
            </a:r>
            <a:r>
              <a:rPr lang="en-US" sz="4400" dirty="0" err="1">
                <a:solidFill>
                  <a:srgbClr val="0000FF"/>
                </a:solidFill>
                <a:latin typeface="Nikosh" pitchFamily="2" charset="0"/>
                <a:cs typeface="Nikosh" pitchFamily="2" charset="0"/>
              </a:rPr>
              <a:t>সাদৃশ</a:t>
            </a:r>
            <a:r>
              <a:rPr lang="en-US" sz="4400" dirty="0">
                <a:solidFill>
                  <a:srgbClr val="0000FF"/>
                </a:solidFill>
                <a:latin typeface="Nikosh" pitchFamily="2" charset="0"/>
                <a:cs typeface="Nikosh" pitchFamily="2" charset="0"/>
              </a:rPr>
              <a:t> </a:t>
            </a:r>
            <a:endParaRPr lang="en-US" sz="4400" dirty="0"/>
          </a:p>
        </p:txBody>
      </p:sp>
    </p:spTree>
    <p:extLst>
      <p:ext uri="{BB962C8B-B14F-4D97-AF65-F5344CB8AC3E}">
        <p14:creationId xmlns:p14="http://schemas.microsoft.com/office/powerpoint/2010/main" val="356380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BIO PICTURE\th.jpg 2.jpg"/>
          <p:cNvPicPr>
            <a:picLocks noChangeAspect="1" noChangeArrowheads="1"/>
          </p:cNvPicPr>
          <p:nvPr/>
        </p:nvPicPr>
        <p:blipFill>
          <a:blip r:embed="rId2"/>
          <a:srcRect/>
          <a:stretch>
            <a:fillRect/>
          </a:stretch>
        </p:blipFill>
        <p:spPr bwMode="auto">
          <a:xfrm>
            <a:off x="0" y="1"/>
            <a:ext cx="6324601" cy="4571999"/>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0"/>
            <a:ext cx="5867399" cy="4572000"/>
          </a:xfrm>
          <a:prstGeom prst="rect">
            <a:avLst/>
          </a:prstGeom>
        </p:spPr>
      </p:pic>
      <p:sp>
        <p:nvSpPr>
          <p:cNvPr id="14" name="TextBox 13"/>
          <p:cNvSpPr txBox="1"/>
          <p:nvPr/>
        </p:nvSpPr>
        <p:spPr>
          <a:xfrm>
            <a:off x="2743200" y="4800600"/>
            <a:ext cx="6858000" cy="769441"/>
          </a:xfrm>
          <a:prstGeom prst="rect">
            <a:avLst/>
          </a:prstGeom>
          <a:solidFill>
            <a:schemeClr val="bg1"/>
          </a:solidFill>
          <a:effectLst>
            <a:innerShdw blurRad="114300">
              <a:prstClr val="black"/>
            </a:innerShdw>
          </a:effectLst>
        </p:spPr>
        <p:txBody>
          <a:bodyPr wrap="square" rtlCol="0">
            <a:spAutoFit/>
          </a:bodyPr>
          <a:lstStyle/>
          <a:p>
            <a:pPr algn="ctr"/>
            <a:r>
              <a:rPr lang="bn-BD" sz="4400" dirty="0">
                <a:solidFill>
                  <a:srgbClr val="0000FF"/>
                </a:solidFill>
                <a:latin typeface="Nikosh" pitchFamily="2" charset="0"/>
                <a:cs typeface="Nikosh" pitchFamily="2" charset="0"/>
              </a:rPr>
              <a:t>পিতা-মাতার সাথে সন্তানের </a:t>
            </a:r>
            <a:r>
              <a:rPr lang="en-US" sz="4400" dirty="0">
                <a:solidFill>
                  <a:srgbClr val="0000FF"/>
                </a:solidFill>
                <a:latin typeface="Nikosh" pitchFamily="2" charset="0"/>
                <a:cs typeface="Nikosh" pitchFamily="2" charset="0"/>
              </a:rPr>
              <a:t> </a:t>
            </a:r>
            <a:r>
              <a:rPr lang="en-US" sz="4400" dirty="0" err="1">
                <a:solidFill>
                  <a:srgbClr val="0000FF"/>
                </a:solidFill>
                <a:latin typeface="Nikosh" pitchFamily="2" charset="0"/>
                <a:cs typeface="Nikosh" pitchFamily="2" charset="0"/>
              </a:rPr>
              <a:t>সাদৃশ</a:t>
            </a:r>
            <a:r>
              <a:rPr lang="en-US" sz="4400" dirty="0">
                <a:solidFill>
                  <a:srgbClr val="0000FF"/>
                </a:solidFill>
                <a:latin typeface="Nikosh" pitchFamily="2" charset="0"/>
                <a:cs typeface="Nikosh" pitchFamily="2" charset="0"/>
              </a:rPr>
              <a:t> </a:t>
            </a:r>
            <a:endParaRPr lang="en-US" sz="4400" dirty="0"/>
          </a:p>
        </p:txBody>
      </p:sp>
    </p:spTree>
    <p:extLst>
      <p:ext uri="{BB962C8B-B14F-4D97-AF65-F5344CB8AC3E}">
        <p14:creationId xmlns:p14="http://schemas.microsoft.com/office/powerpoint/2010/main" val="188790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6130636" cy="4876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52400"/>
            <a:ext cx="6019800" cy="4876800"/>
          </a:xfrm>
          <a:prstGeom prst="rect">
            <a:avLst/>
          </a:prstGeom>
          <a:ln>
            <a:solidFill>
              <a:srgbClr val="92D050"/>
            </a:solidFill>
          </a:ln>
        </p:spPr>
      </p:pic>
      <p:sp>
        <p:nvSpPr>
          <p:cNvPr id="5" name="TextBox 4"/>
          <p:cNvSpPr txBox="1"/>
          <p:nvPr/>
        </p:nvSpPr>
        <p:spPr>
          <a:xfrm>
            <a:off x="2590800" y="5181600"/>
            <a:ext cx="6858000" cy="769441"/>
          </a:xfrm>
          <a:prstGeom prst="rect">
            <a:avLst/>
          </a:prstGeom>
          <a:solidFill>
            <a:schemeClr val="bg1"/>
          </a:solidFill>
          <a:effectLst>
            <a:innerShdw blurRad="114300">
              <a:prstClr val="black"/>
            </a:innerShdw>
          </a:effectLst>
        </p:spPr>
        <p:txBody>
          <a:bodyPr wrap="square" rtlCol="0">
            <a:spAutoFit/>
          </a:bodyPr>
          <a:lstStyle/>
          <a:p>
            <a:pPr algn="ctr"/>
            <a:r>
              <a:rPr lang="bn-BD" sz="4400" dirty="0">
                <a:solidFill>
                  <a:srgbClr val="0000FF"/>
                </a:solidFill>
                <a:latin typeface="Nikosh" pitchFamily="2" charset="0"/>
                <a:cs typeface="Nikosh" pitchFamily="2" charset="0"/>
              </a:rPr>
              <a:t>পিতা-মাতার সাথে সন্তানের </a:t>
            </a:r>
            <a:r>
              <a:rPr lang="en-US" sz="4400" dirty="0">
                <a:solidFill>
                  <a:srgbClr val="0000FF"/>
                </a:solidFill>
                <a:latin typeface="Nikosh" pitchFamily="2" charset="0"/>
                <a:cs typeface="Nikosh" pitchFamily="2" charset="0"/>
              </a:rPr>
              <a:t> </a:t>
            </a:r>
            <a:r>
              <a:rPr lang="en-US" sz="4400" dirty="0" err="1">
                <a:solidFill>
                  <a:srgbClr val="0000FF"/>
                </a:solidFill>
                <a:latin typeface="Nikosh" pitchFamily="2" charset="0"/>
                <a:cs typeface="Nikosh" pitchFamily="2" charset="0"/>
              </a:rPr>
              <a:t>সাদৃশ</a:t>
            </a:r>
            <a:r>
              <a:rPr lang="en-US" sz="4400" dirty="0">
                <a:solidFill>
                  <a:srgbClr val="0000FF"/>
                </a:solidFill>
                <a:latin typeface="Nikosh" pitchFamily="2" charset="0"/>
                <a:cs typeface="Nikosh" pitchFamily="2" charset="0"/>
              </a:rPr>
              <a:t> </a:t>
            </a:r>
            <a:endParaRPr lang="en-US" sz="4400" dirty="0"/>
          </a:p>
        </p:txBody>
      </p:sp>
    </p:spTree>
    <p:extLst>
      <p:ext uri="{BB962C8B-B14F-4D97-AF65-F5344CB8AC3E}">
        <p14:creationId xmlns:p14="http://schemas.microsoft.com/office/powerpoint/2010/main" val="207139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0782"/>
            <a:ext cx="8839200" cy="5642918"/>
          </a:xfrm>
          <a:prstGeom prst="rect">
            <a:avLst/>
          </a:prstGeom>
        </p:spPr>
      </p:pic>
      <p:sp>
        <p:nvSpPr>
          <p:cNvPr id="3" name="TextBox 2"/>
          <p:cNvSpPr txBox="1"/>
          <p:nvPr/>
        </p:nvSpPr>
        <p:spPr>
          <a:xfrm>
            <a:off x="2667000" y="5791200"/>
            <a:ext cx="6858000" cy="769441"/>
          </a:xfrm>
          <a:prstGeom prst="rect">
            <a:avLst/>
          </a:prstGeom>
          <a:solidFill>
            <a:schemeClr val="bg1"/>
          </a:solidFill>
          <a:effectLst>
            <a:innerShdw blurRad="114300">
              <a:prstClr val="black"/>
            </a:innerShdw>
          </a:effectLst>
        </p:spPr>
        <p:txBody>
          <a:bodyPr wrap="square" rtlCol="0">
            <a:spAutoFit/>
          </a:bodyPr>
          <a:lstStyle/>
          <a:p>
            <a:pPr algn="ctr"/>
            <a:r>
              <a:rPr lang="bn-BD" sz="4400" dirty="0">
                <a:solidFill>
                  <a:srgbClr val="0000FF"/>
                </a:solidFill>
                <a:latin typeface="Nikosh" pitchFamily="2" charset="0"/>
                <a:cs typeface="Nikosh" pitchFamily="2" charset="0"/>
              </a:rPr>
              <a:t>পিতা-মাতার সাথে সন্তানের </a:t>
            </a:r>
            <a:r>
              <a:rPr lang="en-US" sz="4400" dirty="0">
                <a:solidFill>
                  <a:srgbClr val="0000FF"/>
                </a:solidFill>
                <a:latin typeface="Nikosh" pitchFamily="2" charset="0"/>
                <a:cs typeface="Nikosh" pitchFamily="2" charset="0"/>
              </a:rPr>
              <a:t> </a:t>
            </a:r>
            <a:r>
              <a:rPr lang="en-US" sz="4400" dirty="0" err="1">
                <a:solidFill>
                  <a:srgbClr val="0000FF"/>
                </a:solidFill>
                <a:latin typeface="Nikosh" pitchFamily="2" charset="0"/>
                <a:cs typeface="Nikosh" pitchFamily="2" charset="0"/>
              </a:rPr>
              <a:t>সাদৃশ</a:t>
            </a:r>
            <a:r>
              <a:rPr lang="en-US" sz="4400" dirty="0">
                <a:solidFill>
                  <a:srgbClr val="0000FF"/>
                </a:solidFill>
                <a:latin typeface="Nikosh" pitchFamily="2" charset="0"/>
                <a:cs typeface="Nikosh" pitchFamily="2" charset="0"/>
              </a:rPr>
              <a:t> </a:t>
            </a:r>
            <a:endParaRPr lang="en-US" sz="4400" dirty="0"/>
          </a:p>
        </p:txBody>
      </p:sp>
    </p:spTree>
    <p:extLst>
      <p:ext uri="{BB962C8B-B14F-4D97-AF65-F5344CB8AC3E}">
        <p14:creationId xmlns:p14="http://schemas.microsoft.com/office/powerpoint/2010/main" val="17511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0">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3287</TotalTime>
  <Words>327</Words>
  <Application>Microsoft Office PowerPoint</Application>
  <PresentationFormat>Widescreen</PresentationFormat>
  <Paragraphs>131</Paragraphs>
  <Slides>38</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Nikosh</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Enamul Haque</dc:creator>
  <cp:lastModifiedBy>Windows User</cp:lastModifiedBy>
  <cp:revision>561</cp:revision>
  <dcterms:created xsi:type="dcterms:W3CDTF">2006-08-16T00:00:00Z</dcterms:created>
  <dcterms:modified xsi:type="dcterms:W3CDTF">2021-01-12T07:21:55Z</dcterms:modified>
</cp:coreProperties>
</file>