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56" r:id="rId5"/>
    <p:sldId id="257" r:id="rId6"/>
    <p:sldId id="258" r:id="rId7"/>
    <p:sldId id="259" r:id="rId8"/>
    <p:sldId id="260" r:id="rId9"/>
    <p:sldId id="284" r:id="rId10"/>
    <p:sldId id="261" r:id="rId11"/>
    <p:sldId id="262" r:id="rId12"/>
    <p:sldId id="277" r:id="rId13"/>
    <p:sldId id="278" r:id="rId14"/>
    <p:sldId id="263" r:id="rId15"/>
    <p:sldId id="264" r:id="rId16"/>
    <p:sldId id="279" r:id="rId17"/>
    <p:sldId id="280" r:id="rId18"/>
    <p:sldId id="281" r:id="rId19"/>
    <p:sldId id="282" r:id="rId20"/>
    <p:sldId id="283" r:id="rId21"/>
    <p:sldId id="265" r:id="rId22"/>
    <p:sldId id="266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  <a:srgbClr val="000099"/>
    <a:srgbClr val="CC00CC"/>
    <a:srgbClr val="FB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BC1C1-E9F9-4490-82C3-33AD5D3F93BC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EED4F571-BFC2-46F7-95CB-15F7FF669207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err="1" smtClean="0"/>
            <a:t>নিচের</a:t>
          </a:r>
          <a:r>
            <a:rPr lang="en-US" dirty="0" smtClean="0"/>
            <a:t> </a:t>
          </a:r>
          <a:r>
            <a:rPr lang="en-US" dirty="0" err="1" smtClean="0"/>
            <a:t>ছবিগুলো</a:t>
          </a:r>
          <a:r>
            <a:rPr lang="en-US" dirty="0" smtClean="0"/>
            <a:t> </a:t>
          </a:r>
          <a:r>
            <a:rPr lang="en-US" dirty="0" err="1" smtClean="0"/>
            <a:t>লক্ষ্য</a:t>
          </a:r>
          <a:r>
            <a:rPr lang="en-US" dirty="0" smtClean="0"/>
            <a:t> </a:t>
          </a:r>
          <a:r>
            <a:rPr lang="en-US" dirty="0" err="1" smtClean="0"/>
            <a:t>কর</a:t>
          </a:r>
          <a:r>
            <a:rPr lang="en-US" dirty="0" smtClean="0"/>
            <a:t> </a:t>
          </a:r>
          <a:r>
            <a:rPr lang="en-US" dirty="0" err="1" smtClean="0"/>
            <a:t>এবংচিন্তা</a:t>
          </a:r>
          <a:r>
            <a:rPr lang="en-US" dirty="0" smtClean="0"/>
            <a:t> </a:t>
          </a:r>
          <a:r>
            <a:rPr lang="en-US" dirty="0" err="1" smtClean="0"/>
            <a:t>করে</a:t>
          </a:r>
          <a:r>
            <a:rPr lang="en-US" dirty="0" smtClean="0"/>
            <a:t> </a:t>
          </a:r>
          <a:r>
            <a:rPr lang="en-US" dirty="0" err="1" smtClean="0"/>
            <a:t>বল</a:t>
          </a:r>
          <a:r>
            <a:rPr lang="en-US" dirty="0" smtClean="0"/>
            <a:t> </a:t>
          </a:r>
          <a:r>
            <a:rPr lang="en-US" dirty="0" err="1" smtClean="0"/>
            <a:t>তা</a:t>
          </a:r>
          <a:r>
            <a:rPr lang="en-US" dirty="0" smtClean="0"/>
            <a:t> </a:t>
          </a:r>
          <a:r>
            <a:rPr lang="en-US" dirty="0" err="1" smtClean="0"/>
            <a:t>কি</a:t>
          </a:r>
          <a:r>
            <a:rPr lang="en-US" dirty="0" smtClean="0"/>
            <a:t> </a:t>
          </a:r>
          <a:r>
            <a:rPr lang="en-US" dirty="0" err="1" smtClean="0"/>
            <a:t>নির্দেশ</a:t>
          </a:r>
          <a:r>
            <a:rPr lang="en-US" dirty="0" smtClean="0"/>
            <a:t> </a:t>
          </a:r>
          <a:r>
            <a:rPr lang="en-US" dirty="0" err="1" smtClean="0"/>
            <a:t>করে</a:t>
          </a:r>
          <a:endParaRPr lang="en-US" dirty="0"/>
        </a:p>
      </dgm:t>
    </dgm:pt>
    <dgm:pt modelId="{EC900CE3-9889-4D0D-8CA6-B9B24333ABE1}" type="parTrans" cxnId="{5E930B2F-8F14-4ED4-8330-7A4C2DC87A4A}">
      <dgm:prSet/>
      <dgm:spPr/>
      <dgm:t>
        <a:bodyPr/>
        <a:lstStyle/>
        <a:p>
          <a:endParaRPr lang="en-US"/>
        </a:p>
      </dgm:t>
    </dgm:pt>
    <dgm:pt modelId="{FD612A6D-90A4-4FAC-A353-A9092B8AD79E}" type="sibTrans" cxnId="{5E930B2F-8F14-4ED4-8330-7A4C2DC87A4A}">
      <dgm:prSet/>
      <dgm:spPr/>
      <dgm:t>
        <a:bodyPr/>
        <a:lstStyle/>
        <a:p>
          <a:endParaRPr lang="en-US"/>
        </a:p>
      </dgm:t>
    </dgm:pt>
    <dgm:pt modelId="{BC75CC43-1239-420D-A429-BC9674B34C4A}" type="pres">
      <dgm:prSet presAssocID="{F13BC1C1-E9F9-4490-82C3-33AD5D3F93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2CAC7F-CA6D-4436-AFE0-35556875408E}" type="pres">
      <dgm:prSet presAssocID="{EED4F571-BFC2-46F7-95CB-15F7FF669207}" presName="horFlow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3729266-44BF-499B-A1B2-BE8864634FA8}" type="pres">
      <dgm:prSet presAssocID="{EED4F571-BFC2-46F7-95CB-15F7FF669207}" presName="bigChev" presStyleLbl="node1" presStyleIdx="0" presStyleCnt="1" custScaleX="518072" custLinFactNeighborY="-1897"/>
      <dgm:spPr/>
      <dgm:t>
        <a:bodyPr/>
        <a:lstStyle/>
        <a:p>
          <a:endParaRPr lang="en-US"/>
        </a:p>
      </dgm:t>
    </dgm:pt>
  </dgm:ptLst>
  <dgm:cxnLst>
    <dgm:cxn modelId="{AD4BFEA8-69E9-4BDF-9C67-D8A6758237F3}" type="presOf" srcId="{EED4F571-BFC2-46F7-95CB-15F7FF669207}" destId="{33729266-44BF-499B-A1B2-BE8864634FA8}" srcOrd="0" destOrd="0" presId="urn:microsoft.com/office/officeart/2005/8/layout/lProcess3"/>
    <dgm:cxn modelId="{5E930B2F-8F14-4ED4-8330-7A4C2DC87A4A}" srcId="{F13BC1C1-E9F9-4490-82C3-33AD5D3F93BC}" destId="{EED4F571-BFC2-46F7-95CB-15F7FF669207}" srcOrd="0" destOrd="0" parTransId="{EC900CE3-9889-4D0D-8CA6-B9B24333ABE1}" sibTransId="{FD612A6D-90A4-4FAC-A353-A9092B8AD79E}"/>
    <dgm:cxn modelId="{68A5E49C-1F42-4693-BF59-7D103021C75D}" type="presOf" srcId="{F13BC1C1-E9F9-4490-82C3-33AD5D3F93BC}" destId="{BC75CC43-1239-420D-A429-BC9674B34C4A}" srcOrd="0" destOrd="0" presId="urn:microsoft.com/office/officeart/2005/8/layout/lProcess3"/>
    <dgm:cxn modelId="{2943A59B-0724-4849-B9BD-8E7A99104975}" type="presParOf" srcId="{BC75CC43-1239-420D-A429-BC9674B34C4A}" destId="{172CAC7F-CA6D-4436-AFE0-35556875408E}" srcOrd="0" destOrd="0" presId="urn:microsoft.com/office/officeart/2005/8/layout/lProcess3"/>
    <dgm:cxn modelId="{1BF34949-B657-4351-BEC6-B7079C005307}" type="presParOf" srcId="{172CAC7F-CA6D-4436-AFE0-35556875408E}" destId="{33729266-44BF-499B-A1B2-BE8864634FA8}" srcOrd="0" destOrd="0" presId="urn:microsoft.com/office/officeart/2005/8/layout/lProcess3"/>
  </dgm:cxnLst>
  <dgm:bg>
    <a:solidFill>
      <a:srgbClr val="FF000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29266-44BF-499B-A1B2-BE8864634FA8}">
      <dsp:nvSpPr>
        <dsp:cNvPr id="0" name=""/>
        <dsp:cNvSpPr/>
      </dsp:nvSpPr>
      <dsp:spPr>
        <a:xfrm>
          <a:off x="1346412" y="0"/>
          <a:ext cx="9499173" cy="733424"/>
        </a:xfrm>
        <a:prstGeom prst="chevron">
          <a:avLst/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নিচের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ছবিগুলো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লক্ষ্য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কর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এবংচিন্তা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করে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বল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তা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কি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নির্দেশ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করে</a:t>
          </a:r>
          <a:endParaRPr lang="en-US" sz="2600" kern="1200" dirty="0"/>
        </a:p>
      </dsp:txBody>
      <dsp:txXfrm>
        <a:off x="1713124" y="0"/>
        <a:ext cx="8765749" cy="733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3400-2193-4909-8FAA-C67FBAC6C7B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96B2-91F8-4826-A658-B26B817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3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3400-2193-4909-8FAA-C67FBAC6C7B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96B2-91F8-4826-A658-B26B817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9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3400-2193-4909-8FAA-C67FBAC6C7B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96B2-91F8-4826-A658-B26B817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3400-2193-4909-8FAA-C67FBAC6C7B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96B2-91F8-4826-A658-B26B817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2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3400-2193-4909-8FAA-C67FBAC6C7B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96B2-91F8-4826-A658-B26B817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6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3400-2193-4909-8FAA-C67FBAC6C7B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96B2-91F8-4826-A658-B26B817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0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3400-2193-4909-8FAA-C67FBAC6C7B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96B2-91F8-4826-A658-B26B817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3400-2193-4909-8FAA-C67FBAC6C7B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96B2-91F8-4826-A658-B26B817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5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3400-2193-4909-8FAA-C67FBAC6C7B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96B2-91F8-4826-A658-B26B817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3400-2193-4909-8FAA-C67FBAC6C7B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96B2-91F8-4826-A658-B26B817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5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3400-2193-4909-8FAA-C67FBAC6C7B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96B2-91F8-4826-A658-B26B817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3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3400-2193-4909-8FAA-C67FBAC6C7B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96B2-91F8-4826-A658-B26B817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7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0.jpg"/><Relationship Id="rId7" Type="http://schemas.openxmlformats.org/officeDocument/2006/relationships/image" Target="../media/image7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0.jp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Relationship Id="rId14" Type="http://schemas.openxmlformats.org/officeDocument/2006/relationships/image" Target="../media/image13.jpg"/><Relationship Id="rId22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136" y="758780"/>
            <a:ext cx="7933385" cy="8382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শুভেচছা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o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67" y="1442434"/>
            <a:ext cx="7830354" cy="5415565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548" r="8301" b="7260"/>
          <a:stretch/>
        </p:blipFill>
        <p:spPr>
          <a:xfrm>
            <a:off x="0" y="-77273"/>
            <a:ext cx="12192000" cy="6935271"/>
          </a:xfrm>
          <a:prstGeom prst="rect">
            <a:avLst/>
          </a:prstGeom>
        </p:spPr>
      </p:pic>
      <p:pic>
        <p:nvPicPr>
          <p:cNvPr id="5" name="Picture 4" descr="C:\Users\Dilruba Khanom\Desktop\New folder (2)\curtainsb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85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0160" y="297382"/>
            <a:ext cx="6503831" cy="708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B9BD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উপাদান(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Elements of culture)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0941" y="1207106"/>
            <a:ext cx="2400271" cy="532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বস্তুগত উপাদান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2828" y="1282514"/>
            <a:ext cx="2576639" cy="4185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অবস্তুগত উপাদান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931862" y="2201025"/>
            <a:ext cx="2195848" cy="42500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+mj-lt"/>
              </a:rPr>
              <a:t>জ্ঞান (</a:t>
            </a:r>
            <a:r>
              <a:rPr lang="en-US" dirty="0" smtClean="0">
                <a:latin typeface="+mj-lt"/>
              </a:rPr>
              <a:t>knowledge)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6546" y="2900297"/>
            <a:ext cx="1905001" cy="42500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+mj-lt"/>
              </a:rPr>
              <a:t>বিশ্বাস</a:t>
            </a:r>
            <a:r>
              <a:rPr lang="en-US" dirty="0" smtClean="0">
                <a:latin typeface="+mj-lt"/>
              </a:rPr>
              <a:t> (Belief)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6546" y="3672232"/>
            <a:ext cx="1905001" cy="38636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ভাষা</a:t>
            </a:r>
            <a:r>
              <a:rPr lang="en-US" dirty="0" smtClean="0"/>
              <a:t> (language)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80694" y="4358433"/>
            <a:ext cx="2147016" cy="46363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অনুমোদন</a:t>
            </a:r>
            <a:r>
              <a:rPr lang="en-US" dirty="0" smtClean="0"/>
              <a:t> (sanction)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22015" y="5041036"/>
            <a:ext cx="2047741" cy="38636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7019" y="5705661"/>
            <a:ext cx="2137893" cy="4893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নৈতকতা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771938" y="1749387"/>
            <a:ext cx="254091" cy="4184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771938" y="2687324"/>
            <a:ext cx="412124" cy="1738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871215" y="3375920"/>
            <a:ext cx="308019" cy="2602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913340" y="4090191"/>
            <a:ext cx="292996" cy="2150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909046" y="4870378"/>
            <a:ext cx="399246" cy="1223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026029" y="5468887"/>
            <a:ext cx="226992" cy="2299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533396" y="5735867"/>
            <a:ext cx="1803042" cy="45919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আদর্শ</a:t>
            </a:r>
            <a:r>
              <a:rPr lang="en-US" dirty="0" smtClean="0"/>
              <a:t> (Norms)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533396" y="4795829"/>
            <a:ext cx="1803042" cy="4554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মুল্যবোধ</a:t>
            </a:r>
            <a:r>
              <a:rPr lang="en-US" dirty="0" smtClean="0"/>
              <a:t> (values)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9127710" y="5811229"/>
            <a:ext cx="334851" cy="3084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10254612" y="5382141"/>
            <a:ext cx="334851" cy="30656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26023" y="2595036"/>
            <a:ext cx="2150772" cy="42500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35690" y="3171425"/>
            <a:ext cx="2150772" cy="42500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প্রযুক্তি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35690" y="3754574"/>
            <a:ext cx="2150772" cy="42500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নির্মান প্রযুক্তি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28805" y="4345806"/>
            <a:ext cx="2150772" cy="42500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  </a:t>
            </a:r>
            <a:r>
              <a:rPr lang="bn-IN" dirty="0"/>
              <a:t>প্রযুক্তি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28805" y="4937038"/>
            <a:ext cx="2150772" cy="42500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শিল্প প্রযুক্তি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535690" y="5571435"/>
            <a:ext cx="2150772" cy="42500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যোগাযোগ প্রযুক্তি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>
            <a:off x="3460288" y="2081627"/>
            <a:ext cx="301579" cy="2253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3488319" y="3514160"/>
            <a:ext cx="301579" cy="2253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3488319" y="4124725"/>
            <a:ext cx="301579" cy="2253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501199" y="4707483"/>
            <a:ext cx="301579" cy="2253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3501199" y="5339810"/>
            <a:ext cx="301579" cy="2253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3501198" y="2935592"/>
            <a:ext cx="301579" cy="2253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532161" y="6181023"/>
            <a:ext cx="2150772" cy="42500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bn-IN" dirty="0" smtClean="0"/>
              <a:t> প্রযুক্তি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>
            <a:off x="3526957" y="5869786"/>
            <a:ext cx="301579" cy="2253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-Up Arrow 21"/>
          <p:cNvSpPr/>
          <p:nvPr/>
        </p:nvSpPr>
        <p:spPr>
          <a:xfrm>
            <a:off x="4919730" y="1108529"/>
            <a:ext cx="1700011" cy="565725"/>
          </a:xfrm>
          <a:prstGeom prst="leftRightUpArrow">
            <a:avLst/>
          </a:prstGeom>
          <a:solidFill>
            <a:srgbClr val="00B050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519459" y="1947230"/>
            <a:ext cx="2167003" cy="53255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Technology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3578224" y="1709190"/>
            <a:ext cx="301579" cy="2253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3526957" y="2418825"/>
            <a:ext cx="301579" cy="2253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8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1956" y="553479"/>
            <a:ext cx="9908087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B9BD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D60093"/>
                </a:solidFill>
              </a:rPr>
              <a:t>সমাজজীবনের</a:t>
            </a:r>
            <a:r>
              <a:rPr lang="en-US" sz="3200" dirty="0" smtClean="0">
                <a:solidFill>
                  <a:srgbClr val="D60093"/>
                </a:solidFill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</a:rPr>
              <a:t>বিভিন্ন</a:t>
            </a:r>
            <a:r>
              <a:rPr lang="en-US" sz="3200" dirty="0" smtClean="0">
                <a:solidFill>
                  <a:srgbClr val="D60093"/>
                </a:solidFill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</a:rPr>
              <a:t>ক্ষেত্রে</a:t>
            </a:r>
            <a:r>
              <a:rPr lang="en-US" sz="3200" dirty="0" smtClean="0">
                <a:solidFill>
                  <a:srgbClr val="D60093"/>
                </a:solidFill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</a:rPr>
              <a:t>সাংস্কৃতিক</a:t>
            </a:r>
            <a:r>
              <a:rPr lang="en-US" sz="3200" dirty="0" smtClean="0">
                <a:solidFill>
                  <a:srgbClr val="D60093"/>
                </a:solidFill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</a:rPr>
              <a:t>উপাদানের</a:t>
            </a:r>
            <a:r>
              <a:rPr lang="en-US" sz="3200" dirty="0" smtClean="0">
                <a:solidFill>
                  <a:srgbClr val="D60093"/>
                </a:solidFill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</a:rPr>
              <a:t>প্রভাব</a:t>
            </a:r>
            <a:endParaRPr lang="en-US" sz="3200" dirty="0">
              <a:solidFill>
                <a:srgbClr val="D6009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326" y="1308658"/>
            <a:ext cx="1112734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সমাজজীবনকে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অবস্তুগত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সমাজজীবনকে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করে।নিম্নে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আসে।যেমন-এক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ট্রাক্টার,পাওয়ার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টিলার,ডিপ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টিউবোয়েল,উচ্চ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ফলনশীল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সার,বীজ,কীটনাশক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বহুগুন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পেয়েছে।ফলে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খাদ্যঘাটতি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7737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8180" y="413121"/>
            <a:ext cx="1113563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২)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শিল্প,লৌহ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শিল্প,বিভিন্ন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শিল্প,চিনি,প্রভৃতি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নিত্যব্যবহার্য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সখিন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হচ্ছে।ফলে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নানাবিধ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আরামদায়ক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প্রযুক্তিঃ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রেলগাড়ি,মোটরগাড়ি,ট্রাক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হেলিকপ্টার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5285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4444" y="324013"/>
            <a:ext cx="1112311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৪)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প্রযুক্তিঃ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জীবনদায়ী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নিরূপণ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হচ্ছে।ফলে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চিঠি,ঢাক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আবলম্বন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হতো।এতে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বেশী।কিন্তু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টেলিগ্রাফ,টেলিফোন,মোবাইল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ফ্যাক্স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ফেইসবুক,টুইটার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অত্যধুনিক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আবিস্কৃত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6970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886" y="447243"/>
            <a:ext cx="112483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আকাশচুম্বি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বহুতল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শিল্পায়ন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নগরায়ন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রাখছে।আবার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অবস্তুগত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অবস্তুগত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সমাজজীবনকে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করে।বস্তুগত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অবস্তুগত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সংস্কৃতি।যেমন-জ্ঞান,দক্ষতা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9751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অবস্তুগত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শিক্ষা,সাহিত্য,সংগীত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শিল্পকলা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করতে,অন্তরের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কলুষতা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সৌন্দর্য্যময়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অবস্তুগত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বিকাশ,দুর্নীতি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সমাজকল্যমূলক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কাজ,ভাল-মন্দের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পার্থক্য,দেশাত্ববোধ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তৈরী,ন্যায়নীতি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বিশ্বভাতৃত্ববোধ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ভালবাসা,ঘৃণা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করে।যেমন-একটি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গোবর-জলের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করে।বড়দের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 শিশুর ব্যক্তিত্ব গঠনে পরিবারের আদর্শ ও মূল্যবোধ গুরুত্বপূর্ণ ভূমিকা পালিন করে।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বিশ্বাসবোধের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বিশ্বাসবোধের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তফা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যায়।যেমন-বাংলাদেশে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পেঁচাকে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অশুভ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সোভাগ্যের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2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06C12-B9CF-4817-BDF8-16892652DE91}"/>
              </a:ext>
            </a:extLst>
          </p:cNvPr>
          <p:cNvSpPr txBox="1">
            <a:spLocks/>
          </p:cNvSpPr>
          <p:nvPr/>
        </p:nvSpPr>
        <p:spPr>
          <a:xfrm>
            <a:off x="4483596" y="4471156"/>
            <a:ext cx="3224809" cy="7350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xmlns="" id="{07DBE005-F5E8-4171-A325-85D1C78AC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93" y="3995802"/>
            <a:ext cx="4607907" cy="2814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AE74C4-5A55-422F-A3DD-76047273D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5802"/>
            <a:ext cx="4484318" cy="2814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F2912B-19AA-4946-9D7F-6079C720F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39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0C1000-AF63-4806-B0B8-662E2091D40B}"/>
              </a:ext>
            </a:extLst>
          </p:cNvPr>
          <p:cNvSpPr txBox="1"/>
          <p:nvPr/>
        </p:nvSpPr>
        <p:spPr>
          <a:xfrm>
            <a:off x="4246324" y="912091"/>
            <a:ext cx="3043826" cy="66941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75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375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75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রুচিবোধ</a:t>
            </a:r>
            <a:r>
              <a:rPr lang="en-US" sz="375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xmlns="" id="{3F7D103F-6E42-45AC-86BB-3928C045F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8" y="3569918"/>
            <a:ext cx="6928980" cy="3285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ECCE74-8E72-4BE3-ACA6-A8C91239D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6323" cy="3569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250BF-B7D9-484A-9210-86DBE6159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49" y="-1"/>
            <a:ext cx="4901852" cy="66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E2959F-4834-4434-A89D-1277D40A2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" y="3908120"/>
            <a:ext cx="5539260" cy="2949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7B8BA8-60B2-4998-AC27-9957B5A32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26" y="0"/>
            <a:ext cx="669307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1EB46E-B24F-4216-B62B-76ABB9AF5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" y="-1"/>
            <a:ext cx="5539260" cy="3908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A1BC2F-F457-44F1-8669-EE0ABA0D76D2}"/>
              </a:ext>
            </a:extLst>
          </p:cNvPr>
          <p:cNvSpPr txBox="1"/>
          <p:nvPr/>
        </p:nvSpPr>
        <p:spPr>
          <a:xfrm>
            <a:off x="5135671" y="23711"/>
            <a:ext cx="30187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D6009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4800" dirty="0">
                <a:solidFill>
                  <a:srgbClr val="D6009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800" dirty="0">
                <a:solidFill>
                  <a:srgbClr val="D6009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5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70F231-912B-4932-8173-565446B8E0AB}"/>
              </a:ext>
            </a:extLst>
          </p:cNvPr>
          <p:cNvSpPr txBox="1"/>
          <p:nvPr/>
        </p:nvSpPr>
        <p:spPr>
          <a:xfrm>
            <a:off x="4045907" y="196945"/>
            <a:ext cx="3870542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xmlns="" id="{16C00A25-D444-4E46-ADC1-FBC16A77D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486" cy="36099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D7E4E1-AAD2-4968-8B49-0D16BDD9C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9976"/>
            <a:ext cx="3900487" cy="3260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F666C8-AF46-40FD-81B5-080B339D5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55" y="3294344"/>
            <a:ext cx="4136345" cy="3563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2B6B40-DDAD-4B02-8368-5648D24DE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55" y="0"/>
            <a:ext cx="4136345" cy="3294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5"/>
          <a:stretch/>
        </p:blipFill>
        <p:spPr>
          <a:xfrm>
            <a:off x="3900486" y="3745281"/>
            <a:ext cx="4139933" cy="3112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58" y="1139868"/>
            <a:ext cx="4124697" cy="25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1082" y="0"/>
            <a:ext cx="6043600" cy="22793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ArchUpPour">
              <a:avLst>
                <a:gd name="adj1" fmla="val 9541200"/>
                <a:gd name="adj2" fmla="val 42645"/>
              </a:avLst>
            </a:prstTxWarp>
            <a:spAutoFit/>
          </a:bodyPr>
          <a:lstStyle/>
          <a:p>
            <a:pPr algn="ctr"/>
            <a:r>
              <a:rPr lang="bn-IN" sz="4050" b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50" b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b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1832" y="3072750"/>
            <a:ext cx="8454306" cy="3354944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Stop">
              <a:avLst>
                <a:gd name="adj" fmla="val 2342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48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800" b="1" dirty="0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bn-IN" sz="4800" b="1" dirty="0">
              <a:ln/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কাকনহাট</a:t>
            </a:r>
            <a:r>
              <a:rPr lang="en-US" sz="48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কলেজ,গোদাগাড়ী</a:t>
            </a:r>
            <a:r>
              <a:rPr lang="bn-IN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bn-IN" sz="48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enamulbiroil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</a:t>
            </a:r>
            <a:r>
              <a:rPr lang="en-US" sz="36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endParaRPr lang="bn-IN" sz="36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7" y="1648496"/>
            <a:ext cx="2790423" cy="2640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496"/>
            <a:ext cx="3181082" cy="2640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29" y="793376"/>
            <a:ext cx="1524000" cy="2162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5300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BCFC50-B204-4C2B-9DDB-F7A1B6C68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97" y="-1"/>
            <a:ext cx="5215004" cy="6701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5D032F-DC83-4ED6-9F88-F36FD9502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" y="3379304"/>
            <a:ext cx="6933861" cy="347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8EFEF5-1DBA-4460-9FF5-FB3301FBE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" y="0"/>
            <a:ext cx="6846179" cy="3379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0EEAAD-8490-4B5C-857F-F69508817457}"/>
              </a:ext>
            </a:extLst>
          </p:cNvPr>
          <p:cNvSpPr txBox="1"/>
          <p:nvPr/>
        </p:nvSpPr>
        <p:spPr>
          <a:xfrm>
            <a:off x="3800213" y="2576397"/>
            <a:ext cx="46465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1842" y="463639"/>
            <a:ext cx="5177307" cy="126213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48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দলীয় কাজ</a:t>
            </a:r>
            <a:endParaRPr lang="en-US" sz="48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9338" y="1535966"/>
            <a:ext cx="1413324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১৫মিনিট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5885" y="2424972"/>
            <a:ext cx="1197735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B9BD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ক দল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5885" y="3855274"/>
            <a:ext cx="1197735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B9BD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খ দল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25885" y="5305507"/>
            <a:ext cx="1197735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B9BD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গ দল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53295" y="2483476"/>
            <a:ext cx="9650569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সামাজিক উন্নয়ন গতিশীলতার ক্ষেত্রে সংস্কৃতি কীভাবে প্রভাব বিস্তার করে?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53293" y="3916830"/>
            <a:ext cx="9650571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সাংস্কৃতিক উপাদান হিসেব আদর্শ ও মূল্যবোধ মানুষকে কীভাবে প্রভাবিত করে?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3294" y="5428617"/>
            <a:ext cx="9650570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/>
              <a:t>সাংস্কৃতিক উপাদান </a:t>
            </a:r>
            <a:r>
              <a:rPr lang="bn-IN" sz="2400" dirty="0" smtClean="0"/>
              <a:t>হিসেব প্রযুক্তি কীভাবে সমাজজীবনকে প্রভাবিত করে?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171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1589" y="455115"/>
            <a:ext cx="5228822" cy="1286474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800" b="1" i="1" u="sng" dirty="0" smtClean="0">
                <a:ln w="19050">
                  <a:noFill/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i="1" u="sng" dirty="0">
              <a:ln w="19050">
                <a:noFill/>
                <a:prstDash val="solid"/>
              </a:ln>
              <a:solidFill>
                <a:srgbClr val="FF0066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327" y="1828800"/>
            <a:ext cx="1112734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১।সংস্কৃতি কী?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২।কোনটি ব্যক্তিকে পরিপূর্ণ মানুষ হিসেবে গড়ে তোলে?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“সমাজের সদস্য হিসেবে মানুষের অর্জিত জ্ঞান,বিশ্বাস,কলা,নৈতিকতা,আইন,প্রথা অভ্যাস ইত্যাদির এক জটিল সমাবেশই হলো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সংস্কৃতি”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৪।কাব্য,সাহিত্য,শিল্পকলা,সংগীত,নৃত্য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সংকৃতির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৫।কৃৎকৌশল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বলঃ</a:t>
            </a:r>
            <a:endParaRPr lang="bn-IN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৬।উদ্দীপকে প্রশ্ন চিহ্নিত(?)স্থানে কোনটি বসবে?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ক)ভৌগোলিক উপাদান খ)জৈবিক উপাদান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গ)সাংস্কৃতিক উপাদান  ঘ)সামাজিক উপাদান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endParaRPr lang="bn-IN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7132" y="1327511"/>
            <a:ext cx="1197735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৫মিনিট</a:t>
            </a:r>
            <a:endParaRPr lang="en-US" sz="2400" dirty="0"/>
          </a:p>
        </p:txBody>
      </p:sp>
      <p:sp>
        <p:nvSpPr>
          <p:cNvPr id="10" name="Flowchart: Connector 9"/>
          <p:cNvSpPr/>
          <p:nvPr/>
        </p:nvSpPr>
        <p:spPr>
          <a:xfrm>
            <a:off x="8219904" y="3244496"/>
            <a:ext cx="924095" cy="7757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6759779" y="4851256"/>
            <a:ext cx="1222382" cy="7757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7917846" y="5714205"/>
            <a:ext cx="1021724" cy="7757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9739611" y="5652538"/>
            <a:ext cx="824248" cy="7757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9836198" y="4511469"/>
            <a:ext cx="1023874" cy="7757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9315719" y="3401010"/>
            <a:ext cx="1248140" cy="7757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অনুশাসন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771549" y="3769067"/>
            <a:ext cx="1257840" cy="7757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লোকরীতি</a:t>
            </a: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8540243" y="4511469"/>
            <a:ext cx="824248" cy="7757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/>
          </a:p>
        </p:txBody>
      </p:sp>
      <p:cxnSp>
        <p:nvCxnSpPr>
          <p:cNvPr id="19" name="Straight Arrow Connector 18"/>
          <p:cNvCxnSpPr>
            <a:endCxn id="15" idx="3"/>
          </p:cNvCxnSpPr>
          <p:nvPr/>
        </p:nvCxnSpPr>
        <p:spPr>
          <a:xfrm flipV="1">
            <a:off x="9131121" y="4063144"/>
            <a:ext cx="367384" cy="48166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327887" y="4952486"/>
            <a:ext cx="652890" cy="80269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1"/>
          </p:cNvCxnSpPr>
          <p:nvPr/>
        </p:nvCxnSpPr>
        <p:spPr>
          <a:xfrm>
            <a:off x="9283521" y="5287207"/>
            <a:ext cx="576798" cy="47893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613740" y="5312488"/>
            <a:ext cx="253702" cy="526849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984550" y="5002005"/>
            <a:ext cx="629190" cy="16007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691402" y="3939726"/>
            <a:ext cx="144280" cy="55163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982161" y="4337165"/>
            <a:ext cx="577178" cy="348098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Connector 35"/>
          <p:cNvSpPr/>
          <p:nvPr/>
        </p:nvSpPr>
        <p:spPr>
          <a:xfrm>
            <a:off x="1493244" y="5457591"/>
            <a:ext cx="334851" cy="344136"/>
          </a:xfrm>
          <a:prstGeom prst="flowChartConnector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726" y="454641"/>
            <a:ext cx="6563638" cy="168713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400" b="1" i="1" u="sng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i="1" u="sng" dirty="0">
              <a:ln w="6600">
                <a:solidFill>
                  <a:srgbClr val="00B050"/>
                </a:solidFill>
                <a:prstDash val="solid"/>
              </a:ln>
              <a:solidFill>
                <a:srgbClr val="D6009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569" y="4975451"/>
            <a:ext cx="11178861" cy="1446550"/>
          </a:xfrm>
          <a:prstGeom prst="rect">
            <a:avLst/>
          </a:prstGeom>
          <a:noFill/>
          <a:ln w="5715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সমাজজীবনে জৈবিক উপাদান না সাংস্কৃতিক উপাদান কোনটি অধিক কার্যকর?বিশ্লাষণ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" descr="C:\Users\AKIL\Desktop\syrian-christian-house-kera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4570" y="2115723"/>
            <a:ext cx="5203064" cy="2585066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017" y="3181082"/>
            <a:ext cx="1635617" cy="15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985" y="4945487"/>
            <a:ext cx="7521262" cy="158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7296" y="399245"/>
            <a:ext cx="5382271" cy="133842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78111"/>
              </a:avLst>
            </a:prstTxWarp>
            <a:spAutoFit/>
          </a:bodyPr>
          <a:lstStyle/>
          <a:p>
            <a:pPr algn="ctr"/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405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0677" y="2136918"/>
            <a:ext cx="8414258" cy="3612530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শ্রেনীঃ- একাদশ-দ্বাদশ</a:t>
            </a:r>
            <a:endParaRPr lang="bn-IN" sz="405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বিষয়ঃ- </a:t>
            </a:r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(১ম </a:t>
            </a:r>
            <a:r>
              <a:rPr lang="en-US" sz="405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05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5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অধ্যায়ঃ</a:t>
            </a:r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05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2400" dirty="0" err="1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bn-IN" sz="240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জীবনেপ্রভাব বিস্তারকারী উপাদান</a:t>
            </a:r>
            <a:r>
              <a:rPr lang="en-US" sz="240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405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5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 </a:t>
            </a:r>
            <a:r>
              <a:rPr lang="bn-IN" sz="405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5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05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bn-IN" sz="4050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5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 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5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5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9820404" y="1137794"/>
            <a:ext cx="1915207" cy="2754517"/>
          </a:xfrm>
          <a:prstGeom prst="flowChartProcess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পত্র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722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2626331"/>
              </p:ext>
            </p:extLst>
          </p:nvPr>
        </p:nvGraphicFramePr>
        <p:xfrm>
          <a:off x="0" y="35449"/>
          <a:ext cx="12191999" cy="73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66" y="3541689"/>
            <a:ext cx="2221380" cy="1413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07" y="2011498"/>
            <a:ext cx="1693014" cy="14416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/>
          <a:stretch/>
        </p:blipFill>
        <p:spPr>
          <a:xfrm>
            <a:off x="10231778" y="1964946"/>
            <a:ext cx="1866563" cy="1534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83" y="3541690"/>
            <a:ext cx="1711417" cy="1438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t="8114" r="8146" b="2979"/>
          <a:stretch/>
        </p:blipFill>
        <p:spPr>
          <a:xfrm>
            <a:off x="10153421" y="5035639"/>
            <a:ext cx="2023279" cy="1776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66" y="2029450"/>
            <a:ext cx="2050184" cy="1480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 b="2069"/>
          <a:stretch/>
        </p:blipFill>
        <p:spPr>
          <a:xfrm>
            <a:off x="8603087" y="3541689"/>
            <a:ext cx="1812355" cy="14662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69745" y="901521"/>
            <a:ext cx="4224272" cy="64394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অবস্তগত উপাদান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311424" y="1545464"/>
            <a:ext cx="408773" cy="483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" y="2001368"/>
            <a:ext cx="2379786" cy="1315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85" y="1810846"/>
            <a:ext cx="2836926" cy="14797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08" y="5020103"/>
            <a:ext cx="1752819" cy="1792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7" y="3357162"/>
            <a:ext cx="2421487" cy="15587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85" y="3357162"/>
            <a:ext cx="2836926" cy="16230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" y="5035639"/>
            <a:ext cx="2350227" cy="18223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" b="13790"/>
          <a:stretch/>
        </p:blipFill>
        <p:spPr>
          <a:xfrm>
            <a:off x="8225271" y="5035640"/>
            <a:ext cx="2006507" cy="17769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12" y="5020103"/>
            <a:ext cx="2878466" cy="18114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7545" y="901521"/>
            <a:ext cx="3407633" cy="64394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সৃষ্ট বস্তু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651630" y="1586188"/>
            <a:ext cx="404690" cy="5927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804482" y="2178944"/>
            <a:ext cx="6291" cy="37091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66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4693" y="1663866"/>
            <a:ext cx="5782614" cy="146819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48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8242" y="3799268"/>
            <a:ext cx="9195516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সমাজজীবনে সাংস্কৃতিক উপাদানের প্রভাব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0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6135" y="412124"/>
            <a:ext cx="4919730" cy="110799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66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549" y="1893194"/>
            <a:ext cx="110243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শিক্ষার্থীরা----------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কী তা বলতে পারবে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প্রকারভেদ ব্যাখ্য করতে পারবে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সমাজজীবনের বিভিন্ন ক্ষেত্রে সাংস্কৃতিক উপাদানের প্রভাব বিশ্লেষণ করতে পারবে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2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4374" y="1506071"/>
            <a:ext cx="7866344" cy="255236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60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60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7105" y="3429000"/>
            <a:ext cx="1680882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২৫মিনিট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395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44805"/>
            <a:ext cx="1219199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সমাজজীবনে সাংস্কৃতিক উপাদানের প্রভাব আলোচনার করার পূর্বে সংস্কৃতি কি তা জানা দরকার।</a:t>
            </a:r>
          </a:p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শব্দ“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colere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”থেকে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কর্ষণ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চাষ।এখানে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অনুশীলনের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অর্থে সংস্কৃতি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ভাষা-সাহিত্য-সংগীত ও শিল্পকলা প্রভৃতি চর্চাকেই বুঝায়।কিন্তু নৃবিজ্ঞানে সংস্কৃতির অর্থ আরো ব্যাপক। নৃবিজ্ঞানের ভাষায় মানুষ তার জীবন ধারণের প্রয়োজনে যা কিছু সৃষ্টি বা উদ্ভাবন করেছে তাই তার সংস্কৃতি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9970" y="0"/>
            <a:ext cx="7732057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 সাংস্কৃতিক উপাদনের প্রভাবঃ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5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2454" y="0"/>
            <a:ext cx="106095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E.B.Tylor</a:t>
            </a:r>
            <a:r>
              <a:rPr lang="bn-IN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Primitive Culture</a:t>
            </a:r>
            <a:r>
              <a:rPr lang="en-US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bn-IN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 বলেন, “সমাজের সদস্য হিসেবে মানুষের অর্জিত জ্ঞান</a:t>
            </a:r>
            <a:r>
              <a:rPr lang="bn-IN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বিশ্বাস,</a:t>
            </a:r>
            <a:r>
              <a:rPr lang="en-US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কলা,</a:t>
            </a:r>
            <a:r>
              <a:rPr lang="en-US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নৈতিকতা,আইন,প্রথা </a:t>
            </a:r>
            <a:r>
              <a:rPr lang="bn-IN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অভ্যাস ইত্যাদির এক জটিল সমাবেশই হলো সংস্কৃতি</a:t>
            </a:r>
            <a:r>
              <a:rPr lang="bn-IN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bn-IN" sz="44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2454" y="2837798"/>
            <a:ext cx="10609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 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Jones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মতে, “মানব সৃষ্ট সবকিছুর সমষ্টিই হলো সংস্কৃতি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bn-IN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454" y="4491233"/>
            <a:ext cx="106095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নৃবিজ্ঞানী 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B.Malinowski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Scientific Theory of Culture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bn-IN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 বলেন, “সংস্কৃতি হলো মানুষের তৈরী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 ও উপায় যার মাধ্যমে সে তার উদ্দেশ্য সাধন করে।”</a:t>
            </a:r>
            <a:endParaRPr lang="en-US" sz="44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" y="4608297"/>
            <a:ext cx="1494775" cy="1783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26" y="6391599"/>
            <a:ext cx="150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ম্যালিনোস্কি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b="13330"/>
          <a:stretch/>
        </p:blipFill>
        <p:spPr>
          <a:xfrm>
            <a:off x="-37577" y="2280053"/>
            <a:ext cx="1557403" cy="1916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7" y="3713782"/>
            <a:ext cx="1557403" cy="680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0389" cy="14404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26" y="1474654"/>
            <a:ext cx="137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E.B.Tylor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4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300</Words>
  <Application>Microsoft Office PowerPoint</Application>
  <PresentationFormat>Widescreen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Windows User</cp:lastModifiedBy>
  <cp:revision>79</cp:revision>
  <dcterms:created xsi:type="dcterms:W3CDTF">2018-05-01T03:31:10Z</dcterms:created>
  <dcterms:modified xsi:type="dcterms:W3CDTF">2021-01-12T07:52:44Z</dcterms:modified>
</cp:coreProperties>
</file>