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9" r:id="rId3"/>
    <p:sldId id="287" r:id="rId4"/>
    <p:sldId id="288" r:id="rId5"/>
    <p:sldId id="290" r:id="rId6"/>
    <p:sldId id="279" r:id="rId7"/>
    <p:sldId id="278" r:id="rId8"/>
    <p:sldId id="284" r:id="rId9"/>
    <p:sldId id="274" r:id="rId10"/>
    <p:sldId id="291" r:id="rId11"/>
    <p:sldId id="292" r:id="rId12"/>
    <p:sldId id="293" r:id="rId13"/>
    <p:sldId id="280" r:id="rId14"/>
    <p:sldId id="294" r:id="rId15"/>
    <p:sldId id="283" r:id="rId16"/>
    <p:sldId id="259" r:id="rId17"/>
    <p:sldId id="295" r:id="rId18"/>
    <p:sldId id="296" r:id="rId19"/>
    <p:sldId id="281" r:id="rId20"/>
    <p:sldId id="261" r:id="rId21"/>
    <p:sldId id="258" r:id="rId22"/>
    <p:sldId id="269" r:id="rId23"/>
    <p:sldId id="297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FFCC"/>
    <a:srgbClr val="FFCCCC"/>
    <a:srgbClr val="FFFFFF"/>
    <a:srgbClr val="66FF99"/>
    <a:srgbClr val="CCFFFF"/>
    <a:srgbClr val="CCECFF"/>
    <a:srgbClr val="99FF99"/>
    <a:srgbClr val="FFC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6" autoAdjust="0"/>
    <p:restoredTop sz="93178" autoAdjust="0"/>
  </p:normalViewPr>
  <p:slideViewPr>
    <p:cSldViewPr>
      <p:cViewPr varScale="1">
        <p:scale>
          <a:sx n="69" d="100"/>
          <a:sy n="69" d="100"/>
        </p:scale>
        <p:origin x="128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1ECDC-F28B-430A-97C4-A5B2F36A77A1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29602-E5EA-45BD-8D28-A6CD206C7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8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9602-E5EA-45BD-8D28-A6CD206C72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9602-E5EA-45BD-8D28-A6CD206C72C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gif"/><Relationship Id="rId7" Type="http://schemas.openxmlformats.org/officeDocument/2006/relationships/image" Target="../media/image54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.gif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31" y="1752600"/>
            <a:ext cx="5671338" cy="298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rose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283122"/>
            <a:ext cx="1371600" cy="1849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914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Shonar Bangla" pitchFamily="34" charset="0"/>
                <a:cs typeface="Shonar Bangla" pitchFamily="34" charset="0"/>
              </a:rPr>
              <a:t>ডিজিটাল ক্লাসে তোমাদের সবাইকে</a:t>
            </a:r>
            <a:endParaRPr lang="en-US" sz="48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 descr="rose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267200"/>
            <a:ext cx="1371600" cy="1849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32" y="4890448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জাতির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জীবন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যাপন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আচার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অনুষ্ঠানাদি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তদের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দারা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কিছু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সৃষ্টি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তাকেই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ঐ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জাতিরসংস্কৃতি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36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  <a:solidFill>
            <a:srgbClr val="00B0F0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0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যেমন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বাঙ্গালী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endParaRPr lang="en-US" sz="144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         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বাঙ্গালী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খাবার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মাছ-ভাত</a:t>
            </a:r>
            <a:endParaRPr lang="en-US" sz="144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         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বাঙ্গালী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পোশাক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        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পাত্র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ব্যাবহার</a:t>
            </a:r>
            <a:endParaRPr lang="en-US" sz="144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        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গ্রাম্য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মেলা</a:t>
            </a:r>
            <a:endParaRPr lang="en-US" sz="144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        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জারী</a:t>
            </a:r>
            <a:r>
              <a:rPr lang="en-US" sz="1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400" b="1" dirty="0" err="1" smtClean="0">
                <a:latin typeface="Shonar Bangla" pitchFamily="34" charset="0"/>
                <a:cs typeface="Shonar Bangla" pitchFamily="34" charset="0"/>
              </a:rPr>
              <a:t>গান</a:t>
            </a:r>
            <a:endParaRPr lang="en-US" sz="144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76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  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ti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8103"/>
            <a:ext cx="7467600" cy="512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6096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hlinkClick r:id="rId3" action="ppaction://hlinksldjump"/>
              </a:rPr>
              <a:t>Slide 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752600" y="3429000"/>
            <a:ext cx="5257800" cy="2895600"/>
          </a:xfrm>
          <a:prstGeom prst="cloudCallout">
            <a:avLst>
              <a:gd name="adj1" fmla="val -13046"/>
              <a:gd name="adj2" fmla="val 46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41910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পাত্র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ব্যাবহার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,            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জারী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গান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5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76400" y="3352800"/>
            <a:ext cx="5334000" cy="2971800"/>
          </a:xfrm>
          <a:prstGeom prst="cloudCallout">
            <a:avLst>
              <a:gd name="adj1" fmla="val -13157"/>
              <a:gd name="adj2" fmla="val 46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38100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দুইটি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বাঙ্গালী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latin typeface="Shonar Bangla" pitchFamily="34" charset="0"/>
                <a:cs typeface="Shonar Bangla" pitchFamily="34" charset="0"/>
              </a:rPr>
              <a:t>বল</a:t>
            </a:r>
            <a:r>
              <a:rPr lang="en-US" sz="5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838200"/>
            <a:ext cx="4038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96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" y="5791200"/>
            <a:ext cx="81534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Shonar Bangla" pitchFamily="34" charset="0"/>
                <a:cs typeface="Shonar Bangla" pitchFamily="34" charset="0"/>
              </a:rPr>
              <a:t>২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। বাঙালির </a:t>
            </a:r>
            <a:r>
              <a:rPr lang="bn-BD" sz="3200" b="1" dirty="0">
                <a:latin typeface="Shonar Bangla" pitchFamily="34" charset="0"/>
                <a:cs typeface="Shonar Bangla" pitchFamily="34" charset="0"/>
              </a:rPr>
              <a:t> ঐতিহ্যবাহী পোড়ামাটির 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শিল্প সারা দেশে পরিচিত। প্রাচীন ঐতিহ্যের সাক্ষ্য বহন করে চলেছে সোম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পু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র বিহার।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219700" cy="715962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পাঠ-১</a:t>
            </a:r>
            <a:r>
              <a:rPr lang="bn-BD" sz="3200" b="1" dirty="0">
                <a:latin typeface="Shonar Bangla" pitchFamily="34" charset="0"/>
                <a:cs typeface="Shonar Bangla" pitchFamily="34" charset="0"/>
              </a:rPr>
              <a:t>।  বাংলাদেশের 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দৃশ্যশিল্প</a:t>
            </a:r>
            <a:endParaRPr lang="bn-BD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977431"/>
            <a:ext cx="38862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atin typeface="Shonar Bangla" pitchFamily="34" charset="0"/>
                <a:cs typeface="Shonar Bangla" pitchFamily="34" charset="0"/>
              </a:rPr>
              <a:t>ঐতিহ্যবাহী 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পোড়ামাটির শিল্প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4876800"/>
            <a:ext cx="21336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সোম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পু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র বিহার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8600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12920"/>
            <a:ext cx="3810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801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k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2" y="457201"/>
            <a:ext cx="8444458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867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দৃশ্যমান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শিল্প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2440" y="5912232"/>
            <a:ext cx="8264360" cy="9541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বাংলাদেশের জাতীয়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জাদুঘর, </a:t>
            </a:r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জাতীয় নাট্যশালা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ইত্যাদি  প্রতিষ্ঠান  মনন চর্চার কাজ করে চলেছে।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14500" y="175419"/>
            <a:ext cx="6438900" cy="715962"/>
          </a:xfrm>
          <a:prstGeom prst="rect">
            <a:avLst/>
          </a:prstGeom>
          <a:solidFill>
            <a:srgbClr val="DDDDDD"/>
          </a:solidFill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পাঠ-৪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। বাংলাদেশের সাংস্কৃতিক </a:t>
            </a:r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প্রতিষ্ঠান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45692"/>
            <a:ext cx="4326020" cy="3231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75320"/>
            <a:ext cx="359664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88002" y="5198110"/>
            <a:ext cx="340299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বাংলাদেশের জাতীয় জাদুঘর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9604" y="5198110"/>
            <a:ext cx="225859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জাতীয় নাট্যশালা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4751" y="5377934"/>
            <a:ext cx="42672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পাঠ-৩। সঙ্গীতশিল্প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5394366"/>
            <a:ext cx="34290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পাঠ-৪। প্রতিষ্ঠান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16668"/>
            <a:ext cx="4547578" cy="3214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16668"/>
            <a:ext cx="3429000" cy="3214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20574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সাধারনত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যেসব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ক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র্ম এক </a:t>
            </a:r>
            <a:r>
              <a:rPr lang="bn-BD" b="1" smtClean="0">
                <a:latin typeface="Shonar Bangla" pitchFamily="34" charset="0"/>
                <a:cs typeface="Shonar Bangla" pitchFamily="34" charset="0"/>
              </a:rPr>
              <a:t>জায়গায় স্থাপিত,বস্তুগত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এবং সব সময় দেখাযায় সেসব শিল্পকে দৃশ্যমান বলে। </a:t>
            </a:r>
          </a:p>
          <a:p>
            <a:pPr>
              <a:buNone/>
            </a:pP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যেমন  -স্থাপত্য  শিল্প ।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lo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14600"/>
            <a:ext cx="6550702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5814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9600" b="1" dirty="0" smtClean="0"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96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1676399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endParaRPr lang="bn-BD" dirty="0" smtClean="0"/>
          </a:p>
          <a:p>
            <a:pPr>
              <a:buNone/>
            </a:pPr>
            <a:r>
              <a:rPr lang="bn-BD" sz="6000" b="1" dirty="0" smtClean="0">
                <a:latin typeface="Shonar Bangla" pitchFamily="34" charset="0"/>
                <a:cs typeface="Shonar Bangla" pitchFamily="34" charset="0"/>
              </a:rPr>
              <a:t>দৃশ্যমান শিল্প কাকে বলে ?</a:t>
            </a:r>
            <a:endParaRPr lang="en-US" sz="60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0001" y="5181600"/>
            <a:ext cx="8946027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বাংলা চিরকালই সংগীতের দেশ। এখানকার মাঠে-প্রান্তরে কৃষক হাল চাষ করতে করতে যেমন গান বেঁধেছে, তেমনি মাঝি নদী ও খালে নৌকা বাইতে বাইতে গলা ছেড়ে গান গেয়েছে। অবসরে  </a:t>
            </a:r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মুর্শিদি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গান ও পালাগানের আসর বসেছে। </a:t>
            </a:r>
            <a:endParaRPr lang="bn-BD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5219700" cy="715962"/>
          </a:xfrm>
          <a:solidFill>
            <a:srgbClr val="CCFFCC"/>
          </a:solidFill>
          <a:ln w="381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পাঠ-৩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। </a:t>
            </a:r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 সঙ্গীতশিল্প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149487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301887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7042" y="4368800"/>
            <a:ext cx="1752601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মুর্শিদি গান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4385793"/>
            <a:ext cx="19050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মারফতি গান</a:t>
            </a:r>
          </a:p>
        </p:txBody>
      </p:sp>
    </p:spTree>
    <p:extLst>
      <p:ext uri="{BB962C8B-B14F-4D97-AF65-F5344CB8AC3E}">
        <p14:creationId xmlns:p14="http://schemas.microsoft.com/office/powerpoint/2010/main" val="1201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765" y="563880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372600" cy="69199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29000" y="457200"/>
            <a:ext cx="5543455" cy="1449640"/>
          </a:xfrm>
          <a:prstGeom prst="rect">
            <a:avLst/>
          </a:prstGeom>
          <a:pattFill prst="pct25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867" y="2079888"/>
            <a:ext cx="4171385" cy="4397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একরামুল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তিস্তা কে, আর ,খাদেম উচ্চ বিদ্যালয় ।  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4213" y="2079888"/>
            <a:ext cx="3697086" cy="44294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শ্রেনিঃ- 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বাংলাদেশ ও বিশ্ব পরিচয়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তারিখঃ–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৫০ মিনিট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MG_20170408_173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33400"/>
            <a:ext cx="2438400" cy="1436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54495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5410200"/>
            <a:ext cx="8763000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আমাদের দেশের ঐতিহ্যবাহী সাংস্কৃতিক সংগঠনের মধ্যে </a:t>
            </a:r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নজরুল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একাডেমীর কথা বিশেষভাবে উল্লেখযোগ্য। </a:t>
            </a:r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উদীচী শিল্পী গোষ্ঠী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পূর্বকাল থেকেই গণসংগীতের চর্চা করে আসছে।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14500" y="175419"/>
            <a:ext cx="6515100" cy="715962"/>
          </a:xfrm>
          <a:prstGeom prst="rect">
            <a:avLst/>
          </a:prstGeom>
          <a:solidFill>
            <a:srgbClr val="DDDDDD"/>
          </a:solidFill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পাঠ-৪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। বাংলাদেশের সাংস্কৃতিক </a:t>
            </a:r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প্রতিষ্ঠান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495800"/>
            <a:ext cx="250224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উদীচী শিল্পী গোষ্ঠী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155051" cy="3298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0600"/>
            <a:ext cx="4430973" cy="337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172200" y="4572000"/>
            <a:ext cx="2491745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নজরুল একাডেমী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26632"/>
            <a:ext cx="8610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যে বিষয়টি নিয়ে আজ বিস্তারিত আলোচনা করবো তা হলঃ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540959"/>
            <a:ext cx="2451561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পাঠ-১।  দৃশ্যশিল্প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572000" cy="3894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486400" y="5461857"/>
            <a:ext cx="2442821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পাঠ-২। সাহিত্যশিল্প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04" y="1295400"/>
            <a:ext cx="3962496" cy="3844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438401"/>
            <a:ext cx="7467600" cy="14773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দুইজন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সাহিত্যিক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বল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9558"/>
            <a:ext cx="32766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8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495800"/>
            <a:ext cx="77724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রবীন্দ্রনাথ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ঠাকুর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কাজী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নজরুল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ইসলাম</a:t>
            </a:r>
            <a:endParaRPr lang="en-US" sz="48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9624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000" b="1" dirty="0" err="1" smtClean="0"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8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8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066801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জন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পালাগান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শিল্পীর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লেখ</a:t>
            </a:r>
            <a:endParaRPr lang="en-US" sz="60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09600"/>
            <a:ext cx="2851404" cy="9341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0" y="1905000"/>
            <a:ext cx="48768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Shonar Bangla" pitchFamily="34" charset="0"/>
                <a:cs typeface="Shonar Bangla" pitchFamily="34" charset="0"/>
              </a:rPr>
              <a:t>এক বেঞ্চ এক </a:t>
            </a:r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দল</a:t>
            </a:r>
            <a:endParaRPr lang="en-US" sz="6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657600"/>
            <a:ext cx="8153400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১। দৃশ্যশিল্প কী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? কয়েকটি দৃশ্যশিল্পের নাম লিখ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057400"/>
            <a:ext cx="80010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Shonar Bangla" pitchFamily="34" charset="0"/>
                <a:cs typeface="Shonar Bangla" pitchFamily="34" charset="0"/>
              </a:rPr>
              <a:t>১। তোমার দেখা এবং অংশগ্রহণ করা কয়েকটি সংস্কৃতিক কর্মকান্ডের নাম লিখ। </a:t>
            </a:r>
            <a:endParaRPr lang="en-US" sz="60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46" y="504497"/>
            <a:ext cx="3378708" cy="10104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Y.019398352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667000"/>
            <a:ext cx="6096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947774"/>
            <a:ext cx="1545969" cy="99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560534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49338"/>
            <a:ext cx="60960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3" y="5658068"/>
            <a:ext cx="609600" cy="888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998" y="2507558"/>
            <a:ext cx="1066801" cy="692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69" y="3558938"/>
            <a:ext cx="1349631" cy="635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9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4.85661E-6 L -0.81789 0.00139 " pathEditMode="relative" rAng="0" ptsTypes="AA" p14:bounceEnd="53000">
                                          <p:cBhvr>
                                            <p:cTn id="6" dur="9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903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9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4.85661E-6 L -0.81789 0.00139 " pathEditMode="relative" rAng="0" ptsTypes="AA">
                                          <p:cBhvr>
                                            <p:cTn id="6" dur="9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903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7383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8310350" cy="46166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কি, খেতে ইচ্ছা করছে? চলো আরো কিছু দৃশ্য দেখা যাক, এগুলোও আমাদের একান্ত পরিচিত।  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r>
              <a:rPr lang="en-US" dirty="0" smtClean="0">
                <a:hlinkClick r:id="rId4" action="ppaction://hlinksldjump"/>
              </a:rPr>
              <a:t>Slide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নিচের স্লাইডগুলো খুব মনোযোগ সহকারে দেখ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1565" r="4161" b="8645"/>
          <a:stretch/>
        </p:blipFill>
        <p:spPr>
          <a:xfrm>
            <a:off x="152400" y="1592239"/>
            <a:ext cx="8839200" cy="503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19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6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ঘোষনা</a:t>
            </a:r>
            <a:endParaRPr lang="en-US" sz="6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800600"/>
          </a:xfrm>
        </p:spPr>
        <p:txBody>
          <a:bodyPr/>
          <a:lstStyle/>
          <a:p>
            <a:r>
              <a:rPr lang="bn-BD" sz="80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80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80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80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</a:p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 বাংলাদেশের   সংস্কৃতি ও     শিল্পকলা</a:t>
            </a:r>
            <a:endParaRPr lang="en-US" sz="6000" b="1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60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৩য়</a:t>
            </a:r>
            <a:endParaRPr lang="bn-BD" sz="6000" b="1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05000"/>
            <a:ext cx="91440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১।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 সংস্কৃতি কি তা বলতে পারবে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bn-BD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দৃশ্যমান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।</a:t>
            </a:r>
            <a:endParaRPr lang="bn-BD" sz="4000" b="1" dirty="0">
              <a:latin typeface="Shonar Bangla" pitchFamily="34" charset="0"/>
              <a:cs typeface="Shonar Bangla" pitchFamily="34" charset="0"/>
            </a:endParaRPr>
          </a:p>
          <a:p>
            <a:pPr>
              <a:lnSpc>
                <a:spcPct val="150000"/>
              </a:lnSpc>
            </a:pP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৩।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সাহিত্য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সংগীত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শিল্পের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দিতে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8077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Shonar Bangla" pitchFamily="34" charset="0"/>
                <a:cs typeface="Shonar Bangla" pitchFamily="34" charset="0"/>
              </a:rPr>
              <a:t> শিখ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ন </a:t>
            </a:r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ফল</a:t>
            </a:r>
            <a:r>
              <a:rPr lang="en-US" sz="48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48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69612"/>
            <a:ext cx="73152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Shonar Bangla" pitchFamily="34" charset="0"/>
                <a:cs typeface="Shonar Bangla" pitchFamily="34" charset="0"/>
              </a:rPr>
              <a:t>নিচের ছবিগুলোর সাথে পরিচিত কিনা ভাবো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711873"/>
            <a:ext cx="4228313" cy="2977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95050"/>
            <a:ext cx="39624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5274" y="6096000"/>
            <a:ext cx="846772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আমরা এসব নিয়েই আছি, এসব নিয়েই বাঁচি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। জিনিসটা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নিচের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গুলো খুব মনোযোগ সহকারে দেখতে থাকো, এবং এগুলোর উপরে মন্তব্য করার জন্য তৈরি থাকো।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5908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80" y="1828800"/>
            <a:ext cx="1862919" cy="217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3000" y="6324600"/>
            <a:ext cx="5791200" cy="36933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চলো আরো কিছু দৃশ্য দেখা যাক, সবগুলোই আমাদের একান্ত পরিচিত দৃশ্য।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44" y="1713362"/>
            <a:ext cx="3411656" cy="227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0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23" y="4191000"/>
            <a:ext cx="2434135" cy="2028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86" y="4132239"/>
            <a:ext cx="2470813" cy="205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95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" y="5638800"/>
            <a:ext cx="8153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বাঙালির ঐতিহ্যবাহী সুনির্মিত ঘর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হলো মাটি, খড় ও বাঁশের তৈরি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দোচালা, চারচালা ঘর। মসলিন ও জামদানি কাপড়ের কাহিনী কিংবদন্তির সৃষ্টি করেছিল।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6" y="1676400"/>
            <a:ext cx="3810001" cy="285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6" y="1600199"/>
            <a:ext cx="4013201" cy="300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3400" y="4792765"/>
            <a:ext cx="38100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মাটি, খড় ও বাঁশের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তৈরি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চারচালা ঘর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4792765"/>
            <a:ext cx="21336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জামদানি </a:t>
            </a:r>
            <a:r>
              <a:rPr lang="bn-BD" sz="2800" b="1" dirty="0" smtClean="0">
                <a:latin typeface="Shonar Bangla" pitchFamily="34" charset="0"/>
                <a:cs typeface="Shonar Bangla" pitchFamily="34" charset="0"/>
              </a:rPr>
              <a:t>কাপড়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511</Words>
  <Application>Microsoft Office PowerPoint</Application>
  <PresentationFormat>On-screen Show (4:3)</PresentationFormat>
  <Paragraphs>83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NikoshBAN</vt:lpstr>
      <vt:lpstr>Shonar Bangla</vt:lpstr>
      <vt:lpstr>Vrinda</vt:lpstr>
      <vt:lpstr>Office Theme</vt:lpstr>
      <vt:lpstr>PowerPoint Presentation</vt:lpstr>
      <vt:lpstr>PowerPoint Presentation</vt:lpstr>
      <vt:lpstr>PowerPoint Presentation</vt:lpstr>
      <vt:lpstr>নিচের স্লাইডগুলো খুব মনোযোগ সহকারে দেখ </vt:lpstr>
      <vt:lpstr>পাঠ ঘোষনা</vt:lpstr>
      <vt:lpstr>PowerPoint Presentation</vt:lpstr>
      <vt:lpstr>PowerPoint Presentation</vt:lpstr>
      <vt:lpstr>নিচের ছবিগুলো খুব মনোযোগ সহকারে দেখতে থাকো, এবং এগুলোর উপরে মন্তব্য করার জন্য তৈরি থাকো। </vt:lpstr>
      <vt:lpstr>PowerPoint Presentation</vt:lpstr>
      <vt:lpstr>কোন জাতির জীবন যাপন আচার ব্যবহার অনুষ্ঠানাদি এবং তদের দারা কোন কিছু সৃষ্টি, তাকেই ঐ জাতিরসংস্কৃতি বলে ।</vt:lpstr>
      <vt:lpstr>PowerPoint Presentation</vt:lpstr>
      <vt:lpstr>PowerPoint Presentation</vt:lpstr>
      <vt:lpstr>পাঠ-১।  বাংলাদেশের দৃশ্যশিল্প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পাঠ-৩। বাংলাদেশের সঙ্গীতশিল্প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mevB‡K ¯^vMZg</dc:title>
  <dc:creator>Jamirul</dc:creator>
  <cp:lastModifiedBy>HP</cp:lastModifiedBy>
  <cp:revision>650</cp:revision>
  <dcterms:created xsi:type="dcterms:W3CDTF">2006-08-16T00:00:00Z</dcterms:created>
  <dcterms:modified xsi:type="dcterms:W3CDTF">2021-01-12T13:47:49Z</dcterms:modified>
</cp:coreProperties>
</file>