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22"/>
  </p:notesMasterIdLst>
  <p:sldIdLst>
    <p:sldId id="267" r:id="rId2"/>
    <p:sldId id="316" r:id="rId3"/>
    <p:sldId id="294" r:id="rId4"/>
    <p:sldId id="295" r:id="rId5"/>
    <p:sldId id="296" r:id="rId6"/>
    <p:sldId id="297" r:id="rId7"/>
    <p:sldId id="298" r:id="rId8"/>
    <p:sldId id="315" r:id="rId9"/>
    <p:sldId id="306" r:id="rId10"/>
    <p:sldId id="302" r:id="rId11"/>
    <p:sldId id="310" r:id="rId12"/>
    <p:sldId id="301" r:id="rId13"/>
    <p:sldId id="303" r:id="rId14"/>
    <p:sldId id="299" r:id="rId15"/>
    <p:sldId id="311" r:id="rId16"/>
    <p:sldId id="300" r:id="rId17"/>
    <p:sldId id="312" r:id="rId18"/>
    <p:sldId id="313" r:id="rId19"/>
    <p:sldId id="314" r:id="rId20"/>
    <p:sldId id="25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991" autoAdjust="0"/>
  </p:normalViewPr>
  <p:slideViewPr>
    <p:cSldViewPr>
      <p:cViewPr varScale="1">
        <p:scale>
          <a:sx n="62" d="100"/>
          <a:sy n="62" d="100"/>
        </p:scale>
        <p:origin x="1596" y="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D629D-BD6F-4620-B1DF-6E1EF1AE49DD}" type="datetimeFigureOut">
              <a:rPr lang="en-US" smtClean="0"/>
              <a:pPr/>
              <a:t>1/12/2021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21D592-8FFF-48F3-9AF9-7FB3AA588929}" type="slidenum">
              <a:rPr lang="en-US" smtClean="0"/>
              <a:pPr/>
              <a:t>‹#›</a:t>
            </a:fld>
            <a:endParaRPr lang="en-US"/>
          </a:p>
        </p:txBody>
      </p:sp>
    </p:spTree>
    <p:extLst>
      <p:ext uri="{BB962C8B-B14F-4D97-AF65-F5344CB8AC3E}">
        <p14:creationId xmlns:p14="http://schemas.microsoft.com/office/powerpoint/2010/main" val="118206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smtClean="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extLst>
      <p:ext uri="{BB962C8B-B14F-4D97-AF65-F5344CB8AC3E}">
        <p14:creationId xmlns:p14="http://schemas.microsoft.com/office/powerpoint/2010/main" val="4034082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14</a:t>
            </a:fld>
            <a:endParaRPr lang="en-US"/>
          </a:p>
        </p:txBody>
      </p:sp>
    </p:spTree>
    <p:extLst>
      <p:ext uri="{BB962C8B-B14F-4D97-AF65-F5344CB8AC3E}">
        <p14:creationId xmlns:p14="http://schemas.microsoft.com/office/powerpoint/2010/main" val="42778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smtClean="0">
                <a:latin typeface="NikoshBAN" pitchFamily="2" charset="0"/>
                <a:cs typeface="NikoshBAN" pitchFamily="2" charset="0"/>
              </a:rPr>
              <a:t> </a:t>
            </a:r>
            <a:endParaRPr lang="en-US" sz="120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421D592-8FFF-48F3-9AF9-7FB3AA588929}" type="slidenum">
              <a:rPr lang="en-US" smtClean="0"/>
              <a:pPr/>
              <a:t>16</a:t>
            </a:fld>
            <a:endParaRPr lang="en-US"/>
          </a:p>
        </p:txBody>
      </p:sp>
    </p:spTree>
    <p:extLst>
      <p:ext uri="{BB962C8B-B14F-4D97-AF65-F5344CB8AC3E}">
        <p14:creationId xmlns:p14="http://schemas.microsoft.com/office/powerpoint/2010/main" val="1372656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20</a:t>
            </a:fld>
            <a:endParaRPr lang="en-US"/>
          </a:p>
        </p:txBody>
      </p:sp>
    </p:spTree>
    <p:extLst>
      <p:ext uri="{BB962C8B-B14F-4D97-AF65-F5344CB8AC3E}">
        <p14:creationId xmlns:p14="http://schemas.microsoft.com/office/powerpoint/2010/main" val="1640050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ভিডিওটি</a:t>
            </a:r>
            <a:r>
              <a:rPr lang="bn-BD" baseline="0" dirty="0" smtClean="0"/>
              <a:t> দেখিয়ে এই নিদর্শনগুলোকে আমরা সাধারণত কি নিদর্শন বলে থাকি? ভিডিওতে প্রদর্শিত নিদর্শণগুলো কোন শহরের? ইত্যাদি প্রশ্নের মাধ্যমে পাঠঘোষণা করতে পারেন-</a:t>
            </a:r>
            <a:endParaRPr lang="en-US" baseline="0" dirty="0" smtClean="0"/>
          </a:p>
          <a:p>
            <a:r>
              <a:rPr lang="bn-BD" baseline="0" dirty="0" smtClean="0"/>
              <a:t>ভিডিওটি দেখানোর সময় </a:t>
            </a:r>
            <a:r>
              <a:rPr lang="en-US" baseline="0" dirty="0" smtClean="0"/>
              <a:t>Full Screen</a:t>
            </a:r>
            <a:r>
              <a:rPr lang="bn-BD" baseline="0" dirty="0" smtClean="0"/>
              <a:t> না করে</a:t>
            </a:r>
            <a:r>
              <a:rPr lang="en-US" baseline="0" dirty="0" smtClean="0"/>
              <a:t> Maximize</a:t>
            </a:r>
            <a:r>
              <a:rPr lang="bn-BD" baseline="0" smtClean="0"/>
              <a:t> বাটনে ক্লিক করে দেখালে ভাল দেখাবে-</a:t>
            </a:r>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3</a:t>
            </a:fld>
            <a:endParaRPr lang="en-US"/>
          </a:p>
        </p:txBody>
      </p:sp>
    </p:spTree>
    <p:extLst>
      <p:ext uri="{BB962C8B-B14F-4D97-AF65-F5344CB8AC3E}">
        <p14:creationId xmlns:p14="http://schemas.microsoft.com/office/powerpoint/2010/main" val="175714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 ছবিগুলো</a:t>
            </a:r>
            <a:r>
              <a:rPr lang="bn-BD" baseline="0" dirty="0" smtClean="0"/>
              <a:t> দেখিয়ে- ছবিগুলোকে আমরা কী বলি? তারপর প্রত্ননিদর্শন বলতে কী বুঝ? এই জাতীয় প্রশ্ন করে শিক্ষার্থীদের কাছ থেকে সংজ্ঞাটি বের করার চেষ্টা করতে পারেন- অবশেষে সংজ্ঞাটি প্রদর্শন করে শিক্ষার্থী প্রদত্ত উত্তরের একটি যোগসূত্র তৈরী করে দিতে পারেন-</a:t>
            </a:r>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6</a:t>
            </a:fld>
            <a:endParaRPr lang="en-US"/>
          </a:p>
        </p:txBody>
      </p:sp>
    </p:spTree>
    <p:extLst>
      <p:ext uri="{BB962C8B-B14F-4D97-AF65-F5344CB8AC3E}">
        <p14:creationId xmlns:p14="http://schemas.microsoft.com/office/powerpoint/2010/main" val="1309065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BD" dirty="0" smtClean="0">
                <a:latin typeface="NikoshBAN" pitchFamily="2" charset="0"/>
                <a:cs typeface="NikoshBAN" pitchFamily="2" charset="0"/>
              </a:rPr>
              <a:t>লালবাগ কেল্লার আদি নাম </a:t>
            </a:r>
            <a:r>
              <a:rPr lang="bn-BD" smtClean="0">
                <a:latin typeface="NikoshBAN" pitchFamily="2" charset="0"/>
                <a:cs typeface="NikoshBAN" pitchFamily="2" charset="0"/>
              </a:rPr>
              <a:t>কেল্লা আওরঙ্গবাদ, </a:t>
            </a:r>
            <a:r>
              <a:rPr lang="bn-BD" sz="1200" smtClean="0">
                <a:latin typeface="NikoshBAN" pitchFamily="2" charset="0"/>
                <a:cs typeface="NikoshBAN" pitchFamily="2" charset="0"/>
              </a:rPr>
              <a:t>১৬৮৭</a:t>
            </a:r>
            <a:r>
              <a:rPr lang="bn-BD" smtClean="0">
                <a:latin typeface="NikoshBAN" pitchFamily="2" charset="0"/>
                <a:cs typeface="NikoshBAN" pitchFamily="2" charset="0"/>
              </a:rPr>
              <a:t> </a:t>
            </a:r>
            <a:r>
              <a:rPr lang="bn-BD" dirty="0" smtClean="0">
                <a:latin typeface="NikoshBAN" pitchFamily="2" charset="0"/>
                <a:cs typeface="NikoshBAN" pitchFamily="2" charset="0"/>
              </a:rPr>
              <a:t>সালে </a:t>
            </a:r>
            <a:r>
              <a:rPr lang="bn-BD" smtClean="0">
                <a:latin typeface="NikoshBAN" pitchFamily="2" charset="0"/>
                <a:cs typeface="NikoshBAN" pitchFamily="2" charset="0"/>
              </a:rPr>
              <a:t>যুবরাজ মুহাম্মদ </a:t>
            </a:r>
            <a:r>
              <a:rPr lang="bn-BD" dirty="0" smtClean="0">
                <a:latin typeface="NikoshBAN" pitchFamily="2" charset="0"/>
                <a:cs typeface="NikoshBAN" pitchFamily="2" charset="0"/>
              </a:rPr>
              <a:t>আজম এই দূর্গের নির্মান কাজ শুরু করেছিলেন, কিন্তু কাজ শেষ হবার আগেই তার বাবা সম্রাট আওরঙ্গজেব বিশেষ প্রয়োজনে দিল্লী থেকে তাকে ঢেকে পাঠালে তিনি দূর্গের কাজ অসমাপ্ত রেখেই চলে গিয়েছিলেন, যা পরে আর কোনদিন শেষ করা সম্ভব হয়নি! আমরা এখন সেই অসমাপ্ত দূর্গটিই দেখি! </a:t>
            </a:r>
            <a:endParaRPr lang="en-US"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421D592-8FFF-48F3-9AF9-7FB3AA588929}" type="slidenum">
              <a:rPr lang="en-US" smtClean="0"/>
              <a:pPr/>
              <a:t>7</a:t>
            </a:fld>
            <a:endParaRPr lang="en-US"/>
          </a:p>
        </p:txBody>
      </p:sp>
    </p:spTree>
    <p:extLst>
      <p:ext uri="{BB962C8B-B14F-4D97-AF65-F5344CB8AC3E}">
        <p14:creationId xmlns:p14="http://schemas.microsoft.com/office/powerpoint/2010/main" val="261918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smtClean="0">
                <a:effectLst>
                  <a:outerShdw blurRad="38100" dist="38100" dir="2700000" algn="tl">
                    <a:srgbClr val="000000">
                      <a:alpha val="43137"/>
                    </a:srgbClr>
                  </a:outerShdw>
                </a:effectLst>
                <a:latin typeface="NikoshBAN" pitchFamily="2" charset="0"/>
                <a:cs typeface="NikoshBAN" pitchFamily="2" charset="0"/>
              </a:rPr>
              <a:t>সম্ভাব্য উত্তর:</a:t>
            </a:r>
            <a:r>
              <a:rPr lang="bn-BD" sz="1200" baseline="0" smtClean="0">
                <a:effectLst>
                  <a:outerShdw blurRad="38100" dist="38100" dir="2700000" algn="tl">
                    <a:srgbClr val="000000">
                      <a:alpha val="43137"/>
                    </a:srgbClr>
                  </a:outerShdw>
                </a:effectLst>
                <a:latin typeface="NikoshBAN" pitchFamily="2" charset="0"/>
                <a:cs typeface="NikoshBAN" pitchFamily="2" charset="0"/>
              </a:rPr>
              <a:t> </a:t>
            </a:r>
            <a:r>
              <a:rPr lang="bn-BD" sz="1200" smtClean="0">
                <a:effectLst>
                  <a:outerShdw blurRad="38100" dist="38100" dir="2700000" algn="tl">
                    <a:srgbClr val="000000">
                      <a:alpha val="43137"/>
                    </a:srgbClr>
                  </a:outerShdw>
                </a:effectLst>
                <a:latin typeface="NikoshBAN" pitchFamily="2" charset="0"/>
                <a:cs typeface="NikoshBAN" pitchFamily="2" charset="0"/>
              </a:rPr>
              <a:t>তৎকালীন মানুষের সামাজিক ও সাংস্কৃতিক অবস্থা, জীবনযাত্রা, বিশ্বাস-সংস্কার, রুচি বা দৃষ্টিভঙ্গি সম্পর্কে ধারণা লাভ করা যায়</a:t>
            </a:r>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8</a:t>
            </a:fld>
            <a:endParaRPr lang="en-US"/>
          </a:p>
        </p:txBody>
      </p:sp>
    </p:spTree>
    <p:extLst>
      <p:ext uri="{BB962C8B-B14F-4D97-AF65-F5344CB8AC3E}">
        <p14:creationId xmlns:p14="http://schemas.microsoft.com/office/powerpoint/2010/main" val="2566064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E421D592-8FFF-48F3-9AF9-7FB3AA588929}" type="slidenum">
              <a:rPr lang="en-US" smtClean="0"/>
              <a:pPr/>
              <a:t>9</a:t>
            </a:fld>
            <a:endParaRPr lang="en-US"/>
          </a:p>
        </p:txBody>
      </p:sp>
    </p:spTree>
    <p:extLst>
      <p:ext uri="{BB962C8B-B14F-4D97-AF65-F5344CB8AC3E}">
        <p14:creationId xmlns:p14="http://schemas.microsoft.com/office/powerpoint/2010/main" val="13726561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10</a:t>
            </a:fld>
            <a:endParaRPr lang="en-US"/>
          </a:p>
        </p:txBody>
      </p:sp>
    </p:spTree>
    <p:extLst>
      <p:ext uri="{BB962C8B-B14F-4D97-AF65-F5344CB8AC3E}">
        <p14:creationId xmlns:p14="http://schemas.microsoft.com/office/powerpoint/2010/main" val="1676759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11</a:t>
            </a:fld>
            <a:endParaRPr lang="en-US"/>
          </a:p>
        </p:txBody>
      </p:sp>
    </p:spTree>
    <p:extLst>
      <p:ext uri="{BB962C8B-B14F-4D97-AF65-F5344CB8AC3E}">
        <p14:creationId xmlns:p14="http://schemas.microsoft.com/office/powerpoint/2010/main" val="1676759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21D592-8FFF-48F3-9AF9-7FB3AA588929}" type="slidenum">
              <a:rPr lang="en-US" smtClean="0"/>
              <a:pPr/>
              <a:t>12</a:t>
            </a:fld>
            <a:endParaRPr lang="en-US"/>
          </a:p>
        </p:txBody>
      </p:sp>
    </p:spTree>
    <p:extLst>
      <p:ext uri="{BB962C8B-B14F-4D97-AF65-F5344CB8AC3E}">
        <p14:creationId xmlns:p14="http://schemas.microsoft.com/office/powerpoint/2010/main" val="167675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13E040-D6DE-4572-BE03-19DED10E920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3724765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3E040-D6DE-4572-BE03-19DED10E920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308367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3E040-D6DE-4572-BE03-19DED10E920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257028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noFill/>
          <a:ln w="1524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3224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3_Title Slide">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noFill/>
          <a:ln w="152400" cmpd="thickThi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3224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13E040-D6DE-4572-BE03-19DED10E920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831632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13E040-D6DE-4572-BE03-19DED10E9208}" type="datetimeFigureOut">
              <a:rPr lang="en-US" smtClean="0"/>
              <a:pPr/>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1910574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13E040-D6DE-4572-BE03-19DED10E9208}"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29339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13E040-D6DE-4572-BE03-19DED10E9208}" type="datetimeFigureOut">
              <a:rPr lang="en-US" smtClean="0"/>
              <a:pPr/>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2160688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13E040-D6DE-4572-BE03-19DED10E9208}" type="datetimeFigureOut">
              <a:rPr lang="en-US" smtClean="0"/>
              <a:pPr/>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3359491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13E040-D6DE-4572-BE03-19DED10E9208}" type="datetimeFigureOut">
              <a:rPr lang="en-US" smtClean="0"/>
              <a:pPr/>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975254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3E040-D6DE-4572-BE03-19DED10E9208}"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1480651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13E040-D6DE-4572-BE03-19DED10E9208}" type="datetimeFigureOut">
              <a:rPr lang="en-US" smtClean="0"/>
              <a:pPr/>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C7EFB9-D0CA-4505-BEEA-17BD8158C255}" type="slidenum">
              <a:rPr lang="en-US" smtClean="0"/>
              <a:pPr/>
              <a:t>‹#›</a:t>
            </a:fld>
            <a:endParaRPr lang="en-US"/>
          </a:p>
        </p:txBody>
      </p:sp>
    </p:spTree>
    <p:extLst>
      <p:ext uri="{BB962C8B-B14F-4D97-AF65-F5344CB8AC3E}">
        <p14:creationId xmlns:p14="http://schemas.microsoft.com/office/powerpoint/2010/main" val="35729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3E040-D6DE-4572-BE03-19DED10E9208}" type="datetimeFigureOut">
              <a:rPr lang="en-US" smtClean="0"/>
              <a:pPr/>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7EFB9-D0CA-4505-BEEA-17BD8158C255}" type="slidenum">
              <a:rPr lang="en-US" smtClean="0"/>
              <a:pPr/>
              <a:t>‹#›</a:t>
            </a:fld>
            <a:endParaRPr lang="en-US"/>
          </a:p>
        </p:txBody>
      </p:sp>
    </p:spTree>
    <p:extLst>
      <p:ext uri="{BB962C8B-B14F-4D97-AF65-F5344CB8AC3E}">
        <p14:creationId xmlns:p14="http://schemas.microsoft.com/office/powerpoint/2010/main" val="43746674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6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jpeg"/><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2700" y="6858000"/>
            <a:ext cx="91567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0"/>
            <a:ext cx="9144000" cy="0"/>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3" descr="C:\Documents and Settings\Delower\Desktop\Model Content Seven 3\ssss.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WordArt 4" descr="ssss"/>
          <p:cNvSpPr>
            <a:spLocks noChangeArrowheads="1" noChangeShapeType="1" noTextEdit="1"/>
          </p:cNvSpPr>
          <p:nvPr/>
        </p:nvSpPr>
        <p:spPr bwMode="auto">
          <a:xfrm>
            <a:off x="1676400" y="3183402"/>
            <a:ext cx="6096000" cy="1395046"/>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as-IN" b="1" kern="10" spc="0" dirty="0" smtClean="0">
                <a:ln w="9525">
                  <a:solidFill>
                    <a:srgbClr val="FFC000"/>
                  </a:solidFill>
                  <a:round/>
                  <a:headEnd/>
                  <a:tailEnd/>
                </a:ln>
                <a:blipFill dpi="0" rotWithShape="1">
                  <a:blip r:embed="rId3">
                    <a:lum bright="18000"/>
                  </a:blip>
                  <a:srcRect/>
                  <a:stretch>
                    <a:fillRect/>
                  </a:stretch>
                </a:blipFill>
                <a:effectLst/>
                <a:latin typeface="NikoshBAN"/>
                <a:cs typeface="NikoshBAN"/>
              </a:rPr>
              <a:t>স্বাগতম</a:t>
            </a:r>
            <a:endParaRPr lang="en-US" b="1" kern="10" spc="0" dirty="0">
              <a:ln w="9525">
                <a:solidFill>
                  <a:srgbClr val="FFC000"/>
                </a:solidFill>
                <a:round/>
                <a:headEnd/>
                <a:tailEnd/>
              </a:ln>
              <a:blipFill dpi="0" rotWithShape="1">
                <a:blip r:embed="rId3">
                  <a:lum bright="18000"/>
                </a:blip>
                <a:srcRect/>
                <a:stretch>
                  <a:fillRect/>
                </a:stretch>
              </a:blipFill>
              <a:effectLst/>
              <a:latin typeface="NikoshBAN"/>
              <a:cs typeface="NikoshBAN"/>
            </a:endParaRPr>
          </a:p>
        </p:txBody>
      </p:sp>
    </p:spTree>
    <p:extLst>
      <p:ext uri="{BB962C8B-B14F-4D97-AF65-F5344CB8AC3E}">
        <p14:creationId xmlns:p14="http://schemas.microsoft.com/office/powerpoint/2010/main" val="15915495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afterEffect">
                                  <p:stCondLst>
                                    <p:cond delay="0"/>
                                  </p:stCondLst>
                                  <p:iterate type="lt">
                                    <p:tmPct val="10000"/>
                                  </p:iterate>
                                  <p:childTnLst>
                                    <p:animMotion origin="layout" path="M 0 3.2948E-6 L 0 -0.09896 " pathEditMode="relative" rAng="0" ptsTypes="AA">
                                      <p:cBhvr>
                                        <p:cTn id="6" dur="1000" accel="50000" decel="50000" autoRev="1" fill="hold">
                                          <p:stCondLst>
                                            <p:cond delay="0"/>
                                          </p:stCondLst>
                                        </p:cTn>
                                        <p:tgtEl>
                                          <p:spTgt spid="6"/>
                                        </p:tgtEl>
                                        <p:attrNameLst>
                                          <p:attrName>ppt_x</p:attrName>
                                          <p:attrName>ppt_y</p:attrName>
                                        </p:attrNameLst>
                                      </p:cBhvr>
                                      <p:rCtr x="0" y="-4948"/>
                                    </p:animMotion>
                                    <p:animRot by="1500000">
                                      <p:cBhvr>
                                        <p:cTn id="7" dur="500" fill="hold">
                                          <p:stCondLst>
                                            <p:cond delay="0"/>
                                          </p:stCondLst>
                                        </p:cTn>
                                        <p:tgtEl>
                                          <p:spTgt spid="6"/>
                                        </p:tgtEl>
                                        <p:attrNameLst>
                                          <p:attrName>r</p:attrName>
                                        </p:attrNameLst>
                                      </p:cBhvr>
                                    </p:animRot>
                                    <p:animRot by="-1500000">
                                      <p:cBhvr>
                                        <p:cTn id="8" dur="500" fill="hold">
                                          <p:stCondLst>
                                            <p:cond delay="500"/>
                                          </p:stCondLst>
                                        </p:cTn>
                                        <p:tgtEl>
                                          <p:spTgt spid="6"/>
                                        </p:tgtEl>
                                        <p:attrNameLst>
                                          <p:attrName>r</p:attrName>
                                        </p:attrNameLst>
                                      </p:cBhvr>
                                    </p:animRot>
                                    <p:animRot by="-1500000">
                                      <p:cBhvr>
                                        <p:cTn id="9" dur="500" fill="hold">
                                          <p:stCondLst>
                                            <p:cond delay="1000"/>
                                          </p:stCondLst>
                                        </p:cTn>
                                        <p:tgtEl>
                                          <p:spTgt spid="6"/>
                                        </p:tgtEl>
                                        <p:attrNameLst>
                                          <p:attrName>r</p:attrName>
                                        </p:attrNameLst>
                                      </p:cBhvr>
                                    </p:animRot>
                                    <p:animRot by="1500000">
                                      <p:cBhvr>
                                        <p:cTn id="10" dur="500" fill="hold">
                                          <p:stCondLst>
                                            <p:cond delay="15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276671"/>
            <a:ext cx="8686800" cy="129266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600" dirty="0">
                <a:latin typeface="NikoshBAN" pitchFamily="2" charset="0"/>
                <a:cs typeface="NikoshBAN" pitchFamily="2" charset="0"/>
              </a:rPr>
              <a:t>পুরানো ঢাকার নিমতলী এলাকায় সতের শতকের শেষদিকে সৈয়দ মীর মুরাদ ইমাম হোসেন (রা.) এর রওজা শরীফ অনুকরণে এই ইমামবাড়া বা হোসেনী দালানটি নির্মাণ করেন</a:t>
            </a:r>
            <a:r>
              <a:rPr lang="bn-BD" sz="2600" dirty="0" smtClean="0">
                <a:latin typeface="NikoshBAN" pitchFamily="2" charset="0"/>
                <a:cs typeface="NikoshBAN" pitchFamily="2" charset="0"/>
              </a:rPr>
              <a:t>।</a:t>
            </a:r>
            <a:r>
              <a:rPr lang="en-US" sz="2600" dirty="0" smtClean="0">
                <a:latin typeface="NikoshBAN" pitchFamily="2" charset="0"/>
                <a:cs typeface="NikoshBAN" pitchFamily="2" charset="0"/>
              </a:rPr>
              <a:t> </a:t>
            </a:r>
            <a:r>
              <a:rPr lang="bn-BD" sz="2600" dirty="0" smtClean="0">
                <a:latin typeface="NikoshBAN" pitchFamily="2" charset="0"/>
                <a:cs typeface="NikoshBAN" pitchFamily="2" charset="0"/>
              </a:rPr>
              <a:t>পরবর্তীকালে ইংরেজ </a:t>
            </a:r>
            <a:r>
              <a:rPr lang="bn-BD" sz="2600" dirty="0">
                <a:latin typeface="NikoshBAN" pitchFamily="2" charset="0"/>
                <a:cs typeface="NikoshBAN" pitchFamily="2" charset="0"/>
              </a:rPr>
              <a:t>আমলে নবাব আহসান উল্লাহ এটার পূন:নির্মান করেন</a:t>
            </a:r>
            <a:r>
              <a:rPr lang="bn-BD" sz="2600" dirty="0" smtClean="0">
                <a:latin typeface="NikoshBAN" pitchFamily="2" charset="0"/>
                <a:cs typeface="NikoshBAN" pitchFamily="2" charset="0"/>
              </a:rPr>
              <a:t>।</a:t>
            </a:r>
            <a:endParaRPr lang="en-US" sz="2600" dirty="0">
              <a:latin typeface="NikoshBAN" pitchFamily="2" charset="0"/>
              <a:cs typeface="NikoshBAN" pitchFamily="2" charset="0"/>
            </a:endParaRPr>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379496"/>
            <a:ext cx="867181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শিয়াদের ইমামবাড়া বা হোসনি দালান</a:t>
            </a:r>
            <a:endParaRPr lang="en-US" sz="3200" dirty="0"/>
          </a:p>
        </p:txBody>
      </p:sp>
      <p:pic>
        <p:nvPicPr>
          <p:cNvPr id="9" name="Picture 8"/>
          <p:cNvPicPr>
            <a:picLocks noChangeAspect="1"/>
          </p:cNvPicPr>
          <p:nvPr/>
        </p:nvPicPr>
        <p:blipFill>
          <a:blip r:embed="rId3"/>
          <a:srcRect t="2499"/>
          <a:stretch>
            <a:fillRect/>
          </a:stretch>
        </p:blipFill>
        <p:spPr>
          <a:xfrm>
            <a:off x="244643" y="1447800"/>
            <a:ext cx="4251158" cy="2743200"/>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4"/>
          <a:stretch>
            <a:fillRect/>
          </a:stretch>
        </p:blipFill>
        <p:spPr>
          <a:xfrm>
            <a:off x="4725740" y="1447800"/>
            <a:ext cx="4173618" cy="2743200"/>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9344139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276671"/>
            <a:ext cx="86868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smtClean="0">
                <a:latin typeface="NikoshBAN" pitchFamily="2" charset="0"/>
                <a:cs typeface="NikoshBAN" pitchFamily="2" charset="0"/>
              </a:rPr>
              <a:t> </a:t>
            </a:r>
            <a:r>
              <a:rPr lang="bn-BD" sz="2400" dirty="0" smtClean="0">
                <a:latin typeface="NikoshBAN" pitchFamily="2" charset="0"/>
                <a:cs typeface="NikoshBAN" pitchFamily="2" charset="0"/>
              </a:rPr>
              <a:t>ঢাকার সবচেয়ে প্রাচীন মন্দির ঢাকেশ্বরী ও রমনা কালী মন্দির। ঔপনিবেশিক যুগের আগের তৈরি এ মন্দির দু’টি। অনেকে মনে করেন, ঢাকার নামকরণ হয়েছে এই ঢাকেশ্বরী মন্দিরের নাম থেকে। পরে আবার নতুন করে নির্মিত হয়েছে।</a:t>
            </a:r>
            <a:endParaRPr lang="en-US" sz="2400" dirty="0">
              <a:latin typeface="NikoshBAN" pitchFamily="2" charset="0"/>
              <a:cs typeface="NikoshBAN" pitchFamily="2" charset="0"/>
            </a:endParaRPr>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368225"/>
            <a:ext cx="426720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ঢাকেশ্বরী মন্দির</a:t>
            </a:r>
            <a:endParaRPr lang="en-US" sz="3200" dirty="0"/>
          </a:p>
        </p:txBody>
      </p:sp>
      <p:pic>
        <p:nvPicPr>
          <p:cNvPr id="9" name="Picture 8"/>
          <p:cNvPicPr>
            <a:picLocks noChangeAspect="1"/>
          </p:cNvPicPr>
          <p:nvPr/>
        </p:nvPicPr>
        <p:blipFill>
          <a:blip r:embed="rId3"/>
          <a:stretch>
            <a:fillRect/>
          </a:stretch>
        </p:blipFill>
        <p:spPr>
          <a:xfrm>
            <a:off x="307835" y="1447800"/>
            <a:ext cx="4124775" cy="2743200"/>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8" name="Picture 7"/>
          <p:cNvPicPr>
            <a:picLocks noChangeAspect="1"/>
          </p:cNvPicPr>
          <p:nvPr/>
        </p:nvPicPr>
        <p:blipFill>
          <a:blip r:embed="rId4"/>
          <a:stretch>
            <a:fillRect/>
          </a:stretch>
        </p:blipFill>
        <p:spPr>
          <a:xfrm>
            <a:off x="4725740" y="1524926"/>
            <a:ext cx="4173618" cy="2666074"/>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0" name="Rectangle 9"/>
          <p:cNvSpPr/>
          <p:nvPr/>
        </p:nvSpPr>
        <p:spPr>
          <a:xfrm>
            <a:off x="4648200" y="4368225"/>
            <a:ext cx="426720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রমনা কালী মন্দির</a:t>
            </a:r>
            <a:endParaRPr lang="en-US" sz="3200" dirty="0"/>
          </a:p>
        </p:txBody>
      </p:sp>
    </p:spTree>
    <p:extLst>
      <p:ext uri="{BB962C8B-B14F-4D97-AF65-F5344CB8AC3E}">
        <p14:creationId xmlns:p14="http://schemas.microsoft.com/office/powerpoint/2010/main" val="29344139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amond(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757470"/>
            <a:ext cx="86868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400" dirty="0" smtClean="0">
                <a:latin typeface="NikoshBAN" pitchFamily="2" charset="0"/>
                <a:cs typeface="NikoshBAN" pitchFamily="2" charset="0"/>
              </a:rPr>
              <a:t>পুরনো ঢাকার আরমানিটোলায় যে গীর্জাটি রয়েছে তা-ই 'আর্মেনিয়ান চার্চ' নামে পরিচিত। </a:t>
            </a:r>
          </a:p>
          <a:p>
            <a:pPr algn="ctr"/>
            <a:r>
              <a:rPr lang="bn-BD" sz="2400" dirty="0" smtClean="0">
                <a:latin typeface="NikoshBAN" pitchFamily="2" charset="0"/>
                <a:cs typeface="NikoshBAN" pitchFamily="2" charset="0"/>
              </a:rPr>
              <a:t>এটি ১৭৮১ সালে নির্মিত হয়।</a:t>
            </a:r>
            <a:endParaRPr lang="en-US" sz="2400" dirty="0">
              <a:latin typeface="NikoshBAN" pitchFamily="2" charset="0"/>
              <a:cs typeface="NikoshBAN" pitchFamily="2" charset="0"/>
            </a:endParaRPr>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979075"/>
            <a:ext cx="867181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আর্মেনিয়ান চার্চ</a:t>
            </a:r>
            <a:endParaRPr lang="en-US" sz="32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1233413"/>
            <a:ext cx="5194092" cy="3625745"/>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2" descr="http://bn.banglapedia.org/images/1/16/Architecture50.jpg"/>
          <p:cNvPicPr>
            <a:picLocks noChangeAspect="1" noChangeArrowheads="1"/>
          </p:cNvPicPr>
          <p:nvPr/>
        </p:nvPicPr>
        <p:blipFill>
          <a:blip r:embed="rId4"/>
          <a:srcRect/>
          <a:stretch>
            <a:fillRect/>
          </a:stretch>
        </p:blipFill>
        <p:spPr bwMode="auto">
          <a:xfrm>
            <a:off x="228600" y="1233413"/>
            <a:ext cx="2971800" cy="3607309"/>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2430890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67530"/>
            <a:ext cx="86868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400" dirty="0" smtClean="0">
                <a:latin typeface="NikoshBAN" pitchFamily="2" charset="0"/>
                <a:cs typeface="NikoshBAN" pitchFamily="2" charset="0"/>
              </a:rPr>
              <a:t>উনিশ শতকে পুরোনো ঢাকায় টমাস এ্যাংলিকান চার্চ ও ঢাকার তেজগাঁও-এ হলিক্রস চার্চ নির্মিত হয়।</a:t>
            </a:r>
            <a:endParaRPr lang="en-US" sz="2400" dirty="0">
              <a:latin typeface="NikoshBAN" pitchFamily="2" charset="0"/>
              <a:cs typeface="NikoshBAN" pitchFamily="2" charset="0"/>
            </a:endParaRPr>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648200"/>
            <a:ext cx="403860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টমাস এ্যাংলিকান চার্চ</a:t>
            </a:r>
            <a:endParaRPr lang="en-US" sz="3200" dirty="0"/>
          </a:p>
        </p:txBody>
      </p:sp>
      <p:pic>
        <p:nvPicPr>
          <p:cNvPr id="8" name="Picture 2" descr="http://bn.banglapedia.org/images/1/13/Architecture51.jpg"/>
          <p:cNvPicPr>
            <a:picLocks noChangeAspect="1" noChangeArrowheads="1"/>
          </p:cNvPicPr>
          <p:nvPr/>
        </p:nvPicPr>
        <p:blipFill>
          <a:blip r:embed="rId2"/>
          <a:srcRect/>
          <a:stretch>
            <a:fillRect/>
          </a:stretch>
        </p:blipFill>
        <p:spPr bwMode="auto">
          <a:xfrm>
            <a:off x="228600" y="1230868"/>
            <a:ext cx="4038600" cy="3130698"/>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Picture 4" descr="http://bn.banglapedia.org/images/c/c2/CurzonHall.jpg"/>
          <p:cNvPicPr>
            <a:picLocks noChangeAspect="1" noChangeArrowheads="1"/>
          </p:cNvPicPr>
          <p:nvPr/>
        </p:nvPicPr>
        <p:blipFill>
          <a:blip r:embed="rId3"/>
          <a:stretch>
            <a:fillRect/>
          </a:stretch>
        </p:blipFill>
        <p:spPr bwMode="auto">
          <a:xfrm>
            <a:off x="4599109" y="1219200"/>
            <a:ext cx="4316291" cy="3124200"/>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Rectangle 8"/>
          <p:cNvSpPr/>
          <p:nvPr/>
        </p:nvSpPr>
        <p:spPr>
          <a:xfrm>
            <a:off x="4712488" y="4648200"/>
            <a:ext cx="4202912"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হলিক্রস চার্চ</a:t>
            </a:r>
            <a:endParaRPr lang="en-US" sz="3200" dirty="0"/>
          </a:p>
        </p:txBody>
      </p:sp>
    </p:spTree>
    <p:extLst>
      <p:ext uri="{BB962C8B-B14F-4D97-AF65-F5344CB8AC3E}">
        <p14:creationId xmlns:p14="http://schemas.microsoft.com/office/powerpoint/2010/main" val="10993656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amond(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_j3QBW58gcoc/TB55vN3FnKI/AAAAAAAAFM8/OUe_YPMAGrQ/s1600/Bahadur_Shah_Park_Dhaka.jpg"/>
          <p:cNvPicPr>
            <a:picLocks noChangeAspect="1" noChangeArrowheads="1"/>
          </p:cNvPicPr>
          <p:nvPr/>
        </p:nvPicPr>
        <p:blipFill>
          <a:blip r:embed="rId3"/>
          <a:srcRect/>
          <a:stretch>
            <a:fillRect/>
          </a:stretch>
        </p:blipFill>
        <p:spPr bwMode="auto">
          <a:xfrm>
            <a:off x="228600" y="1456544"/>
            <a:ext cx="4673182" cy="3115456"/>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ectangle 2"/>
          <p:cNvSpPr/>
          <p:nvPr/>
        </p:nvSpPr>
        <p:spPr>
          <a:xfrm>
            <a:off x="228600" y="5410200"/>
            <a:ext cx="86868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400" dirty="0" smtClean="0">
                <a:latin typeface="NikoshBAN" pitchFamily="2" charset="0"/>
                <a:cs typeface="NikoshBAN" pitchFamily="2" charset="0"/>
              </a:rPr>
              <a:t>উনিশ শতকের মাঝামাঝি নওয়াব আব্দুল গণি জগন্নাথ বিশ্ববিদ্যালয়ের পাশে এ পার্কটি তৈরি করেন। ১৮৫৭ সালের সিপাহী বিদ্রোহে ইংরেজদের হাতে বন্দি বিদ্রোহী সৈন্যদের এই আন্টাঘর ময়দানে ফাঁসি দেয়া হয়।</a:t>
            </a:r>
            <a:endParaRPr lang="en-US" sz="2400" dirty="0">
              <a:latin typeface="NikoshBAN" pitchFamily="2" charset="0"/>
              <a:cs typeface="NikoshBAN" pitchFamily="2" charset="0"/>
            </a:endParaRPr>
          </a:p>
        </p:txBody>
      </p:sp>
      <p:pic>
        <p:nvPicPr>
          <p:cNvPr id="4" name="Picture 6" descr="https://encrypted-tbn2.gstatic.com/images?q=tbn:ANd9GcQYLy2Izx3OLW6wis8XrdOW6NZStHPmFB8V2_rTAYDU5nZkNH5n"/>
          <p:cNvPicPr>
            <a:picLocks noChangeAspect="1" noChangeArrowheads="1"/>
          </p:cNvPicPr>
          <p:nvPr/>
        </p:nvPicPr>
        <p:blipFill rotWithShape="1">
          <a:blip r:embed="rId4"/>
          <a:srcRect l="4308" r="18146"/>
          <a:stretch/>
        </p:blipFill>
        <p:spPr bwMode="auto">
          <a:xfrm>
            <a:off x="5257800" y="1447800"/>
            <a:ext cx="3642610" cy="3124200"/>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739198"/>
            <a:ext cx="867181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আন্টাঘর ময়দান &gt; ভিক্টোরিয়া পার্ক(বাহাদুর শাহ পার্ক)</a:t>
            </a:r>
            <a:endParaRPr lang="en-US" sz="3200" dirty="0"/>
          </a:p>
        </p:txBody>
      </p:sp>
    </p:spTree>
    <p:extLst>
      <p:ext uri="{BB962C8B-B14F-4D97-AF65-F5344CB8AC3E}">
        <p14:creationId xmlns:p14="http://schemas.microsoft.com/office/powerpoint/2010/main" val="1868107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28600" y="5667530"/>
            <a:ext cx="868680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800" dirty="0" smtClean="0">
                <a:latin typeface="NikoshBAN" panose="02000000000000000000" pitchFamily="2" charset="0"/>
                <a:cs typeface="NikoshBAN" panose="02000000000000000000" pitchFamily="2" charset="0"/>
              </a:rPr>
              <a:t>পুরনো ঢাকার বুড়িগঙ্গা নদীর তীরে ঢাকার নওয়াবদের তৈরি প্রাচীন স্থাপত্যকীর্তির আরেক বিখ্যাত নিদর্শন আহসান মঞ্জিল।</a:t>
            </a:r>
            <a:endParaRPr lang="en-US" sz="2800" dirty="0">
              <a:latin typeface="NikoshBAN" pitchFamily="2" charset="0"/>
              <a:cs typeface="NikoshBAN" pitchFamily="2" charset="0"/>
            </a:endParaRPr>
          </a:p>
        </p:txBody>
      </p:sp>
      <p:sp>
        <p:nvSpPr>
          <p:cNvPr id="9" name="Rectangle 8"/>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228600" y="4901625"/>
            <a:ext cx="867181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আহসান মঞ্জিল</a:t>
            </a:r>
            <a:endParaRPr lang="en-US" sz="3200" dirty="0"/>
          </a:p>
        </p:txBody>
      </p:sp>
      <p:pic>
        <p:nvPicPr>
          <p:cNvPr id="11" name="Picture 10" descr="http://static.panoramio.com/photos/large/59830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1"/>
            <a:ext cx="6477000" cy="3581400"/>
          </a:xfrm>
          <a:prstGeom prst="rect">
            <a:avLst/>
          </a:prstGeom>
          <a:ln w="28575" cap="rnd">
            <a:solidFill>
              <a:schemeClr val="tx1"/>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1076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1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2000" y="1314065"/>
            <a:ext cx="7620000" cy="4200770"/>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5" name="Rectangle 14"/>
          <p:cNvSpPr/>
          <p:nvPr/>
        </p:nvSpPr>
        <p:spPr>
          <a:xfrm>
            <a:off x="762000" y="5814750"/>
            <a:ext cx="7620000" cy="707886"/>
          </a:xfrm>
          <a:prstGeom prst="rect">
            <a:avLst/>
          </a:prstGeom>
        </p:spPr>
        <p:txBody>
          <a:bodyPr wrap="square">
            <a:spAutoFit/>
          </a:bodyPr>
          <a:lstStyle/>
          <a:p>
            <a:pPr algn="ctr"/>
            <a:r>
              <a:rPr lang="bn-BD" sz="4000" dirty="0" smtClean="0">
                <a:effectLst>
                  <a:outerShdw blurRad="38100" dist="38100" dir="2700000" algn="tl">
                    <a:srgbClr val="000000">
                      <a:alpha val="43137"/>
                    </a:srgbClr>
                  </a:outerShdw>
                </a:effectLst>
                <a:latin typeface="NikoshBAN" pitchFamily="2" charset="0"/>
                <a:cs typeface="NikoshBAN" pitchFamily="2" charset="0"/>
              </a:rPr>
              <a:t>কার্জন হল, ঢাকা বিশ্ববিদ্যালয় (১৯০৪)</a:t>
            </a:r>
            <a:endParaRPr lang="en-US" sz="4000" dirty="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1881450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1"/>
            <a:ext cx="8305800" cy="838200"/>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bn-BD" sz="60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NikoshBAN" pitchFamily="2" charset="0"/>
                <a:cs typeface="NikoshBAN" pitchFamily="2" charset="0"/>
              </a:rPr>
              <a:t>জোড়ায় কাজ</a:t>
            </a:r>
            <a:endParaRPr 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NikoshBAN" pitchFamily="2" charset="0"/>
              <a:cs typeface="NikoshBAN" pitchFamily="2" charset="0"/>
            </a:endParaRPr>
          </a:p>
        </p:txBody>
      </p:sp>
      <p:sp>
        <p:nvSpPr>
          <p:cNvPr id="3" name="TextBox 2"/>
          <p:cNvSpPr txBox="1"/>
          <p:nvPr/>
        </p:nvSpPr>
        <p:spPr>
          <a:xfrm>
            <a:off x="457200" y="5153561"/>
            <a:ext cx="83058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40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ঢাকা শহরের প্রত্ন নির্দশনগুলোর একটি তালিকা তৈরি কর।</a:t>
            </a:r>
          </a:p>
        </p:txBody>
      </p:sp>
      <p:pic>
        <p:nvPicPr>
          <p:cNvPr id="4" name="Picture 2"/>
          <p:cNvPicPr>
            <a:picLocks noChangeAspect="1" noChangeArrowheads="1"/>
          </p:cNvPicPr>
          <p:nvPr/>
        </p:nvPicPr>
        <p:blipFill>
          <a:blip r:embed="rId2"/>
          <a:stretch>
            <a:fillRect/>
          </a:stretch>
        </p:blipFill>
        <p:spPr bwMode="auto">
          <a:xfrm>
            <a:off x="1537492" y="1219200"/>
            <a:ext cx="6082508" cy="368488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00616" y="1643150"/>
            <a:ext cx="7605183" cy="9906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itchFamily="34" charset="0"/>
              <a:buChar char="•"/>
            </a:pPr>
            <a:r>
              <a:rPr lang="bn-BD" sz="3600" dirty="0" smtClean="0">
                <a:latin typeface="NikoshBAN" pitchFamily="2" charset="0"/>
                <a:cs typeface="NikoshBAN" pitchFamily="2" charset="0"/>
              </a:rPr>
              <a:t>আর্মেনিয়ান চার্চ কত শতকে তৈরী করা হয়।</a:t>
            </a:r>
            <a:endParaRPr lang="en-US" sz="3600" dirty="0">
              <a:latin typeface="NikoshBAN" pitchFamily="2" charset="0"/>
              <a:cs typeface="NikoshBAN" pitchFamily="2" charset="0"/>
            </a:endParaRPr>
          </a:p>
        </p:txBody>
      </p:sp>
      <p:sp>
        <p:nvSpPr>
          <p:cNvPr id="3" name="Rounded Rectangle 2"/>
          <p:cNvSpPr/>
          <p:nvPr/>
        </p:nvSpPr>
        <p:spPr>
          <a:xfrm>
            <a:off x="700616" y="5334000"/>
            <a:ext cx="7605184" cy="11430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Arial" pitchFamily="34" charset="0"/>
              <a:buChar char="•"/>
            </a:pPr>
            <a:r>
              <a:rPr lang="en-US" sz="3600" dirty="0" err="1" smtClean="0">
                <a:latin typeface="NikoshBAN" pitchFamily="2" charset="0"/>
                <a:cs typeface="NikoshBAN" pitchFamily="2" charset="0"/>
              </a:rPr>
              <a:t>ইংরেজরা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পার্কে</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বিদ্রোহী</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সৈন্যদের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গাছের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সঙ্গে</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ঝুলিয়ে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ফাঁসি</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দেয়</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4" name="Rounded Rectangle 3"/>
          <p:cNvSpPr/>
          <p:nvPr/>
        </p:nvSpPr>
        <p:spPr>
          <a:xfrm>
            <a:off x="700616" y="2805550"/>
            <a:ext cx="7605184" cy="10668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itchFamily="34" charset="0"/>
              <a:buChar char="•"/>
            </a:pPr>
            <a:r>
              <a:rPr lang="en-US" sz="3600" dirty="0" err="1" smtClean="0">
                <a:latin typeface="NikoshBAN" pitchFamily="2" charset="0"/>
                <a:cs typeface="NikoshBAN" pitchFamily="2" charset="0"/>
              </a:rPr>
              <a:t>কার্জন</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হলটি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কোথায়</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অবস্থিত</a:t>
            </a:r>
            <a:r>
              <a:rPr lang="en-US"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5" name="Rectangle 4"/>
          <p:cNvSpPr/>
          <p:nvPr/>
        </p:nvSpPr>
        <p:spPr>
          <a:xfrm>
            <a:off x="700616" y="304800"/>
            <a:ext cx="7605183" cy="83099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মূল্যায়ন</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6" name="Rounded Rectangle 5"/>
          <p:cNvSpPr/>
          <p:nvPr/>
        </p:nvSpPr>
        <p:spPr>
          <a:xfrm>
            <a:off x="700616" y="4064342"/>
            <a:ext cx="7605184" cy="1066800"/>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Arial" pitchFamily="34" charset="0"/>
              <a:buChar char="•"/>
            </a:pPr>
            <a:r>
              <a:rPr lang="bn-BD" sz="3600" dirty="0" smtClean="0">
                <a:latin typeface="NikoshBAN" pitchFamily="2" charset="0"/>
                <a:cs typeface="NikoshBAN" pitchFamily="2" charset="0"/>
              </a:rPr>
              <a:t>আন্টাঘর ময়দানের বর্তমান নাম কি?</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38600" y="881286"/>
            <a:ext cx="3581400" cy="830997"/>
          </a:xfrm>
          <a:prstGeom prst="rect">
            <a:avLst/>
          </a:prstGeom>
          <a:solidFill>
            <a:srgbClr val="00B050"/>
          </a:solidFill>
        </p:spPr>
        <p:txBody>
          <a:bodyPr wrap="square" rtlCol="0">
            <a:spAutoFit/>
          </a:bodyPr>
          <a:lstStyle/>
          <a:p>
            <a:r>
              <a:rPr lang="bn-BD" sz="4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বাড়ির কাজ</a:t>
            </a:r>
            <a:endParaRPr lang="en-US" sz="4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3" name="Picture 2" descr="home-icon.jpg"/>
          <p:cNvPicPr>
            <a:picLocks noChangeAspect="1"/>
          </p:cNvPicPr>
          <p:nvPr/>
        </p:nvPicPr>
        <p:blipFill>
          <a:blip r:embed="rId2" cstate="print">
            <a:lum bright="40000" contrast="-4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143000" y="228600"/>
            <a:ext cx="2819400" cy="2286308"/>
          </a:xfrm>
          <a:prstGeom prst="ellipse">
            <a:avLst/>
          </a:prstGeom>
          <a:ln w="34925">
            <a:solidFill>
              <a:schemeClr val="tx1"/>
            </a:solidFill>
          </a:ln>
          <a:effectLst>
            <a:softEdge rad="112500"/>
          </a:effectLst>
        </p:spPr>
      </p:pic>
      <p:sp>
        <p:nvSpPr>
          <p:cNvPr id="4" name="Rectangle 3"/>
          <p:cNvSpPr/>
          <p:nvPr/>
        </p:nvSpPr>
        <p:spPr>
          <a:xfrm>
            <a:off x="1600200" y="4953000"/>
            <a:ext cx="6943265" cy="1569660"/>
          </a:xfrm>
          <a:prstGeom prst="rect">
            <a:avLst/>
          </a:prstGeom>
        </p:spPr>
        <p:txBody>
          <a:bodyPr wrap="square">
            <a:spAutoFit/>
          </a:bodyPr>
          <a:lstStyle/>
          <a:p>
            <a:pPr algn="ctr"/>
            <a:r>
              <a:rPr lang="bn-BD" sz="4800" b="1" spc="50" dirty="0" smtClean="0">
                <a:ln w="11430"/>
                <a:effectLst>
                  <a:outerShdw blurRad="76200" dist="50800" dir="5400000" algn="tl" rotWithShape="0">
                    <a:srgbClr val="000000">
                      <a:alpha val="65000"/>
                    </a:srgbClr>
                  </a:outerShdw>
                </a:effectLst>
                <a:latin typeface="NikoshBAN" pitchFamily="2" charset="0"/>
                <a:cs typeface="NikoshBAN" pitchFamily="2" charset="0"/>
              </a:rPr>
              <a:t>ইতিহাসের আলোকে আন্টাঘর ময়দানের গুরুত্ব ব্যাখ্যা কর।</a:t>
            </a:r>
          </a:p>
        </p:txBody>
      </p:sp>
      <p:pic>
        <p:nvPicPr>
          <p:cNvPr id="5" name="Picture 2" descr="C:\Users\pc\Desktop\5\index.jpg"/>
          <p:cNvPicPr>
            <a:picLocks noChangeAspect="1" noChangeArrowheads="1"/>
          </p:cNvPicPr>
          <p:nvPr/>
        </p:nvPicPr>
        <p:blipFill>
          <a:blip r:embed="rId4"/>
          <a:srcRect/>
          <a:stretch>
            <a:fillRect/>
          </a:stretch>
        </p:blipFill>
        <p:spPr bwMode="auto">
          <a:xfrm>
            <a:off x="4114800" y="1928177"/>
            <a:ext cx="2819400" cy="294862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83328" y="5812974"/>
            <a:ext cx="3906839" cy="492443"/>
          </a:xfrm>
          <a:prstGeom prst="rect">
            <a:avLst/>
          </a:prstGeom>
          <a:noFill/>
        </p:spPr>
        <p:txBody>
          <a:bodyPr wrap="none" rtlCol="0">
            <a:spAutoFit/>
          </a:bodyPr>
          <a:lstStyle/>
          <a:p>
            <a:r>
              <a:rPr lang="bn-BD" sz="2600" dirty="0" smtClean="0">
                <a:solidFill>
                  <a:schemeClr val="bg1"/>
                </a:solidFill>
                <a:latin typeface="NikoshBAN" pitchFamily="2" charset="0"/>
                <a:cs typeface="NikoshBAN" pitchFamily="2" charset="0"/>
              </a:rPr>
              <a:t>অধ্যায় : ৩, পাঠ: ১, সময়: ৫০ মিনিট</a:t>
            </a:r>
            <a:endParaRPr lang="en-US" sz="2600" dirty="0">
              <a:solidFill>
                <a:schemeClr val="bg1"/>
              </a:solidFill>
              <a:latin typeface="NikoshBAN" pitchFamily="2" charset="0"/>
              <a:cs typeface="NikoshBAN" pitchFamily="2" charset="0"/>
            </a:endParaRPr>
          </a:p>
        </p:txBody>
      </p:sp>
      <p:sp>
        <p:nvSpPr>
          <p:cNvPr id="11" name="TextBox 10"/>
          <p:cNvSpPr txBox="1"/>
          <p:nvPr/>
        </p:nvSpPr>
        <p:spPr>
          <a:xfrm>
            <a:off x="5033765" y="5638800"/>
            <a:ext cx="3637534" cy="461665"/>
          </a:xfrm>
          <a:prstGeom prst="rect">
            <a:avLst/>
          </a:prstGeom>
          <a:noFill/>
        </p:spPr>
        <p:txBody>
          <a:bodyPr wrap="none" rtlCol="0">
            <a:spAutoFit/>
          </a:bodyPr>
          <a:lstStyle/>
          <a:p>
            <a:r>
              <a:rPr lang="bn-BD" sz="2400" dirty="0" smtClean="0">
                <a:solidFill>
                  <a:schemeClr val="bg1"/>
                </a:solidFill>
                <a:latin typeface="NikoshBAN" pitchFamily="2" charset="0"/>
                <a:cs typeface="NikoshBAN" pitchFamily="2" charset="0"/>
              </a:rPr>
              <a:t>অধ্যায় : </a:t>
            </a:r>
            <a:r>
              <a:rPr lang="en-US" sz="2400" dirty="0" smtClean="0">
                <a:solidFill>
                  <a:schemeClr val="bg1"/>
                </a:solidFill>
                <a:latin typeface="NikoshBAN" pitchFamily="2" charset="0"/>
                <a:cs typeface="NikoshBAN" pitchFamily="2" charset="0"/>
              </a:rPr>
              <a:t>4</a:t>
            </a:r>
            <a:r>
              <a:rPr lang="bn-BD" sz="2400" dirty="0" smtClean="0">
                <a:solidFill>
                  <a:schemeClr val="bg1"/>
                </a:solidFill>
                <a:latin typeface="NikoshBAN" pitchFamily="2" charset="0"/>
                <a:cs typeface="NikoshBAN" pitchFamily="2" charset="0"/>
              </a:rPr>
              <a:t>, পাঠ:</a:t>
            </a:r>
            <a:r>
              <a:rPr lang="en-US" sz="2400" dirty="0" smtClean="0">
                <a:solidFill>
                  <a:schemeClr val="bg1"/>
                </a:solidFill>
                <a:latin typeface="NikoshBAN" pitchFamily="2" charset="0"/>
                <a:cs typeface="NikoshBAN" pitchFamily="2" charset="0"/>
              </a:rPr>
              <a:t> 3</a:t>
            </a:r>
            <a:r>
              <a:rPr lang="bn-BD" sz="2400" dirty="0" smtClean="0">
                <a:solidFill>
                  <a:schemeClr val="bg1"/>
                </a:solidFill>
                <a:latin typeface="NikoshBAN" pitchFamily="2" charset="0"/>
                <a:cs typeface="NikoshBAN" pitchFamily="2" charset="0"/>
              </a:rPr>
              <a:t>, সময়: ৫০ মিনিট</a:t>
            </a:r>
            <a:endParaRPr lang="en-US" sz="2400" dirty="0">
              <a:solidFill>
                <a:schemeClr val="bg1"/>
              </a:solidFill>
              <a:latin typeface="NikoshBAN" pitchFamily="2" charset="0"/>
              <a:cs typeface="NikoshBAN" pitchFamily="2" charset="0"/>
            </a:endParaRPr>
          </a:p>
        </p:txBody>
      </p:sp>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228600"/>
            <a:ext cx="9372600" cy="6919993"/>
          </a:xfrm>
          <a:prstGeom prst="rect">
            <a:avLst/>
          </a:prstGeom>
        </p:spPr>
      </p:pic>
      <p:sp>
        <p:nvSpPr>
          <p:cNvPr id="14" name="Rectangle 13"/>
          <p:cNvSpPr/>
          <p:nvPr/>
        </p:nvSpPr>
        <p:spPr>
          <a:xfrm>
            <a:off x="3429000" y="457200"/>
            <a:ext cx="5543455" cy="1449640"/>
          </a:xfrm>
          <a:prstGeom prst="rect">
            <a:avLst/>
          </a:prstGeom>
          <a:pattFill prst="pct25">
            <a:fgClr>
              <a:schemeClr val="accent4">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b="1" dirty="0" smtClean="0">
                <a:solidFill>
                  <a:srgbClr val="7030A0"/>
                </a:solidFill>
                <a:latin typeface="NikoshBAN" panose="02000000000000000000" pitchFamily="2" charset="0"/>
                <a:cs typeface="NikoshBAN" panose="02000000000000000000" pitchFamily="2" charset="0"/>
              </a:rPr>
              <a:t>পরিচিতি</a:t>
            </a:r>
            <a:endParaRPr lang="en-US" sz="7200" b="1" dirty="0">
              <a:solidFill>
                <a:srgbClr val="7030A0"/>
              </a:solidFill>
              <a:latin typeface="NikoshBAN" panose="02000000000000000000" pitchFamily="2" charset="0"/>
              <a:cs typeface="NikoshBAN" panose="02000000000000000000" pitchFamily="2" charset="0"/>
            </a:endParaRPr>
          </a:p>
        </p:txBody>
      </p:sp>
      <p:sp>
        <p:nvSpPr>
          <p:cNvPr id="15" name="Rectangle 14"/>
          <p:cNvSpPr/>
          <p:nvPr/>
        </p:nvSpPr>
        <p:spPr>
          <a:xfrm>
            <a:off x="599867" y="2079888"/>
            <a:ext cx="4171385" cy="43976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smtClean="0">
                <a:solidFill>
                  <a:srgbClr val="002060"/>
                </a:solidFill>
                <a:latin typeface="NikoshBAN" panose="02000000000000000000" pitchFamily="2" charset="0"/>
                <a:cs typeface="NikoshBAN" panose="02000000000000000000" pitchFamily="2" charset="0"/>
              </a:rPr>
              <a:t>মোঃ</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একরামুল</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হক</a:t>
            </a:r>
            <a:r>
              <a:rPr lang="en-US" sz="3600" b="1" dirty="0" smtClean="0">
                <a:solidFill>
                  <a:srgbClr val="002060"/>
                </a:solidFill>
                <a:latin typeface="NikoshBAN" panose="02000000000000000000" pitchFamily="2" charset="0"/>
                <a:cs typeface="NikoshBAN" panose="02000000000000000000" pitchFamily="2" charset="0"/>
              </a:rPr>
              <a:t> </a:t>
            </a:r>
            <a:r>
              <a:rPr lang="en-US" sz="3600" b="1" dirty="0" err="1" smtClean="0">
                <a:solidFill>
                  <a:srgbClr val="002060"/>
                </a:solidFill>
                <a:latin typeface="NikoshBAN" panose="02000000000000000000" pitchFamily="2" charset="0"/>
                <a:cs typeface="NikoshBAN" panose="02000000000000000000" pitchFamily="2" charset="0"/>
              </a:rPr>
              <a:t>সরকার</a:t>
            </a:r>
            <a:endParaRPr lang="bn-IN" sz="3600" b="1" dirty="0" smtClean="0">
              <a:solidFill>
                <a:srgbClr val="002060"/>
              </a:solidFill>
              <a:latin typeface="NikoshBAN" panose="02000000000000000000" pitchFamily="2" charset="0"/>
              <a:cs typeface="NikoshBAN" panose="02000000000000000000" pitchFamily="2" charset="0"/>
            </a:endParaRPr>
          </a:p>
          <a:p>
            <a:pPr algn="ctr"/>
            <a:r>
              <a:rPr lang="bn-IN" sz="3600" b="1" dirty="0" smtClean="0">
                <a:solidFill>
                  <a:srgbClr val="002060"/>
                </a:solidFill>
                <a:latin typeface="NikoshBAN" panose="02000000000000000000" pitchFamily="2" charset="0"/>
                <a:cs typeface="NikoshBAN" panose="02000000000000000000" pitchFamily="2" charset="0"/>
              </a:rPr>
              <a:t>প্রধান শিক্ষক </a:t>
            </a:r>
          </a:p>
          <a:p>
            <a:pPr algn="ctr"/>
            <a:r>
              <a:rPr lang="bn-IN" sz="3600" b="1" dirty="0" smtClean="0">
                <a:solidFill>
                  <a:srgbClr val="002060"/>
                </a:solidFill>
                <a:latin typeface="NikoshBAN" panose="02000000000000000000" pitchFamily="2" charset="0"/>
                <a:cs typeface="NikoshBAN" panose="02000000000000000000" pitchFamily="2" charset="0"/>
              </a:rPr>
              <a:t>তিস্তা কে, আর ,খাদেম উচ্চ বিদ্যালয় ।  </a:t>
            </a:r>
            <a:endParaRPr lang="bn-BD" sz="3600" b="1" dirty="0" smtClean="0">
              <a:solidFill>
                <a:srgbClr val="002060"/>
              </a:solidFill>
              <a:latin typeface="NikoshBAN" panose="02000000000000000000" pitchFamily="2" charset="0"/>
              <a:cs typeface="NikoshBAN" panose="02000000000000000000" pitchFamily="2" charset="0"/>
            </a:endParaRPr>
          </a:p>
        </p:txBody>
      </p:sp>
      <p:sp>
        <p:nvSpPr>
          <p:cNvPr id="16" name="Rectangle 15"/>
          <p:cNvSpPr/>
          <p:nvPr/>
        </p:nvSpPr>
        <p:spPr>
          <a:xfrm>
            <a:off x="4974213" y="2079888"/>
            <a:ext cx="3697086" cy="44294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solidFill>
                  <a:srgbClr val="002060"/>
                </a:solidFill>
                <a:latin typeface="NikoshBAN" panose="02000000000000000000" pitchFamily="2" charset="0"/>
                <a:cs typeface="NikoshBAN" panose="02000000000000000000" pitchFamily="2" charset="0"/>
              </a:rPr>
              <a:t>শ্রেনিঃ-  </a:t>
            </a:r>
            <a:r>
              <a:rPr lang="en-US" sz="4400" b="1" dirty="0" smtClean="0">
                <a:solidFill>
                  <a:srgbClr val="002060"/>
                </a:solidFill>
                <a:latin typeface="NikoshBAN" panose="02000000000000000000" pitchFamily="2" charset="0"/>
                <a:cs typeface="NikoshBAN" panose="02000000000000000000" pitchFamily="2" charset="0"/>
              </a:rPr>
              <a:t>৮</a:t>
            </a:r>
            <a:r>
              <a:rPr lang="bn-BD" sz="4400" b="1" dirty="0" smtClean="0">
                <a:solidFill>
                  <a:srgbClr val="002060"/>
                </a:solidFill>
                <a:latin typeface="NikoshBAN" panose="02000000000000000000" pitchFamily="2" charset="0"/>
                <a:cs typeface="NikoshBAN" panose="02000000000000000000" pitchFamily="2" charset="0"/>
              </a:rPr>
              <a:t>ম</a:t>
            </a:r>
            <a:endParaRPr lang="bn-BD" sz="4400" b="1" dirty="0">
              <a:solidFill>
                <a:srgbClr val="002060"/>
              </a:solidFill>
              <a:latin typeface="NikoshBAN" panose="02000000000000000000" pitchFamily="2" charset="0"/>
              <a:cs typeface="NikoshBAN" panose="02000000000000000000" pitchFamily="2" charset="0"/>
            </a:endParaRPr>
          </a:p>
          <a:p>
            <a:pPr algn="ctr"/>
            <a:r>
              <a:rPr lang="bn-BD" sz="2400" b="1" dirty="0" smtClean="0">
                <a:solidFill>
                  <a:srgbClr val="002060"/>
                </a:solidFill>
                <a:latin typeface="NikoshBAN" panose="02000000000000000000" pitchFamily="2" charset="0"/>
                <a:cs typeface="NikoshBAN" panose="02000000000000000000" pitchFamily="2" charset="0"/>
              </a:rPr>
              <a:t>বিষয়ঃ- বাংলাদেশ ও বিশ্ব পরিচয়</a:t>
            </a:r>
            <a:endParaRPr lang="en-US" sz="2400" b="1" dirty="0" smtClean="0">
              <a:solidFill>
                <a:srgbClr val="002060"/>
              </a:solidFill>
              <a:latin typeface="NikoshBAN" panose="02000000000000000000" pitchFamily="2" charset="0"/>
              <a:cs typeface="NikoshBAN" panose="02000000000000000000" pitchFamily="2" charset="0"/>
            </a:endParaRPr>
          </a:p>
          <a:p>
            <a:pPr algn="ctr"/>
            <a:r>
              <a:rPr lang="en-US" sz="4400" b="1" dirty="0" err="1" smtClean="0">
                <a:solidFill>
                  <a:srgbClr val="002060"/>
                </a:solidFill>
                <a:latin typeface="NikoshBAN" panose="02000000000000000000" pitchFamily="2" charset="0"/>
                <a:cs typeface="NikoshBAN" panose="02000000000000000000" pitchFamily="2" charset="0"/>
              </a:rPr>
              <a:t>অধ্যায়ঃ</a:t>
            </a:r>
            <a:r>
              <a:rPr lang="en-US" sz="4400" b="1" dirty="0" smtClean="0">
                <a:solidFill>
                  <a:srgbClr val="002060"/>
                </a:solidFill>
                <a:latin typeface="NikoshBAN" panose="02000000000000000000" pitchFamily="2" charset="0"/>
                <a:cs typeface="NikoshBAN" panose="02000000000000000000" pitchFamily="2" charset="0"/>
              </a:rPr>
              <a:t> ১</a:t>
            </a:r>
          </a:p>
          <a:p>
            <a:pPr algn="ctr"/>
            <a:r>
              <a:rPr lang="en-US" sz="4400" b="1" dirty="0" err="1" smtClean="0">
                <a:solidFill>
                  <a:srgbClr val="002060"/>
                </a:solidFill>
                <a:latin typeface="NikoshBAN" panose="02000000000000000000" pitchFamily="2" charset="0"/>
                <a:cs typeface="NikoshBAN" panose="02000000000000000000" pitchFamily="2" charset="0"/>
              </a:rPr>
              <a:t>পাঠঃ</a:t>
            </a:r>
            <a:r>
              <a:rPr lang="en-US" sz="4400" b="1" dirty="0" smtClean="0">
                <a:solidFill>
                  <a:srgbClr val="002060"/>
                </a:solidFill>
                <a:latin typeface="NikoshBAN" panose="02000000000000000000" pitchFamily="2" charset="0"/>
                <a:cs typeface="NikoshBAN" panose="02000000000000000000" pitchFamily="2" charset="0"/>
              </a:rPr>
              <a:t> </a:t>
            </a:r>
            <a:r>
              <a:rPr lang="bn-BD" sz="4400" dirty="0" smtClean="0">
                <a:solidFill>
                  <a:srgbClr val="002060"/>
                </a:solidFill>
                <a:latin typeface="NikoshBAN" panose="02000000000000000000" pitchFamily="2" charset="0"/>
                <a:cs typeface="NikoshBAN" panose="02000000000000000000" pitchFamily="2" charset="0"/>
              </a:rPr>
              <a:t> </a:t>
            </a:r>
            <a:r>
              <a:rPr lang="en-US" sz="4400" dirty="0" smtClean="0">
                <a:solidFill>
                  <a:srgbClr val="002060"/>
                </a:solidFill>
                <a:latin typeface="NikoshBAN" panose="02000000000000000000" pitchFamily="2" charset="0"/>
                <a:cs typeface="NikoshBAN" panose="02000000000000000000" pitchFamily="2" charset="0"/>
              </a:rPr>
              <a:t>৪</a:t>
            </a:r>
            <a:endParaRPr lang="bn-BD" sz="4400" dirty="0" smtClean="0">
              <a:solidFill>
                <a:srgbClr val="002060"/>
              </a:solidFill>
              <a:latin typeface="NikoshBAN" panose="02000000000000000000" pitchFamily="2" charset="0"/>
              <a:cs typeface="NikoshBAN" panose="02000000000000000000" pitchFamily="2" charset="0"/>
            </a:endParaRPr>
          </a:p>
          <a:p>
            <a:pPr algn="ctr"/>
            <a:r>
              <a:rPr lang="bn-BD" sz="4400" b="1" dirty="0" smtClean="0">
                <a:solidFill>
                  <a:srgbClr val="002060"/>
                </a:solidFill>
                <a:latin typeface="NikoshBAN" panose="02000000000000000000" pitchFamily="2" charset="0"/>
                <a:cs typeface="NikoshBAN" panose="02000000000000000000" pitchFamily="2" charset="0"/>
              </a:rPr>
              <a:t>তারিখঃ–</a:t>
            </a:r>
          </a:p>
          <a:p>
            <a:pPr algn="ctr"/>
            <a:r>
              <a:rPr lang="bn-BD" sz="4400" b="1" dirty="0" smtClean="0">
                <a:solidFill>
                  <a:srgbClr val="002060"/>
                </a:solidFill>
                <a:latin typeface="NikoshBAN" panose="02000000000000000000" pitchFamily="2" charset="0"/>
                <a:cs typeface="NikoshBAN" panose="02000000000000000000" pitchFamily="2" charset="0"/>
              </a:rPr>
              <a:t>সময়ঃ- ৫০ মিনিট</a:t>
            </a:r>
          </a:p>
          <a:p>
            <a:pPr algn="ctr"/>
            <a:r>
              <a:rPr lang="bn-BD" sz="3600" dirty="0" smtClean="0">
                <a:solidFill>
                  <a:srgbClr val="002060"/>
                </a:solidFill>
                <a:latin typeface="NikoshBAN" panose="02000000000000000000" pitchFamily="2" charset="0"/>
                <a:cs typeface="NikoshBAN" panose="02000000000000000000" pitchFamily="2" charset="0"/>
              </a:rPr>
              <a:t> </a:t>
            </a:r>
            <a:r>
              <a:rPr lang="en-US" sz="3600" dirty="0" smtClean="0">
                <a:solidFill>
                  <a:srgbClr val="002060"/>
                </a:solidFill>
                <a:latin typeface="NikoshBAN" panose="02000000000000000000" pitchFamily="2" charset="0"/>
                <a:cs typeface="NikoshBAN" panose="02000000000000000000" pitchFamily="2" charset="0"/>
              </a:rPr>
              <a:t> </a:t>
            </a:r>
            <a:endParaRPr lang="en-US" sz="3600" dirty="0">
              <a:solidFill>
                <a:srgbClr val="002060"/>
              </a:solidFill>
              <a:latin typeface="NikoshBAN" panose="02000000000000000000" pitchFamily="2" charset="0"/>
              <a:cs typeface="NikoshBAN" panose="02000000000000000000" pitchFamily="2" charset="0"/>
            </a:endParaRPr>
          </a:p>
        </p:txBody>
      </p:sp>
      <p:pic>
        <p:nvPicPr>
          <p:cNvPr id="10" name="Picture 9" descr="IMG_20170408_173204.jpg"/>
          <p:cNvPicPr>
            <a:picLocks noChangeAspect="1"/>
          </p:cNvPicPr>
          <p:nvPr/>
        </p:nvPicPr>
        <p:blipFill>
          <a:blip r:embed="rId5" cstate="print"/>
          <a:stretch>
            <a:fillRect/>
          </a:stretch>
        </p:blipFill>
        <p:spPr>
          <a:xfrm>
            <a:off x="838200" y="533400"/>
            <a:ext cx="2438400" cy="1436915"/>
          </a:xfrm>
          <a:prstGeom prst="rect">
            <a:avLst/>
          </a:prstGeom>
        </p:spPr>
      </p:pic>
    </p:spTree>
    <p:custDataLst>
      <p:tags r:id="rId1"/>
    </p:custDataLst>
    <p:extLst>
      <p:ext uri="{BB962C8B-B14F-4D97-AF65-F5344CB8AC3E}">
        <p14:creationId xmlns:p14="http://schemas.microsoft.com/office/powerpoint/2010/main" val="1045508298"/>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92544" y="168459"/>
            <a:ext cx="8783816" cy="652074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1676400" y="1981200"/>
            <a:ext cx="5791200" cy="2954655"/>
          </a:xfrm>
          <a:prstGeom prst="rect">
            <a:avLst/>
          </a:prstGeom>
          <a:noFill/>
          <a:effectLst>
            <a:glow rad="228600">
              <a:schemeClr val="accent2">
                <a:satMod val="175000"/>
                <a:alpha val="40000"/>
              </a:schemeClr>
            </a:glow>
          </a:effectLst>
        </p:spPr>
        <p:txBody>
          <a:bodyPr wrap="square" rtlCol="0">
            <a:spAutoFit/>
          </a:bodyPr>
          <a:lstStyle/>
          <a:p>
            <a:pPr algn="ctr"/>
            <a:r>
              <a:rPr lang="bn-BD" sz="16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rPr>
              <a:t>ধন্যবাদ</a:t>
            </a:r>
            <a:endParaRPr lang="en-US" sz="16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NikoshBAN" pitchFamily="2" charset="0"/>
              <a:cs typeface="NikoshBAN" pitchFamily="2" charset="0"/>
            </a:endParaRPr>
          </a:p>
          <a:p>
            <a:pPr algn="ctr"/>
            <a:endParaRPr lang="en-US" sz="2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0824667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mph" presetSubtype="2" fill="hold" nodeType="afterEffect">
                                  <p:stCondLst>
                                    <p:cond delay="0"/>
                                  </p:stCondLst>
                                  <p:childTnLst>
                                    <p:animClr clrSpc="rgb" dir="cw">
                                      <p:cBhvr>
                                        <p:cTn id="6" dur="2000" fill="hold"/>
                                        <p:tgtEl>
                                          <p:spTgt spid="40"/>
                                        </p:tgtEl>
                                        <p:attrNameLst>
                                          <p:attrName>fillcolor</p:attrName>
                                        </p:attrNameLst>
                                      </p:cBhvr>
                                      <p:to>
                                        <a:schemeClr val="accent2"/>
                                      </p:to>
                                    </p:animClr>
                                    <p:set>
                                      <p:cBhvr>
                                        <p:cTn id="7" dur="2000" fill="hold"/>
                                        <p:tgtEl>
                                          <p:spTgt spid="40"/>
                                        </p:tgtEl>
                                        <p:attrNameLst>
                                          <p:attrName>fill.type</p:attrName>
                                        </p:attrNameLst>
                                      </p:cBhvr>
                                      <p:to>
                                        <p:strVal val="solid"/>
                                      </p:to>
                                    </p:set>
                                    <p:set>
                                      <p:cBhvr>
                                        <p:cTn id="8" dur="2000" fill="hold"/>
                                        <p:tgtEl>
                                          <p:spTgt spid="40"/>
                                        </p:tgtEl>
                                        <p:attrNameLst>
                                          <p:attrName>fill.on</p:attrName>
                                        </p:attrNameLst>
                                      </p:cBhvr>
                                      <p:to>
                                        <p:strVal val="true"/>
                                      </p:to>
                                    </p:set>
                                  </p:childTnLst>
                                </p:cTn>
                              </p:par>
                            </p:childTnLst>
                          </p:cTn>
                        </p:par>
                        <p:par>
                          <p:cTn id="9" fill="hold">
                            <p:stCondLst>
                              <p:cond delay="2000"/>
                            </p:stCondLst>
                            <p:childTnLst>
                              <p:par>
                                <p:cTn id="10" presetID="34" presetClass="emph" presetSubtype="0" fill="hold" grpId="0" nodeType="afterEffect">
                                  <p:stCondLst>
                                    <p:cond delay="0"/>
                                  </p:stCondLst>
                                  <p:iterate type="lt">
                                    <p:tmPct val="10000"/>
                                  </p:iterate>
                                  <p:childTnLst>
                                    <p:animMotion origin="layout" path="M 0.0 0.0 L 0.0 -0.07213" pathEditMode="relative" ptsTypes="">
                                      <p:cBhvr>
                                        <p:cTn id="11" dur="500" accel="50000" decel="50000" autoRev="1" fill="hold">
                                          <p:stCondLst>
                                            <p:cond delay="0"/>
                                          </p:stCondLst>
                                        </p:cTn>
                                        <p:tgtEl>
                                          <p:spTgt spid="40"/>
                                        </p:tgtEl>
                                        <p:attrNameLst>
                                          <p:attrName>ppt_x</p:attrName>
                                          <p:attrName>ppt_y</p:attrName>
                                        </p:attrNameLst>
                                      </p:cBhvr>
                                    </p:animMotion>
                                    <p:animRot by="1500000">
                                      <p:cBhvr>
                                        <p:cTn id="12" dur="250" fill="hold">
                                          <p:stCondLst>
                                            <p:cond delay="0"/>
                                          </p:stCondLst>
                                        </p:cTn>
                                        <p:tgtEl>
                                          <p:spTgt spid="40"/>
                                        </p:tgtEl>
                                        <p:attrNameLst>
                                          <p:attrName>r</p:attrName>
                                        </p:attrNameLst>
                                      </p:cBhvr>
                                    </p:animRot>
                                    <p:animRot by="-1500000">
                                      <p:cBhvr>
                                        <p:cTn id="13" dur="250" fill="hold">
                                          <p:stCondLst>
                                            <p:cond delay="250"/>
                                          </p:stCondLst>
                                        </p:cTn>
                                        <p:tgtEl>
                                          <p:spTgt spid="40"/>
                                        </p:tgtEl>
                                        <p:attrNameLst>
                                          <p:attrName>r</p:attrName>
                                        </p:attrNameLst>
                                      </p:cBhvr>
                                    </p:animRot>
                                    <p:animRot by="-1500000">
                                      <p:cBhvr>
                                        <p:cTn id="14" dur="250" fill="hold">
                                          <p:stCondLst>
                                            <p:cond delay="500"/>
                                          </p:stCondLst>
                                        </p:cTn>
                                        <p:tgtEl>
                                          <p:spTgt spid="40"/>
                                        </p:tgtEl>
                                        <p:attrNameLst>
                                          <p:attrName>r</p:attrName>
                                        </p:attrNameLst>
                                      </p:cBhvr>
                                    </p:animRot>
                                    <p:animRot by="1500000">
                                      <p:cBhvr>
                                        <p:cTn id="15" dur="250" fill="hold">
                                          <p:stCondLst>
                                            <p:cond delay="75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Khan Muhammad Mirdha Mosque"/>
          <p:cNvSpPr>
            <a:spLocks noChangeAspect="1" noChangeArrowheads="1"/>
          </p:cNvSpPr>
          <p:nvPr/>
        </p:nvSpPr>
        <p:spPr bwMode="auto">
          <a:xfrm>
            <a:off x="155575" y="-1265238"/>
            <a:ext cx="3505200" cy="2638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Khan Muhammad Mirdha Mosque"/>
          <p:cNvSpPr>
            <a:spLocks noChangeAspect="1" noChangeArrowheads="1"/>
          </p:cNvSpPr>
          <p:nvPr/>
        </p:nvSpPr>
        <p:spPr bwMode="auto">
          <a:xfrm>
            <a:off x="307975" y="-1112838"/>
            <a:ext cx="3505200" cy="26384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C:\Documents and Settings\Delower\Desktop\5\Hosni Dalan1.JPG"/>
          <p:cNvPicPr>
            <a:picLocks noChangeAspect="1" noChangeArrowheads="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87" y="90200"/>
            <a:ext cx="8990072" cy="669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8772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99871"/>
            <a:ext cx="7850226" cy="1200329"/>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200" b="1" spc="50" dirty="0" smtClean="0">
                <a:ln w="11430"/>
                <a:solidFill>
                  <a:srgbClr val="7030A0"/>
                </a:solidFill>
                <a:effectLst>
                  <a:outerShdw blurRad="76200" dist="50800" dir="5400000" algn="tl" rotWithShape="0">
                    <a:srgbClr val="000000">
                      <a:alpha val="65000"/>
                    </a:srgbClr>
                  </a:outerShdw>
                </a:effectLst>
                <a:latin typeface="NikoshBAN" pitchFamily="2" charset="0"/>
                <a:cs typeface="NikoshBAN" pitchFamily="2" charset="0"/>
              </a:rPr>
              <a:t>“ঢাকা শহরের  প্রত্ননিদর্শন”</a:t>
            </a:r>
            <a:endParaRPr lang="en-US" sz="7200" b="1" spc="50" dirty="0">
              <a:ln w="11430"/>
              <a:solidFill>
                <a:srgbClr val="7030A0"/>
              </a:solidFill>
              <a:effectLst>
                <a:outerShdw blurRad="76200" dist="50800" dir="5400000" algn="tl" rotWithShape="0">
                  <a:srgbClr val="000000">
                    <a:alpha val="65000"/>
                  </a:srgbClr>
                </a:outerShdw>
              </a:effectLst>
            </a:endParaRPr>
          </a:p>
        </p:txBody>
      </p:sp>
      <p:grpSp>
        <p:nvGrpSpPr>
          <p:cNvPr id="5" name="Group 4"/>
          <p:cNvGrpSpPr/>
          <p:nvPr/>
        </p:nvGrpSpPr>
        <p:grpSpPr>
          <a:xfrm>
            <a:off x="1351184" y="2133600"/>
            <a:ext cx="6649816" cy="3733800"/>
            <a:chOff x="1351184" y="2133600"/>
            <a:chExt cx="6649816" cy="3733800"/>
          </a:xfrm>
        </p:grpSpPr>
        <p:pic>
          <p:nvPicPr>
            <p:cNvPr id="1026" name="Picture 2" descr="C:\Users\pc\Desktop\5\Lalbag.jpg"/>
            <p:cNvPicPr>
              <a:picLocks noChangeAspect="1" noChangeArrowheads="1"/>
            </p:cNvPicPr>
            <p:nvPr/>
          </p:nvPicPr>
          <p:blipFill>
            <a:blip r:embed="rId2"/>
            <a:srcRect/>
            <a:stretch>
              <a:fillRect/>
            </a:stretch>
          </p:blipFill>
          <p:spPr bwMode="auto">
            <a:xfrm>
              <a:off x="1351184" y="2133600"/>
              <a:ext cx="6649816" cy="3733800"/>
            </a:xfrm>
            <a:prstGeom prst="rect">
              <a:avLst/>
            </a:prstGeom>
            <a:ln>
              <a:solidFill>
                <a:schemeClr val="tx1"/>
              </a:solidFill>
            </a:ln>
            <a:effectLst>
              <a:softEdge rad="112500"/>
            </a:effectLst>
          </p:spPr>
        </p:pic>
        <p:sp>
          <p:nvSpPr>
            <p:cNvPr id="4" name="Rectangle 3"/>
            <p:cNvSpPr/>
            <p:nvPr/>
          </p:nvSpPr>
          <p:spPr>
            <a:xfrm>
              <a:off x="1351184" y="2133600"/>
              <a:ext cx="6649816" cy="3733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70952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228600"/>
            <a:ext cx="86106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54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এই পাঠ শেষে শিক্ষাথীরা... </a:t>
            </a:r>
            <a:endParaRPr lang="en-US" sz="54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228600" y="2234148"/>
            <a:ext cx="8610600" cy="378565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571500" indent="-571500">
              <a:lnSpc>
                <a:spcPct val="150000"/>
              </a:lnSpc>
              <a:buFont typeface="Wingdings" pitchFamily="2" charset="2"/>
              <a:buChar char="§"/>
            </a:pPr>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প্রত্ননিদর্শন কি তা বলতে পারবে</a:t>
            </a:r>
            <a:r>
              <a:rPr lang="bn-BD" sz="4000" b="1" kern="1100" dirty="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a:t>
            </a:r>
            <a:endParaRPr lang="en-US"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endParaRPr>
          </a:p>
          <a:p>
            <a:pPr marL="571500" indent="-571500">
              <a:lnSpc>
                <a:spcPct val="150000"/>
              </a:lnSpc>
              <a:buFont typeface="Wingdings" pitchFamily="2" charset="2"/>
              <a:buChar char="§"/>
            </a:pPr>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ঢাকা শহরের বিভিন্ন প্রত্ননিদর্শন ব্যাখ্যা করতে পারবে।</a:t>
            </a:r>
          </a:p>
          <a:p>
            <a:pPr marL="571500" indent="-571500">
              <a:lnSpc>
                <a:spcPct val="150000"/>
              </a:lnSpc>
              <a:buFont typeface="Wingdings" pitchFamily="2" charset="2"/>
              <a:buChar char="§"/>
            </a:pPr>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প্রত্ননিদর্শনের </a:t>
            </a:r>
            <a:r>
              <a:rPr lang="bn-BD" sz="4000" b="1" kern="1100" dirty="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গুরুত্ব </a:t>
            </a:r>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বিশ্লেষণ করতে </a:t>
            </a:r>
            <a:r>
              <a:rPr lang="bn-BD" sz="4000" b="1" kern="1100" dirty="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পারবে</a:t>
            </a:r>
            <a:r>
              <a:rPr lang="bn-BD"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rPr>
              <a:t>।</a:t>
            </a:r>
            <a:endParaRPr lang="en-US" sz="4000" b="1" kern="1100" dirty="0" smtClean="0">
              <a:solidFill>
                <a:srgbClr val="005200"/>
              </a:solidFill>
              <a:effectLst>
                <a:outerShdw blurRad="38100" dist="38100" dir="2700000" algn="tl">
                  <a:srgbClr val="000000">
                    <a:alpha val="43137"/>
                  </a:srgbClr>
                </a:outerShdw>
              </a:effectLst>
              <a:latin typeface="NikoshBAN" panose="02000000000000000000" pitchFamily="2" charset="0"/>
              <a:ea typeface="NikoshBAN" pitchFamily="2" charset="0"/>
              <a:cs typeface="NikoshBAN" panose="02000000000000000000" pitchFamily="2" charset="0"/>
              <a:sym typeface="Wingdings"/>
            </a:endParaRPr>
          </a:p>
        </p:txBody>
      </p:sp>
    </p:spTree>
    <p:extLst>
      <p:ext uri="{BB962C8B-B14F-4D97-AF65-F5344CB8AC3E}">
        <p14:creationId xmlns:p14="http://schemas.microsoft.com/office/powerpoint/2010/main" val="23134327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00359" y="59959"/>
            <a:ext cx="2355133" cy="830997"/>
          </a:xfrm>
          <a:prstGeom prst="rect">
            <a:avLst/>
          </a:prstGeom>
          <a:noFill/>
          <a:effectLst/>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bn-BD" sz="4800" b="1" spc="150" dirty="0" smtClean="0">
                <a:ln w="11430">
                  <a:solidFill>
                    <a:schemeClr val="tx1"/>
                  </a:solidFill>
                </a:ln>
                <a:solidFill>
                  <a:schemeClr val="tx2">
                    <a:lumMod val="50000"/>
                  </a:schemeClr>
                </a:solidFill>
                <a:effectLst/>
                <a:latin typeface="NikoshBAN" pitchFamily="2" charset="0"/>
                <a:cs typeface="NikoshBAN" pitchFamily="2" charset="0"/>
              </a:rPr>
              <a:t> প্রত্ননিদর্শন</a:t>
            </a:r>
            <a:endParaRPr lang="en-US" sz="4800" b="1" spc="150" dirty="0" smtClean="0">
              <a:ln w="11430">
                <a:solidFill>
                  <a:schemeClr val="tx1"/>
                </a:solidFill>
              </a:ln>
              <a:solidFill>
                <a:schemeClr val="tx2">
                  <a:lumMod val="50000"/>
                </a:schemeClr>
              </a:solidFill>
              <a:effectLst/>
              <a:latin typeface="NikoshBAN" pitchFamily="2" charset="0"/>
              <a:cs typeface="NikoshBAN" pitchFamily="2" charset="0"/>
            </a:endParaRPr>
          </a:p>
        </p:txBody>
      </p:sp>
      <p:sp>
        <p:nvSpPr>
          <p:cNvPr id="3" name="TextBox 2"/>
          <p:cNvSpPr txBox="1"/>
          <p:nvPr/>
        </p:nvSpPr>
        <p:spPr>
          <a:xfrm>
            <a:off x="304801" y="5218093"/>
            <a:ext cx="85344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2800" dirty="0" smtClean="0">
                <a:effectLst>
                  <a:outerShdw blurRad="38100" dist="38100" dir="2700000" algn="tl">
                    <a:srgbClr val="000000">
                      <a:alpha val="43137"/>
                    </a:srgbClr>
                  </a:outerShdw>
                </a:effectLst>
                <a:latin typeface="NikoshBAN" pitchFamily="2" charset="0"/>
                <a:cs typeface="NikoshBAN" pitchFamily="2" charset="0"/>
              </a:rPr>
              <a:t>প্রত্ননিদর্শন বলতে পুরনো স্থাপত্য ও শিল্পকর্ম, মূর্তি বা ভাস্কর্য, অলংকার বা প্রাচীন আমলের মুদ্রা, পুরনো মূল্যবান আসবাবপত্র ইত্যাদিকে বোঝায়</a:t>
            </a:r>
            <a:r>
              <a:rPr lang="en-US" sz="2800" dirty="0" smtClean="0">
                <a:effectLst>
                  <a:outerShdw blurRad="38100" dist="38100" dir="2700000" algn="tl">
                    <a:srgbClr val="000000">
                      <a:alpha val="43137"/>
                    </a:srgbClr>
                  </a:outerShdw>
                </a:effectLst>
                <a:latin typeface="NikoshBAN" pitchFamily="2" charset="0"/>
                <a:cs typeface="NikoshBAN" pitchFamily="2" charset="0"/>
              </a:rPr>
              <a:t>।</a:t>
            </a:r>
            <a:endParaRPr lang="en-US" sz="2800" dirty="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2" descr="http://www.amarblog.com/sites/default/files/imagecache/body/%20images/01_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24" y="993102"/>
            <a:ext cx="2570017" cy="1713345"/>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6560" y="993101"/>
            <a:ext cx="2438400" cy="1713345"/>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2" descr="http://upload.wikimedia.org/wikipedia/commons/f/f7/Somapura_Mahavihara,_Bangladesh.jpg"/>
          <p:cNvPicPr>
            <a:picLocks noChangeAspect="1" noChangeArrowheads="1"/>
          </p:cNvPicPr>
          <p:nvPr/>
        </p:nvPicPr>
        <p:blipFill>
          <a:blip r:embed="rId5"/>
          <a:stretch>
            <a:fillRect/>
          </a:stretch>
        </p:blipFill>
        <p:spPr bwMode="auto">
          <a:xfrm>
            <a:off x="6096000" y="993100"/>
            <a:ext cx="2590800" cy="1713345"/>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7" name="Picture 6" descr="http://nirvanapeace.com/images/998544_437995286312522_104809942_n.jpg"/>
          <p:cNvPicPr>
            <a:picLocks noChangeAspect="1" noChangeArrowheads="1"/>
          </p:cNvPicPr>
          <p:nvPr/>
        </p:nvPicPr>
        <p:blipFill>
          <a:blip r:embed="rId6"/>
          <a:stretch>
            <a:fillRect/>
          </a:stretch>
        </p:blipFill>
        <p:spPr bwMode="auto">
          <a:xfrm>
            <a:off x="457200" y="2960110"/>
            <a:ext cx="2590800" cy="1696364"/>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8" descr="http://www.nirvanapeace.com/images/aukana-buddha-statue-4.jpg"/>
          <p:cNvPicPr>
            <a:picLocks noChangeAspect="1" noChangeArrowheads="1"/>
          </p:cNvPicPr>
          <p:nvPr/>
        </p:nvPicPr>
        <p:blipFill>
          <a:blip r:embed="rId7"/>
          <a:stretch>
            <a:fillRect/>
          </a:stretch>
        </p:blipFill>
        <p:spPr bwMode="auto">
          <a:xfrm>
            <a:off x="3336560" y="2971800"/>
            <a:ext cx="2438399" cy="1676399"/>
          </a:xfrm>
          <a:prstGeom prst="rect">
            <a:avLst/>
          </a:prstGeom>
          <a:solidFill>
            <a:srgbClr val="FFFFFF">
              <a:shade val="85000"/>
            </a:srgbClr>
          </a:solidFill>
          <a:ln w="9525"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10" descr="http://www.nirvanapeace.com/images/P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9760" y="2951249"/>
            <a:ext cx="2590800" cy="1705225"/>
          </a:xfrm>
          <a:prstGeom prst="rect">
            <a:avLst/>
          </a:prstGeom>
          <a:solidFill>
            <a:srgbClr val="FFFFFF">
              <a:shade val="85000"/>
            </a:srgbClr>
          </a:solidFill>
          <a:ln w="127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Rectangle 9"/>
          <p:cNvSpPr/>
          <p:nvPr/>
        </p:nvSpPr>
        <p:spPr>
          <a:xfrm>
            <a:off x="304800" y="855690"/>
            <a:ext cx="8534400" cy="3959900"/>
          </a:xfrm>
          <a:prstGeom prst="rect">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7019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1" y="1371600"/>
            <a:ext cx="4712164" cy="3251986"/>
          </a:xfrm>
          <a:prstGeom prst="rect">
            <a:avLst/>
          </a:prstGeom>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5" name="Rectangle 4"/>
          <p:cNvSpPr/>
          <p:nvPr/>
        </p:nvSpPr>
        <p:spPr>
          <a:xfrm>
            <a:off x="1219200" y="4648200"/>
            <a:ext cx="1904689" cy="584775"/>
          </a:xfrm>
          <a:prstGeom prst="rect">
            <a:avLst/>
          </a:prstGeom>
        </p:spPr>
        <p:txBody>
          <a:bodyPr wrap="none">
            <a:spAutoFit/>
          </a:bodyPr>
          <a:lstStyle/>
          <a:p>
            <a:r>
              <a:rPr lang="bn-BD" sz="32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লালবাগ </a:t>
            </a: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কেল্লা</a:t>
            </a:r>
            <a:endParaRPr lang="en-US" sz="3200" dirty="0"/>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pic>
        <p:nvPicPr>
          <p:cNvPr id="7" name="Picture 2" descr="https://joomlight.files.wordpress.com/2011/01/img_3764_kella_lalbagh_mosque_dhaka-1024x768.jpg?w=430&amp;h=323"/>
          <p:cNvPicPr>
            <a:picLocks noChangeAspect="1" noChangeArrowheads="1"/>
          </p:cNvPicPr>
          <p:nvPr/>
        </p:nvPicPr>
        <p:blipFill>
          <a:blip r:embed="rId4"/>
          <a:stretch>
            <a:fillRect/>
          </a:stretch>
        </p:blipFill>
        <p:spPr bwMode="auto">
          <a:xfrm>
            <a:off x="4572000" y="1448501"/>
            <a:ext cx="4518583" cy="3251284"/>
          </a:xfrm>
          <a:prstGeom prst="rect">
            <a:avLst/>
          </a:prstGeom>
          <a:solidFill>
            <a:srgbClr val="FFFFFF">
              <a:shade val="85000"/>
            </a:srgbClr>
          </a:solidFill>
          <a:ln w="28575" cap="rnd">
            <a:solidFill>
              <a:schemeClr val="tx1"/>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Rectangle 7"/>
          <p:cNvSpPr/>
          <p:nvPr/>
        </p:nvSpPr>
        <p:spPr>
          <a:xfrm rot="634742">
            <a:off x="5673718" y="4617284"/>
            <a:ext cx="2207656" cy="584775"/>
          </a:xfrm>
          <a:prstGeom prst="rect">
            <a:avLst/>
          </a:prstGeom>
        </p:spPr>
        <p:txBody>
          <a:bodyPr wrap="none">
            <a:spAutoFit/>
          </a:bodyPr>
          <a:lstStyle/>
          <a:p>
            <a:r>
              <a:rPr lang="bn-BD" sz="3200" b="1" dirty="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লালবাগ </a:t>
            </a: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মসজিদ</a:t>
            </a:r>
            <a:endParaRPr lang="en-US" sz="3200" dirty="0"/>
          </a:p>
        </p:txBody>
      </p:sp>
      <p:sp>
        <p:nvSpPr>
          <p:cNvPr id="9" name="Rectangle 8"/>
          <p:cNvSpPr/>
          <p:nvPr/>
        </p:nvSpPr>
        <p:spPr>
          <a:xfrm>
            <a:off x="228600" y="5362074"/>
            <a:ext cx="8686800" cy="121264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lnSpc>
                <a:spcPct val="130000"/>
              </a:lnSpc>
              <a:defRPr/>
            </a:pPr>
            <a:r>
              <a:rPr lang="bn-BD" sz="2800" dirty="0" smtClean="0">
                <a:effectLst>
                  <a:outerShdw blurRad="38100" dist="38100" dir="2700000" algn="tl">
                    <a:srgbClr val="000000">
                      <a:alpha val="43137"/>
                    </a:srgbClr>
                  </a:outerShdw>
                </a:effectLst>
                <a:latin typeface="NikoshBAN" pitchFamily="2" charset="0"/>
                <a:cs typeface="NikoshBAN" pitchFamily="2" charset="0"/>
              </a:rPr>
              <a:t>লালবাগ কেল্লার আদি নাম কেল্লা আওরঙ্গবাদ, ১৬৮৭ সালে সম্রাট আওরঙ্গজেবের ছেলে যুবরাজ মুহাম্মদ আজম এই দূর্গের নির্মান করেন।</a:t>
            </a:r>
            <a:endParaRPr lang="en-US" sz="2800" dirty="0" smtClean="0">
              <a:effectLst>
                <a:outerShdw blurRad="38100" dist="38100" dir="2700000" algn="tl">
                  <a:srgbClr val="000000">
                    <a:alpha val="43137"/>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466904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anim calcmode="lin" valueType="num">
                                      <p:cBhvr>
                                        <p:cTn id="16" dur="500" fill="hold"/>
                                        <p:tgtEl>
                                          <p:spTgt spid="7"/>
                                        </p:tgtEl>
                                        <p:attrNameLst>
                                          <p:attrName>ppt_x</p:attrName>
                                        </p:attrNameLst>
                                      </p:cBhvr>
                                      <p:tavLst>
                                        <p:tav tm="0">
                                          <p:val>
                                            <p:fltVal val="0.5"/>
                                          </p:val>
                                        </p:tav>
                                        <p:tav tm="100000">
                                          <p:val>
                                            <p:strVal val="#ppt_x"/>
                                          </p:val>
                                        </p:tav>
                                      </p:tavLst>
                                    </p:anim>
                                    <p:anim calcmode="lin" valueType="num">
                                      <p:cBhvr>
                                        <p:cTn id="17"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500" fill="hold"/>
                                        <p:tgtEl>
                                          <p:spTgt spid="9"/>
                                        </p:tgtEl>
                                        <p:attrNameLst>
                                          <p:attrName>ppt_x</p:attrName>
                                        </p:attrNameLst>
                                      </p:cBhvr>
                                      <p:tavLst>
                                        <p:tav tm="0">
                                          <p:val>
                                            <p:strVal val="#ppt_x"/>
                                          </p:val>
                                        </p:tav>
                                        <p:tav tm="100000">
                                          <p:val>
                                            <p:strVal val="#ppt_x"/>
                                          </p:val>
                                        </p:tav>
                                      </p:tavLst>
                                    </p:anim>
                                    <p:anim calcmode="lin" valueType="num">
                                      <p:cBhvr additive="base">
                                        <p:cTn id="2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4826833"/>
            <a:ext cx="8458200" cy="1421567"/>
          </a:xfrm>
          <a:prstGeom prst="roundRect">
            <a:avLst>
              <a:gd name="adj" fmla="val 0"/>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40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আমরা প্রত্ননিদর্শন স্থান পরিদর্শন করি কেন?</a:t>
            </a:r>
            <a:endParaRPr lang="bn-BD" sz="4000" b="1" dirty="0" smtClean="0">
              <a:solidFill>
                <a:schemeClr val="tx1"/>
              </a:solidFill>
              <a:effectLst>
                <a:outerShdw blurRad="50800" dist="38100" dir="18900000" algn="bl" rotWithShape="0">
                  <a:prstClr val="black">
                    <a:alpha val="40000"/>
                  </a:prstClr>
                </a:outerShdw>
              </a:effectLst>
              <a:latin typeface="NikoshBAN" pitchFamily="2" charset="0"/>
              <a:cs typeface="NikoshBAN" pitchFamily="2" charset="0"/>
            </a:endParaRPr>
          </a:p>
        </p:txBody>
      </p:sp>
      <p:grpSp>
        <p:nvGrpSpPr>
          <p:cNvPr id="3" name="Group 2"/>
          <p:cNvGrpSpPr/>
          <p:nvPr/>
        </p:nvGrpSpPr>
        <p:grpSpPr>
          <a:xfrm>
            <a:off x="337224" y="230647"/>
            <a:ext cx="8458200" cy="836154"/>
            <a:chOff x="337224" y="230647"/>
            <a:chExt cx="8458200" cy="836154"/>
          </a:xfrm>
        </p:grpSpPr>
        <p:sp>
          <p:nvSpPr>
            <p:cNvPr id="4" name="Rounded Rectangle 3"/>
            <p:cNvSpPr/>
            <p:nvPr/>
          </p:nvSpPr>
          <p:spPr>
            <a:xfrm>
              <a:off x="337224" y="230647"/>
              <a:ext cx="8458200" cy="836154"/>
            </a:xfrm>
            <a:prstGeom prst="roundRect">
              <a:avLst>
                <a:gd name="adj" fmla="val 0"/>
              </a:avLst>
            </a:prstGeom>
            <a:gradFill>
              <a:gsLst>
                <a:gs pos="0">
                  <a:srgbClr val="DDEBCF"/>
                </a:gs>
                <a:gs pos="50000">
                  <a:srgbClr val="9CB86E"/>
                </a:gs>
                <a:gs pos="100000">
                  <a:srgbClr val="156B13"/>
                </a:gs>
              </a:gsLst>
              <a:lin ang="16200000" scaled="0"/>
            </a:gradFill>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একক কাজ</a:t>
              </a:r>
            </a:p>
          </p:txBody>
        </p:sp>
        <p:sp>
          <p:nvSpPr>
            <p:cNvPr id="5" name="TextBox 4"/>
            <p:cNvSpPr txBox="1"/>
            <p:nvPr/>
          </p:nvSpPr>
          <p:spPr>
            <a:xfrm>
              <a:off x="7086600" y="594852"/>
              <a:ext cx="1708824" cy="461665"/>
            </a:xfrm>
            <a:prstGeom prst="rect">
              <a:avLst/>
            </a:prstGeom>
            <a:solidFill>
              <a:schemeClr val="accent1">
                <a:lumMod val="20000"/>
                <a:lumOff val="80000"/>
              </a:schemeClr>
            </a:solidFill>
          </p:spPr>
          <p:txBody>
            <a:bodyPr wrap="square" rtlCol="0">
              <a:spAutoFit/>
            </a:bodyPr>
            <a:lstStyle/>
            <a:p>
              <a:r>
                <a:rPr lang="bn-BD" sz="2400" dirty="0" smtClean="0">
                  <a:latin typeface="NikoshBAN" pitchFamily="2" charset="0"/>
                  <a:cs typeface="NikoshBAN" pitchFamily="2" charset="0"/>
                </a:rPr>
                <a:t>সময়: ৫ মিনিট</a:t>
              </a:r>
              <a:endParaRPr lang="en-US" sz="2400" dirty="0">
                <a:latin typeface="NikoshBAN" pitchFamily="2" charset="0"/>
                <a:cs typeface="NikoshBAN" pitchFamily="2" charset="0"/>
              </a:endParaRPr>
            </a:p>
          </p:txBody>
        </p:sp>
      </p:grpSp>
      <p:pic>
        <p:nvPicPr>
          <p:cNvPr id="19458" name="Picture 2" descr="E:\Delower\Others\Model Content Eight\5 Final\7 Gombuj 2.jpg"/>
          <p:cNvPicPr>
            <a:picLocks noChangeAspect="1" noChangeArrowheads="1"/>
          </p:cNvPicPr>
          <p:nvPr/>
        </p:nvPicPr>
        <p:blipFill>
          <a:blip r:embed="rId3"/>
          <a:srcRect/>
          <a:stretch>
            <a:fillRect/>
          </a:stretch>
        </p:blipFill>
        <p:spPr bwMode="auto">
          <a:xfrm>
            <a:off x="2419350" y="1371600"/>
            <a:ext cx="4286250" cy="30003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667530"/>
            <a:ext cx="8686800" cy="83099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BD" sz="2400" dirty="0" smtClean="0">
                <a:latin typeface="NikoshBAN" pitchFamily="2" charset="0"/>
                <a:cs typeface="NikoshBAN" pitchFamily="2" charset="0"/>
              </a:rPr>
              <a:t>সূত্রাপুরের সিতারা বেগম (তারা) মসজিদ ও লক্ষ্মীবাজারের চিনি টিকরি মসজিদ দু'টির নির্মাণকলা ও কারুকাজ স্থাপত্যশিল্পের চমৎকার নিদর্শন।</a:t>
            </a:r>
            <a:endParaRPr lang="en-US" sz="2400" dirty="0">
              <a:latin typeface="NikoshBAN" pitchFamily="2" charset="0"/>
              <a:cs typeface="NikoshBAN" pitchFamily="2" charset="0"/>
            </a:endParaRPr>
          </a:p>
        </p:txBody>
      </p:sp>
      <p:sp>
        <p:nvSpPr>
          <p:cNvPr id="6" name="Rectangle 5"/>
          <p:cNvSpPr/>
          <p:nvPr/>
        </p:nvSpPr>
        <p:spPr>
          <a:xfrm>
            <a:off x="228600" y="235803"/>
            <a:ext cx="8705022"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800" b="1" spc="50" dirty="0" smtClean="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rPr>
              <a:t>ঢাকা শহরের প্রত্ননিদর্শন </a:t>
            </a:r>
            <a:endParaRPr lang="en-US" sz="4800" b="1" spc="50" dirty="0">
              <a:ln w="11430"/>
              <a:solidFill>
                <a:schemeClr val="tx2">
                  <a:lumMod val="50000"/>
                </a:schemeClr>
              </a:solidFill>
              <a:effectLst>
                <a:outerShdw blurRad="76200" dist="50800" dir="5400000" algn="tl" rotWithShape="0">
                  <a:srgbClr val="000000">
                    <a:alpha val="65000"/>
                  </a:srgbClr>
                </a:outerShdw>
              </a:effectLst>
              <a:latin typeface="NikoshBAN" panose="02000000000000000000" pitchFamily="2" charset="0"/>
              <a:cs typeface="NikoshBAN" panose="02000000000000000000" pitchFamily="2" charset="0"/>
            </a:endParaRPr>
          </a:p>
        </p:txBody>
      </p:sp>
      <p:sp>
        <p:nvSpPr>
          <p:cNvPr id="7" name="Rectangle 6"/>
          <p:cNvSpPr/>
          <p:nvPr/>
        </p:nvSpPr>
        <p:spPr>
          <a:xfrm>
            <a:off x="228600" y="4739198"/>
            <a:ext cx="4114800"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সিতারা বেগম(তারা) মসজিদ</a:t>
            </a:r>
            <a:endParaRPr lang="en-US" sz="3200" dirty="0"/>
          </a:p>
        </p:txBody>
      </p:sp>
      <p:pic>
        <p:nvPicPr>
          <p:cNvPr id="9" name="Picture 2" descr="http://www.breakingnewsbd.net/wp-content/uploads/2013/09/sat-gombuj-mosjid.jpg"/>
          <p:cNvPicPr>
            <a:picLocks noChangeAspect="1" noChangeArrowheads="1"/>
          </p:cNvPicPr>
          <p:nvPr/>
        </p:nvPicPr>
        <p:blipFill>
          <a:blip r:embed="rId3"/>
          <a:stretch>
            <a:fillRect/>
          </a:stretch>
        </p:blipFill>
        <p:spPr bwMode="auto">
          <a:xfrm>
            <a:off x="4672625" y="1203158"/>
            <a:ext cx="4242775" cy="3200400"/>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26" name="Picture 2" descr="C:\Documents and Settings\Delower\Desktop\5\tara.jpg"/>
          <p:cNvPicPr>
            <a:picLocks noChangeAspect="1" noChangeArrowheads="1"/>
          </p:cNvPicPr>
          <p:nvPr/>
        </p:nvPicPr>
        <p:blipFill rotWithShape="1">
          <a:blip r:embed="rId4">
            <a:extLst>
              <a:ext uri="{28A0092B-C50C-407E-A947-70E740481C1C}">
                <a14:useLocalDpi xmlns:a14="http://schemas.microsoft.com/office/drawing/2010/main" val="0"/>
              </a:ext>
            </a:extLst>
          </a:blip>
          <a:srcRect l="3169" t="3583" r="1281"/>
          <a:stretch/>
        </p:blipFill>
        <p:spPr bwMode="auto">
          <a:xfrm>
            <a:off x="228600" y="1219200"/>
            <a:ext cx="4114800" cy="3159951"/>
          </a:xfrm>
          <a:prstGeom prst="rect">
            <a:avLst/>
          </a:prstGeom>
          <a:noFill/>
          <a:ln w="28575">
            <a:solidFill>
              <a:schemeClr val="tx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rgbClr val="FFFFFF"/>
                </a:solidFill>
              </a14:hiddenFill>
            </a:ext>
          </a:extLst>
        </p:spPr>
      </p:pic>
      <p:sp>
        <p:nvSpPr>
          <p:cNvPr id="11" name="Rectangle 10"/>
          <p:cNvSpPr/>
          <p:nvPr/>
        </p:nvSpPr>
        <p:spPr>
          <a:xfrm>
            <a:off x="4572000" y="4739198"/>
            <a:ext cx="4315918" cy="584775"/>
          </a:xfrm>
          <a:prstGeom prst="rect">
            <a:avLst/>
          </a:prstGeom>
        </p:spPr>
        <p:txBody>
          <a:bodyPr wrap="square">
            <a:spAutoFit/>
          </a:bodyPr>
          <a:lstStyle/>
          <a:p>
            <a:pPr algn="ctr"/>
            <a:r>
              <a:rPr lang="bn-BD" sz="3200" b="1" dirty="0" smtClean="0">
                <a:ln w="11430"/>
                <a:effectLst>
                  <a:outerShdw blurRad="50800" dist="39000" dir="5460000" algn="tl">
                    <a:srgbClr val="000000">
                      <a:alpha val="38000"/>
                    </a:srgbClr>
                  </a:outerShdw>
                </a:effectLst>
                <a:latin typeface="NikoshBAN" panose="02000000000000000000" pitchFamily="2" charset="0"/>
                <a:cs typeface="NikoshBAN" panose="02000000000000000000" pitchFamily="2" charset="0"/>
              </a:rPr>
              <a:t>চিনি টিকরি মসজিদ</a:t>
            </a:r>
            <a:endParaRPr lang="en-US" sz="3200" dirty="0"/>
          </a:p>
        </p:txBody>
      </p:sp>
    </p:spTree>
    <p:extLst>
      <p:ext uri="{BB962C8B-B14F-4D97-AF65-F5344CB8AC3E}">
        <p14:creationId xmlns:p14="http://schemas.microsoft.com/office/powerpoint/2010/main" val="9187517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1246</TotalTime>
  <Words>621</Words>
  <Application>Microsoft Office PowerPoint</Application>
  <PresentationFormat>On-screen Show (4:3)</PresentationFormat>
  <Paragraphs>83</Paragraphs>
  <Slides>20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TSS</dc:creator>
  <cp:lastModifiedBy>HP</cp:lastModifiedBy>
  <cp:revision>216</cp:revision>
  <dcterms:created xsi:type="dcterms:W3CDTF">2013-11-24T06:10:44Z</dcterms:created>
  <dcterms:modified xsi:type="dcterms:W3CDTF">2021-01-12T13:54:15Z</dcterms:modified>
</cp:coreProperties>
</file>