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89" r:id="rId4"/>
    <p:sldId id="290" r:id="rId5"/>
    <p:sldId id="273" r:id="rId6"/>
    <p:sldId id="276" r:id="rId7"/>
    <p:sldId id="291" r:id="rId8"/>
    <p:sldId id="292" r:id="rId9"/>
    <p:sldId id="293" r:id="rId10"/>
    <p:sldId id="294" r:id="rId11"/>
    <p:sldId id="277" r:id="rId12"/>
    <p:sldId id="288" r:id="rId13"/>
    <p:sldId id="295" r:id="rId14"/>
    <p:sldId id="296" r:id="rId15"/>
    <p:sldId id="285" r:id="rId16"/>
    <p:sldId id="29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982" autoAdjust="0"/>
    <p:restoredTop sz="94660"/>
  </p:normalViewPr>
  <p:slideViewPr>
    <p:cSldViewPr>
      <p:cViewPr>
        <p:scale>
          <a:sx n="75" d="100"/>
          <a:sy n="75" d="100"/>
        </p:scale>
        <p:origin x="-105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077200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dirty="0"/>
          </a:p>
        </p:txBody>
      </p:sp>
      <p:pic>
        <p:nvPicPr>
          <p:cNvPr id="4" name="Picture 3" descr="453360.image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524000"/>
            <a:ext cx="6508623" cy="4800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9432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619780"/>
            <a:ext cx="8382000" cy="52322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2800" dirty="0" smtClean="0"/>
              <a:t>পঞ্চম প্রজন্ম (5</a:t>
            </a:r>
            <a:r>
              <a:rPr lang="en-US" sz="2800" dirty="0" err="1" smtClean="0"/>
              <a:t>th</a:t>
            </a:r>
            <a:r>
              <a:rPr lang="en-US" sz="2800" dirty="0" smtClean="0"/>
              <a:t> Generation): (</a:t>
            </a:r>
            <a:r>
              <a:rPr lang="as-IN" sz="2800" dirty="0" smtClean="0"/>
              <a:t>২০০১-বর্তমান)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1752600"/>
            <a:ext cx="4267200" cy="34163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as-IN" sz="24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as-IN" sz="2400" dirty="0" smtClean="0">
                <a:latin typeface="Nikosh" pitchFamily="2" charset="0"/>
                <a:cs typeface="Nikosh" pitchFamily="2" charset="0"/>
              </a:rPr>
            </a:br>
            <a:r>
              <a:rPr lang="as-IN" sz="2400" b="1" u="sng" dirty="0" smtClean="0">
                <a:latin typeface="Nikosh" pitchFamily="2" charset="0"/>
                <a:cs typeface="Nikosh" pitchFamily="2" charset="0"/>
              </a:rPr>
              <a:t>পঞ্চম প্রজন্মের কম্পিউটারের বৈশিষ্ট্যঃ</a:t>
            </a:r>
            <a:r>
              <a:rPr lang="as-IN" sz="24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as-IN" sz="2400" dirty="0" smtClean="0">
                <a:latin typeface="Nikosh" pitchFamily="2" charset="0"/>
                <a:cs typeface="Nikosh" pitchFamily="2" charset="0"/>
              </a:rPr>
            </a:br>
            <a:r>
              <a:rPr lang="as-IN" sz="2400" dirty="0" smtClean="0">
                <a:latin typeface="Nikosh" pitchFamily="2" charset="0"/>
                <a:cs typeface="Nikosh" pitchFamily="2" charset="0"/>
              </a:rPr>
              <a:t>১. প্যারালাল প্রসেসর এর ব্যবহার।</a:t>
            </a:r>
            <a:br>
              <a:rPr lang="as-IN" sz="2400" dirty="0" smtClean="0">
                <a:latin typeface="Nikosh" pitchFamily="2" charset="0"/>
                <a:cs typeface="Nikosh" pitchFamily="2" charset="0"/>
              </a:rPr>
            </a:br>
            <a:r>
              <a:rPr lang="as-IN" sz="2400" dirty="0" smtClean="0">
                <a:latin typeface="Nikosh" pitchFamily="2" charset="0"/>
                <a:cs typeface="Nikosh" pitchFamily="2" charset="0"/>
              </a:rPr>
              <a:t>২. প্রসেসরের গতি বৃদ্ধি।</a:t>
            </a:r>
            <a:br>
              <a:rPr lang="as-IN" sz="2400" dirty="0" smtClean="0">
                <a:latin typeface="Nikosh" pitchFamily="2" charset="0"/>
                <a:cs typeface="Nikosh" pitchFamily="2" charset="0"/>
              </a:rPr>
            </a:br>
            <a:r>
              <a:rPr lang="as-IN" sz="2400" dirty="0" smtClean="0">
                <a:latin typeface="Nikosh" pitchFamily="2" charset="0"/>
                <a:cs typeface="Nikosh" pitchFamily="2" charset="0"/>
              </a:rPr>
              <a:t>৩. অপারেটিং সিস্টেম উন্নয়ন।</a:t>
            </a:r>
            <a:br>
              <a:rPr lang="as-IN" sz="2400" dirty="0" smtClean="0">
                <a:latin typeface="Nikosh" pitchFamily="2" charset="0"/>
                <a:cs typeface="Nikosh" pitchFamily="2" charset="0"/>
              </a:rPr>
            </a:br>
            <a:r>
              <a:rPr lang="as-IN" sz="2400" dirty="0" smtClean="0">
                <a:latin typeface="Nikosh" pitchFamily="2" charset="0"/>
                <a:cs typeface="Nikosh" pitchFamily="2" charset="0"/>
              </a:rPr>
              <a:t>৪. ওপেন সোর্স বিভিন্ন প্রোগ্রামের অনেক ব্যবহার।</a:t>
            </a:r>
            <a:br>
              <a:rPr lang="as-IN" sz="2400" dirty="0" smtClean="0">
                <a:latin typeface="Nikosh" pitchFamily="2" charset="0"/>
                <a:cs typeface="Nikosh" pitchFamily="2" charset="0"/>
              </a:rPr>
            </a:br>
            <a:r>
              <a:rPr lang="as-IN" sz="2400" dirty="0" smtClean="0">
                <a:latin typeface="Nikosh" pitchFamily="2" charset="0"/>
                <a:cs typeface="Nikosh" pitchFamily="2" charset="0"/>
              </a:rPr>
              <a:t>৫. নেটওয়ার্ক ও ইন্টারনেটের ব্যবহারের মাধ্যমে সাধারণের দ্বারা কম্পিউটার ব্যবহার।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6" name="Picture 5" descr="walton-Computer.png"/>
          <p:cNvPicPr>
            <a:picLocks noChangeAspect="1"/>
          </p:cNvPicPr>
          <p:nvPr/>
        </p:nvPicPr>
        <p:blipFill>
          <a:blip r:embed="rId2"/>
          <a:srcRect l="5478" r="14189"/>
          <a:stretch>
            <a:fillRect/>
          </a:stretch>
        </p:blipFill>
        <p:spPr>
          <a:xfrm>
            <a:off x="4928959" y="1828800"/>
            <a:ext cx="3910241" cy="2590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4515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600200"/>
            <a:ext cx="2971800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হার্ডওয়্যার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981200"/>
            <a:ext cx="8229600" cy="7078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বাহ্যিক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অবকাঠামো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বাহ্যিক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আকৃতিসম্পন্ন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যন্ত্রাংশসমুহকে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হার্ডওয়্যার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সিপিউ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মনিটর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মাউস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প্রিন্টার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381000"/>
            <a:ext cx="8305800" cy="1066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হার্ডওয়্যার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ফার্মওয়্যার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ইউজারওয়্যার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667000"/>
            <a:ext cx="2971800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সফটওয়্যার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048000"/>
            <a:ext cx="8229600" cy="7078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প্রোগ্রামই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ধারক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বাহক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কতিপয়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প্রোগ্রামের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সমস্টিই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উইন্ডোজ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এমএস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3761509"/>
            <a:ext cx="2971800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ফার্মওয়্যার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4142509"/>
            <a:ext cx="8229600" cy="10156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তৈরীর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মেমোরিতে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সমুহ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সংরক্ষন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ফার্মওয়্যার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মনিটর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এসকল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নির্মাতা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প্রতিষ্ঠান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সেমি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কন্ডাক্টরে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সংরক্ষন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5159514"/>
            <a:ext cx="2971800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ইউজারওয়্যার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হিউম্যানওয়্যার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5540514"/>
            <a:ext cx="8229600" cy="10156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প্রযুক্তিতে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হার্ডওয়্যার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অর্থহীন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তেমনি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ইউজারওয়্যার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সম্পুর্ন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প্রযুক্তিটি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অচল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ব্যবহারে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যেসব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কর্মীবাহীনি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জড়িত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তাদেরকে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ইউজারওয়্যার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হিউম্যানওয়্যার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ইঞ্জিনিয়ার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এ্যনালিস্ট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মেরামত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কারী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49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8" grpId="0" animBg="1"/>
      <p:bldP spid="9" grpId="0" animBg="1"/>
      <p:bldP spid="10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umon\Desktop\Pic of Processor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3214688" cy="15573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4343400" y="1633537"/>
            <a:ext cx="1066800" cy="34766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600" y="1295400"/>
            <a:ext cx="289560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এরিথমেটিক লজিক ইউনিট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28600"/>
            <a:ext cx="762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3075" name="Picture 3" descr="C:\Users\Sumon\Desktop\Pic of Processor\download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73" y="2743200"/>
            <a:ext cx="2914650" cy="15621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ight Arrow 8"/>
          <p:cNvSpPr/>
          <p:nvPr/>
        </p:nvSpPr>
        <p:spPr>
          <a:xfrm>
            <a:off x="4191000" y="3655218"/>
            <a:ext cx="1066800" cy="34766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8464" y="3536661"/>
            <a:ext cx="31242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bn-BD" sz="3200" dirty="0">
                <a:solidFill>
                  <a:prstClr val="black"/>
                </a:solidFill>
              </a:rPr>
              <a:t>কন্ট্রোল ইউনিট</a:t>
            </a:r>
            <a:endParaRPr lang="en-US" dirty="0"/>
          </a:p>
        </p:txBody>
      </p:sp>
      <p:pic>
        <p:nvPicPr>
          <p:cNvPr id="3076" name="Picture 4" descr="C:\Users\Sumon\Desktop\Pic of Processor\download (7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72440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ight Arrow 12"/>
          <p:cNvSpPr/>
          <p:nvPr/>
        </p:nvSpPr>
        <p:spPr>
          <a:xfrm>
            <a:off x="4114800" y="5710020"/>
            <a:ext cx="1066800" cy="34766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15001" y="5474842"/>
            <a:ext cx="31242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bn-BD" sz="3200" dirty="0"/>
              <a:t>মেমরি ইউনিট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-76200" y="22815"/>
            <a:ext cx="9220200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কম্পিউটারের অভ্যন্তরীণ সংগঠন ও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মৌলিক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কার্যাবলি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93830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8" grpId="0" animBg="1"/>
      <p:bldP spid="13" grpId="0" animBg="1"/>
      <p:bldP spid="12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838200"/>
            <a:ext cx="8305800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আংশিকভাবে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বিদ্যু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চলাচল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বর্তনী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আইসি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আইসি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সার্কিট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চিপ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অপরদিকে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সিলিকন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ওয়েফার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চিপের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ট্রানজিষ্টর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ডায়োড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ক্যাপাসিটার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রেজিস্ট্যান্স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অভ্যন্তরিন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সংযোগের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অসংখ্য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ইলেকট্রনিক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সার্কিটের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মাইক্রোপ্রসেসর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মাক্রোপ্রসেসরকে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কেন্দ্রিয়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ইউনিট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মস্তিস্ক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চালিকাশক্তি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28600"/>
            <a:ext cx="762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-76200" y="22815"/>
            <a:ext cx="9220200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মাইক্রোপ্রসেসর</a:t>
            </a:r>
            <a:endParaRPr lang="en-US" sz="2000" dirty="0"/>
          </a:p>
        </p:txBody>
      </p:sp>
      <p:pic>
        <p:nvPicPr>
          <p:cNvPr id="14" name="Picture 13" descr="main-qimg-3c19ce55adecefa58a33dd03b9a9f540.jpg"/>
          <p:cNvPicPr>
            <a:picLocks noChangeAspect="1"/>
          </p:cNvPicPr>
          <p:nvPr/>
        </p:nvPicPr>
        <p:blipFill>
          <a:blip r:embed="rId2"/>
          <a:srcRect l="8163" r="8163"/>
          <a:stretch>
            <a:fillRect/>
          </a:stretch>
        </p:blipFill>
        <p:spPr>
          <a:xfrm>
            <a:off x="5791200" y="3680637"/>
            <a:ext cx="3124200" cy="256776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57200" y="3200400"/>
            <a:ext cx="5029200" cy="3416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কাজঃ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457200" indent="-457200">
              <a:buAutoNum type="arabicParenR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গানিতিক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যুক্তিমূলক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সঞ্চালন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>
              <a:buAutoNum type="arabicParenR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নির্ধারন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নিয়ন্ত্রন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 </a:t>
            </a:r>
          </a:p>
          <a:p>
            <a:pPr marL="457200" indent="-457200">
              <a:buAutoNum type="arabicParenR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মেমোরিতে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সংরক্ষিত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নির্বাহ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457200" indent="-457200">
              <a:buAutoNum type="arabicParenR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ইনপুট-আউটপুট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ডিভাইসের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সাধন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457200" indent="-457200">
              <a:buAutoNum type="arabicParenR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ইনসট্রাকশনকে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ডি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কোড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457200" indent="-457200">
              <a:buAutoNum type="arabicParenR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ইলেকট্রনিক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মুভি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ডিসপ্লে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393830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1371600" y="685800"/>
            <a:ext cx="3429000" cy="17526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" y="2590800"/>
            <a:ext cx="8305800" cy="2438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কম্পিউটারের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হার্ডওয়্যার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ফার্মওয়্যার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5029200" y="762000"/>
            <a:ext cx="3657600" cy="1066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547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24001" y="228600"/>
            <a:ext cx="5257799" cy="2438400"/>
            <a:chOff x="2286000" y="29029"/>
            <a:chExt cx="4114799" cy="2146150"/>
          </a:xfrm>
        </p:grpSpPr>
        <p:pic>
          <p:nvPicPr>
            <p:cNvPr id="3" name="Picture 2" descr="D:\Picture\house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86000" y="29029"/>
              <a:ext cx="4114799" cy="2146150"/>
            </a:xfrm>
            <a:prstGeom prst="rect">
              <a:avLst/>
            </a:prstGeom>
            <a:noFill/>
          </p:spPr>
        </p:pic>
        <p:sp>
          <p:nvSpPr>
            <p:cNvPr id="4" name="TextBox 3"/>
            <p:cNvSpPr txBox="1"/>
            <p:nvPr/>
          </p:nvSpPr>
          <p:spPr>
            <a:xfrm>
              <a:off x="2598060" y="978040"/>
              <a:ext cx="3429000" cy="5778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5400" b="1" i="1" u="sng" dirty="0" err="1" smtClean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solidFill>
                    <a:srgbClr val="000066"/>
                  </a:soli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বাড়ির</a:t>
              </a:r>
              <a:r>
                <a:rPr lang="en-US" sz="5400" b="1" i="1" u="sng" dirty="0" smtClean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solidFill>
                    <a:srgbClr val="000066"/>
                  </a:soli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b="1" i="1" u="sng" dirty="0" err="1" smtClean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solidFill>
                    <a:srgbClr val="000066"/>
                  </a:soli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কাজ</a:t>
              </a:r>
              <a:endParaRPr lang="en-US" sz="5400" b="1" i="1" u="sng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381000" y="2895600"/>
            <a:ext cx="8223275" cy="2157211"/>
          </a:xfrm>
          <a:prstGeom prst="roundRect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কম্পিউটারের 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প্রজন্ম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BD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কম্পিউটারের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হার্ডওয়্যার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ফার্মওয়্যার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মাইক্রোপ্রসেসর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bn-BD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38862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সবাইকে-ধন্যবাদ-ছবি.png"/>
          <p:cNvPicPr>
            <a:picLocks noChangeAspect="1"/>
          </p:cNvPicPr>
          <p:nvPr/>
        </p:nvPicPr>
        <p:blipFill>
          <a:blip r:embed="rId2"/>
          <a:srcRect b="8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2192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10000" y="1751529"/>
            <a:ext cx="5137193" cy="4868213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মোঃ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জাকির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অধ্যাপক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সিরাজ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উদ্দিন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মেমোরিয়াল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মোরেলগঞ্জ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বাগেরহাট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B-‡</a:t>
            </a:r>
            <a:r>
              <a:rPr lang="en-US" b="1" spc="50" dirty="0" err="1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gBjt</a:t>
            </a:r>
            <a:r>
              <a:rPr lang="en-US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spc="50" dirty="0" smtClean="0">
                <a:ln w="1143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SutonnyMJ" pitchFamily="2" charset="0"/>
              </a:rPr>
              <a:t>zakirgsmconline@gmail.com</a:t>
            </a:r>
            <a:endParaRPr lang="en-US" b="1" spc="50" dirty="0" smtClean="0">
              <a:ln w="1143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dmeyKt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SutonnyMJ" pitchFamily="2" charset="0"/>
              </a:rPr>
              <a:t>facebook.com/zakir.smc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bn-BD" sz="2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sz="2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IMG_319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752600"/>
            <a:ext cx="3489158" cy="4419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0883862"/>
      </p:ext>
    </p:extLst>
  </p:cSld>
  <p:clrMapOvr>
    <a:masterClrMapping/>
  </p:clrMapOvr>
  <p:transition spd="slow"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ontent Placeholder 2"/>
          <p:cNvSpPr txBox="1">
            <a:spLocks/>
          </p:cNvSpPr>
          <p:nvPr/>
        </p:nvSpPr>
        <p:spPr>
          <a:xfrm>
            <a:off x="381000" y="2590800"/>
            <a:ext cx="3962400" cy="457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2400" b="1" dirty="0" err="1" smtClean="0">
                <a:latin typeface="SutonnyMJ" pitchFamily="2" charset="0"/>
                <a:cs typeface="NikoshBAN" pitchFamily="2" charset="0"/>
              </a:rPr>
              <a:t>welqt</a:t>
            </a:r>
            <a:r>
              <a:rPr lang="en-US" sz="2400" b="1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NikoshBAN" pitchFamily="2" charset="0"/>
              </a:rPr>
              <a:t>Kw¤úDUvi</a:t>
            </a:r>
            <a:r>
              <a:rPr lang="en-US" sz="2400" b="1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NikoshBAN" pitchFamily="2" charset="0"/>
              </a:rPr>
              <a:t>Awdm</a:t>
            </a:r>
            <a:r>
              <a:rPr lang="en-US" sz="2400" b="1" dirty="0" smtClean="0">
                <a:latin typeface="SutonnyMJ" pitchFamily="2" charset="0"/>
                <a:cs typeface="NikoshBAN" pitchFamily="2" charset="0"/>
              </a:rPr>
              <a:t> Gwcø‡Kkb-1</a:t>
            </a:r>
            <a:endParaRPr lang="bn-IN" sz="2400" b="1" dirty="0" smtClean="0">
              <a:latin typeface="SutonnyMJ" pitchFamily="2" charset="0"/>
              <a:cs typeface="NikoshBAN" pitchFamily="2" charset="0"/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152400" y="152400"/>
            <a:ext cx="8915400" cy="609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পাঠ পরিচিতি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90600" y="1447800"/>
            <a:ext cx="28956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শ্রেণীঃ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একা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দশ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4648200" y="990600"/>
            <a:ext cx="4267200" cy="99060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53" name="Oval 52"/>
          <p:cNvSpPr/>
          <p:nvPr/>
        </p:nvSpPr>
        <p:spPr>
          <a:xfrm>
            <a:off x="762000" y="5029200"/>
            <a:ext cx="3124200" cy="1066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n-US" sz="2000" b="1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lvl="0" algn="ctr"/>
            <a:r>
              <a:rPr lang="bn-BD" sz="2000" b="1" dirty="0" smtClean="0">
                <a:solidFill>
                  <a:schemeClr val="tx1"/>
                </a:solidFill>
                <a:latin typeface="SutonnyMJ" pitchFamily="2" charset="0"/>
                <a:cs typeface="Nikosh" pitchFamily="2" charset="0"/>
              </a:rPr>
              <a:t>সময়ঃ </a:t>
            </a:r>
            <a:r>
              <a:rPr lang="en-US" sz="2000" b="1" dirty="0" smtClean="0">
                <a:solidFill>
                  <a:schemeClr val="tx1"/>
                </a:solidFill>
                <a:latin typeface="SutonnyMJ" pitchFamily="2" charset="0"/>
                <a:cs typeface="Nikosh" pitchFamily="2" charset="0"/>
              </a:rPr>
              <a:t>40</a:t>
            </a:r>
            <a:r>
              <a:rPr lang="bn-BD" sz="2000" b="1" dirty="0" smtClean="0">
                <a:solidFill>
                  <a:schemeClr val="tx1"/>
                </a:solidFill>
                <a:latin typeface="SutonnyMJ" pitchFamily="2" charset="0"/>
                <a:cs typeface="Nikosh" pitchFamily="2" charset="0"/>
              </a:rPr>
              <a:t> </a:t>
            </a:r>
            <a:r>
              <a:rPr lang="bn-BD" sz="2000" b="1" dirty="0">
                <a:solidFill>
                  <a:schemeClr val="tx1"/>
                </a:solidFill>
                <a:latin typeface="SutonnyMJ" pitchFamily="2" charset="0"/>
                <a:cs typeface="Nikosh" pitchFamily="2" charset="0"/>
              </a:rPr>
              <a:t>মিনিট </a:t>
            </a:r>
            <a:endParaRPr lang="en-US" sz="2000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1143000" y="4215825"/>
            <a:ext cx="23622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পার্ট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: ২  </a:t>
            </a:r>
            <a:endParaRPr lang="bn-IN" sz="32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E:\Image\compu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133600"/>
            <a:ext cx="4038600" cy="3886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1143000" y="3276600"/>
            <a:ext cx="23622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: ১  </a:t>
            </a:r>
            <a:endParaRPr lang="bn-IN" sz="32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4194274"/>
      </p:ext>
    </p:extLst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2133600"/>
            <a:ext cx="8229600" cy="990600"/>
          </a:xfrm>
          <a:prstGeom prst="rect">
            <a:avLst/>
          </a:prstGeom>
          <a:gradFill>
            <a:gsLst>
              <a:gs pos="34000">
                <a:schemeClr val="accent1">
                  <a:tint val="62000"/>
                  <a:satMod val="180000"/>
                </a:schemeClr>
              </a:gs>
              <a:gs pos="65000">
                <a:schemeClr val="accent1">
                  <a:tint val="32000"/>
                  <a:satMod val="250000"/>
                </a:schemeClr>
              </a:gs>
              <a:gs pos="100000">
                <a:schemeClr val="accent1">
                  <a:tint val="23000"/>
                  <a:satMod val="30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প্রজন্ম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জেনারেশন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200400"/>
            <a:ext cx="8305800" cy="1066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4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হার্ডওয়্যার</a:t>
            </a:r>
            <a:r>
              <a:rPr lang="en-US" sz="24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24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ফার্মওয়্যার</a:t>
            </a:r>
            <a:r>
              <a:rPr lang="en-US" sz="24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ইউজারওয়্যার</a:t>
            </a:r>
            <a:r>
              <a:rPr lang="en-US" sz="24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4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4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4343400"/>
            <a:ext cx="838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সংগঠন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381000"/>
            <a:ext cx="32004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শিখন</a:t>
            </a:r>
            <a:r>
              <a:rPr lang="en-US" sz="4000" b="1" dirty="0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4000" b="1" dirty="0" err="1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ফল</a:t>
            </a:r>
            <a:r>
              <a:rPr lang="en-US" sz="4000" b="1" dirty="0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n-US" sz="4000" b="1" dirty="0">
              <a:ln w="17780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1295400"/>
            <a:ext cx="5525590" cy="55399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0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en-US" sz="30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5438633"/>
            <a:ext cx="8305800" cy="1066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4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মাইক্রোপ্রসেসর</a:t>
            </a:r>
            <a:r>
              <a:rPr lang="en-US" sz="24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4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4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400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51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1524000"/>
            <a:ext cx="3505200" cy="45243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পর্যায়ে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অতিক্রম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এসেছে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বিকাশের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ধাপকে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প্রজন্ম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জেনারেশন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প্রজন্মকে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pPr marL="514350" indent="-514350">
              <a:buAutoNum type="arabicParenR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প্রজন্ম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(১৯৪৬-১৯৫৮) </a:t>
            </a:r>
          </a:p>
          <a:p>
            <a:pPr marL="514350" indent="-514350">
              <a:buFontTx/>
              <a:buAutoNum type="arabicParenR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প্রজন্ম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(১৯৫৮-১৯৬৫) </a:t>
            </a:r>
          </a:p>
          <a:p>
            <a:pPr marL="514350" indent="-514350">
              <a:buFontTx/>
              <a:buAutoNum type="arabicParenR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প্রজন্ম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(১৯৬৫-১৯৭১) </a:t>
            </a:r>
          </a:p>
          <a:p>
            <a:pPr marL="514350" indent="-514350">
              <a:buFontTx/>
              <a:buAutoNum type="arabicParenR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প্রজন্ম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(১৯৭১-2000) </a:t>
            </a:r>
          </a:p>
          <a:p>
            <a:pPr marL="514350" indent="-514350">
              <a:buFontTx/>
              <a:buAutoNum type="arabicParenR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পঞ্চম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প্রজন্ম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(2001-বর্তমান) 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152400"/>
            <a:ext cx="4876800" cy="9906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কম্পিউটার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প্রজন্ম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বা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জেনারেশন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Picture 2" descr="C:\Users\Sumon\Desktop\Pic of Computer\generations-of-computer-1-7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524000"/>
            <a:ext cx="4963885" cy="3962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3491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28600"/>
            <a:ext cx="8382000" cy="70788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3600" dirty="0" smtClean="0">
                <a:latin typeface="Nikosh" pitchFamily="2" charset="0"/>
                <a:cs typeface="Nikosh" pitchFamily="2" charset="0"/>
              </a:rPr>
              <a:t>প্রথম প্রজন্ম (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First Generation): (</a:t>
            </a:r>
            <a:r>
              <a:rPr lang="as-IN" sz="3600" dirty="0" smtClean="0">
                <a:latin typeface="Nikosh" pitchFamily="2" charset="0"/>
                <a:cs typeface="Nikosh" pitchFamily="2" charset="0"/>
              </a:rPr>
              <a:t>১৯৪৬-৫৮</a:t>
            </a:r>
            <a:r>
              <a:rPr lang="as-IN" sz="4000" dirty="0" smtClean="0">
                <a:latin typeface="Nikosh" pitchFamily="2" charset="0"/>
                <a:cs typeface="Nikosh" pitchFamily="2" charset="0"/>
              </a:rPr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752600"/>
            <a:ext cx="4267200" cy="40934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s-IN" sz="2000" b="1" u="sng" dirty="0" smtClean="0">
                <a:latin typeface="Nikosh" pitchFamily="2" charset="0"/>
                <a:cs typeface="Nikosh" pitchFamily="2" charset="0"/>
              </a:rPr>
              <a:t>প্রথম প্রজন্মের কম্পিউটারের বৈশিষ্ট্য</a:t>
            </a:r>
            <a:r>
              <a:rPr lang="en-US" sz="2000" b="1" u="sng" dirty="0" smtClean="0">
                <a:latin typeface="Nikosh" pitchFamily="2" charset="0"/>
                <a:cs typeface="Nikosh" pitchFamily="2" charset="0"/>
              </a:rPr>
              <a:t>ঃ</a:t>
            </a:r>
            <a:r>
              <a:rPr lang="as-IN" sz="20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dirty="0" smtClean="0">
                <a:latin typeface="Nikosh" pitchFamily="2" charset="0"/>
                <a:cs typeface="Nikosh" pitchFamily="2" charset="0"/>
              </a:rPr>
              <a:t>১. আকার ও আয়তনের দিক থেকে বিশাল ও তাই সহজে বহনযোগ্য ছিল না।</a:t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dirty="0" smtClean="0">
                <a:latin typeface="Nikosh" pitchFamily="2" charset="0"/>
                <a:cs typeface="Nikosh" pitchFamily="2" charset="0"/>
              </a:rPr>
              <a:t>২. তুলনামূলকভাবে ধীর গতিসম্পন্ন প্রসেসিং।</a:t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dirty="0" smtClean="0">
                <a:latin typeface="Nikosh" pitchFamily="2" charset="0"/>
                <a:cs typeface="Nikosh" pitchFamily="2" charset="0"/>
              </a:rPr>
              <a:t>৩. মেমোরি হিসেবে ইলেকট্রনিক বর্তনীর চুম্বকীয় ড্রামের ব্যবহার।</a:t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dirty="0" smtClean="0">
                <a:latin typeface="Nikosh" pitchFamily="2" charset="0"/>
                <a:cs typeface="Nikosh" pitchFamily="2" charset="0"/>
              </a:rPr>
              <a:t>৪. ভ্যাকুয়াম টিউবের ব্যবহার।</a:t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dirty="0" smtClean="0">
                <a:latin typeface="Nikosh" pitchFamily="2" charset="0"/>
                <a:cs typeface="Nikosh" pitchFamily="2" charset="0"/>
              </a:rPr>
              <a:t>৫. ইনপুট ও আউটপুটের জন্য পাঞ্চ কার্ড ও ম্যাগনেটিক টেপের ব্যবহার।</a:t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dirty="0" smtClean="0">
                <a:latin typeface="Nikosh" pitchFamily="2" charset="0"/>
                <a:cs typeface="Nikosh" pitchFamily="2" charset="0"/>
              </a:rPr>
              <a:t>৬. সীমিত তথ্য ধারণক্ষমতা।</a:t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dirty="0" smtClean="0">
                <a:latin typeface="Nikosh" pitchFamily="2" charset="0"/>
                <a:cs typeface="Nikosh" pitchFamily="2" charset="0"/>
              </a:rPr>
              <a:t>৭. মেশিন ভাষার মাধ্যমে প্রোগামিং কোডের ব্যবহার।</a:t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dirty="0" smtClean="0">
                <a:latin typeface="Nikosh" pitchFamily="2" charset="0"/>
                <a:cs typeface="Nikosh" pitchFamily="2" charset="0"/>
              </a:rPr>
              <a:t>৮. অতিরিক্ত রক্ষণাবেক্ষণ ব্যয়, উত্তাপ সমস্যা।</a:t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dirty="0" smtClean="0">
                <a:latin typeface="Nikosh" pitchFamily="2" charset="0"/>
                <a:cs typeface="Nikosh" pitchFamily="2" charset="0"/>
              </a:rPr>
              <a:t>৯. অত্যাধিক বিদ্যুৎ শক্তির খরচ, ইত্যাদি।</a:t>
            </a:r>
            <a:endParaRPr lang="en-US" sz="20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9" name="Picture 8" descr="500004275-03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133600"/>
            <a:ext cx="4286250" cy="3429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4515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28600"/>
            <a:ext cx="8382000" cy="64633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3600" dirty="0" smtClean="0">
                <a:latin typeface="Nikosh" pitchFamily="2" charset="0"/>
                <a:cs typeface="Nikosh" pitchFamily="2" charset="0"/>
              </a:rPr>
              <a:t>দ্বিতীয় প্রজন্ম (2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nd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Generation): (</a:t>
            </a:r>
            <a:r>
              <a:rPr lang="as-IN" sz="3600" dirty="0" smtClean="0">
                <a:latin typeface="Nikosh" pitchFamily="2" charset="0"/>
                <a:cs typeface="Nikosh" pitchFamily="2" charset="0"/>
              </a:rPr>
              <a:t>১৯৫৮-৬৫)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752600"/>
            <a:ext cx="4267200" cy="37856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as-IN" sz="2000" b="1" u="sng" dirty="0" smtClean="0">
                <a:latin typeface="Nikosh" pitchFamily="2" charset="0"/>
                <a:cs typeface="Nikosh" pitchFamily="2" charset="0"/>
              </a:rPr>
              <a:t>দ্বিতীয় প্রজন্মের কম্পিউটারের বৈশিষ্ট্য</a:t>
            </a:r>
            <a:r>
              <a:rPr lang="en-US" sz="2000" b="1" u="sng" dirty="0" smtClean="0">
                <a:latin typeface="Nikosh" pitchFamily="2" charset="0"/>
                <a:cs typeface="Nikosh" pitchFamily="2" charset="0"/>
              </a:rPr>
              <a:t>ঃ</a:t>
            </a:r>
            <a:r>
              <a:rPr lang="as-IN" sz="20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dirty="0" smtClean="0">
                <a:latin typeface="Nikosh" pitchFamily="2" charset="0"/>
                <a:cs typeface="Nikosh" pitchFamily="2" charset="0"/>
              </a:rPr>
              <a:t>১. ট্রানজিস্টার ও ইন্টিগ্রেটেড সার্কিটের ব্যবহার।</a:t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dirty="0" smtClean="0">
                <a:latin typeface="Nikosh" pitchFamily="2" charset="0"/>
                <a:cs typeface="Nikosh" pitchFamily="2" charset="0"/>
              </a:rPr>
              <a:t>২. কম্পিউটারের আকৃতি ও আয়তনের সংকোচন।</a:t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dirty="0" smtClean="0">
                <a:latin typeface="Nikosh" pitchFamily="2" charset="0"/>
                <a:cs typeface="Nikosh" pitchFamily="2" charset="0"/>
              </a:rPr>
              <a:t>৩. চুম্বকীয় কোর স্মৃতি ব্যবহার ও ম্যাগনেটিক ডিস্কের ব্যাপক ব্যবহার।</a:t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dirty="0" smtClean="0">
                <a:latin typeface="Nikosh" pitchFamily="2" charset="0"/>
                <a:cs typeface="Nikosh" pitchFamily="2" charset="0"/>
              </a:rPr>
              <a:t>৪. ইনপুট ও আউটপুট ডিভাইসের উন্নয়ন।</a:t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dirty="0" smtClean="0">
                <a:latin typeface="Nikosh" pitchFamily="2" charset="0"/>
                <a:cs typeface="Nikosh" pitchFamily="2" charset="0"/>
              </a:rPr>
              <a:t>৫. উচ্চতর প্রোগামিং ভাষার উদ্ভব ও ব্যবহার।</a:t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dirty="0" smtClean="0">
                <a:latin typeface="Nikosh" pitchFamily="2" charset="0"/>
                <a:cs typeface="Nikosh" pitchFamily="2" charset="0"/>
              </a:rPr>
              <a:t>৬. কার্য সম্পাদন গতির উন্নতি।</a:t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dirty="0" smtClean="0">
                <a:latin typeface="Nikosh" pitchFamily="2" charset="0"/>
                <a:cs typeface="Nikosh" pitchFamily="2" charset="0"/>
              </a:rPr>
              <a:t>৭. টেলিফোন লাইন ব্যবহার করে ডেটা স্থানান্তরের ব্যবস্থা।</a:t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dirty="0" smtClean="0">
                <a:latin typeface="Nikosh" pitchFamily="2" charset="0"/>
                <a:cs typeface="Nikosh" pitchFamily="2" charset="0"/>
              </a:rPr>
              <a:t>৮. তাপমাত্রা সমস্যার সমাধান।</a:t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endParaRPr lang="en-US" sz="20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5" name="Picture 4" descr="411-680x5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2462" y="1752600"/>
            <a:ext cx="4491038" cy="3505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4515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28600"/>
            <a:ext cx="8382000" cy="64633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3600" dirty="0" smtClean="0">
                <a:latin typeface="Nikosh" pitchFamily="2" charset="0"/>
                <a:cs typeface="Nikosh" pitchFamily="2" charset="0"/>
              </a:rPr>
              <a:t>তৃতীয় প্রজন্ম (3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rd Generation): (</a:t>
            </a:r>
            <a:r>
              <a:rPr lang="as-IN" sz="3600" dirty="0" smtClean="0">
                <a:latin typeface="Nikosh" pitchFamily="2" charset="0"/>
                <a:cs typeface="Nikosh" pitchFamily="2" charset="0"/>
              </a:rPr>
              <a:t>১৯৬৩-৭২)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752600"/>
            <a:ext cx="4267200" cy="34778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as-IN" sz="20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b="1" u="sng" dirty="0" smtClean="0">
                <a:latin typeface="Nikosh" pitchFamily="2" charset="0"/>
                <a:cs typeface="Nikosh" pitchFamily="2" charset="0"/>
              </a:rPr>
              <a:t>তৃতীয় প্রজন্মের কম্পিউটারে বৈশিষ্ট্য</a:t>
            </a:r>
            <a:r>
              <a:rPr lang="en-US" sz="2000" b="1" u="sng" dirty="0" smtClean="0">
                <a:latin typeface="Nikosh" pitchFamily="2" charset="0"/>
                <a:cs typeface="Nikosh" pitchFamily="2" charset="0"/>
              </a:rPr>
              <a:t>ঃ</a:t>
            </a:r>
            <a:r>
              <a:rPr lang="as-IN" sz="20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dirty="0" smtClean="0">
                <a:latin typeface="Nikosh" pitchFamily="2" charset="0"/>
                <a:cs typeface="Nikosh" pitchFamily="2" charset="0"/>
              </a:rPr>
              <a:t>১. ইন্টিগ্রেটেড সার্কিট (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IC) </a:t>
            </a:r>
            <a:r>
              <a:rPr lang="as-IN" sz="2000" dirty="0" smtClean="0">
                <a:latin typeface="Nikosh" pitchFamily="2" charset="0"/>
                <a:cs typeface="Nikosh" pitchFamily="2" charset="0"/>
              </a:rPr>
              <a:t>এর ব্যাপক প্রচলন।</a:t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dirty="0" smtClean="0">
                <a:latin typeface="Nikosh" pitchFamily="2" charset="0"/>
                <a:cs typeface="Nikosh" pitchFamily="2" charset="0"/>
              </a:rPr>
              <a:t>২. অর্ধপরিবাহী স্মৃতির উদ্ভব ও ব্যবহার।</a:t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dirty="0" smtClean="0">
                <a:latin typeface="Nikosh" pitchFamily="2" charset="0"/>
                <a:cs typeface="Nikosh" pitchFamily="2" charset="0"/>
              </a:rPr>
              <a:t>৩. আকৃতির সংকোচন।</a:t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dirty="0" smtClean="0">
                <a:latin typeface="Nikosh" pitchFamily="2" charset="0"/>
                <a:cs typeface="Nikosh" pitchFamily="2" charset="0"/>
              </a:rPr>
              <a:t>৪. প্রসেসিং স্পীডের ব্যাপক বৃদ্ধি।</a:t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dirty="0" smtClean="0">
                <a:latin typeface="Nikosh" pitchFamily="2" charset="0"/>
                <a:cs typeface="Nikosh" pitchFamily="2" charset="0"/>
              </a:rPr>
              <a:t>৫. মিনি কম্পিউটারের প্রচলন।</a:t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dirty="0" smtClean="0">
                <a:latin typeface="Nikosh" pitchFamily="2" charset="0"/>
                <a:cs typeface="Nikosh" pitchFamily="2" charset="0"/>
              </a:rPr>
              <a:t>৬. উচ্চতর ভাষার উন্নয়ন ও ব্যবহার।</a:t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dirty="0" smtClean="0">
                <a:latin typeface="Nikosh" pitchFamily="2" charset="0"/>
                <a:cs typeface="Nikosh" pitchFamily="2" charset="0"/>
              </a:rPr>
              <a:t>৭. ভিডিও ডিসপ্লে ইউনিট, লাইন প্রিন্টার ইত্যাদি আউটপুট ডিভাইস প্রচলন। </a:t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endParaRPr lang="en-US" sz="20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6" name="Picture 5" descr="third_gener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9515" y="2286000"/>
            <a:ext cx="4218685" cy="304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4515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28600"/>
            <a:ext cx="8382000" cy="64633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3600" dirty="0" smtClean="0">
                <a:latin typeface="Nikosh" pitchFamily="2" charset="0"/>
                <a:cs typeface="Nikosh" pitchFamily="2" charset="0"/>
              </a:rPr>
              <a:t>চতুর্থ প্রজন্ম (4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th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Generation): (</a:t>
            </a:r>
            <a:r>
              <a:rPr lang="as-IN" sz="3600" dirty="0" smtClean="0">
                <a:latin typeface="Nikosh" pitchFamily="2" charset="0"/>
                <a:cs typeface="Nikosh" pitchFamily="2" charset="0"/>
              </a:rPr>
              <a:t>১৯৭৩-২০০০)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752600"/>
            <a:ext cx="4267200" cy="3477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s-IN" sz="20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b="1" u="sng" dirty="0" smtClean="0">
                <a:latin typeface="Nikosh" pitchFamily="2" charset="0"/>
                <a:cs typeface="Nikosh" pitchFamily="2" charset="0"/>
              </a:rPr>
              <a:t>চতুর্থ প্রজন্মের কম্পিউটারের বৈশিষ্ট্যঃ</a:t>
            </a:r>
            <a:r>
              <a:rPr lang="as-IN" sz="20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dirty="0" smtClean="0">
                <a:latin typeface="Nikosh" pitchFamily="2" charset="0"/>
                <a:cs typeface="Nikosh" pitchFamily="2" charset="0"/>
              </a:rPr>
              <a:t>১. মাইক্রোপ্রসেসর এর উদ্ভব ও ব্যবহার।</a:t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dirty="0" smtClean="0">
                <a:latin typeface="Nikosh" pitchFamily="2" charset="0"/>
                <a:cs typeface="Nikosh" pitchFamily="2" charset="0"/>
              </a:rPr>
              <a:t>২. তথ্য ধারণক্ষমতার ব্যাপক উন্নতি।</a:t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dirty="0" smtClean="0">
                <a:latin typeface="Nikosh" pitchFamily="2" charset="0"/>
                <a:cs typeface="Nikosh" pitchFamily="2" charset="0"/>
              </a:rPr>
              <a:t>৩. বিভিন্ন অপারেটিং সিস্টেমের ব্যবহার।</a:t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dirty="0" smtClean="0">
                <a:latin typeface="Nikosh" pitchFamily="2" charset="0"/>
                <a:cs typeface="Nikosh" pitchFamily="2" charset="0"/>
              </a:rPr>
              <a:t>৪. এ্যাপ্লিকেশন প্রােগ্রামের ব্যবহার।</a:t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dirty="0" smtClean="0">
                <a:latin typeface="Nikosh" pitchFamily="2" charset="0"/>
                <a:cs typeface="Nikosh" pitchFamily="2" charset="0"/>
              </a:rPr>
              <a:t>৫. প্যাকেজ সফটওয়্যারের ব্যবহার।</a:t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dirty="0" smtClean="0">
                <a:latin typeface="Nikosh" pitchFamily="2" charset="0"/>
                <a:cs typeface="Nikosh" pitchFamily="2" charset="0"/>
              </a:rPr>
              <a:t>৬. মাইক্রোকম্পিউটারের ব্যাপক প্রচলন।</a:t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dirty="0" smtClean="0">
                <a:latin typeface="Nikosh" pitchFamily="2" charset="0"/>
                <a:cs typeface="Nikosh" pitchFamily="2" charset="0"/>
              </a:rPr>
              <a:t>৭. হাইপার থ্রেডিং প্রযুক্তির উদ্ভব ও প্রসেসরের গতি বৃদ্ধিতে ব্যবহার।</a:t>
            </a:r>
            <a:br>
              <a:rPr lang="as-IN" sz="2000" dirty="0" smtClean="0">
                <a:latin typeface="Nikosh" pitchFamily="2" charset="0"/>
                <a:cs typeface="Nikosh" pitchFamily="2" charset="0"/>
              </a:rPr>
            </a:br>
            <a:r>
              <a:rPr lang="as-IN" sz="2000" dirty="0" smtClean="0">
                <a:latin typeface="Nikosh" pitchFamily="2" charset="0"/>
                <a:cs typeface="Nikosh" pitchFamily="2" charset="0"/>
              </a:rPr>
              <a:t>৮. প্যারালাল প্রসেসিং নিয়ে গবেষণা শুরু।</a:t>
            </a:r>
            <a:endParaRPr lang="en-US" sz="20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5" name="Picture 4" descr="6453559_previe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752600"/>
            <a:ext cx="3962400" cy="3962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4515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455</Words>
  <Application>Microsoft Office PowerPoint</Application>
  <PresentationFormat>On-screen Show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শিক্ষক 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Sumon</dc:creator>
  <cp:lastModifiedBy>facebook computer</cp:lastModifiedBy>
  <cp:revision>177</cp:revision>
  <dcterms:created xsi:type="dcterms:W3CDTF">2006-08-16T00:00:00Z</dcterms:created>
  <dcterms:modified xsi:type="dcterms:W3CDTF">2021-01-12T16:06:26Z</dcterms:modified>
</cp:coreProperties>
</file>