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8"/>
  </p:notesMasterIdLst>
  <p:sldIdLst>
    <p:sldId id="259" r:id="rId2"/>
    <p:sldId id="260" r:id="rId3"/>
    <p:sldId id="261" r:id="rId4"/>
    <p:sldId id="278" r:id="rId5"/>
    <p:sldId id="279" r:id="rId6"/>
    <p:sldId id="280" r:id="rId7"/>
    <p:sldId id="281" r:id="rId8"/>
    <p:sldId id="277" r:id="rId9"/>
    <p:sldId id="283" r:id="rId10"/>
    <p:sldId id="287" r:id="rId11"/>
    <p:sldId id="285" r:id="rId12"/>
    <p:sldId id="286" r:id="rId13"/>
    <p:sldId id="273" r:id="rId14"/>
    <p:sldId id="288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650B3-3EAE-43DB-9604-40E86FBC26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5276B-2348-4560-A4A7-C2DDEEAA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5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EAB0-6DA5-4812-B02C-925E907C94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86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শিক্ষার্থীদের ছবিটি</a:t>
            </a:r>
            <a:r>
              <a:rPr lang="bn-BD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দেখিয়ে চিন্তা করে ছবিটিতে কোন বিষয়টি প্রতিফলিত হয়ছে তা মন্তব্য করতে বলা যেতে পারে-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AFCBE-79C4-495F-9EE9-9ABFDDC879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1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জোড়ায়</a:t>
            </a:r>
            <a:r>
              <a:rPr lang="bn-BD" baseline="0" dirty="0" smtClean="0"/>
              <a:t> কাজটি করিয়ে ২/৩ টি জোড়ার কাজ উপস্থাপন করানো যেতে পারে- অন্যদের মিলে যাওয়া পয়েন্টগুলো টিক চিহ্ন দিতে বলা যেতে পারে- এর পর কারো আলাদা পয়েন্ট থাকলে তা উপস্থাপন করতে বলা যেতে পারে-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EAB0-6DA5-4812-B02C-925E907C94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81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smtClean="0"/>
              <a:t>বাড়ির কাজ</a:t>
            </a:r>
            <a:r>
              <a:rPr lang="bn-BD" sz="1200" baseline="0" smtClean="0"/>
              <a:t> হিসেবে দেয়া বিষয়টি বিশ্লেষণ করে শিক্ষার্থীদের স্পস্ট ধারণা দেয়া যেতে পারে- যা শিক্ষার্থীদের সঠিক উত্তর লিখতে সহায়তা করবে।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EAB0-6DA5-4812-B02C-925E907C94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2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3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0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783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70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34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19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6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8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4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ame 39"/>
          <p:cNvSpPr/>
          <p:nvPr userDrawn="1"/>
        </p:nvSpPr>
        <p:spPr>
          <a:xfrm>
            <a:off x="152400" y="152400"/>
            <a:ext cx="8839200" cy="6553200"/>
          </a:xfrm>
          <a:prstGeom prst="frame">
            <a:avLst>
              <a:gd name="adj1" fmla="val 266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rame 40"/>
          <p:cNvSpPr/>
          <p:nvPr userDrawn="1"/>
        </p:nvSpPr>
        <p:spPr>
          <a:xfrm>
            <a:off x="0" y="0"/>
            <a:ext cx="9155752" cy="6858000"/>
          </a:xfrm>
          <a:prstGeom prst="frame">
            <a:avLst>
              <a:gd name="adj1" fmla="val 266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550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3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4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3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4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4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8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8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7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568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6"/>
          <a:stretch/>
        </p:blipFill>
        <p:spPr>
          <a:xfrm>
            <a:off x="220979" y="381001"/>
            <a:ext cx="877062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9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5029200" cy="707886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যৌতুক নির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ধ আইন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276600"/>
            <a:ext cx="8686800" cy="3170099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বাংলাদেশে ১৯৮০ সালে যৌতুক নিরুধ আইন প্রণয়ন করা হয়েছে। পরবরতীতে ১৯৮৬ সালে যৌতুক নিরুধ আইন সংশোধন করা হয়েছে।  এ আইনে অপরাধীর জন্য ১ বছর থেকে ৫ বছর পর্যন্ত কারাদণ্ডের বিধান রাখা হয়েছে।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6916511" cy="480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301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62000"/>
            <a:ext cx="6550187" cy="563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9121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304800"/>
            <a:ext cx="5486400" cy="707886"/>
          </a:xfrm>
          <a:prstGeom prst="rect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b="1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753671"/>
            <a:ext cx="8610600" cy="1323439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যৌতুক সম্পর্কে তোমার পাশের সহপাঠীদের সাথে আলোচনা কর।</a:t>
            </a:r>
            <a:endParaRPr lang="en-US" sz="4000" b="1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5"/>
          <a:stretch/>
        </p:blipFill>
        <p:spPr>
          <a:xfrm>
            <a:off x="2209800" y="1752600"/>
            <a:ext cx="5486400" cy="266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941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752600" y="303575"/>
            <a:ext cx="6172200" cy="810603"/>
          </a:xfrm>
          <a:custGeom>
            <a:avLst/>
            <a:gdLst>
              <a:gd name="connsiteX0" fmla="*/ 0 w 8350996"/>
              <a:gd name="connsiteY0" fmla="*/ 73994 h 739937"/>
              <a:gd name="connsiteX1" fmla="*/ 73994 w 8350996"/>
              <a:gd name="connsiteY1" fmla="*/ 0 h 739937"/>
              <a:gd name="connsiteX2" fmla="*/ 8277002 w 8350996"/>
              <a:gd name="connsiteY2" fmla="*/ 0 h 739937"/>
              <a:gd name="connsiteX3" fmla="*/ 8350996 w 8350996"/>
              <a:gd name="connsiteY3" fmla="*/ 73994 h 739937"/>
              <a:gd name="connsiteX4" fmla="*/ 8350996 w 8350996"/>
              <a:gd name="connsiteY4" fmla="*/ 665943 h 739937"/>
              <a:gd name="connsiteX5" fmla="*/ 8277002 w 8350996"/>
              <a:gd name="connsiteY5" fmla="*/ 739937 h 739937"/>
              <a:gd name="connsiteX6" fmla="*/ 73994 w 8350996"/>
              <a:gd name="connsiteY6" fmla="*/ 739937 h 739937"/>
              <a:gd name="connsiteX7" fmla="*/ 0 w 8350996"/>
              <a:gd name="connsiteY7" fmla="*/ 665943 h 739937"/>
              <a:gd name="connsiteX8" fmla="*/ 0 w 8350996"/>
              <a:gd name="connsiteY8" fmla="*/ 73994 h 73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50996" h="739937">
                <a:moveTo>
                  <a:pt x="0" y="73994"/>
                </a:moveTo>
                <a:cubicBezTo>
                  <a:pt x="0" y="33128"/>
                  <a:pt x="33128" y="0"/>
                  <a:pt x="73994" y="0"/>
                </a:cubicBezTo>
                <a:lnTo>
                  <a:pt x="8277002" y="0"/>
                </a:lnTo>
                <a:cubicBezTo>
                  <a:pt x="8317868" y="0"/>
                  <a:pt x="8350996" y="33128"/>
                  <a:pt x="8350996" y="73994"/>
                </a:cubicBezTo>
                <a:lnTo>
                  <a:pt x="8350996" y="665943"/>
                </a:lnTo>
                <a:cubicBezTo>
                  <a:pt x="8350996" y="706809"/>
                  <a:pt x="8317868" y="739937"/>
                  <a:pt x="8277002" y="739937"/>
                </a:cubicBezTo>
                <a:lnTo>
                  <a:pt x="73994" y="739937"/>
                </a:lnTo>
                <a:cubicBezTo>
                  <a:pt x="33128" y="739937"/>
                  <a:pt x="0" y="706809"/>
                  <a:pt x="0" y="665943"/>
                </a:cubicBezTo>
                <a:lnTo>
                  <a:pt x="0" y="73994"/>
                </a:lnTo>
                <a:close/>
              </a:path>
            </a:pathLst>
          </a:custGeom>
          <a:solidFill>
            <a:srgbClr val="C0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24542" tIns="90252" rIns="124542" bIns="90252" numCol="1" spcCol="1270" anchor="ctr" anchorCtr="0">
            <a:noAutofit/>
          </a:bodyPr>
          <a:lstStyle/>
          <a:p>
            <a:pPr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133600"/>
            <a:ext cx="71628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বিয়ের সময় কত টাকা উপহার দিলে যৌতুক হিসেবে 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গণ্য হয় না?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নারী ও শিশু নির্যাতন আইন কত সালে করা  হয়?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495800"/>
            <a:ext cx="5867400" cy="1077218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/>
              <a:t> উত্তরঃ ৫০০ টাকা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/>
              <a:t> উত্তরঃ ১৯৮৩ সালে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9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455594"/>
            <a:ext cx="7275177" cy="810603"/>
          </a:xfrm>
          <a:custGeom>
            <a:avLst/>
            <a:gdLst>
              <a:gd name="connsiteX0" fmla="*/ 0 w 8350996"/>
              <a:gd name="connsiteY0" fmla="*/ 73994 h 739937"/>
              <a:gd name="connsiteX1" fmla="*/ 73994 w 8350996"/>
              <a:gd name="connsiteY1" fmla="*/ 0 h 739937"/>
              <a:gd name="connsiteX2" fmla="*/ 8277002 w 8350996"/>
              <a:gd name="connsiteY2" fmla="*/ 0 h 739937"/>
              <a:gd name="connsiteX3" fmla="*/ 8350996 w 8350996"/>
              <a:gd name="connsiteY3" fmla="*/ 73994 h 739937"/>
              <a:gd name="connsiteX4" fmla="*/ 8350996 w 8350996"/>
              <a:gd name="connsiteY4" fmla="*/ 665943 h 739937"/>
              <a:gd name="connsiteX5" fmla="*/ 8277002 w 8350996"/>
              <a:gd name="connsiteY5" fmla="*/ 739937 h 739937"/>
              <a:gd name="connsiteX6" fmla="*/ 73994 w 8350996"/>
              <a:gd name="connsiteY6" fmla="*/ 739937 h 739937"/>
              <a:gd name="connsiteX7" fmla="*/ 0 w 8350996"/>
              <a:gd name="connsiteY7" fmla="*/ 665943 h 739937"/>
              <a:gd name="connsiteX8" fmla="*/ 0 w 8350996"/>
              <a:gd name="connsiteY8" fmla="*/ 73994 h 73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50996" h="739937">
                <a:moveTo>
                  <a:pt x="0" y="73994"/>
                </a:moveTo>
                <a:cubicBezTo>
                  <a:pt x="0" y="33128"/>
                  <a:pt x="33128" y="0"/>
                  <a:pt x="73994" y="0"/>
                </a:cubicBezTo>
                <a:lnTo>
                  <a:pt x="8277002" y="0"/>
                </a:lnTo>
                <a:cubicBezTo>
                  <a:pt x="8317868" y="0"/>
                  <a:pt x="8350996" y="33128"/>
                  <a:pt x="8350996" y="73994"/>
                </a:cubicBezTo>
                <a:lnTo>
                  <a:pt x="8350996" y="665943"/>
                </a:lnTo>
                <a:cubicBezTo>
                  <a:pt x="8350996" y="706809"/>
                  <a:pt x="8317868" y="739937"/>
                  <a:pt x="8277002" y="739937"/>
                </a:cubicBezTo>
                <a:lnTo>
                  <a:pt x="73994" y="739937"/>
                </a:lnTo>
                <a:cubicBezTo>
                  <a:pt x="33128" y="739937"/>
                  <a:pt x="0" y="706809"/>
                  <a:pt x="0" y="665943"/>
                </a:cubicBezTo>
                <a:lnTo>
                  <a:pt x="0" y="73994"/>
                </a:lnTo>
                <a:close/>
              </a:path>
            </a:pathLst>
          </a:custGeom>
          <a:solidFill>
            <a:srgbClr val="FF99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24542" tIns="90252" rIns="124542" bIns="90252" numCol="1" spcCol="1270" anchor="ctr" anchorCtr="0">
            <a:noAutofit/>
          </a:bodyPr>
          <a:lstStyle/>
          <a:p>
            <a:pPr lvl="0"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5181600"/>
            <a:ext cx="7625256" cy="646331"/>
          </a:xfrm>
          <a:prstGeom prst="rect">
            <a:avLst/>
          </a:prstGeom>
          <a:solidFill>
            <a:srgbClr val="0000FF"/>
          </a:solidFill>
        </p:spPr>
        <p:txBody>
          <a:bodyPr wrap="square">
            <a:spAutoFit/>
          </a:bodyPr>
          <a:lstStyle/>
          <a:p>
            <a:pPr algn="ctr"/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যৌতুক নিরুধ আইনে কী বলা  হয়েছে ব্যাখ্যা কর</a:t>
            </a: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।</a:t>
            </a:r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01013"/>
            <a:ext cx="2900363" cy="29003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5651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6106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5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47527" y="368084"/>
            <a:ext cx="3581430" cy="923330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/>
            <a:r>
              <a:rPr lang="en-US" sz="54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528" y="3048000"/>
            <a:ext cx="8402472" cy="341632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600" dirty="0"/>
              <a:t>বিশ্বজিৎ হালদার</a:t>
            </a:r>
            <a:endParaRPr lang="en-US" sz="3600" dirty="0"/>
          </a:p>
          <a:p>
            <a:r>
              <a:rPr lang="bn-IN" sz="3600" dirty="0"/>
              <a:t>সহকারী শিক্ষক</a:t>
            </a:r>
            <a:endParaRPr lang="en-US" sz="3600" dirty="0"/>
          </a:p>
          <a:p>
            <a:r>
              <a:rPr lang="bn-IN" sz="3600" dirty="0"/>
              <a:t>বাহিরদিয়া মাধ্যমিক বিদ্যালয়</a:t>
            </a:r>
            <a:endParaRPr lang="en-US" sz="3600" dirty="0"/>
          </a:p>
          <a:p>
            <a:r>
              <a:rPr lang="bn-IN" sz="3600" dirty="0"/>
              <a:t>ফকিরহাট</a:t>
            </a:r>
            <a:r>
              <a:rPr lang="en-US" sz="3600" dirty="0"/>
              <a:t>,</a:t>
            </a:r>
            <a:r>
              <a:rPr lang="bn-IN" sz="3600" dirty="0"/>
              <a:t>বাগেরহাট।</a:t>
            </a:r>
            <a:endParaRPr lang="en-US" sz="3600" dirty="0"/>
          </a:p>
          <a:p>
            <a:r>
              <a:rPr lang="bn-BD" sz="3600" dirty="0"/>
              <a:t>মোবা</a:t>
            </a:r>
            <a:r>
              <a:rPr lang="en-US" sz="3600" dirty="0"/>
              <a:t>: </a:t>
            </a:r>
            <a:r>
              <a:rPr lang="bn-BD" sz="3600" dirty="0"/>
              <a:t>০১৭</a:t>
            </a:r>
            <a:r>
              <a:rPr lang="bn-IN" sz="3600" dirty="0"/>
              <a:t>৪৬০৫৫৭৩৭</a:t>
            </a:r>
            <a:endParaRPr lang="en-US" sz="3600" dirty="0"/>
          </a:p>
          <a:p>
            <a:r>
              <a:rPr lang="en-US" sz="3600" dirty="0"/>
              <a:t>E-mail: biswajitbahirdia@gmail.com</a:t>
            </a:r>
          </a:p>
        </p:txBody>
      </p:sp>
    </p:spTree>
    <p:extLst>
      <p:ext uri="{BB962C8B-B14F-4D97-AF65-F5344CB8AC3E}">
        <p14:creationId xmlns:p14="http://schemas.microsoft.com/office/powerpoint/2010/main" val="34554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1766" y="484833"/>
            <a:ext cx="6179234" cy="830997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কয়েকটি ছবি দেখি...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8"/>
          <a:stretch/>
        </p:blipFill>
        <p:spPr>
          <a:xfrm>
            <a:off x="1821766" y="1676400"/>
            <a:ext cx="6179233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33800" y="4724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যৌতুক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865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001000" cy="6096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75" y="914400"/>
            <a:ext cx="2514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</a:rPr>
              <a:t>যৌতুক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4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458200" cy="6019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48033" y="304800"/>
            <a:ext cx="4667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যৌতুক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07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7937"/>
            <a:ext cx="8229600" cy="540906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276416" y="1067937"/>
            <a:ext cx="36767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</a:rPr>
              <a:t>যৌতুক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274" y="353487"/>
            <a:ext cx="3248749" cy="1446550"/>
          </a:xfrm>
          <a:prstGeom prst="rect">
            <a:avLst/>
          </a:prstGeom>
          <a:solidFill>
            <a:srgbClr val="FF00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88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পাঠ</a:t>
            </a:r>
            <a:r>
              <a:rPr lang="en-US" sz="88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endParaRPr lang="en-US" sz="5400" b="1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274" y="3505200"/>
            <a:ext cx="8400126" cy="193899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যৌতুকের ধারনা,কারণ ও প্রভাব, যৌতুক নিরুধ আইন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:-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/>
              <a:t> </a:t>
            </a:r>
            <a:endParaRPr lang="en-US" sz="6000" dirty="0"/>
          </a:p>
        </p:txBody>
      </p:sp>
      <p:sp>
        <p:nvSpPr>
          <p:cNvPr id="4" name="Down Arrow 3"/>
          <p:cNvSpPr/>
          <p:nvPr/>
        </p:nvSpPr>
        <p:spPr>
          <a:xfrm>
            <a:off x="2895600" y="1800037"/>
            <a:ext cx="1153401" cy="14017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"/>
          <a:stretch/>
        </p:blipFill>
        <p:spPr>
          <a:xfrm>
            <a:off x="6144349" y="391018"/>
            <a:ext cx="2133600" cy="28623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88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16094" y="381000"/>
            <a:ext cx="3360906" cy="990600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981200" y="1600200"/>
            <a:ext cx="5730562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819400"/>
            <a:ext cx="7467600" cy="3505200"/>
          </a:xfrm>
          <a:prstGeom prst="rect">
            <a:avLst/>
          </a:prstGeom>
          <a:solidFill>
            <a:srgbClr val="00B050"/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0" lvl="1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bn-IN" sz="4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bn-IN" sz="4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যৌতুকের ধারণা ব্যাখ্যা করতে পারবে </a:t>
            </a:r>
            <a:r>
              <a:rPr lang="bn-IN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।</a:t>
            </a: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endParaRPr lang="en-US" sz="4400" b="0" kern="1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IN" sz="4400" b="0" kern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IN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যৌতুকের </a:t>
            </a: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কারণ ও প্রভাব বিশ্লেষ করতে পারবে।</a:t>
            </a: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যৌতুক নিরূধ আইনের </a:t>
            </a:r>
            <a:r>
              <a:rPr lang="bn-IN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ব্যাখ্যা করতে পারবে । </a:t>
            </a:r>
            <a:endParaRPr lang="bn-IN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0" lvl="1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4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4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0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98"/>
          <a:stretch/>
        </p:blipFill>
        <p:spPr>
          <a:xfrm>
            <a:off x="304800" y="983397"/>
            <a:ext cx="8610600" cy="392183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162300" y="152400"/>
            <a:ext cx="2895600" cy="83099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যৌতুক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181600"/>
            <a:ext cx="8610600" cy="1200329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বিয়ের সময় বর বা কনে বিপরীত পক্ষের কাছ থেকে যে অর্থ বা সম্পত্তি দাবি করে ও গ্রহণ করে তাকেই যৌতুক বলে।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218</TotalTime>
  <Words>263</Words>
  <Application>Microsoft Office PowerPoint</Application>
  <PresentationFormat>On-screen Show (4:3)</PresentationFormat>
  <Paragraphs>42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NikoshBAN</vt:lpstr>
      <vt:lpstr>Vrinda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Fayzul</dc:creator>
  <cp:lastModifiedBy>MULTIMEDIA</cp:lastModifiedBy>
  <cp:revision>55</cp:revision>
  <dcterms:created xsi:type="dcterms:W3CDTF">2006-08-16T00:00:00Z</dcterms:created>
  <dcterms:modified xsi:type="dcterms:W3CDTF">2021-01-09T14:58:58Z</dcterms:modified>
</cp:coreProperties>
</file>