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90" r:id="rId4"/>
    <p:sldId id="289" r:id="rId5"/>
    <p:sldId id="261" r:id="rId6"/>
    <p:sldId id="291" r:id="rId7"/>
    <p:sldId id="292" r:id="rId8"/>
    <p:sldId id="264" r:id="rId9"/>
    <p:sldId id="266" r:id="rId10"/>
    <p:sldId id="268" r:id="rId11"/>
    <p:sldId id="271" r:id="rId12"/>
    <p:sldId id="273" r:id="rId13"/>
    <p:sldId id="282" r:id="rId14"/>
    <p:sldId id="293" r:id="rId15"/>
    <p:sldId id="294" r:id="rId16"/>
    <p:sldId id="295" r:id="rId17"/>
    <p:sldId id="296" r:id="rId18"/>
    <p:sldId id="286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6B89-A6B5-4820-B54B-410C651911B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76D30-DBBE-448D-8ED8-D29514CE71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263305-428B-40FA-8186-3DA4168A31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5866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76D30-DBBE-448D-8ED8-D29514CE719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71611-9CCA-4122-9799-A0D91D7746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1707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BA88-1C30-4572-89DF-98C054AE0B4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C9D-C4E8-4D6D-8AA3-CE8FF4067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BA88-1C30-4572-89DF-98C054AE0B4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C9D-C4E8-4D6D-8AA3-CE8FF4067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BA88-1C30-4572-89DF-98C054AE0B4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C9D-C4E8-4D6D-8AA3-CE8FF4067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BA88-1C30-4572-89DF-98C054AE0B4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C9D-C4E8-4D6D-8AA3-CE8FF4067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BA88-1C30-4572-89DF-98C054AE0B4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C9D-C4E8-4D6D-8AA3-CE8FF4067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BA88-1C30-4572-89DF-98C054AE0B4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C9D-C4E8-4D6D-8AA3-CE8FF4067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BA88-1C30-4572-89DF-98C054AE0B4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C9D-C4E8-4D6D-8AA3-CE8FF4067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BA88-1C30-4572-89DF-98C054AE0B4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C9D-C4E8-4D6D-8AA3-CE8FF4067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BA88-1C30-4572-89DF-98C054AE0B4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C9D-C4E8-4D6D-8AA3-CE8FF4067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BA88-1C30-4572-89DF-98C054AE0B4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C9D-C4E8-4D6D-8AA3-CE8FF4067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BA88-1C30-4572-89DF-98C054AE0B4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C9D-C4E8-4D6D-8AA3-CE8FF4067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0BA88-1C30-4572-89DF-98C054AE0B4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2C9D-C4E8-4D6D-8AA3-CE8FF40675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62" y="6080104"/>
            <a:ext cx="5312738" cy="7778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44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এক্স অরগেট এবং এক্স নরগেট</a:t>
            </a:r>
            <a:endParaRPr lang="en-US" sz="44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7468" l="0" r="100000">
                        <a14:foregroundMark x1="13269" y1="18481" x2="50192" y2="90380"/>
                        <a14:foregroundMark x1="3654" y1="87595" x2="92308" y2="81772"/>
                        <a14:foregroundMark x1="46154" y1="54430" x2="86731" y2="97468"/>
                        <a14:foregroundMark x1="57308" y1="56203" x2="79808" y2="68354"/>
                        <a14:foregroundMark x1="85962" y1="67342" x2="97885" y2="66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532"/>
          <a:stretch/>
        </p:blipFill>
        <p:spPr>
          <a:xfrm>
            <a:off x="6490952" y="1"/>
            <a:ext cx="2653048" cy="1803041"/>
          </a:xfrm>
          <a:prstGeom prst="rect">
            <a:avLst/>
          </a:prstGeom>
        </p:spPr>
      </p:pic>
      <p:sp>
        <p:nvSpPr>
          <p:cNvPr id="6" name="Cube 5"/>
          <p:cNvSpPr/>
          <p:nvPr/>
        </p:nvSpPr>
        <p:spPr>
          <a:xfrm>
            <a:off x="0" y="0"/>
            <a:ext cx="2562896" cy="3353670"/>
          </a:xfrm>
          <a:prstGeom prst="cub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665871" y="1240230"/>
            <a:ext cx="2562896" cy="3353670"/>
          </a:xfrm>
          <a:prstGeom prst="cub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3506941" y="2480459"/>
            <a:ext cx="2562896" cy="3353670"/>
          </a:xfrm>
          <a:prstGeom prst="cub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364679" y="3491451"/>
            <a:ext cx="2562896" cy="3353670"/>
          </a:xfrm>
          <a:prstGeom prst="cub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262" y="605306"/>
            <a:ext cx="1794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  <a:endParaRPr lang="en-US" sz="1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2281" y="1928745"/>
            <a:ext cx="1794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3656" y="3187251"/>
            <a:ext cx="1794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1417" y="4211122"/>
            <a:ext cx="1794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xmlns="" val="4880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293458_3734675383284473_9175085703644675063_n.jpg"/>
          <p:cNvPicPr>
            <a:picLocks noChangeAspect="1"/>
          </p:cNvPicPr>
          <p:nvPr/>
        </p:nvPicPr>
        <p:blipFill>
          <a:blip r:embed="rId2">
            <a:lum bright="30000" contrast="40000"/>
          </a:blip>
          <a:srcRect l="25000" t="22939" r="26667" b="35567"/>
          <a:stretch>
            <a:fillRect/>
          </a:stretch>
        </p:blipFill>
        <p:spPr>
          <a:xfrm>
            <a:off x="609600" y="1219200"/>
            <a:ext cx="7686261" cy="4495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886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627797_3533933860165278_4643889695111649731_n (1).jpg"/>
          <p:cNvPicPr>
            <a:picLocks noChangeAspect="1"/>
          </p:cNvPicPr>
          <p:nvPr/>
        </p:nvPicPr>
        <p:blipFill>
          <a:blip r:embed="rId2">
            <a:lum bright="30000" contrast="40000"/>
          </a:blip>
          <a:srcRect l="33333" t="6702" r="29060" b="19331"/>
          <a:stretch>
            <a:fillRect/>
          </a:stretch>
        </p:blipFill>
        <p:spPr>
          <a:xfrm>
            <a:off x="838200" y="533400"/>
            <a:ext cx="7848600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09421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556225_441624390342890_7782182353133095843_n.jpg"/>
          <p:cNvPicPr>
            <a:picLocks noChangeAspect="1"/>
          </p:cNvPicPr>
          <p:nvPr/>
        </p:nvPicPr>
        <p:blipFill>
          <a:blip r:embed="rId2">
            <a:lum bright="30000" contrast="30000"/>
          </a:blip>
          <a:srcRect l="26667" t="15722" r="19166" b="17526"/>
          <a:stretch>
            <a:fillRect/>
          </a:stretch>
        </p:blipFill>
        <p:spPr>
          <a:xfrm>
            <a:off x="609600" y="457200"/>
            <a:ext cx="7974227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18920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630060_434383430941195_4767305645498028175_n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rcRect l="21667" t="67526" r="46858" b="19845"/>
          <a:stretch>
            <a:fillRect/>
          </a:stretch>
        </p:blipFill>
        <p:spPr>
          <a:xfrm>
            <a:off x="990600" y="4343400"/>
            <a:ext cx="7010399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	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XNOR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গেইট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(XNOR Gate)</a:t>
            </a:r>
          </a:p>
          <a:p>
            <a:endParaRPr lang="en-US" sz="3200" dirty="0">
              <a:latin typeface="Nikosh" pitchFamily="2" charset="0"/>
              <a:cs typeface="Nikosh" pitchFamily="2" charset="0"/>
            </a:endParaRP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XOR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গেইটের মধ্যে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NOT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গেইট প্রবাহিত করলে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XNOR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গেইট পাওয়া যায়।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অর্থাৎ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XOR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গেইটের সাথে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NOT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গেইট যুক্ত করে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XNOR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তৈরি করা হয়।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XNOR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গেইটে বিজোর সংখ্যক ইনপুট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1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হলে আউটপুট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0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হয়।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অর্থাৎ ইনপুট দুটি সমান হলে আউটপুট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হবে।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73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786729_2786204424929776_7442894484679154777_n.jpg"/>
          <p:cNvPicPr>
            <a:picLocks noChangeAspect="1"/>
          </p:cNvPicPr>
          <p:nvPr/>
        </p:nvPicPr>
        <p:blipFill>
          <a:blip r:embed="rId2">
            <a:lum bright="30000" contrast="30000"/>
          </a:blip>
          <a:srcRect l="27500" t="12114" r="28333" b="22939"/>
          <a:stretch>
            <a:fillRect/>
          </a:stretch>
        </p:blipFill>
        <p:spPr>
          <a:xfrm>
            <a:off x="762000" y="685800"/>
            <a:ext cx="774065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926906_159512372312956_4925740473694433198_n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rcRect l="20000" t="8506" r="21666" b="26547"/>
          <a:stretch>
            <a:fillRect/>
          </a:stretch>
        </p:blipFill>
        <p:spPr>
          <a:xfrm>
            <a:off x="457200" y="457200"/>
            <a:ext cx="8153400" cy="5867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826182_400363024577804_7354944878875252937_n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000" t="24228" r="63333" b="25257"/>
          <a:stretch>
            <a:fillRect/>
          </a:stretch>
        </p:blipFill>
        <p:spPr>
          <a:xfrm>
            <a:off x="0" y="2590800"/>
            <a:ext cx="2743200" cy="3840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04800"/>
            <a:ext cx="3047629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একক কাজ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267200"/>
            <a:ext cx="5731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XOR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গেইটটি কেন একটি সমন্বিত বর্তনী? ব্যাখ্যা কর।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737008_425124401940361_4207402739959132974_n.jpg"/>
          <p:cNvPicPr>
            <a:picLocks noChangeAspect="1"/>
          </p:cNvPicPr>
          <p:nvPr/>
        </p:nvPicPr>
        <p:blipFill>
          <a:blip r:embed="rId2"/>
          <a:srcRect l="29167" t="19845" r="38333" b="35053"/>
          <a:stretch>
            <a:fillRect/>
          </a:stretch>
        </p:blipFill>
        <p:spPr>
          <a:xfrm>
            <a:off x="1371600" y="1371600"/>
            <a:ext cx="6553200" cy="3542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228600"/>
            <a:ext cx="24881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105400"/>
            <a:ext cx="6817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OR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গেইটের তুলনায়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XOR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গেইটের সুবিধা ব্যাখ্যা কর।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460" y="480141"/>
            <a:ext cx="3481388" cy="7524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sz="4950" b="1" dirty="0" err="1" smtClean="0">
                <a:solidFill>
                  <a:srgbClr val="FF0000"/>
                </a:solidFill>
                <a:latin typeface="Nikosh" pitchFamily="2" charset="0"/>
                <a:ea typeface="SutonnyMJ" pitchFamily="2" charset="0"/>
                <a:cs typeface="Nikosh" pitchFamily="2" charset="0"/>
              </a:rPr>
              <a:t>পাঠ</a:t>
            </a:r>
            <a:r>
              <a:rPr lang="fr-FR" sz="4950" b="1" dirty="0" smtClean="0">
                <a:solidFill>
                  <a:srgbClr val="FF0000"/>
                </a:solidFill>
                <a:latin typeface="Nikosh" pitchFamily="2" charset="0"/>
                <a:ea typeface="SutonnyMJ" pitchFamily="2" charset="0"/>
                <a:cs typeface="Nikosh" pitchFamily="2" charset="0"/>
              </a:rPr>
              <a:t> </a:t>
            </a:r>
            <a:r>
              <a:rPr lang="fr-FR" sz="4950" b="1" dirty="0" err="1" smtClean="0">
                <a:solidFill>
                  <a:srgbClr val="FF0000"/>
                </a:solidFill>
                <a:latin typeface="Nikosh" pitchFamily="2" charset="0"/>
                <a:ea typeface="SutonnyMJ" pitchFamily="2" charset="0"/>
                <a:cs typeface="Nikosh" pitchFamily="2" charset="0"/>
              </a:rPr>
              <a:t>মূল্যয়ন</a:t>
            </a:r>
            <a:endParaRPr lang="en-US" sz="3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4648200"/>
            <a:ext cx="77462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1.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কোন কোন মৌলিক গেইট ব্যবহার করে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XOR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গেইট তৈরি করা যায়- ব্যাখ্যা কর।</a:t>
            </a:r>
            <a:r>
              <a:rPr lang="as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138563237_735213723867648_2710369494072086807_n.jpg"/>
          <p:cNvPicPr>
            <a:picLocks noChangeAspect="1"/>
          </p:cNvPicPr>
          <p:nvPr/>
        </p:nvPicPr>
        <p:blipFill>
          <a:blip r:embed="rId4">
            <a:lum bright="30000" contrast="30000"/>
          </a:blip>
          <a:srcRect l="38333" t="25257" r="34167" b="26032"/>
          <a:stretch>
            <a:fillRect/>
          </a:stretch>
        </p:blipFill>
        <p:spPr>
          <a:xfrm>
            <a:off x="2971800" y="1295400"/>
            <a:ext cx="353906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02732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6"/>
            <a:ext cx="9144000" cy="6855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1907" y="306539"/>
            <a:ext cx="4899341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প্রকৌ় মোঃমোস্তাফিজুর রহমান খান।</a:t>
            </a:r>
            <a:endParaRPr lang="en-US" sz="3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8358" y="3065023"/>
            <a:ext cx="6446441" cy="92333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এতক্ষণ</a:t>
            </a:r>
            <a:r>
              <a:rPr lang="en-US" sz="5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সংগে</a:t>
            </a:r>
            <a:r>
              <a:rPr lang="en-US" sz="5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থাকার</a:t>
            </a:r>
            <a:r>
              <a:rPr lang="en-US" sz="5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endParaRPr lang="en-US" sz="54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002" y="0"/>
            <a:ext cx="2333529" cy="1148368"/>
            <a:chOff x="1135330" y="2804902"/>
            <a:chExt cx="3111371" cy="1743466"/>
          </a:xfrm>
          <a:solidFill>
            <a:srgbClr val="FF0000"/>
          </a:solidFill>
        </p:grpSpPr>
        <p:sp>
          <p:nvSpPr>
            <p:cNvPr id="7" name="Striped Right Arrow 6"/>
            <p:cNvSpPr/>
            <p:nvPr/>
          </p:nvSpPr>
          <p:spPr>
            <a:xfrm>
              <a:off x="1135330" y="2804902"/>
              <a:ext cx="3111371" cy="1743466"/>
            </a:xfrm>
            <a:prstGeom prst="strip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5971" y="3235248"/>
              <a:ext cx="2268467" cy="98126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3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ডিজাইনার</a:t>
              </a:r>
              <a:endPara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3" name="Group 17"/>
          <p:cNvGrpSpPr/>
          <p:nvPr/>
        </p:nvGrpSpPr>
        <p:grpSpPr>
          <a:xfrm>
            <a:off x="0" y="3926150"/>
            <a:ext cx="9073313" cy="2827697"/>
            <a:chOff x="1205774" y="3204931"/>
            <a:chExt cx="7055479" cy="2827697"/>
          </a:xfrm>
        </p:grpSpPr>
        <p:grpSp>
          <p:nvGrpSpPr>
            <p:cNvPr id="18" name="Group 12"/>
            <p:cNvGrpSpPr/>
            <p:nvPr/>
          </p:nvGrpSpPr>
          <p:grpSpPr>
            <a:xfrm>
              <a:off x="1205774" y="3542190"/>
              <a:ext cx="7055479" cy="1995726"/>
              <a:chOff x="633047" y="2278351"/>
              <a:chExt cx="7615697" cy="1838135"/>
            </a:xfrm>
          </p:grpSpPr>
          <p:sp>
            <p:nvSpPr>
              <p:cNvPr id="3" name="Can 2"/>
              <p:cNvSpPr/>
              <p:nvPr/>
            </p:nvSpPr>
            <p:spPr>
              <a:xfrm>
                <a:off x="633047" y="2278351"/>
                <a:ext cx="1927274" cy="1773143"/>
              </a:xfrm>
              <a:prstGeom prst="can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Can 9"/>
              <p:cNvSpPr/>
              <p:nvPr/>
            </p:nvSpPr>
            <p:spPr>
              <a:xfrm>
                <a:off x="2529188" y="2300015"/>
                <a:ext cx="1927274" cy="1773143"/>
              </a:xfrm>
              <a:prstGeom prst="can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Can 10"/>
              <p:cNvSpPr/>
              <p:nvPr/>
            </p:nvSpPr>
            <p:spPr>
              <a:xfrm>
                <a:off x="4425329" y="2321679"/>
                <a:ext cx="1927274" cy="1773143"/>
              </a:xfrm>
              <a:prstGeom prst="can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Can 11"/>
              <p:cNvSpPr/>
              <p:nvPr/>
            </p:nvSpPr>
            <p:spPr>
              <a:xfrm>
                <a:off x="6321470" y="2343343"/>
                <a:ext cx="1927274" cy="1773143"/>
              </a:xfrm>
              <a:prstGeom prst="can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234616" y="3204931"/>
              <a:ext cx="1353269" cy="282769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17925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ধ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53006" y="3370913"/>
              <a:ext cx="1478611" cy="236603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4925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ন্য</a:t>
              </a:r>
              <a:endParaRPr lang="en-US" sz="1492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37306" y="3435763"/>
              <a:ext cx="1401667" cy="236603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4925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বা</a:t>
              </a:r>
              <a:endParaRPr lang="en-US" sz="1492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98530" y="3435763"/>
              <a:ext cx="1015343" cy="236603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4925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দ</a:t>
              </a:r>
            </a:p>
          </p:txBody>
        </p:sp>
      </p:grpSp>
      <p:pic>
        <p:nvPicPr>
          <p:cNvPr id="19" name="Picture 18" descr="Photo_1602058633944_Processed.png"/>
          <p:cNvPicPr>
            <a:picLocks noChangeAspect="1"/>
          </p:cNvPicPr>
          <p:nvPr/>
        </p:nvPicPr>
        <p:blipFill>
          <a:blip r:embed="rId3" cstate="print"/>
          <a:srcRect l="9655" t="27778"/>
          <a:stretch>
            <a:fillRect/>
          </a:stretch>
        </p:blipFill>
        <p:spPr>
          <a:xfrm>
            <a:off x="7010400" y="0"/>
            <a:ext cx="2133600" cy="2692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11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472" y="0"/>
            <a:ext cx="916847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3230167"/>
            <a:ext cx="4577954" cy="35394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দিয়া বিজনেস ম্যানেজমেন্ট ইন্সটিটিউট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7030A0"/>
                </a:solidFill>
                <a:latin typeface="Gloucester MT Extra Condensed" panose="02030808020601010101" pitchFamily="18" charset="0"/>
                <a:cs typeface="NikoshBAN" pitchFamily="2" charset="0"/>
              </a:rPr>
              <a:t>Email-www.engmrkhan8@gmail.com</a:t>
            </a:r>
            <a:endParaRPr lang="bn-BD" dirty="0">
              <a:solidFill>
                <a:srgbClr val="7030A0"/>
              </a:solidFill>
              <a:latin typeface="Gloucester MT Extra Condensed" panose="02030808020601010101" pitchFamily="18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198" y="3438525"/>
            <a:ext cx="3887390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BD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defRPr/>
            </a:pPr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(</a:t>
            </a:r>
            <a:r>
              <a:rPr lang="bn-IN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এক্স অরগেট এবং এক্স </a:t>
            </a:r>
            <a:r>
              <a:rPr lang="b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নরগেট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7035" y="640848"/>
            <a:ext cx="1825229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647" y="703076"/>
            <a:ext cx="1879309" cy="1986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9804" y="868798"/>
            <a:ext cx="2085213" cy="236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"/>
          <p:cNvGrpSpPr/>
          <p:nvPr/>
        </p:nvGrpSpPr>
        <p:grpSpPr>
          <a:xfrm>
            <a:off x="4389806" y="1504398"/>
            <a:ext cx="575773" cy="4625946"/>
            <a:chOff x="3495878" y="1615639"/>
            <a:chExt cx="745110" cy="3781725"/>
          </a:xfrm>
        </p:grpSpPr>
        <p:grpSp>
          <p:nvGrpSpPr>
            <p:cNvPr id="6" name="Group 4"/>
            <p:cNvGrpSpPr/>
            <p:nvPr/>
          </p:nvGrpSpPr>
          <p:grpSpPr>
            <a:xfrm>
              <a:off x="3534515" y="1615639"/>
              <a:ext cx="706473" cy="1978686"/>
              <a:chOff x="3534515" y="1615639"/>
              <a:chExt cx="706473" cy="1978686"/>
            </a:xfrm>
          </p:grpSpPr>
          <p:sp>
            <p:nvSpPr>
              <p:cNvPr id="4" name="Cube 3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ube 13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ube 14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6"/>
            <p:cNvGrpSpPr/>
            <p:nvPr/>
          </p:nvGrpSpPr>
          <p:grpSpPr>
            <a:xfrm>
              <a:off x="3495878" y="3418678"/>
              <a:ext cx="706473" cy="1978686"/>
              <a:chOff x="3534515" y="1615639"/>
              <a:chExt cx="706473" cy="1978686"/>
            </a:xfrm>
            <a:solidFill>
              <a:srgbClr val="FF0000"/>
            </a:solidFill>
          </p:grpSpPr>
          <p:sp>
            <p:nvSpPr>
              <p:cNvPr id="18" name="Cube 17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solidFill>
                <a:srgbClr val="FFFF00"/>
              </a:solidFill>
              <a:ln w="38100">
                <a:solidFill>
                  <a:srgbClr val="7030A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ube 18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ube 19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solidFill>
                <a:srgbClr val="00B050"/>
              </a:solidFill>
              <a:ln w="3810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ube 20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008067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"/>
            <a:ext cx="7164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এই সি টি ক্লাসে সকলকে স্বাগতম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rcRect t="4557" r="2290" b="14942"/>
          <a:stretch>
            <a:fillRect/>
          </a:stretch>
        </p:blipFill>
        <p:spPr>
          <a:xfrm>
            <a:off x="990600" y="1295400"/>
            <a:ext cx="7162800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EW-ICT-Lab-3-768x5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" y="117871"/>
            <a:ext cx="8994547" cy="6663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228600"/>
            <a:ext cx="326403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 সি টি ল্যাব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চিত্র গুলো দেখ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138756644_247555280076174_7348351813290985085_n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rcRect l="32500" t="22939" r="35833" b="17526"/>
          <a:stretch>
            <a:fillRect/>
          </a:stretch>
        </p:blipFill>
        <p:spPr>
          <a:xfrm>
            <a:off x="990600" y="1524000"/>
            <a:ext cx="6781800" cy="4698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9881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চিত্র গুলো দেখ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138571641_1339995526355341_2306363594101413977_n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19167" t="21135" r="20833" b="8506"/>
          <a:stretch>
            <a:fillRect/>
          </a:stretch>
        </p:blipFill>
        <p:spPr>
          <a:xfrm>
            <a:off x="685800" y="1447800"/>
            <a:ext cx="7877908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9881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327660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bn-IN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 পাঠ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295400" y="5638800"/>
            <a:ext cx="7175210" cy="7620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বিশেষ গেইট </a:t>
            </a:r>
            <a:r>
              <a:rPr lang="bn-IN" sz="3600" b="1" dirty="0" smtClean="0">
                <a:solidFill>
                  <a:srgbClr val="FF0000"/>
                </a:solidFill>
                <a:latin typeface="Alba Super" panose="00000400000000000000" pitchFamily="2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Alba Super" panose="00000400000000000000" pitchFamily="2" charset="0"/>
              </a:rPr>
              <a:t>XOR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lba Super" panose="00000400000000000000" pitchFamily="2" charset="0"/>
              </a:rPr>
              <a:t> &amp; </a:t>
            </a:r>
            <a:r>
              <a:rPr lang="en-US" sz="3600" b="1" dirty="0" smtClean="0">
                <a:latin typeface="Alba Super" panose="00000400000000000000" pitchFamily="2" charset="0"/>
              </a:rPr>
              <a:t>XNOR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lba Super" panose="00000400000000000000" pitchFamily="2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lba Super" panose="00000400000000000000" pitchFamily="2" charset="0"/>
              </a:rPr>
              <a:t>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lba Super" panose="00000400000000000000" pitchFamily="2" charset="0"/>
              </a:rPr>
              <a:t>et</a:t>
            </a:r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latin typeface="Alba Super" panose="00000400000000000000" pitchFamily="2" charset="0"/>
              </a:rPr>
              <a:t>)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lba Super" panose="00000400000000000000" pitchFamily="2" charset="0"/>
              <a:cs typeface="SutonnyMJ" pitchFamily="2" charset="0"/>
            </a:endParaRPr>
          </a:p>
        </p:txBody>
      </p:sp>
      <p:pic>
        <p:nvPicPr>
          <p:cNvPr id="4" name="Picture 3" descr="138644492_735135523774236_1039679660085132293_n.jpg"/>
          <p:cNvPicPr>
            <a:picLocks noChangeAspect="1"/>
          </p:cNvPicPr>
          <p:nvPr/>
        </p:nvPicPr>
        <p:blipFill>
          <a:blip r:embed="rId4">
            <a:lum bright="10000" contrast="30000"/>
          </a:blip>
          <a:srcRect l="21667" t="19845" r="17500" b="24228"/>
          <a:stretch>
            <a:fillRect/>
          </a:stretch>
        </p:blipFill>
        <p:spPr>
          <a:xfrm>
            <a:off x="609600" y="1219200"/>
            <a:ext cx="7895303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943016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5908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5000"/>
              <a:buBlip>
                <a:blip r:embed="rId2"/>
              </a:buBlip>
            </a:pPr>
            <a:r>
              <a:rPr lang="bn-IN" sz="4000" dirty="0" smtClean="0">
                <a:latin typeface="Nikosh" pitchFamily="2" charset="0"/>
                <a:cs typeface="Nikosh" pitchFamily="2" charset="0"/>
              </a:rPr>
              <a:t> সর্বজনীন গেইট কি বর্ণনা করতে পারবে</a:t>
            </a:r>
          </a:p>
          <a:p>
            <a:pPr>
              <a:buClr>
                <a:srgbClr val="FF0000"/>
              </a:buClr>
              <a:buSzPct val="205000"/>
              <a:buBlip>
                <a:blip r:embed="rId2"/>
              </a:buBlip>
            </a:pPr>
            <a:r>
              <a:rPr lang="bn-IN" sz="4000" dirty="0" smtClean="0">
                <a:latin typeface="Nikosh" pitchFamily="2" charset="0"/>
                <a:cs typeface="Nikosh" pitchFamily="2" charset="0"/>
              </a:rPr>
              <a:t> সর্বজনীন গেইটের 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প্রকারভেদ তৈরি করতে পারবে</a:t>
            </a:r>
          </a:p>
          <a:p>
            <a:pPr>
              <a:buClr>
                <a:srgbClr val="FF0000"/>
              </a:buClr>
              <a:buSzPct val="205000"/>
              <a:buBlip>
                <a:blip r:embed="rId2"/>
              </a:buBlip>
            </a:pPr>
            <a:r>
              <a:rPr lang="bn-IN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NAND 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ব্যাখ্যা করতে পারবে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Clr>
                <a:srgbClr val="FF0000"/>
              </a:buClr>
              <a:buSzPct val="205000"/>
              <a:buBlip>
                <a:blip r:embed="rId2"/>
              </a:buBlip>
            </a:pPr>
            <a:r>
              <a:rPr lang="bn-IN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NOR 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ব্যাখ্যা করতে পারবে</a:t>
            </a:r>
          </a:p>
          <a:p>
            <a:pPr>
              <a:buClr>
                <a:srgbClr val="FF0000"/>
              </a:buClr>
              <a:buSzPct val="205000"/>
              <a:buBlip>
                <a:blip r:embed="rId2"/>
              </a:buBlip>
            </a:pPr>
            <a:r>
              <a:rPr lang="bn-IN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NAND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 ও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NOR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 গেইট দিয়ে মৌলিক</a:t>
            </a:r>
          </a:p>
          <a:p>
            <a:pPr>
              <a:buClr>
                <a:srgbClr val="FF0000"/>
              </a:buClr>
              <a:buSzPct val="205000"/>
            </a:pPr>
            <a:r>
              <a:rPr lang="bn-IN" sz="4000" dirty="0">
                <a:latin typeface="Nikosh" pitchFamily="2" charset="0"/>
                <a:cs typeface="Nikosh" pitchFamily="2" charset="0"/>
              </a:rPr>
              <a:t>	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 গেইট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বাস্তবায়ন করত পারবে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28600"/>
            <a:ext cx="4242187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SzPct val="300000"/>
              <a:buBlip>
                <a:blip r:embed="rId2"/>
              </a:buBlip>
            </a:pPr>
            <a:r>
              <a:rPr lang="bn-IN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400" dirty="0">
              <a:solidFill>
                <a:schemeClr val="tx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752600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এই পাঠ শেষে তোমরা---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02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830392_798457584040628_3706373713384631017_n.jpg"/>
          <p:cNvPicPr>
            <a:picLocks noChangeAspect="1"/>
          </p:cNvPicPr>
          <p:nvPr/>
        </p:nvPicPr>
        <p:blipFill>
          <a:blip r:embed="rId3">
            <a:lum bright="20000" contrast="30000"/>
          </a:blip>
          <a:srcRect l="20000" t="57731" r="25504" b="21318"/>
          <a:stretch>
            <a:fillRect/>
          </a:stretch>
        </p:blipFill>
        <p:spPr>
          <a:xfrm>
            <a:off x="381000" y="4267200"/>
            <a:ext cx="8229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		XOR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গেইট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(XOR Gate)</a:t>
            </a:r>
          </a:p>
          <a:p>
            <a:endParaRPr lang="en-US" sz="2800" dirty="0">
              <a:latin typeface="Nikosh" pitchFamily="2" charset="0"/>
              <a:cs typeface="Nikosh" pitchFamily="2" charset="0"/>
            </a:endParaRP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Exclusive-OR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গেইটকে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সংক্ষেপে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XOR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গেইট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ইহা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বহুল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লজিক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গেইট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XOR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গেইটে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বিজোড়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সংখ্যক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1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আউটপুট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1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অর্থা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ইনপুট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যদি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অসমান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আউটপুট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1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বিটের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অবস্থা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তুলনা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গেইটব্যবহার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05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200</Words>
  <Application>Microsoft Office PowerPoint</Application>
  <PresentationFormat>On-screen Show (4:3)</PresentationFormat>
  <Paragraphs>57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আজকের পাঠ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পাঠ মূল্যয়ন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12</cp:revision>
  <dcterms:created xsi:type="dcterms:W3CDTF">2021-01-12T14:24:53Z</dcterms:created>
  <dcterms:modified xsi:type="dcterms:W3CDTF">2021-01-12T16:20:06Z</dcterms:modified>
</cp:coreProperties>
</file>