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60" r:id="rId4"/>
    <p:sldId id="275" r:id="rId5"/>
    <p:sldId id="258" r:id="rId6"/>
    <p:sldId id="259" r:id="rId7"/>
    <p:sldId id="261" r:id="rId8"/>
    <p:sldId id="263" r:id="rId9"/>
    <p:sldId id="262" r:id="rId10"/>
    <p:sldId id="264" r:id="rId11"/>
    <p:sldId id="267" r:id="rId12"/>
    <p:sldId id="269" r:id="rId13"/>
    <p:sldId id="265" r:id="rId14"/>
    <p:sldId id="266" r:id="rId15"/>
    <p:sldId id="270" r:id="rId16"/>
    <p:sldId id="271" r:id="rId17"/>
    <p:sldId id="276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64D65-6BC2-4EE7-941C-60D2967FAEA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76A11-0F52-4B48-8133-F2F4EA99F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76A11-0F52-4B48-8133-F2F4EA99FB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3625" y="990600"/>
            <a:ext cx="7241342" cy="1985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 everybody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73118">
            <a:off x="2732814" y="2259268"/>
            <a:ext cx="3622965" cy="362296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0" y="1143000"/>
            <a:ext cx="1536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Article</a:t>
            </a:r>
            <a:endParaRPr lang="en-US" sz="3200" b="1" dirty="0">
              <a:latin typeface="Book Antiqua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45426" y="1662834"/>
            <a:ext cx="5000170" cy="1461366"/>
            <a:chOff x="2180772" y="2765286"/>
            <a:chExt cx="5000170" cy="1461366"/>
          </a:xfrm>
        </p:grpSpPr>
        <p:grpSp>
          <p:nvGrpSpPr>
            <p:cNvPr id="7" name="Group 13"/>
            <p:cNvGrpSpPr/>
            <p:nvPr/>
          </p:nvGrpSpPr>
          <p:grpSpPr>
            <a:xfrm>
              <a:off x="4495800" y="2765286"/>
              <a:ext cx="152400" cy="736284"/>
              <a:chOff x="4495800" y="2765286"/>
              <a:chExt cx="152400" cy="736284"/>
            </a:xfrm>
          </p:grpSpPr>
          <p:sp>
            <p:nvSpPr>
              <p:cNvPr id="15" name="Isosceles Triangle 14"/>
              <p:cNvSpPr/>
              <p:nvPr/>
            </p:nvSpPr>
            <p:spPr>
              <a:xfrm rot="10800000">
                <a:off x="4495800" y="3272970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57486" y="2765286"/>
                <a:ext cx="14514" cy="5076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2224314" y="3505200"/>
              <a:ext cx="4876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9" name="Group 16"/>
            <p:cNvGrpSpPr/>
            <p:nvPr/>
          </p:nvGrpSpPr>
          <p:grpSpPr>
            <a:xfrm>
              <a:off x="2180772" y="3490368"/>
              <a:ext cx="152400" cy="736284"/>
              <a:chOff x="4510314" y="2736258"/>
              <a:chExt cx="152400" cy="736284"/>
            </a:xfrm>
          </p:grpSpPr>
          <p:sp>
            <p:nvSpPr>
              <p:cNvPr id="13" name="Isosceles Triangle 12"/>
              <p:cNvSpPr/>
              <p:nvPr/>
            </p:nvSpPr>
            <p:spPr>
              <a:xfrm rot="10800000">
                <a:off x="4510314" y="3243942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557486" y="2736258"/>
                <a:ext cx="14514" cy="5076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9"/>
            <p:cNvGrpSpPr/>
            <p:nvPr/>
          </p:nvGrpSpPr>
          <p:grpSpPr>
            <a:xfrm>
              <a:off x="7028542" y="3487057"/>
              <a:ext cx="152400" cy="707256"/>
              <a:chOff x="4524828" y="2750772"/>
              <a:chExt cx="152400" cy="707256"/>
            </a:xfrm>
          </p:grpSpPr>
          <p:sp>
            <p:nvSpPr>
              <p:cNvPr id="11" name="Isosceles Triangle 10"/>
              <p:cNvSpPr/>
              <p:nvPr/>
            </p:nvSpPr>
            <p:spPr>
              <a:xfrm rot="10800000">
                <a:off x="4524828" y="3229428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586514" y="2750772"/>
                <a:ext cx="14514" cy="5076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Rectangle 16"/>
          <p:cNvSpPr/>
          <p:nvPr/>
        </p:nvSpPr>
        <p:spPr>
          <a:xfrm>
            <a:off x="1447800" y="32004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Book Antiqua" pitchFamily="18" charset="0"/>
              </a:rPr>
              <a:t>Definite Article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867400" y="3124200"/>
            <a:ext cx="312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I</a:t>
            </a:r>
            <a:r>
              <a:rPr lang="en-US" sz="2800" b="1" dirty="0" smtClean="0">
                <a:latin typeface="Book Antiqua" pitchFamily="18" charset="0"/>
              </a:rPr>
              <a:t>ndefinite Article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5029200" y="5029200"/>
            <a:ext cx="3810000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Indefinite article is used to generalize a noun.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533400" y="5029200"/>
            <a:ext cx="3581400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Definite article is used to particularize a noun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086600" y="3581400"/>
            <a:ext cx="152400" cy="707256"/>
            <a:chOff x="7180942" y="3624943"/>
            <a:chExt cx="152400" cy="70725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7242628" y="3624943"/>
              <a:ext cx="14514" cy="5076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Isosceles Triangle 25"/>
            <p:cNvSpPr/>
            <p:nvPr/>
          </p:nvSpPr>
          <p:spPr>
            <a:xfrm rot="10800000">
              <a:off x="7180942" y="4103599"/>
              <a:ext cx="152400" cy="2286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133600" y="3581400"/>
            <a:ext cx="228600" cy="707256"/>
            <a:chOff x="7180942" y="3624943"/>
            <a:chExt cx="152400" cy="707256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242628" y="3624943"/>
              <a:ext cx="14514" cy="5076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Isosceles Triangle 30"/>
            <p:cNvSpPr/>
            <p:nvPr/>
          </p:nvSpPr>
          <p:spPr>
            <a:xfrm rot="10800000">
              <a:off x="7180942" y="4103599"/>
              <a:ext cx="152400" cy="2286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656778" y="4419600"/>
            <a:ext cx="1066800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A, An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00200" y="4388822"/>
            <a:ext cx="1295400" cy="5232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The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22" grpId="0" animBg="1"/>
      <p:bldP spid="23" grpId="0" animBg="1"/>
      <p:bldP spid="28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533400"/>
            <a:ext cx="6934200" cy="138499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Book Antiqua" pitchFamily="18" charset="0"/>
              </a:rPr>
              <a:t>If we find a consonant as the first letter of   the word , that means (b, c, d, f, g, h, j, k, l, m, n, p, q, r, s, t, v, w, x, y &amp; z)</a:t>
            </a:r>
            <a:endParaRPr lang="en-US" sz="2800" dirty="0"/>
          </a:p>
        </p:txBody>
      </p:sp>
      <p:sp>
        <p:nvSpPr>
          <p:cNvPr id="6" name="Up Arrow Callout 5"/>
          <p:cNvSpPr/>
          <p:nvPr/>
        </p:nvSpPr>
        <p:spPr>
          <a:xfrm>
            <a:off x="2286000" y="1905000"/>
            <a:ext cx="4191000" cy="1524000"/>
          </a:xfrm>
          <a:prstGeom prst="up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You have to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put‘a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’ before the word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581400"/>
            <a:ext cx="6858000" cy="95410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Book Antiqua" pitchFamily="18" charset="0"/>
              </a:rPr>
              <a:t>If we find a vowel as the first letter of   the word , that means (a, e, i, o, u)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2438400" y="4648200"/>
            <a:ext cx="3886200" cy="1600200"/>
          </a:xfrm>
          <a:prstGeom prst="up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You have to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put‘an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’ before the word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381000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 Antiqua" pitchFamily="18" charset="0"/>
              </a:rPr>
              <a:t/>
            </a:r>
            <a:br>
              <a:rPr lang="en-US" b="1" dirty="0" smtClean="0">
                <a:latin typeface="Book Antiqua" pitchFamily="18" charset="0"/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Some common used articles</a:t>
            </a:r>
            <a:r>
              <a:rPr lang="en-US" b="1" dirty="0" smtClean="0">
                <a:latin typeface="Book Antiqua" pitchFamily="18" charset="0"/>
              </a:rPr>
              <a:t/>
            </a:r>
            <a:br>
              <a:rPr lang="en-US" b="1" dirty="0" smtClean="0">
                <a:latin typeface="Book Antiqua" pitchFamily="18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4040188" cy="533400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Consonant letter–before  “A”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3396282"/>
              </p:ext>
            </p:extLst>
          </p:nvPr>
        </p:nvGraphicFramePr>
        <p:xfrm>
          <a:off x="762000" y="2133601"/>
          <a:ext cx="3124200" cy="420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A book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A pen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picture 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A tiger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laptop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A book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6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flag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56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dog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45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A horse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A chair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1524000"/>
            <a:ext cx="3505200" cy="533400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Vowel letter-before- “An”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75216376"/>
              </p:ext>
            </p:extLst>
          </p:nvPr>
        </p:nvGraphicFramePr>
        <p:xfrm>
          <a:off x="5334000" y="2286000"/>
          <a:ext cx="3048000" cy="415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apple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egg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eye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arm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icecream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inkpot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ox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umbrella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owl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elephant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352800"/>
            <a:ext cx="3124200" cy="1857342"/>
          </a:xfrm>
          <a:prstGeom prst="rect">
            <a:avLst/>
          </a:prstGeom>
        </p:spPr>
      </p:pic>
      <p:pic>
        <p:nvPicPr>
          <p:cNvPr id="4" name="Picture 3" descr="eu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701" y="533400"/>
            <a:ext cx="2912899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838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 is  </a:t>
            </a:r>
            <a:r>
              <a:rPr lang="en-US" sz="4000" u="sng" dirty="0" smtClean="0"/>
              <a:t>a </a:t>
            </a:r>
            <a:r>
              <a:rPr lang="en-US" sz="4000" dirty="0" smtClean="0"/>
              <a:t>  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sz="4000" dirty="0" smtClean="0"/>
              <a:t>uropean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3733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have </a:t>
            </a:r>
            <a:r>
              <a:rPr lang="en-US" sz="3600" u="sng" dirty="0" smtClean="0"/>
              <a:t> a </a:t>
            </a:r>
            <a:r>
              <a:rPr lang="en-US" sz="3600" dirty="0" smtClean="0"/>
              <a:t>  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US" sz="3600" dirty="0" smtClean="0"/>
              <a:t>ne taka note.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096000"/>
            <a:ext cx="60198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is used before the sound –</a:t>
            </a:r>
            <a:r>
              <a:rPr lang="bn-IN" sz="2800" dirty="0" smtClean="0"/>
              <a:t>ইউ,</a:t>
            </a:r>
            <a:r>
              <a:rPr lang="en-US" sz="2800" dirty="0" smtClean="0"/>
              <a:t> </a:t>
            </a:r>
            <a:r>
              <a:rPr lang="bn-IN" sz="2800" dirty="0" smtClean="0"/>
              <a:t>ওয়া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914400"/>
          <a:ext cx="5943600" cy="545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/>
              </a:tblGrid>
              <a:tr h="9017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 </a:t>
                      </a:r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Follow</a:t>
                      </a:r>
                      <a:r>
                        <a:rPr lang="en-US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some</a:t>
                      </a:r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examples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                   </a:t>
                      </a:r>
                      <a:r>
                        <a:rPr lang="en-US" sz="2800" b="1" dirty="0" smtClean="0">
                          <a:latin typeface="Book Antiqua" pitchFamily="18" charset="0"/>
                        </a:rPr>
                        <a:t>a one-eyed deer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Book Antiqua" pitchFamily="18" charset="0"/>
                        </a:rPr>
                        <a:t>                     a union </a:t>
                      </a:r>
                    </a:p>
                    <a:p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Book Antiqua" pitchFamily="18" charset="0"/>
                        </a:rPr>
                        <a:t>                     a university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Book Antiqua" pitchFamily="18" charset="0"/>
                        </a:rPr>
                        <a:t>                                 </a:t>
                      </a:r>
                      <a:r>
                        <a:rPr lang="en-US" sz="2800" b="1" dirty="0" smtClean="0">
                          <a:latin typeface="Book Antiqua" pitchFamily="18" charset="0"/>
                        </a:rPr>
                        <a:t>a useful book</a:t>
                      </a:r>
                      <a:endParaRPr lang="en-US" sz="1800" b="1" dirty="0" smtClean="0">
                        <a:latin typeface="Book Antiqua" pitchFamily="18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Book Antiqua" pitchFamily="18" charset="0"/>
                        </a:rPr>
                        <a:t>                     a unique</a:t>
                      </a:r>
                      <a:r>
                        <a:rPr lang="en-US" sz="2800" b="1" baseline="0" dirty="0" smtClean="0">
                          <a:latin typeface="Book Antiqua" pitchFamily="18" charset="0"/>
                        </a:rPr>
                        <a:t> scene</a:t>
                      </a:r>
                      <a:endParaRPr lang="en-US" sz="2800" b="1" dirty="0" smtClean="0">
                        <a:latin typeface="Book Antiqua" pitchFamily="18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c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867" y="3075920"/>
            <a:ext cx="2269533" cy="2514600"/>
          </a:xfrm>
          <a:prstGeom prst="rect">
            <a:avLst/>
          </a:prstGeom>
        </p:spPr>
      </p:pic>
      <p:pic>
        <p:nvPicPr>
          <p:cNvPr id="3" name="Picture 2" descr="images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9600"/>
            <a:ext cx="2847975" cy="190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0400" y="1066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She is </a:t>
            </a:r>
            <a:r>
              <a:rPr lang="en-US" sz="2800" b="1" i="1" u="sng" dirty="0" smtClean="0"/>
              <a:t>an</a:t>
            </a:r>
            <a:r>
              <a:rPr lang="en-US" sz="2800" dirty="0" smtClean="0"/>
              <a:t> </a:t>
            </a:r>
            <a:r>
              <a:rPr lang="bn-IN" sz="2800" dirty="0" smtClean="0"/>
              <a:t>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sz="2800" dirty="0" smtClean="0"/>
              <a:t>onest women 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95275" y="4058461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Dr. </a:t>
            </a:r>
            <a:r>
              <a:rPr lang="en-US" sz="2800" dirty="0" err="1" smtClean="0"/>
              <a:t>Karim</a:t>
            </a:r>
            <a:r>
              <a:rPr lang="en-US" sz="2800" dirty="0" smtClean="0"/>
              <a:t> is </a:t>
            </a:r>
            <a:r>
              <a:rPr lang="en-US" sz="2800" b="1" i="1" u="sng" dirty="0" smtClean="0"/>
              <a:t>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sz="2800" b="1" dirty="0" smtClean="0"/>
              <a:t>.</a:t>
            </a:r>
            <a:r>
              <a:rPr lang="en-US" sz="2800" dirty="0" smtClean="0"/>
              <a:t>B.B.S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7200" y="5943600"/>
            <a:ext cx="8077200" cy="52322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‘An’ is used before the sound of-</a:t>
            </a:r>
            <a:r>
              <a:rPr lang="bn-IN" sz="2800" b="1" dirty="0" smtClean="0">
                <a:latin typeface="Book Antiqua" pitchFamily="18" charset="0"/>
              </a:rPr>
              <a:t> অ , আ , এ 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31865"/>
              </p:ext>
            </p:extLst>
          </p:nvPr>
        </p:nvGraphicFramePr>
        <p:xfrm>
          <a:off x="762000" y="228600"/>
          <a:ext cx="7924800" cy="62483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24800"/>
              </a:tblGrid>
              <a:tr h="87205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ook Antiqua" pitchFamily="18" charset="0"/>
                        </a:rPr>
                        <a:t>Follow some examples</a:t>
                      </a:r>
                      <a:endParaRPr lang="en-US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indent="1482725" algn="l"/>
                      <a:r>
                        <a:rPr lang="en-US" sz="3600" b="1" dirty="0" smtClean="0">
                          <a:latin typeface="Book Antiqua" pitchFamily="18" charset="0"/>
                        </a:rPr>
                        <a:t>an hour ( ‘h’ silent)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82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honest ( ‘h’ silent) 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3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M.A.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3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M.P.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3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L.L.B.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82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M.L.A.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3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S.D.O.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533400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Evaluation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Book Antiqua" pitchFamily="18" charset="0"/>
              </a:rPr>
              <a:t>Fill in the blanks with appropriate  article-</a:t>
            </a:r>
          </a:p>
          <a:p>
            <a:pPr marL="342900" indent="-342900" algn="just">
              <a:buFont typeface="+mj-lt"/>
              <a:buAutoNum type="arabicPeriod"/>
            </a:pPr>
            <a:endParaRPr lang="bn-IN" sz="2800" b="1" dirty="0" smtClean="0">
              <a:latin typeface="Book Antiqu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800" b="1" dirty="0" err="1" smtClean="0">
                <a:latin typeface="Book Antiqua" pitchFamily="18" charset="0"/>
              </a:rPr>
              <a:t>Tarek</a:t>
            </a:r>
            <a:r>
              <a:rPr lang="en-US" sz="2800" b="1" dirty="0" smtClean="0">
                <a:latin typeface="Book Antiqua" pitchFamily="18" charset="0"/>
              </a:rPr>
              <a:t> is        brilliant boy.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>
                <a:latin typeface="Book Antiqua" pitchFamily="18" charset="0"/>
              </a:rPr>
              <a:t>He showed      excellent performance.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b="1" dirty="0" smtClean="0">
                <a:latin typeface="Book Antiqua" pitchFamily="18" charset="0"/>
              </a:rPr>
              <a:t>The tiger is       ferocious animal.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b="1" dirty="0" smtClean="0">
                <a:latin typeface="Book Antiqua" pitchFamily="18" charset="0"/>
              </a:rPr>
              <a:t>Rahim is          university student.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b="1" dirty="0" smtClean="0">
                <a:latin typeface="Book Antiqua" pitchFamily="18" charset="0"/>
              </a:rPr>
              <a:t>It takes            hour to go there.</a:t>
            </a:r>
            <a:endParaRPr lang="bn-IN" sz="2800" b="1" dirty="0" smtClean="0">
              <a:latin typeface="Book Antiqua" pitchFamily="18" charset="0"/>
            </a:endParaRPr>
          </a:p>
          <a:p>
            <a:pPr marL="342900" indent="-342900" algn="just"/>
            <a:r>
              <a:rPr lang="en-US" sz="2800" b="1" dirty="0">
                <a:latin typeface="Book Antiqua" pitchFamily="18" charset="0"/>
              </a:rPr>
              <a:t>6</a:t>
            </a:r>
            <a:r>
              <a:rPr lang="en-US" sz="2800" b="1" dirty="0" smtClean="0">
                <a:latin typeface="Book Antiqua" pitchFamily="18" charset="0"/>
              </a:rPr>
              <a:t>.I have          mobile phone.</a:t>
            </a:r>
          </a:p>
          <a:p>
            <a:pPr marL="342900" indent="-342900" algn="just"/>
            <a:endParaRPr lang="en-US" sz="2800" b="1" dirty="0" smtClean="0">
              <a:latin typeface="Book Antiqua" pitchFamily="18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3006436" y="4794168"/>
            <a:ext cx="609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3616036" y="3550919"/>
            <a:ext cx="685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>
            <a:off x="3162300" y="4343400"/>
            <a:ext cx="609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2640281" y="5207330"/>
            <a:ext cx="609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3505200" y="3962400"/>
            <a:ext cx="609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>
            <a:off x="2781300" y="3124200"/>
            <a:ext cx="685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 Work</a:t>
            </a:r>
            <a:endParaRPr lang="en-US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828800"/>
            <a:ext cx="8229600" cy="4800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latin typeface="Book Antiqua" pitchFamily="18" charset="0"/>
              </a:rPr>
              <a:t>Fill in the  blanks with a/an.</a:t>
            </a:r>
          </a:p>
          <a:p>
            <a:pPr algn="just"/>
            <a:r>
              <a:rPr lang="en-US" sz="3600" b="1" dirty="0" smtClean="0">
                <a:latin typeface="Book Antiqua" pitchFamily="18" charset="0"/>
              </a:rPr>
              <a:t>Osman is _____  meritorious student.  He studies in ____ renowned college. There is </a:t>
            </a:r>
            <a:r>
              <a:rPr lang="en-US" sz="3600" b="1" dirty="0">
                <a:latin typeface="Book Antiqua" pitchFamily="18" charset="0"/>
              </a:rPr>
              <a:t>_____</a:t>
            </a:r>
            <a:r>
              <a:rPr lang="en-US" sz="3600" b="1" dirty="0" smtClean="0">
                <a:latin typeface="Book Antiqua" pitchFamily="18" charset="0"/>
              </a:rPr>
              <a:t> expert principal in the college. He is ____ honest man. The college has achieved ____ unique position in regard of result.</a:t>
            </a:r>
            <a:endParaRPr lang="en-US" sz="36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947208"/>
            <a:ext cx="57150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Shaiful</a:t>
            </a:r>
            <a:r>
              <a:rPr lang="en-US" sz="2400" dirty="0" smtClean="0"/>
              <a:t> </a:t>
            </a:r>
            <a:r>
              <a:rPr lang="en-US" sz="2400" dirty="0" err="1" smtClean="0"/>
              <a:t>Haque</a:t>
            </a:r>
            <a:endParaRPr lang="en-US" sz="2400" dirty="0" smtClean="0"/>
          </a:p>
          <a:p>
            <a:r>
              <a:rPr lang="en-US" sz="2400" dirty="0" smtClean="0"/>
              <a:t> Assistant Teacher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Sonargaon</a:t>
            </a:r>
            <a:r>
              <a:rPr lang="en-US" sz="2400" dirty="0" smtClean="0"/>
              <a:t> High School</a:t>
            </a:r>
          </a:p>
          <a:p>
            <a:r>
              <a:rPr lang="en-US" sz="2400" dirty="0" err="1" smtClean="0"/>
              <a:t>Rangunia,chittagong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3962400"/>
            <a:ext cx="57150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Class </a:t>
            </a:r>
            <a:r>
              <a:rPr lang="en-US" sz="2400" smtClean="0"/>
              <a:t>– </a:t>
            </a:r>
            <a:r>
              <a:rPr lang="en-US" sz="2400" smtClean="0"/>
              <a:t>Eight</a:t>
            </a:r>
            <a:endParaRPr lang="en-US" sz="2400" dirty="0" smtClean="0"/>
          </a:p>
          <a:p>
            <a:r>
              <a:rPr lang="en-US" sz="2400" dirty="0" smtClean="0"/>
              <a:t> Subject- English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paper</a:t>
            </a:r>
          </a:p>
          <a:p>
            <a:r>
              <a:rPr lang="en-US" sz="2400" dirty="0" smtClean="0"/>
              <a:t> Lesson- Article </a:t>
            </a:r>
          </a:p>
          <a:p>
            <a:endParaRPr lang="en-US" sz="2400" dirty="0"/>
          </a:p>
        </p:txBody>
      </p:sp>
      <p:sp>
        <p:nvSpPr>
          <p:cNvPr id="5" name="Half Frame 4"/>
          <p:cNvSpPr/>
          <p:nvPr/>
        </p:nvSpPr>
        <p:spPr>
          <a:xfrm rot="5400000">
            <a:off x="8191500" y="38100"/>
            <a:ext cx="9906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8232229" y="5946228"/>
            <a:ext cx="911771" cy="91177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95300"/>
            <a:ext cx="7772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Identity of the teacher and the class</a:t>
            </a:r>
            <a:endParaRPr lang="en-US" sz="4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5334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</a:rPr>
              <a:t>welcome</a:t>
            </a:r>
            <a:endParaRPr lang="en-US" sz="9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7050">
            <a:off x="2861189" y="2331623"/>
            <a:ext cx="3874989" cy="38749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70" y="381000"/>
            <a:ext cx="3203972" cy="2362200"/>
          </a:xfrm>
          <a:prstGeom prst="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Picture 5" descr="m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3106271"/>
            <a:ext cx="2743200" cy="3065929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505200" y="53340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We should recite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i="1" u="sng" dirty="0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Holy Quran daily.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267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Moon gives us light at night.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238" y="214312"/>
            <a:ext cx="3290888" cy="32908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6096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a shirt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43338"/>
            <a:ext cx="4134408" cy="26336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4419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a bat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15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95800" y="1066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This is </a:t>
            </a:r>
            <a:r>
              <a:rPr lang="en-US" sz="3600" b="1" i="1" u="sng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 ball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114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This is </a:t>
            </a:r>
            <a:r>
              <a:rPr lang="en-US" sz="3200" b="1" i="1" u="sng" dirty="0" smtClean="0"/>
              <a:t>a</a:t>
            </a:r>
            <a:r>
              <a:rPr lang="en-US" sz="3200" b="1" dirty="0" smtClean="0"/>
              <a:t> ship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13" y="609600"/>
            <a:ext cx="2905125" cy="26931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056512"/>
            <a:ext cx="4762500" cy="3286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34" y="457200"/>
            <a:ext cx="2412891" cy="2590800"/>
          </a:xfrm>
          <a:prstGeom prst="rect">
            <a:avLst/>
          </a:prstGeom>
          <a:ln w="57150">
            <a:noFill/>
          </a:ln>
        </p:spPr>
      </p:pic>
      <p:pic>
        <p:nvPicPr>
          <p:cNvPr id="4" name="Picture 3" descr="oran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176954"/>
            <a:ext cx="2914650" cy="26904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76386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is </a:t>
            </a:r>
            <a:r>
              <a:rPr lang="en-US" sz="3600" i="1" u="sng" dirty="0" smtClean="0"/>
              <a:t>an</a:t>
            </a:r>
            <a:r>
              <a:rPr lang="en-US" sz="3600" dirty="0" smtClean="0"/>
              <a:t> orange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990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</a:t>
            </a:r>
            <a:r>
              <a:rPr lang="en-US" sz="3600" i="1" u="sng" dirty="0" smtClean="0"/>
              <a:t>an</a:t>
            </a:r>
            <a:r>
              <a:rPr lang="en-US" sz="3600" dirty="0" smtClean="0"/>
              <a:t>  umbrella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5029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Article</a:t>
            </a:r>
            <a:endParaRPr lang="en-US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0" y="457200"/>
            <a:ext cx="6934200" cy="434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you guess what are the underlines about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381000"/>
            <a:ext cx="7848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          </a:t>
            </a:r>
            <a:r>
              <a:rPr lang="en-US" sz="4000" dirty="0" smtClean="0"/>
              <a:t>Learning Outcomes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438400"/>
            <a:ext cx="7848600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By the end of the lesson We will be able to-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define article.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use article a and an properly.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1600200" y="1524000"/>
            <a:ext cx="5943600" cy="30480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>
            <a:off x="3733800" y="304800"/>
            <a:ext cx="1752600" cy="11430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533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</a:t>
            </a:r>
            <a:endParaRPr lang="en-US" sz="2800" dirty="0"/>
          </a:p>
        </p:txBody>
      </p:sp>
      <p:sp>
        <p:nvSpPr>
          <p:cNvPr id="9" name="Hexagon 8"/>
          <p:cNvSpPr/>
          <p:nvPr/>
        </p:nvSpPr>
        <p:spPr>
          <a:xfrm>
            <a:off x="152400" y="3962400"/>
            <a:ext cx="1447800" cy="121920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7543800" y="3962400"/>
            <a:ext cx="1447800" cy="12192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4191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848600" y="4267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2895600"/>
            <a:ext cx="2743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are called</a:t>
            </a:r>
          </a:p>
          <a:p>
            <a:r>
              <a:rPr lang="en-US" sz="3600" dirty="0" smtClean="0"/>
              <a:t>      Article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 animBg="1"/>
      <p:bldP spid="10" grpId="0" animBg="1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503</Words>
  <Application>Microsoft Office PowerPoint</Application>
  <PresentationFormat>On-screen Show (4:3)</PresentationFormat>
  <Paragraphs>100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Some common used articles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 Work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Success</dc:creator>
  <cp:lastModifiedBy>My</cp:lastModifiedBy>
  <cp:revision>130</cp:revision>
  <dcterms:created xsi:type="dcterms:W3CDTF">2006-08-16T00:00:00Z</dcterms:created>
  <dcterms:modified xsi:type="dcterms:W3CDTF">2021-01-11T18:14:42Z</dcterms:modified>
</cp:coreProperties>
</file>