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4" r:id="rId9"/>
    <p:sldId id="268" r:id="rId10"/>
    <p:sldId id="273" r:id="rId11"/>
    <p:sldId id="271" r:id="rId12"/>
    <p:sldId id="272" r:id="rId13"/>
    <p:sldId id="269" r:id="rId14"/>
    <p:sldId id="263" r:id="rId15"/>
    <p:sldId id="270" r:id="rId16"/>
    <p:sldId id="264" r:id="rId17"/>
    <p:sldId id="265"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lips.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066800" y="1219200"/>
            <a:ext cx="6781800" cy="3154710"/>
          </a:xfrm>
          <a:prstGeom prst="rect">
            <a:avLst/>
          </a:prstGeom>
          <a:noFill/>
        </p:spPr>
        <p:txBody>
          <a:bodyPr wrap="square" rtlCol="0">
            <a:spAutoFit/>
          </a:bodyPr>
          <a:lstStyle/>
          <a:p>
            <a:r>
              <a:rPr lang="bn-BD" sz="19900" dirty="0" smtClean="0">
                <a:solidFill>
                  <a:srgbClr val="00B050"/>
                </a:solidFill>
                <a:latin typeface="NikoshBAN" pitchFamily="2" charset="0"/>
                <a:cs typeface="NikoshBAN" pitchFamily="2" charset="0"/>
              </a:rPr>
              <a:t>স্বাগতম</a:t>
            </a:r>
            <a:endParaRPr lang="en-US" sz="19900"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533400"/>
            <a:ext cx="2380781" cy="646331"/>
          </a:xfrm>
          <a:prstGeom prst="rect">
            <a:avLst/>
          </a:prstGeom>
          <a:solidFill>
            <a:srgbClr val="92D050"/>
          </a:solidFill>
        </p:spPr>
        <p:txBody>
          <a:bodyPr wrap="none">
            <a:spAutoFit/>
          </a:bodyPr>
          <a:lstStyle/>
          <a:p>
            <a:pPr algn="ctr"/>
            <a:r>
              <a:rPr lang="bn-BD" sz="3600" dirty="0" smtClean="0">
                <a:latin typeface="NikoshBAN" pitchFamily="2" charset="0"/>
                <a:cs typeface="NikoshBAN" pitchFamily="2" charset="0"/>
              </a:rPr>
              <a:t>মনিটর পরিস্কার</a:t>
            </a:r>
            <a:endParaRPr lang="en-US" sz="3600" dirty="0">
              <a:latin typeface="NikoshBAN" pitchFamily="2" charset="0"/>
              <a:cs typeface="NikoshBAN" pitchFamily="2" charset="0"/>
            </a:endParaRPr>
          </a:p>
        </p:txBody>
      </p:sp>
      <p:sp>
        <p:nvSpPr>
          <p:cNvPr id="3" name="Rectangle 2"/>
          <p:cNvSpPr/>
          <p:nvPr/>
        </p:nvSpPr>
        <p:spPr>
          <a:xfrm>
            <a:off x="762000" y="1981200"/>
            <a:ext cx="7924800" cy="3733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এলসিডি বা এলইডি মনিটরের পৃষ্ঠদেশ কাচ নয়। তাই পরিস্কার করলে দাগ পড়ে যেতে পারে বা পিক্সেল ক্ষতিগ্রস্ত হতে পারে। তবে সিআরটি মনিটরে ধুলোবালি পড়লে নরম সুতি কাপড় দিয়ে পরিস্কার করা যায়। আবার গ্লাস ক্লিনার দিয়ে মনিটরের গ্লাস পরিস্কার করা যায়। গ্লাস ক্লিনার না থাকলে এক গ্লাস পানিতে এক চামচ ভিনেগার দিয়ে  সেটাকে গ্লাস ক্লিনার হিসেবে ব্যবহার করা যায়।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304800"/>
            <a:ext cx="2380781" cy="646331"/>
          </a:xfrm>
          <a:prstGeom prst="rect">
            <a:avLst/>
          </a:prstGeom>
        </p:spPr>
        <p:txBody>
          <a:bodyPr wrap="none">
            <a:spAutoFit/>
          </a:bodyPr>
          <a:lstStyle/>
          <a:p>
            <a:pPr algn="ctr"/>
            <a:r>
              <a:rPr lang="bn-BD" sz="3600" dirty="0" smtClean="0">
                <a:latin typeface="NikoshBAN" pitchFamily="2" charset="0"/>
                <a:cs typeface="NikoshBAN" pitchFamily="2" charset="0"/>
              </a:rPr>
              <a:t>মনিটর পরিস্কার</a:t>
            </a:r>
            <a:endParaRPr lang="en-US" sz="3600" dirty="0">
              <a:latin typeface="NikoshBAN" pitchFamily="2" charset="0"/>
              <a:cs typeface="NikoshBAN" pitchFamily="2" charset="0"/>
            </a:endParaRPr>
          </a:p>
        </p:txBody>
      </p:sp>
      <p:pic>
        <p:nvPicPr>
          <p:cNvPr id="5" name="Picture 4" descr="image-151711-1551801529.jpg"/>
          <p:cNvPicPr>
            <a:picLocks noChangeAspect="1"/>
          </p:cNvPicPr>
          <p:nvPr/>
        </p:nvPicPr>
        <p:blipFill>
          <a:blip r:embed="rId2"/>
          <a:stretch>
            <a:fillRect/>
          </a:stretch>
        </p:blipFill>
        <p:spPr>
          <a:xfrm>
            <a:off x="228600" y="1524000"/>
            <a:ext cx="3105150" cy="3905250"/>
          </a:xfrm>
          <a:prstGeom prst="rect">
            <a:avLst/>
          </a:prstGeom>
        </p:spPr>
      </p:pic>
      <p:sp>
        <p:nvSpPr>
          <p:cNvPr id="6" name="Snip Same Side Corner Rectangle 5"/>
          <p:cNvSpPr/>
          <p:nvPr/>
        </p:nvSpPr>
        <p:spPr>
          <a:xfrm>
            <a:off x="3733800" y="1752600"/>
            <a:ext cx="5029200" cy="3962400"/>
          </a:xfrm>
          <a:prstGeom prst="snip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2800" dirty="0" smtClean="0">
                <a:latin typeface="NikoshBAN" pitchFamily="2" charset="0"/>
                <a:cs typeface="NikoshBAN" pitchFamily="2" charset="0"/>
              </a:rPr>
              <a:t>কম্পিউটারের পাশে পানি বা তরল না রাখা ভালো। সেটা যদি কম্পিউটারে পড়ে সেটা কম্পিউটারে ঢুকে বৈদ্যুতিক সার্কিটগলো শর্ট সার্কিট হতে পারে। এরকম কিছু হলে কম্পিঊটার বন্ধ রেখে ফ্যানের নিচে রেখে পানি শুকিয়ে ফেলতে হবে।</a:t>
            </a:r>
            <a:endParaRPr lang="en-US" dirty="0">
              <a:latin typeface="NikoshBAN" pitchFamily="2" charset="0"/>
              <a:cs typeface="NikoshBAN" pitchFamily="2" charset="0"/>
            </a:endParaRPr>
          </a:p>
        </p:txBody>
      </p:sp>
      <p:sp>
        <p:nvSpPr>
          <p:cNvPr id="7" name="Rectangle 6"/>
          <p:cNvSpPr/>
          <p:nvPr/>
        </p:nvSpPr>
        <p:spPr>
          <a:xfrm>
            <a:off x="457200" y="55626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পানি বা তরল</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down)">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down)">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tunes_300e1a21e0c27630435c9239b239449f.jpg"/>
          <p:cNvPicPr>
            <a:picLocks noChangeAspect="1"/>
          </p:cNvPicPr>
          <p:nvPr/>
        </p:nvPicPr>
        <p:blipFill>
          <a:blip r:embed="rId2"/>
          <a:stretch>
            <a:fillRect/>
          </a:stretch>
        </p:blipFill>
        <p:spPr>
          <a:xfrm>
            <a:off x="381000" y="1219200"/>
            <a:ext cx="4038600" cy="3429000"/>
          </a:xfrm>
          <a:prstGeom prst="rect">
            <a:avLst/>
          </a:prstGeom>
        </p:spPr>
      </p:pic>
      <p:sp>
        <p:nvSpPr>
          <p:cNvPr id="3" name="Rectangle 2"/>
          <p:cNvSpPr/>
          <p:nvPr/>
        </p:nvSpPr>
        <p:spPr>
          <a:xfrm>
            <a:off x="3505200" y="381000"/>
            <a:ext cx="2863284" cy="769441"/>
          </a:xfrm>
          <a:prstGeom prst="rect">
            <a:avLst/>
          </a:prstGeom>
        </p:spPr>
        <p:txBody>
          <a:bodyPr wrap="none">
            <a:spAutoFit/>
          </a:bodyPr>
          <a:lstStyle/>
          <a:p>
            <a:pPr algn="ctr"/>
            <a:r>
              <a:rPr lang="bn-BD" sz="4400" dirty="0" smtClean="0">
                <a:latin typeface="NikoshBAN" pitchFamily="2" charset="0"/>
                <a:cs typeface="NikoshBAN" pitchFamily="2" charset="0"/>
              </a:rPr>
              <a:t>মনিটর পরিস্কার</a:t>
            </a:r>
            <a:endParaRPr lang="en-US" sz="4400" dirty="0">
              <a:latin typeface="NikoshBAN" pitchFamily="2" charset="0"/>
              <a:cs typeface="NikoshBAN" pitchFamily="2" charset="0"/>
            </a:endParaRPr>
          </a:p>
        </p:txBody>
      </p:sp>
      <p:sp>
        <p:nvSpPr>
          <p:cNvPr id="4" name="Rounded Rectangle 3"/>
          <p:cNvSpPr/>
          <p:nvPr/>
        </p:nvSpPr>
        <p:spPr>
          <a:xfrm>
            <a:off x="838200" y="5105400"/>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4000" dirty="0" smtClean="0">
                <a:latin typeface="NikoshBAN" pitchFamily="2" charset="0"/>
                <a:cs typeface="NikoshBAN" pitchFamily="2" charset="0"/>
              </a:rPr>
              <a:t>ধুলোবালি</a:t>
            </a:r>
            <a:endParaRPr lang="en-US" dirty="0">
              <a:latin typeface="NikoshBAN" pitchFamily="2" charset="0"/>
              <a:cs typeface="NikoshBAN" pitchFamily="2" charset="0"/>
            </a:endParaRPr>
          </a:p>
        </p:txBody>
      </p:sp>
      <p:sp>
        <p:nvSpPr>
          <p:cNvPr id="5" name="Snip and Round Single Corner Rectangle 4"/>
          <p:cNvSpPr/>
          <p:nvPr/>
        </p:nvSpPr>
        <p:spPr>
          <a:xfrm>
            <a:off x="4724400" y="1676400"/>
            <a:ext cx="4191000" cy="40386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  আমাদের দেশে ধুলোবালি বেশি। ধুলোবালি জমে বাতাস ঢুকা বা বের হওয়ার পথগুলো বন্ধ হয়ে যেতে পারে। তাই মাঝে মাঝে পরিস্কার করে দিতে হয় শূকনো নরম সুতি কাপড় বা ব্রাশ দিয়ে।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ipe(down)">
                                      <p:cBhvr>
                                        <p:cTn id="28" dur="500"/>
                                        <p:tgtEl>
                                          <p:spTgt spid="5">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9).jpeg"/>
          <p:cNvPicPr>
            <a:picLocks noChangeAspect="1"/>
          </p:cNvPicPr>
          <p:nvPr/>
        </p:nvPicPr>
        <p:blipFill>
          <a:blip r:embed="rId2"/>
          <a:stretch>
            <a:fillRect/>
          </a:stretch>
        </p:blipFill>
        <p:spPr>
          <a:xfrm>
            <a:off x="4648200" y="1761982"/>
            <a:ext cx="4276725" cy="3629168"/>
          </a:xfrm>
          <a:prstGeom prst="rect">
            <a:avLst/>
          </a:prstGeom>
        </p:spPr>
      </p:pic>
      <p:pic>
        <p:nvPicPr>
          <p:cNvPr id="3" name="Picture 2" descr="nettoyage-clavier-dordinateur.jpg"/>
          <p:cNvPicPr>
            <a:picLocks noChangeAspect="1"/>
          </p:cNvPicPr>
          <p:nvPr/>
        </p:nvPicPr>
        <p:blipFill>
          <a:blip r:embed="rId3"/>
          <a:stretch>
            <a:fillRect/>
          </a:stretch>
        </p:blipFill>
        <p:spPr>
          <a:xfrm>
            <a:off x="228600" y="2286000"/>
            <a:ext cx="4038600" cy="3048000"/>
          </a:xfrm>
          <a:prstGeom prst="rect">
            <a:avLst/>
          </a:prstGeom>
        </p:spPr>
      </p:pic>
      <p:sp>
        <p:nvSpPr>
          <p:cNvPr id="4" name="Rectangle 3"/>
          <p:cNvSpPr/>
          <p:nvPr/>
        </p:nvSpPr>
        <p:spPr>
          <a:xfrm>
            <a:off x="3429000" y="304800"/>
            <a:ext cx="4533613" cy="769441"/>
          </a:xfrm>
          <a:prstGeom prst="rect">
            <a:avLst/>
          </a:prstGeom>
        </p:spPr>
        <p:txBody>
          <a:bodyPr wrap="none">
            <a:spAutoFit/>
          </a:bodyPr>
          <a:lstStyle/>
          <a:p>
            <a:r>
              <a:rPr lang="bn-IN" sz="4400" dirty="0" smtClean="0">
                <a:solidFill>
                  <a:srgbClr val="C00000"/>
                </a:solidFill>
                <a:latin typeface="NikoshBAN" pitchFamily="2" charset="0"/>
                <a:cs typeface="NikoshBAN" pitchFamily="2" charset="0"/>
              </a:rPr>
              <a:t>নিচের </a:t>
            </a:r>
            <a:r>
              <a:rPr lang="bn-BD" sz="4400" dirty="0" smtClean="0">
                <a:solidFill>
                  <a:srgbClr val="C00000"/>
                </a:solidFill>
                <a:latin typeface="NikoshBAN" pitchFamily="2" charset="0"/>
                <a:cs typeface="NikoshBAN" pitchFamily="2" charset="0"/>
              </a:rPr>
              <a:t>ছবিগুলো</a:t>
            </a:r>
            <a:r>
              <a:rPr lang="bn-IN" sz="4400" dirty="0" smtClean="0">
                <a:solidFill>
                  <a:srgbClr val="C00000"/>
                </a:solidFill>
                <a:latin typeface="NikoshBAN" pitchFamily="2" charset="0"/>
                <a:cs typeface="NikoshBAN" pitchFamily="2" charset="0"/>
              </a:rPr>
              <a:t> </a:t>
            </a:r>
            <a:r>
              <a:rPr lang="bn-IN" sz="4400" dirty="0" smtClean="0">
                <a:solidFill>
                  <a:srgbClr val="C00000"/>
                </a:solidFill>
                <a:latin typeface="NikoshBAN" pitchFamily="2" charset="0"/>
                <a:cs typeface="NikoshBAN" pitchFamily="2" charset="0"/>
              </a:rPr>
              <a:t>লক্ষ্য কর</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81400" y="685800"/>
            <a:ext cx="2844048" cy="707886"/>
          </a:xfrm>
          <a:prstGeom prst="rect">
            <a:avLst/>
          </a:prstGeom>
        </p:spPr>
        <p:txBody>
          <a:bodyPr wrap="none">
            <a:spAutoFit/>
          </a:bodyPr>
          <a:lstStyle/>
          <a:p>
            <a:pPr algn="ctr"/>
            <a:r>
              <a:rPr lang="bn-BD" sz="4000" dirty="0" smtClean="0">
                <a:latin typeface="NikoshBAN" pitchFamily="2" charset="0"/>
                <a:cs typeface="NikoshBAN" pitchFamily="2" charset="0"/>
              </a:rPr>
              <a:t>কী-বোর্ড </a:t>
            </a:r>
            <a:r>
              <a:rPr lang="bn-BD" sz="4000" dirty="0" smtClean="0">
                <a:latin typeface="NikoshBAN" pitchFamily="2" charset="0"/>
                <a:cs typeface="NikoshBAN" pitchFamily="2" charset="0"/>
              </a:rPr>
              <a:t>পরিস্কার</a:t>
            </a:r>
            <a:endParaRPr lang="en-US" sz="4000" dirty="0">
              <a:latin typeface="NikoshBAN" pitchFamily="2" charset="0"/>
              <a:cs typeface="NikoshBAN" pitchFamily="2" charset="0"/>
            </a:endParaRPr>
          </a:p>
        </p:txBody>
      </p:sp>
      <p:sp>
        <p:nvSpPr>
          <p:cNvPr id="13" name="Rounded Rectangle 12"/>
          <p:cNvSpPr/>
          <p:nvPr/>
        </p:nvSpPr>
        <p:spPr>
          <a:xfrm>
            <a:off x="1295400" y="2057400"/>
            <a:ext cx="7239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কী-বোর্ড মাঝে মাঝে পরিস্কার করা ভালো। শুকনো নরম সুতি কাপড় দিয়ে কীগুলো মুছে কটন বাড বা ব্রাশ দিয়ে প্রত্যেকটা কী এর চারপাশ পরিস্কার করা যায়। তারপর উল্টো কয়েকবার হালকা ঝাকি দিলে কী-বোর্ড মোটামুটি পরিস্কার হয়ে যাবে।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20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0).jpeg"/>
          <p:cNvPicPr>
            <a:picLocks noChangeAspect="1"/>
          </p:cNvPicPr>
          <p:nvPr/>
        </p:nvPicPr>
        <p:blipFill>
          <a:blip r:embed="rId2"/>
          <a:stretch>
            <a:fillRect/>
          </a:stretch>
        </p:blipFill>
        <p:spPr>
          <a:xfrm>
            <a:off x="1524000" y="1143000"/>
            <a:ext cx="5486400" cy="2819400"/>
          </a:xfrm>
          <a:prstGeom prst="rect">
            <a:avLst/>
          </a:prstGeom>
        </p:spPr>
      </p:pic>
      <p:sp>
        <p:nvSpPr>
          <p:cNvPr id="3" name="Rectangle 2"/>
          <p:cNvSpPr/>
          <p:nvPr/>
        </p:nvSpPr>
        <p:spPr>
          <a:xfrm>
            <a:off x="2209800" y="304800"/>
            <a:ext cx="4014240" cy="769441"/>
          </a:xfrm>
          <a:prstGeom prst="rect">
            <a:avLst/>
          </a:prstGeom>
        </p:spPr>
        <p:txBody>
          <a:bodyPr wrap="none">
            <a:spAutoFit/>
          </a:bodyPr>
          <a:lstStyle/>
          <a:p>
            <a:r>
              <a:rPr lang="bn-IN" sz="4400" dirty="0" smtClean="0">
                <a:solidFill>
                  <a:srgbClr val="C00000"/>
                </a:solidFill>
                <a:latin typeface="NikoshBAN" pitchFamily="2" charset="0"/>
                <a:cs typeface="NikoshBAN" pitchFamily="2" charset="0"/>
              </a:rPr>
              <a:t>নিচের </a:t>
            </a:r>
            <a:r>
              <a:rPr lang="bn-BD" sz="4400" dirty="0" smtClean="0">
                <a:solidFill>
                  <a:srgbClr val="C00000"/>
                </a:solidFill>
                <a:latin typeface="NikoshBAN" pitchFamily="2" charset="0"/>
                <a:cs typeface="NikoshBAN" pitchFamily="2" charset="0"/>
              </a:rPr>
              <a:t>ছবিটি</a:t>
            </a:r>
            <a:r>
              <a:rPr lang="bn-IN" sz="4400" dirty="0" smtClean="0">
                <a:solidFill>
                  <a:srgbClr val="C00000"/>
                </a:solidFill>
                <a:latin typeface="NikoshBAN" pitchFamily="2" charset="0"/>
                <a:cs typeface="NikoshBAN" pitchFamily="2" charset="0"/>
              </a:rPr>
              <a:t> লক্ষ্য কর</a:t>
            </a:r>
            <a:endParaRPr lang="en-US" sz="4400" dirty="0"/>
          </a:p>
        </p:txBody>
      </p:sp>
      <p:sp>
        <p:nvSpPr>
          <p:cNvPr id="4" name="Rectangle 3"/>
          <p:cNvSpPr/>
          <p:nvPr/>
        </p:nvSpPr>
        <p:spPr>
          <a:xfrm>
            <a:off x="1295400" y="4572000"/>
            <a:ext cx="7010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বর্তমানে অপটিক্যাল মাউস বেশি ব্যবহ্ণত হয়। মাউসে ধুলোবালি ময়লা জমা হয়ে থাকলে কম্পিউটার থেকে খুলে নিয়ে কটন বাড দিয়ে পরিস্কার করে নরম সুতি কাপড় দিয়ে মুছে নিতে হবে।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57200"/>
            <a:ext cx="3182282" cy="923330"/>
          </a:xfrm>
          <a:prstGeom prst="rect">
            <a:avLst/>
          </a:prstGeom>
        </p:spPr>
        <p:txBody>
          <a:bodyPr wrap="none">
            <a:spAutoFit/>
          </a:bodyPr>
          <a:lstStyle/>
          <a:p>
            <a:pPr algn="ctr"/>
            <a:r>
              <a:rPr lang="bn-BD" sz="5400" dirty="0" smtClean="0">
                <a:solidFill>
                  <a:srgbClr val="C00000"/>
                </a:solidFill>
                <a:latin typeface="NikoshBAN" pitchFamily="2" charset="0"/>
                <a:cs typeface="NikoshBAN" pitchFamily="2" charset="0"/>
              </a:rPr>
              <a:t>একক মূল্যায়ন</a:t>
            </a:r>
            <a:endParaRPr lang="en-US" sz="5400" dirty="0">
              <a:solidFill>
                <a:srgbClr val="C00000"/>
              </a:solidFill>
              <a:latin typeface="NikoshBAN" pitchFamily="2" charset="0"/>
              <a:cs typeface="NikoshBAN" pitchFamily="2" charset="0"/>
            </a:endParaRPr>
          </a:p>
        </p:txBody>
      </p:sp>
      <p:pic>
        <p:nvPicPr>
          <p:cNvPr id="3" name="Picture 2" descr="1427114207.jpg"/>
          <p:cNvPicPr>
            <a:picLocks noChangeAspect="1"/>
          </p:cNvPicPr>
          <p:nvPr/>
        </p:nvPicPr>
        <p:blipFill>
          <a:blip r:embed="rId2"/>
          <a:stretch>
            <a:fillRect/>
          </a:stretch>
        </p:blipFill>
        <p:spPr>
          <a:xfrm>
            <a:off x="4876800" y="1676400"/>
            <a:ext cx="4067175" cy="3352800"/>
          </a:xfrm>
          <a:prstGeom prst="rect">
            <a:avLst/>
          </a:prstGeom>
        </p:spPr>
      </p:pic>
      <p:sp>
        <p:nvSpPr>
          <p:cNvPr id="4" name="Rectangle 3"/>
          <p:cNvSpPr/>
          <p:nvPr/>
        </p:nvSpPr>
        <p:spPr>
          <a:xfrm>
            <a:off x="304800" y="1676400"/>
            <a:ext cx="43434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dirty="0" smtClean="0">
                <a:latin typeface="NikoshBAN" pitchFamily="2" charset="0"/>
                <a:cs typeface="NikoshBAN" pitchFamily="2" charset="0"/>
              </a:rPr>
              <a:t>১</a:t>
            </a:r>
            <a:r>
              <a:rPr lang="bn-BD" sz="2400" dirty="0" smtClean="0">
                <a:latin typeface="NikoshBAN" pitchFamily="2" charset="0"/>
                <a:cs typeface="NikoshBAN" pitchFamily="2" charset="0"/>
              </a:rPr>
              <a:t>. আমরা সাধারণত কয় ধরণের মনিটর দেখতে পায়? </a:t>
            </a:r>
          </a:p>
          <a:p>
            <a:pPr algn="ctr"/>
            <a:r>
              <a:rPr lang="bn-BD" sz="2400" dirty="0" smtClean="0">
                <a:latin typeface="NikoshBAN" pitchFamily="2" charset="0"/>
                <a:cs typeface="NikoshBAN" pitchFamily="2" charset="0"/>
              </a:rPr>
              <a:t>২.এলসিডি বা এলইডি মনিটরের পরিস্কারের সময় ঘষাঘষি করলে কি ক্ষতিগ্রস্ত হতে পারে?</a:t>
            </a:r>
          </a:p>
          <a:p>
            <a:pPr algn="ctr"/>
            <a:r>
              <a:rPr lang="bn-BD" sz="2400" dirty="0" smtClean="0">
                <a:latin typeface="NikoshBAN" pitchFamily="2" charset="0"/>
                <a:cs typeface="NikoshBAN" pitchFamily="2" charset="0"/>
              </a:rPr>
              <a:t>৩. কম্পিউটারের যেকোন অংশ পরিস্কার করার আগে কি কাজ করতে হয়?</a:t>
            </a:r>
          </a:p>
          <a:p>
            <a:pPr algn="ctr"/>
            <a:r>
              <a:rPr lang="bn-BD" sz="2400" dirty="0" smtClean="0">
                <a:latin typeface="NikoshBAN" pitchFamily="2" charset="0"/>
                <a:cs typeface="NikoshBAN" pitchFamily="2" charset="0"/>
              </a:rPr>
              <a:t>৪. কম্পিউটারে পানি বা তরল ঢুকে গেলে কি করা উচিত?</a:t>
            </a:r>
          </a:p>
          <a:p>
            <a:pPr algn="ctr"/>
            <a:r>
              <a:rPr lang="bn-BD" sz="2400" dirty="0" smtClean="0">
                <a:latin typeface="NikoshBAN" pitchFamily="2" charset="0"/>
                <a:cs typeface="NikoshBAN" pitchFamily="2" charset="0"/>
              </a:rPr>
              <a:t>৫. বর্তমানে কোন ধরণের মাউস প্রচলিত?</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609600"/>
            <a:ext cx="2981907" cy="1107996"/>
          </a:xfrm>
          <a:prstGeom prst="rect">
            <a:avLst/>
          </a:prstGeom>
        </p:spPr>
        <p:txBody>
          <a:bodyPr wrap="none">
            <a:spAutoFit/>
          </a:bodyPr>
          <a:lstStyle/>
          <a:p>
            <a:pPr algn="ctr"/>
            <a:r>
              <a:rPr lang="bn-BD" sz="6600" dirty="0" smtClean="0">
                <a:solidFill>
                  <a:srgbClr val="C00000"/>
                </a:solidFill>
                <a:latin typeface="NikoshBAN" pitchFamily="2" charset="0"/>
                <a:cs typeface="NikoshBAN" pitchFamily="2" charset="0"/>
              </a:rPr>
              <a:t>দলীয় কাজ</a:t>
            </a:r>
            <a:endParaRPr lang="en-US" sz="6600" dirty="0">
              <a:solidFill>
                <a:srgbClr val="C00000"/>
              </a:solidFill>
              <a:latin typeface="NikoshBAN" pitchFamily="2" charset="0"/>
              <a:cs typeface="NikoshBAN" pitchFamily="2" charset="0"/>
            </a:endParaRPr>
          </a:p>
        </p:txBody>
      </p:sp>
      <p:pic>
        <p:nvPicPr>
          <p:cNvPr id="3" name="Picture 2" descr="Khaula_2.jpg"/>
          <p:cNvPicPr>
            <a:picLocks noChangeAspect="1"/>
          </p:cNvPicPr>
          <p:nvPr/>
        </p:nvPicPr>
        <p:blipFill>
          <a:blip r:embed="rId2"/>
          <a:stretch>
            <a:fillRect/>
          </a:stretch>
        </p:blipFill>
        <p:spPr>
          <a:xfrm>
            <a:off x="1371600" y="1524000"/>
            <a:ext cx="6629400" cy="2438400"/>
          </a:xfrm>
          <a:prstGeom prst="rect">
            <a:avLst/>
          </a:prstGeom>
        </p:spPr>
      </p:pic>
      <p:sp>
        <p:nvSpPr>
          <p:cNvPr id="4" name="Rectangle 3"/>
          <p:cNvSpPr/>
          <p:nvPr/>
        </p:nvSpPr>
        <p:spPr>
          <a:xfrm>
            <a:off x="304800" y="4267200"/>
            <a:ext cx="8458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bn-BD" dirty="0" smtClean="0"/>
              <a:t> </a:t>
            </a:r>
            <a:r>
              <a:rPr lang="bn-BD" sz="2000" dirty="0" smtClean="0">
                <a:latin typeface="NikoshBAN" pitchFamily="2" charset="0"/>
                <a:cs typeface="NikoshBAN" pitchFamily="2" charset="0"/>
              </a:rPr>
              <a:t>কম্পিউটার ল্যাবের কম্পিউটারগুলো পরীক্ষা করে দেখবে মনিটর পরিস্কার করার প্রয়োজন আছে কিনা।</a:t>
            </a:r>
          </a:p>
          <a:p>
            <a:pPr algn="ctr">
              <a:buFont typeface="Wingdings" pitchFamily="2" charset="2"/>
              <a:buChar char="v"/>
            </a:pPr>
            <a:r>
              <a:rPr lang="bn-BD" sz="2000" dirty="0" smtClean="0"/>
              <a:t> </a:t>
            </a:r>
            <a:r>
              <a:rPr lang="bn-BD" sz="2000" dirty="0" smtClean="0">
                <a:latin typeface="NikoshBAN" pitchFamily="2" charset="0"/>
                <a:cs typeface="NikoshBAN" pitchFamily="2" charset="0"/>
              </a:rPr>
              <a:t>কম্পিউটার </a:t>
            </a:r>
            <a:r>
              <a:rPr lang="bn-BD" sz="2000" dirty="0" smtClean="0">
                <a:latin typeface="NikoshBAN" pitchFamily="2" charset="0"/>
                <a:cs typeface="NikoshBAN" pitchFamily="2" charset="0"/>
              </a:rPr>
              <a:t>ল্যাবের কম্পিউটারগুলো পরীক্ষা করে দেখবে </a:t>
            </a:r>
            <a:r>
              <a:rPr lang="bn-BD" sz="2000" dirty="0" smtClean="0">
                <a:latin typeface="NikoshBAN" pitchFamily="2" charset="0"/>
                <a:cs typeface="NikoshBAN" pitchFamily="2" charset="0"/>
              </a:rPr>
              <a:t>কী-বোর্ড </a:t>
            </a:r>
            <a:r>
              <a:rPr lang="bn-BD" sz="2000" dirty="0" smtClean="0">
                <a:latin typeface="NikoshBAN" pitchFamily="2" charset="0"/>
                <a:cs typeface="NikoshBAN" pitchFamily="2" charset="0"/>
              </a:rPr>
              <a:t>পরিস্কার করার প্রয়োজন আছে কিনা</a:t>
            </a:r>
            <a:r>
              <a:rPr lang="bn-BD" sz="2000" dirty="0" smtClean="0">
                <a:latin typeface="NikoshBAN" pitchFamily="2" charset="0"/>
                <a:cs typeface="NikoshBAN" pitchFamily="2" charset="0"/>
              </a:rPr>
              <a:t>।</a:t>
            </a:r>
          </a:p>
          <a:p>
            <a:pPr algn="ctr">
              <a:buFont typeface="Wingdings" pitchFamily="2" charset="2"/>
              <a:buChar char="v"/>
            </a:pPr>
            <a:r>
              <a:rPr lang="bn-BD" sz="2000" dirty="0" smtClean="0"/>
              <a:t> </a:t>
            </a:r>
            <a:r>
              <a:rPr lang="bn-BD" sz="2000" dirty="0" smtClean="0">
                <a:latin typeface="NikoshBAN" pitchFamily="2" charset="0"/>
                <a:cs typeface="NikoshBAN" pitchFamily="2" charset="0"/>
              </a:rPr>
              <a:t>কম্পিউটার ল্যাবের কম্পিউটারগুলো পরীক্ষা করে দেখবে </a:t>
            </a:r>
            <a:r>
              <a:rPr lang="bn-BD" sz="2000" dirty="0" smtClean="0">
                <a:latin typeface="NikoshBAN" pitchFamily="2" charset="0"/>
                <a:cs typeface="NikoshBAN" pitchFamily="2" charset="0"/>
              </a:rPr>
              <a:t>মাউস </a:t>
            </a:r>
            <a:r>
              <a:rPr lang="bn-BD" sz="2000" dirty="0" smtClean="0">
                <a:latin typeface="NikoshBAN" pitchFamily="2" charset="0"/>
                <a:cs typeface="NikoshBAN" pitchFamily="2" charset="0"/>
              </a:rPr>
              <a:t>পরিস্কার করার প্রয়োজন আছে কিনা।</a:t>
            </a:r>
            <a:endParaRPr lang="en-US" sz="2000" dirty="0" smtClean="0"/>
          </a:p>
          <a:p>
            <a:pPr algn="ctr"/>
            <a:endParaRPr lang="en-US"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3429000" cy="1015663"/>
          </a:xfrm>
          <a:prstGeom prst="rect">
            <a:avLst/>
          </a:prstGeom>
        </p:spPr>
        <p:txBody>
          <a:bodyPr wrap="square">
            <a:spAutoFit/>
          </a:bodyPr>
          <a:lstStyle/>
          <a:p>
            <a:r>
              <a:rPr lang="bn-BD" sz="6000" dirty="0" smtClean="0">
                <a:solidFill>
                  <a:srgbClr val="7030A0"/>
                </a:solidFill>
                <a:latin typeface="NikoshBAN" pitchFamily="2" charset="0"/>
                <a:cs typeface="NikoshBAN" pitchFamily="2" charset="0"/>
              </a:rPr>
              <a:t>বাড়ির কাজ</a:t>
            </a:r>
            <a:endParaRPr lang="en-US" sz="6000" dirty="0">
              <a:solidFill>
                <a:srgbClr val="7030A0"/>
              </a:solidFill>
              <a:latin typeface="NikoshBAN" pitchFamily="2" charset="0"/>
              <a:cs typeface="NikoshBAN" pitchFamily="2" charset="0"/>
            </a:endParaRPr>
          </a:p>
        </p:txBody>
      </p:sp>
      <p:pic>
        <p:nvPicPr>
          <p:cNvPr id="3" name="Picture 2" descr="1.jpg"/>
          <p:cNvPicPr>
            <a:picLocks noChangeAspect="1"/>
          </p:cNvPicPr>
          <p:nvPr/>
        </p:nvPicPr>
        <p:blipFill>
          <a:blip r:embed="rId2"/>
          <a:stretch>
            <a:fillRect/>
          </a:stretch>
        </p:blipFill>
        <p:spPr>
          <a:xfrm>
            <a:off x="5638800" y="838200"/>
            <a:ext cx="3276600" cy="3429000"/>
          </a:xfrm>
          <a:prstGeom prst="rect">
            <a:avLst/>
          </a:prstGeom>
        </p:spPr>
      </p:pic>
      <p:sp>
        <p:nvSpPr>
          <p:cNvPr id="4" name="Rectangle 3"/>
          <p:cNvSpPr/>
          <p:nvPr/>
        </p:nvSpPr>
        <p:spPr>
          <a:xfrm>
            <a:off x="381000" y="2590800"/>
            <a:ext cx="51816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4400" dirty="0" smtClean="0">
                <a:latin typeface="NikoshBAN" pitchFamily="2" charset="0"/>
                <a:cs typeface="NikoshBAN" pitchFamily="2" charset="0"/>
              </a:rPr>
              <a:t>কম্পিউটারের যন্ত্রপাতি পরিস্কারের ধাপগুলো তোমার খাতায় লিপিবদ্ধ কর।</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_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09800" y="1295400"/>
            <a:ext cx="5334000" cy="2646878"/>
          </a:xfrm>
          <a:prstGeom prst="rect">
            <a:avLst/>
          </a:prstGeom>
          <a:noFill/>
        </p:spPr>
        <p:txBody>
          <a:bodyPr wrap="square" rtlCol="0">
            <a:spAutoFit/>
          </a:bodyPr>
          <a:lstStyle/>
          <a:p>
            <a:r>
              <a:rPr lang="bn-BD" sz="16600" dirty="0" smtClean="0">
                <a:solidFill>
                  <a:srgbClr val="FF0000"/>
                </a:solidFill>
                <a:latin typeface="NikoshBAN" pitchFamily="2" charset="0"/>
                <a:cs typeface="NikoshBAN" pitchFamily="2" charset="0"/>
              </a:rPr>
              <a:t>ধন্যবাদ</a:t>
            </a:r>
            <a:endParaRPr lang="en-US" sz="16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0402"/>
            <a:ext cx="8305800" cy="5139869"/>
          </a:xfrm>
          <a:prstGeom prst="rect">
            <a:avLst/>
          </a:prstGeom>
        </p:spPr>
        <p:txBody>
          <a:bodyPr wrap="square">
            <a:spAutoFit/>
          </a:bodyPr>
          <a:lstStyle/>
          <a:p>
            <a:pPr marL="493776" lvl="2" indent="0" algn="ctr">
              <a:buNone/>
            </a:pPr>
            <a:r>
              <a:rPr lang="bn-BD" sz="8800" dirty="0" smtClean="0">
                <a:solidFill>
                  <a:srgbClr val="FF0000"/>
                </a:solidFill>
                <a:latin typeface="NikoshBAN" pitchFamily="2" charset="0"/>
                <a:cs typeface="NikoshBAN" pitchFamily="2" charset="0"/>
              </a:rPr>
              <a:t>পরিচিতি</a:t>
            </a:r>
          </a:p>
          <a:p>
            <a:pPr marL="493776" lvl="2" indent="0" algn="ctr">
              <a:buNone/>
            </a:pPr>
            <a:r>
              <a:rPr lang="en-US" sz="4800" dirty="0" err="1" smtClean="0">
                <a:solidFill>
                  <a:schemeClr val="accent2">
                    <a:lumMod val="75000"/>
                  </a:schemeClr>
                </a:solidFill>
                <a:latin typeface="NikoshBAN" pitchFamily="2" charset="0"/>
                <a:cs typeface="NikoshBAN" pitchFamily="2" charset="0"/>
              </a:rPr>
              <a:t>তাহমিনা</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ইয়াছমিন</a:t>
            </a:r>
            <a:endParaRPr lang="en-US"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সহকারী</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শিক্ষক</a:t>
            </a:r>
            <a:endParaRPr lang="bn-BD"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সাতবাড়ীয়া</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শাহ</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আমানত</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রঃ</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দাখিল</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মাদ্রাসা</a:t>
            </a:r>
            <a:endParaRPr lang="en-US"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সাতবাড়ীয়া</a:t>
            </a:r>
            <a:r>
              <a:rPr lang="en-US" sz="4800" dirty="0" smtClean="0">
                <a:solidFill>
                  <a:schemeClr val="accent2">
                    <a:lumMod val="75000"/>
                  </a:schemeClr>
                </a:solidFill>
                <a:latin typeface="NikoshBAN" pitchFamily="2" charset="0"/>
                <a:cs typeface="NikoshBAN" pitchFamily="2" charset="0"/>
              </a:rPr>
              <a:t> , </a:t>
            </a:r>
            <a:r>
              <a:rPr lang="en-US" sz="4800" dirty="0" err="1" smtClean="0">
                <a:solidFill>
                  <a:schemeClr val="accent2">
                    <a:lumMod val="75000"/>
                  </a:schemeClr>
                </a:solidFill>
                <a:latin typeface="NikoshBAN" pitchFamily="2" charset="0"/>
                <a:cs typeface="NikoshBAN" pitchFamily="2" charset="0"/>
              </a:rPr>
              <a:t>চন্দনাইশ</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চট্টগ্রাম</a:t>
            </a:r>
            <a:r>
              <a:rPr lang="en-US" sz="4000" dirty="0" smtClean="0">
                <a:solidFill>
                  <a:schemeClr val="accent2">
                    <a:lumMod val="75000"/>
                  </a:schemeClr>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5029200" cy="5078313"/>
          </a:xfrm>
          <a:prstGeom prst="rect">
            <a:avLst/>
          </a:prstGeom>
        </p:spPr>
        <p:txBody>
          <a:bodyPr wrap="square">
            <a:spAutoFit/>
          </a:bodyPr>
          <a:lstStyle/>
          <a:p>
            <a:pPr algn="ctr"/>
            <a:r>
              <a:rPr lang="bn-BD" sz="4400" dirty="0" smtClean="0">
                <a:solidFill>
                  <a:srgbClr val="00B050"/>
                </a:solidFill>
                <a:latin typeface="NikoshBAN" pitchFamily="2" charset="0"/>
                <a:cs typeface="NikoshBAN" pitchFamily="2" charset="0"/>
              </a:rPr>
              <a:t>পাঠ পরিচিতি</a:t>
            </a:r>
          </a:p>
          <a:p>
            <a:pPr algn="ctr"/>
            <a:r>
              <a:rPr lang="en-US" sz="4000" dirty="0" err="1" smtClean="0">
                <a:solidFill>
                  <a:schemeClr val="accent1"/>
                </a:solidFill>
                <a:latin typeface="NikoshBAN" pitchFamily="2" charset="0"/>
                <a:cs typeface="NikoshBAN" pitchFamily="2" charset="0"/>
              </a:rPr>
              <a:t>শ্রেণি</a:t>
            </a:r>
            <a:r>
              <a:rPr lang="en-US" sz="4000" dirty="0" smtClean="0">
                <a:solidFill>
                  <a:schemeClr val="accent1"/>
                </a:solidFill>
                <a:latin typeface="NikoshBAN" pitchFamily="2" charset="0"/>
                <a:cs typeface="NikoshBAN" pitchFamily="2" charset="0"/>
              </a:rPr>
              <a:t>- </a:t>
            </a:r>
            <a:r>
              <a:rPr lang="bn-BD" sz="4000" dirty="0" smtClean="0">
                <a:solidFill>
                  <a:schemeClr val="accent1"/>
                </a:solidFill>
                <a:latin typeface="NikoshBAN" pitchFamily="2" charset="0"/>
                <a:cs typeface="NikoshBAN" pitchFamily="2" charset="0"/>
              </a:rPr>
              <a:t>৬ষ্ঠ</a:t>
            </a:r>
          </a:p>
          <a:p>
            <a:pPr algn="ctr"/>
            <a:r>
              <a:rPr lang="en-US" sz="4000" dirty="0" err="1" smtClean="0">
                <a:solidFill>
                  <a:schemeClr val="accent1"/>
                </a:solidFill>
                <a:latin typeface="NikoshBAN" pitchFamily="2" charset="0"/>
                <a:cs typeface="NikoshBAN" pitchFamily="2" charset="0"/>
              </a:rPr>
              <a:t>বিষয়ঃ</a:t>
            </a:r>
            <a:r>
              <a:rPr lang="en-US" sz="4000" dirty="0" smtClean="0">
                <a:solidFill>
                  <a:schemeClr val="accent1"/>
                </a:solidFill>
                <a:latin typeface="NikoshBAN" pitchFamily="2" charset="0"/>
                <a:cs typeface="NikoshBAN" pitchFamily="2" charset="0"/>
              </a:rPr>
              <a:t> </a:t>
            </a:r>
            <a:r>
              <a:rPr lang="en-US" sz="4000" dirty="0" err="1" smtClean="0">
                <a:solidFill>
                  <a:schemeClr val="accent1"/>
                </a:solidFill>
                <a:latin typeface="NikoshBAN" pitchFamily="2" charset="0"/>
                <a:cs typeface="NikoshBAN" pitchFamily="2" charset="0"/>
              </a:rPr>
              <a:t>তথ্য</a:t>
            </a:r>
            <a:r>
              <a:rPr lang="en-US" sz="4000" dirty="0" smtClean="0">
                <a:solidFill>
                  <a:schemeClr val="accent1"/>
                </a:solidFill>
                <a:latin typeface="NikoshBAN" pitchFamily="2" charset="0"/>
                <a:cs typeface="NikoshBAN" pitchFamily="2" charset="0"/>
              </a:rPr>
              <a:t> ও </a:t>
            </a:r>
            <a:r>
              <a:rPr lang="en-US" sz="4000" dirty="0" err="1" smtClean="0">
                <a:solidFill>
                  <a:schemeClr val="accent1"/>
                </a:solidFill>
                <a:latin typeface="NikoshBAN" pitchFamily="2" charset="0"/>
                <a:cs typeface="NikoshBAN" pitchFamily="2" charset="0"/>
              </a:rPr>
              <a:t>যোগাযোগ</a:t>
            </a:r>
            <a:r>
              <a:rPr lang="en-US" sz="4000" dirty="0" smtClean="0">
                <a:solidFill>
                  <a:schemeClr val="accent1"/>
                </a:solidFill>
                <a:latin typeface="NikoshBAN" pitchFamily="2" charset="0"/>
                <a:cs typeface="NikoshBAN" pitchFamily="2" charset="0"/>
              </a:rPr>
              <a:t> </a:t>
            </a:r>
            <a:r>
              <a:rPr lang="en-US" sz="4000" dirty="0" err="1" smtClean="0">
                <a:solidFill>
                  <a:schemeClr val="accent1"/>
                </a:solidFill>
                <a:latin typeface="NikoshBAN" pitchFamily="2" charset="0"/>
                <a:cs typeface="NikoshBAN" pitchFamily="2" charset="0"/>
              </a:rPr>
              <a:t>প্রযুক্তি</a:t>
            </a:r>
            <a:endParaRPr lang="en-US" sz="4000" dirty="0" smtClean="0">
              <a:solidFill>
                <a:schemeClr val="accent1"/>
              </a:solidFill>
              <a:latin typeface="NikoshBAN" pitchFamily="2" charset="0"/>
              <a:cs typeface="NikoshBAN" pitchFamily="2" charset="0"/>
            </a:endParaRPr>
          </a:p>
          <a:p>
            <a:pPr algn="ctr"/>
            <a:r>
              <a:rPr lang="en-US" sz="4000" dirty="0" err="1" smtClean="0">
                <a:solidFill>
                  <a:schemeClr val="accent1"/>
                </a:solidFill>
                <a:latin typeface="NikoshBAN" pitchFamily="2" charset="0"/>
                <a:cs typeface="NikoshBAN" pitchFamily="2" charset="0"/>
              </a:rPr>
              <a:t>অধ্যায়ঃ</a:t>
            </a:r>
            <a:r>
              <a:rPr lang="en-US" sz="4000" dirty="0" smtClean="0">
                <a:solidFill>
                  <a:schemeClr val="accent1"/>
                </a:solidFill>
                <a:latin typeface="NikoshBAN" pitchFamily="2" charset="0"/>
                <a:cs typeface="NikoshBAN" pitchFamily="2" charset="0"/>
              </a:rPr>
              <a:t> </a:t>
            </a:r>
            <a:r>
              <a:rPr lang="bn-BD" sz="4000" dirty="0" smtClean="0">
                <a:solidFill>
                  <a:schemeClr val="accent1"/>
                </a:solidFill>
                <a:latin typeface="NikoshBAN" pitchFamily="2" charset="0"/>
                <a:cs typeface="NikoshBAN" pitchFamily="2" charset="0"/>
              </a:rPr>
              <a:t>৩য়</a:t>
            </a:r>
            <a:r>
              <a:rPr lang="en-US" sz="4000" dirty="0" smtClean="0">
                <a:solidFill>
                  <a:schemeClr val="accent1"/>
                </a:solidFill>
                <a:latin typeface="NikoshBAN" pitchFamily="2" charset="0"/>
                <a:cs typeface="NikoshBAN" pitchFamily="2" charset="0"/>
              </a:rPr>
              <a:t> </a:t>
            </a:r>
            <a:r>
              <a:rPr lang="bn-BD" sz="4000" dirty="0" smtClean="0">
                <a:solidFill>
                  <a:schemeClr val="accent1"/>
                </a:solidFill>
                <a:latin typeface="NikoshBAN" pitchFamily="2" charset="0"/>
                <a:cs typeface="NikoshBAN" pitchFamily="2" charset="0"/>
              </a:rPr>
              <a:t>(তথ্য ও যোগাযোগ </a:t>
            </a:r>
            <a:r>
              <a:rPr lang="bn-BD" sz="4000" dirty="0" smtClean="0">
                <a:solidFill>
                  <a:schemeClr val="accent1"/>
                </a:solidFill>
                <a:latin typeface="NikoshBAN" pitchFamily="2" charset="0"/>
                <a:cs typeface="NikoshBAN" pitchFamily="2" charset="0"/>
              </a:rPr>
              <a:t>প্রযুক্তির নিরাপদ ব্যবহার)</a:t>
            </a:r>
          </a:p>
          <a:p>
            <a:pPr algn="ctr"/>
            <a:r>
              <a:rPr lang="bn-BD" sz="4000" dirty="0" smtClean="0">
                <a:solidFill>
                  <a:schemeClr val="accent1"/>
                </a:solidFill>
                <a:latin typeface="NikoshBAN" pitchFamily="2" charset="0"/>
                <a:cs typeface="NikoshBAN" pitchFamily="2" charset="0"/>
              </a:rPr>
              <a:t>পাঠ-২ </a:t>
            </a:r>
            <a:endParaRPr lang="en-US" sz="4000" dirty="0" smtClean="0">
              <a:solidFill>
                <a:schemeClr val="accent1"/>
              </a:solidFill>
              <a:latin typeface="NikoshBAN" pitchFamily="2" charset="0"/>
              <a:cs typeface="NikoshBAN" pitchFamily="2" charset="0"/>
            </a:endParaRPr>
          </a:p>
          <a:p>
            <a:pPr algn="ctr"/>
            <a:r>
              <a:rPr lang="en-US" sz="4000" dirty="0" err="1" smtClean="0">
                <a:solidFill>
                  <a:schemeClr val="accent1"/>
                </a:solidFill>
                <a:latin typeface="NikoshBAN" pitchFamily="2" charset="0"/>
                <a:cs typeface="NikoshBAN" pitchFamily="2" charset="0"/>
              </a:rPr>
              <a:t>সময়ঃ</a:t>
            </a:r>
            <a:r>
              <a:rPr lang="en-US" sz="4000" dirty="0" smtClean="0">
                <a:solidFill>
                  <a:schemeClr val="accent1"/>
                </a:solidFill>
                <a:latin typeface="NikoshBAN" pitchFamily="2" charset="0"/>
                <a:cs typeface="NikoshBAN" pitchFamily="2" charset="0"/>
              </a:rPr>
              <a:t> </a:t>
            </a:r>
            <a:r>
              <a:rPr lang="bn-BD" sz="4000" dirty="0" smtClean="0">
                <a:solidFill>
                  <a:schemeClr val="accent1"/>
                </a:solidFill>
                <a:latin typeface="NikoshBAN" pitchFamily="2" charset="0"/>
                <a:cs typeface="NikoshBAN" pitchFamily="2" charset="0"/>
              </a:rPr>
              <a:t>৪</a:t>
            </a:r>
            <a:r>
              <a:rPr lang="en-US" sz="4000" dirty="0" smtClean="0">
                <a:solidFill>
                  <a:schemeClr val="accent1"/>
                </a:solidFill>
                <a:latin typeface="NikoshBAN" pitchFamily="2" charset="0"/>
                <a:cs typeface="NikoshBAN" pitchFamily="2" charset="0"/>
              </a:rPr>
              <a:t>০ </a:t>
            </a:r>
            <a:r>
              <a:rPr lang="en-US" sz="4000" dirty="0" err="1" smtClean="0">
                <a:solidFill>
                  <a:schemeClr val="accent1"/>
                </a:solidFill>
                <a:latin typeface="NikoshBAN" pitchFamily="2" charset="0"/>
                <a:cs typeface="NikoshBAN" pitchFamily="2" charset="0"/>
              </a:rPr>
              <a:t>মিনিট</a:t>
            </a:r>
            <a:endParaRPr lang="en-US" sz="4000" dirty="0"/>
          </a:p>
        </p:txBody>
      </p:sp>
      <p:pic>
        <p:nvPicPr>
          <p:cNvPr id="4" name="Picture 3" descr="Screenshot_20200112_163140.jpg"/>
          <p:cNvPicPr>
            <a:picLocks noChangeAspect="1"/>
          </p:cNvPicPr>
          <p:nvPr/>
        </p:nvPicPr>
        <p:blipFill>
          <a:blip r:embed="rId2"/>
          <a:stretch>
            <a:fillRect/>
          </a:stretch>
        </p:blipFill>
        <p:spPr>
          <a:xfrm>
            <a:off x="5867400" y="1066800"/>
            <a:ext cx="31242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04800"/>
            <a:ext cx="4929556" cy="830997"/>
          </a:xfrm>
          <a:prstGeom prst="rect">
            <a:avLst/>
          </a:prstGeom>
        </p:spPr>
        <p:txBody>
          <a:bodyPr wrap="none">
            <a:spAutoFit/>
          </a:bodyPr>
          <a:lstStyle/>
          <a:p>
            <a:pPr algn="ctr"/>
            <a:r>
              <a:rPr lang="bn-BD" sz="4800" dirty="0" smtClean="0">
                <a:solidFill>
                  <a:schemeClr val="tx2">
                    <a:lumMod val="60000"/>
                    <a:lumOff val="40000"/>
                  </a:schemeClr>
                </a:solidFill>
                <a:latin typeface="NikoshBAN" pitchFamily="2" charset="0"/>
                <a:cs typeface="NikoshBAN" pitchFamily="2" charset="0"/>
              </a:rPr>
              <a:t>নিচের চিত্রগুলো লক্ষ্য কর</a:t>
            </a:r>
            <a:endParaRPr lang="en-US" sz="4800" dirty="0">
              <a:solidFill>
                <a:schemeClr val="tx2">
                  <a:lumMod val="60000"/>
                  <a:lumOff val="40000"/>
                </a:schemeClr>
              </a:solidFill>
              <a:latin typeface="NikoshBAN" pitchFamily="2" charset="0"/>
              <a:cs typeface="NikoshBAN" pitchFamily="2" charset="0"/>
            </a:endParaRPr>
          </a:p>
        </p:txBody>
      </p:sp>
      <p:pic>
        <p:nvPicPr>
          <p:cNvPr id="3" name="Picture 2" descr="tools.png"/>
          <p:cNvPicPr>
            <a:picLocks noChangeAspect="1"/>
          </p:cNvPicPr>
          <p:nvPr/>
        </p:nvPicPr>
        <p:blipFill>
          <a:blip r:embed="rId2"/>
          <a:stretch>
            <a:fillRect/>
          </a:stretch>
        </p:blipFill>
        <p:spPr>
          <a:xfrm>
            <a:off x="4191000" y="1524000"/>
            <a:ext cx="4541239" cy="3924300"/>
          </a:xfrm>
          <a:prstGeom prst="rect">
            <a:avLst/>
          </a:prstGeom>
        </p:spPr>
      </p:pic>
      <p:pic>
        <p:nvPicPr>
          <p:cNvPr id="4" name="Picture 3" descr="1st.png"/>
          <p:cNvPicPr>
            <a:picLocks noChangeAspect="1"/>
          </p:cNvPicPr>
          <p:nvPr/>
        </p:nvPicPr>
        <p:blipFill>
          <a:blip r:embed="rId3"/>
          <a:stretch>
            <a:fillRect/>
          </a:stretch>
        </p:blipFill>
        <p:spPr>
          <a:xfrm>
            <a:off x="609600" y="1371600"/>
            <a:ext cx="3429000" cy="3962400"/>
          </a:xfrm>
          <a:prstGeom prst="rect">
            <a:avLst/>
          </a:prstGeom>
        </p:spPr>
      </p:pic>
      <p:sp>
        <p:nvSpPr>
          <p:cNvPr id="5" name="TextBox 4"/>
          <p:cNvSpPr txBox="1"/>
          <p:nvPr/>
        </p:nvSpPr>
        <p:spPr>
          <a:xfrm>
            <a:off x="990600" y="5105400"/>
            <a:ext cx="1371600" cy="707886"/>
          </a:xfrm>
          <a:prstGeom prst="rect">
            <a:avLst/>
          </a:prstGeom>
          <a:noFill/>
        </p:spPr>
        <p:txBody>
          <a:bodyPr wrap="square" rtlCol="0">
            <a:spAutoFit/>
          </a:bodyPr>
          <a:lstStyle/>
          <a:p>
            <a:r>
              <a:rPr lang="bn-BD" sz="4000" dirty="0" smtClean="0">
                <a:solidFill>
                  <a:srgbClr val="FF0000"/>
                </a:solidFill>
              </a:rPr>
              <a:t> </a:t>
            </a:r>
            <a:r>
              <a:rPr lang="bn-BD" sz="4000" dirty="0" smtClean="0">
                <a:solidFill>
                  <a:srgbClr val="FF0000"/>
                </a:solidFill>
                <a:latin typeface="NikoshBAN" pitchFamily="2" charset="0"/>
                <a:cs typeface="NikoshBAN" pitchFamily="2" charset="0"/>
              </a:rPr>
              <a:t>চিত্র-১</a:t>
            </a:r>
            <a:endParaRPr lang="en-US" sz="4000" dirty="0">
              <a:solidFill>
                <a:srgbClr val="FF0000"/>
              </a:solidFill>
            </a:endParaRPr>
          </a:p>
        </p:txBody>
      </p:sp>
      <p:sp>
        <p:nvSpPr>
          <p:cNvPr id="6" name="Rectangle 5"/>
          <p:cNvSpPr/>
          <p:nvPr/>
        </p:nvSpPr>
        <p:spPr>
          <a:xfrm>
            <a:off x="5638800" y="5715000"/>
            <a:ext cx="957313" cy="584775"/>
          </a:xfrm>
          <a:prstGeom prst="rect">
            <a:avLst/>
          </a:prstGeom>
        </p:spPr>
        <p:txBody>
          <a:bodyPr wrap="none">
            <a:spAutoFit/>
          </a:bodyPr>
          <a:lstStyle/>
          <a:p>
            <a:r>
              <a:rPr lang="bn-BD" sz="3200" dirty="0" smtClean="0">
                <a:solidFill>
                  <a:srgbClr val="FF0000"/>
                </a:solidFill>
                <a:latin typeface="NikoshBAN" pitchFamily="2" charset="0"/>
                <a:cs typeface="NikoshBAN" pitchFamily="2" charset="0"/>
              </a:rPr>
              <a:t>চিত্র-২</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04800"/>
            <a:ext cx="4078361" cy="707886"/>
          </a:xfrm>
          <a:prstGeom prst="rect">
            <a:avLst/>
          </a:prstGeom>
        </p:spPr>
        <p:txBody>
          <a:bodyPr wrap="none">
            <a:spAutoFit/>
          </a:bodyPr>
          <a:lstStyle/>
          <a:p>
            <a:r>
              <a:rPr lang="bn-IN" sz="4000" dirty="0" smtClean="0">
                <a:solidFill>
                  <a:srgbClr val="C00000"/>
                </a:solidFill>
                <a:latin typeface="NikoshBAN" pitchFamily="2" charset="0"/>
                <a:cs typeface="NikoshBAN" pitchFamily="2" charset="0"/>
              </a:rPr>
              <a:t>নিচের প্রশ্নগুলো লক্ষ্য কর</a:t>
            </a:r>
            <a:endParaRPr lang="en-US" sz="4000" dirty="0"/>
          </a:p>
        </p:txBody>
      </p:sp>
      <p:sp>
        <p:nvSpPr>
          <p:cNvPr id="3" name="Rectangle 2"/>
          <p:cNvSpPr/>
          <p:nvPr/>
        </p:nvSpPr>
        <p:spPr>
          <a:xfrm>
            <a:off x="1066800" y="1371600"/>
            <a:ext cx="71628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bn-BD" sz="3600" dirty="0" smtClean="0">
                <a:latin typeface="NikoshBAN" pitchFamily="2" charset="0"/>
                <a:cs typeface="NikoshBAN" pitchFamily="2" charset="0"/>
              </a:rPr>
              <a:t>চিত্র-১ এ আমরা কি দেখতে পাচ্ছি?</a:t>
            </a:r>
          </a:p>
          <a:p>
            <a:pPr marL="342900" indent="-342900" algn="ctr">
              <a:buAutoNum type="arabicPeriod"/>
            </a:pPr>
            <a:r>
              <a:rPr lang="bn-BD" sz="3600" dirty="0" smtClean="0">
                <a:latin typeface="NikoshBAN" pitchFamily="2" charset="0"/>
                <a:cs typeface="NikoshBAN" pitchFamily="2" charset="0"/>
              </a:rPr>
              <a:t> চিত্র-২ এ আমরা কি দেখতে পায়?</a:t>
            </a:r>
          </a:p>
          <a:p>
            <a:pPr marL="342900" indent="-342900" algn="ctr">
              <a:buAutoNum type="arabicPeriod"/>
            </a:pPr>
            <a:r>
              <a:rPr lang="bn-BD" sz="3600" dirty="0" smtClean="0">
                <a:latin typeface="NikoshBAN" pitchFamily="2" charset="0"/>
                <a:cs typeface="NikoshBAN" pitchFamily="2" charset="0"/>
              </a:rPr>
              <a:t>চিত্র-২ এর যন্ত্রপাতিগুলো কি কাজে আমরা ব্যবহার 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81000"/>
            <a:ext cx="3350597" cy="1015663"/>
          </a:xfrm>
          <a:prstGeom prst="rect">
            <a:avLst/>
          </a:prstGeom>
        </p:spPr>
        <p:txBody>
          <a:bodyPr wrap="none">
            <a:spAutoFit/>
          </a:bodyPr>
          <a:lstStyle/>
          <a:p>
            <a:r>
              <a:rPr lang="bn-BD" sz="6000" dirty="0" smtClean="0">
                <a:solidFill>
                  <a:srgbClr val="C00000"/>
                </a:solidFill>
                <a:latin typeface="NikoshBAN" pitchFamily="2" charset="0"/>
                <a:cs typeface="NikoshBAN" pitchFamily="2" charset="0"/>
              </a:rPr>
              <a:t>আজকের পাঠ</a:t>
            </a:r>
            <a:endParaRPr lang="en-US" sz="6000" dirty="0">
              <a:solidFill>
                <a:srgbClr val="C00000"/>
              </a:solidFill>
              <a:latin typeface="NikoshBAN" pitchFamily="2" charset="0"/>
              <a:cs typeface="NikoshBAN" pitchFamily="2" charset="0"/>
            </a:endParaRPr>
          </a:p>
        </p:txBody>
      </p:sp>
      <p:sp>
        <p:nvSpPr>
          <p:cNvPr id="4" name="Flowchart: Process 3"/>
          <p:cNvSpPr/>
          <p:nvPr/>
        </p:nvSpPr>
        <p:spPr>
          <a:xfrm>
            <a:off x="304800" y="2362200"/>
            <a:ext cx="4648200" cy="213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sz="4400" dirty="0" smtClean="0">
                <a:latin typeface="NikoshBAN" pitchFamily="2" charset="0"/>
                <a:cs typeface="NikoshBAN" pitchFamily="2" charset="0"/>
              </a:rPr>
              <a:t>আইসিটি যন্ত্রপাতি রক্ষণাবেক্ষণ</a:t>
            </a:r>
            <a:endParaRPr lang="en-US" sz="4400" dirty="0"/>
          </a:p>
        </p:txBody>
      </p:sp>
      <p:pic>
        <p:nvPicPr>
          <p:cNvPr id="6" name="Picture 5" descr="laptop-cleaning-with-water.jpg"/>
          <p:cNvPicPr>
            <a:picLocks noChangeAspect="1"/>
          </p:cNvPicPr>
          <p:nvPr/>
        </p:nvPicPr>
        <p:blipFill>
          <a:blip r:embed="rId2"/>
          <a:stretch>
            <a:fillRect/>
          </a:stretch>
        </p:blipFill>
        <p:spPr>
          <a:xfrm>
            <a:off x="5410200" y="1905000"/>
            <a:ext cx="3362325"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457200"/>
            <a:ext cx="2771913" cy="1200329"/>
          </a:xfrm>
          <a:prstGeom prst="rect">
            <a:avLst/>
          </a:prstGeom>
        </p:spPr>
        <p:txBody>
          <a:bodyPr wrap="none">
            <a:spAutoFit/>
          </a:bodyPr>
          <a:lstStyle/>
          <a:p>
            <a:r>
              <a:rPr lang="bn-BD" sz="7200" dirty="0" smtClean="0">
                <a:solidFill>
                  <a:srgbClr val="00B050"/>
                </a:solidFill>
                <a:latin typeface="NikoshBAN" pitchFamily="2" charset="0"/>
                <a:cs typeface="NikoshBAN" pitchFamily="2" charset="0"/>
              </a:rPr>
              <a:t>শিখনফল</a:t>
            </a:r>
            <a:endParaRPr lang="en-US" sz="7200" dirty="0">
              <a:solidFill>
                <a:srgbClr val="00B050"/>
              </a:solidFill>
              <a:latin typeface="NikoshBAN" pitchFamily="2" charset="0"/>
              <a:cs typeface="NikoshBAN" pitchFamily="2" charset="0"/>
            </a:endParaRPr>
          </a:p>
        </p:txBody>
      </p:sp>
      <p:sp>
        <p:nvSpPr>
          <p:cNvPr id="4" name="Rectangle 3"/>
          <p:cNvSpPr/>
          <p:nvPr/>
        </p:nvSpPr>
        <p:spPr>
          <a:xfrm>
            <a:off x="1371600" y="1828800"/>
            <a:ext cx="7239000" cy="3962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latin typeface="NikoshBAN" pitchFamily="2" charset="0"/>
              <a:cs typeface="NikoshBAN" pitchFamily="2" charset="0"/>
            </a:endParaRPr>
          </a:p>
          <a:p>
            <a:pPr algn="ctr">
              <a:buFont typeface="Wingdings" pitchFamily="2" charset="2"/>
              <a:buChar char="q"/>
            </a:pPr>
            <a:r>
              <a:rPr lang="bn-BD" sz="2800" dirty="0" smtClean="0">
                <a:latin typeface="NikoshBAN" pitchFamily="2" charset="0"/>
                <a:cs typeface="NikoshBAN" pitchFamily="2" charset="0"/>
              </a:rPr>
              <a:t>আইসিটি যন্ত্রপাতি রক্ষণাবেক্ষণ সম্পর্কে বর্ণনা করতে পারবে।</a:t>
            </a:r>
          </a:p>
          <a:p>
            <a:pPr algn="ctr">
              <a:buFont typeface="Wingdings" pitchFamily="2" charset="2"/>
              <a:buChar char="q"/>
            </a:pPr>
            <a:r>
              <a:rPr lang="bn-BD" sz="2800" dirty="0" smtClean="0">
                <a:latin typeface="NikoshBAN" pitchFamily="2" charset="0"/>
                <a:cs typeface="NikoshBAN" pitchFamily="2" charset="0"/>
              </a:rPr>
              <a:t> মনিটর পরিস্কার করার পদ্ধতি সম্পর্কে ব্যাখ্যা করতে পারবে।</a:t>
            </a:r>
          </a:p>
          <a:p>
            <a:pPr algn="ctr">
              <a:buFont typeface="Wingdings" pitchFamily="2" charset="2"/>
              <a:buChar char="q"/>
            </a:pPr>
            <a:r>
              <a:rPr lang="bn-BD" sz="2800" dirty="0" smtClean="0">
                <a:latin typeface="NikoshBAN" pitchFamily="2" charset="0"/>
                <a:cs typeface="NikoshBAN" pitchFamily="2" charset="0"/>
              </a:rPr>
              <a:t>কী-বোর্ড </a:t>
            </a:r>
            <a:r>
              <a:rPr lang="bn-BD" sz="2800" dirty="0" smtClean="0">
                <a:latin typeface="NikoshBAN" pitchFamily="2" charset="0"/>
                <a:cs typeface="NikoshBAN" pitchFamily="2" charset="0"/>
              </a:rPr>
              <a:t>পরিস্কার করার পদ্ধতি সম্পর্কে ব্যাখ্যা করতে পারবে</a:t>
            </a:r>
            <a:r>
              <a:rPr lang="bn-BD" sz="2800" dirty="0" smtClean="0">
                <a:latin typeface="NikoshBAN" pitchFamily="2" charset="0"/>
                <a:cs typeface="NikoshBAN" pitchFamily="2" charset="0"/>
              </a:rPr>
              <a:t>।</a:t>
            </a:r>
          </a:p>
          <a:p>
            <a:pPr algn="ctr">
              <a:buFont typeface="Wingdings" pitchFamily="2" charset="2"/>
              <a:buChar char="q"/>
            </a:pPr>
            <a:r>
              <a:rPr lang="bn-BD" sz="2800" dirty="0" smtClean="0">
                <a:latin typeface="NikoshBAN" pitchFamily="2" charset="0"/>
                <a:cs typeface="NikoshBAN" pitchFamily="2" charset="0"/>
              </a:rPr>
              <a:t>মাউস </a:t>
            </a:r>
            <a:r>
              <a:rPr lang="bn-BD" sz="2800" dirty="0" smtClean="0">
                <a:latin typeface="NikoshBAN" pitchFamily="2" charset="0"/>
                <a:cs typeface="NikoshBAN" pitchFamily="2" charset="0"/>
              </a:rPr>
              <a:t>পরিস্কার করার পদ্ধতি সম্পর্কে </a:t>
            </a:r>
            <a:r>
              <a:rPr lang="bn-BD" sz="2800" dirty="0" smtClean="0">
                <a:latin typeface="NikoshBAN" pitchFamily="2" charset="0"/>
                <a:cs typeface="NikoshBAN" pitchFamily="2" charset="0"/>
              </a:rPr>
              <a:t>সচেতন থাকতে </a:t>
            </a:r>
            <a:r>
              <a:rPr lang="bn-BD" sz="2800" dirty="0" smtClean="0">
                <a:latin typeface="NikoshBAN" pitchFamily="2" charset="0"/>
                <a:cs typeface="NikoshBAN" pitchFamily="2" charset="0"/>
              </a:rPr>
              <a:t>পারবে।</a:t>
            </a:r>
            <a:endParaRPr lang="en-US" sz="2800"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cd-monitor.jpg"/>
          <p:cNvPicPr>
            <a:picLocks noChangeAspect="1"/>
          </p:cNvPicPr>
          <p:nvPr/>
        </p:nvPicPr>
        <p:blipFill>
          <a:blip r:embed="rId2"/>
          <a:stretch>
            <a:fillRect/>
          </a:stretch>
        </p:blipFill>
        <p:spPr>
          <a:xfrm>
            <a:off x="2895600" y="2819400"/>
            <a:ext cx="2857500" cy="1962150"/>
          </a:xfrm>
          <a:prstGeom prst="rect">
            <a:avLst/>
          </a:prstGeom>
        </p:spPr>
      </p:pic>
      <p:pic>
        <p:nvPicPr>
          <p:cNvPr id="3" name="Picture 2" descr="led-monitor.jpg"/>
          <p:cNvPicPr>
            <a:picLocks noChangeAspect="1"/>
          </p:cNvPicPr>
          <p:nvPr/>
        </p:nvPicPr>
        <p:blipFill>
          <a:blip r:embed="rId3"/>
          <a:stretch>
            <a:fillRect/>
          </a:stretch>
        </p:blipFill>
        <p:spPr>
          <a:xfrm>
            <a:off x="6019800" y="2743200"/>
            <a:ext cx="2857500" cy="2133600"/>
          </a:xfrm>
          <a:prstGeom prst="rect">
            <a:avLst/>
          </a:prstGeom>
        </p:spPr>
      </p:pic>
      <p:pic>
        <p:nvPicPr>
          <p:cNvPr id="4" name="Picture 3" descr="crt-monitor.jpg"/>
          <p:cNvPicPr>
            <a:picLocks noChangeAspect="1"/>
          </p:cNvPicPr>
          <p:nvPr/>
        </p:nvPicPr>
        <p:blipFill>
          <a:blip r:embed="rId4" cstate="print"/>
          <a:stretch>
            <a:fillRect/>
          </a:stretch>
        </p:blipFill>
        <p:spPr>
          <a:xfrm>
            <a:off x="304800" y="2895600"/>
            <a:ext cx="1981200" cy="1828800"/>
          </a:xfrm>
          <a:prstGeom prst="rect">
            <a:avLst/>
          </a:prstGeom>
        </p:spPr>
      </p:pic>
      <p:pic>
        <p:nvPicPr>
          <p:cNvPr id="5" name="Picture 4" descr="images (17).jpeg"/>
          <p:cNvPicPr>
            <a:picLocks noChangeAspect="1"/>
          </p:cNvPicPr>
          <p:nvPr/>
        </p:nvPicPr>
        <p:blipFill>
          <a:blip r:embed="rId5"/>
          <a:stretch>
            <a:fillRect/>
          </a:stretch>
        </p:blipFill>
        <p:spPr>
          <a:xfrm>
            <a:off x="3276600" y="914400"/>
            <a:ext cx="1981200" cy="1371600"/>
          </a:xfrm>
          <a:prstGeom prst="rect">
            <a:avLst/>
          </a:prstGeom>
        </p:spPr>
      </p:pic>
      <p:cxnSp>
        <p:nvCxnSpPr>
          <p:cNvPr id="7" name="Straight Arrow Connector 6"/>
          <p:cNvCxnSpPr>
            <a:stCxn id="5" idx="2"/>
            <a:endCxn id="2" idx="0"/>
          </p:cNvCxnSpPr>
          <p:nvPr/>
        </p:nvCxnSpPr>
        <p:spPr>
          <a:xfrm rot="16200000" flipH="1">
            <a:off x="4029075" y="2524125"/>
            <a:ext cx="5334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rot="16200000" flipH="1">
            <a:off x="5372100" y="1181100"/>
            <a:ext cx="8382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rot="5400000">
            <a:off x="2705100" y="1485900"/>
            <a:ext cx="7620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1000" y="48006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dirty="0" smtClean="0"/>
              <a:t>CRT Monitor</a:t>
            </a:r>
            <a:endParaRPr lang="en-US" dirty="0"/>
          </a:p>
        </p:txBody>
      </p:sp>
      <p:sp>
        <p:nvSpPr>
          <p:cNvPr id="16" name="Rectangle 15"/>
          <p:cNvSpPr/>
          <p:nvPr/>
        </p:nvSpPr>
        <p:spPr>
          <a:xfrm>
            <a:off x="3276600" y="4876800"/>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LCD Monitor</a:t>
            </a:r>
            <a:endParaRPr lang="en-US" sz="2800" dirty="0"/>
          </a:p>
        </p:txBody>
      </p:sp>
      <p:sp>
        <p:nvSpPr>
          <p:cNvPr id="17" name="Rectangle 16"/>
          <p:cNvSpPr/>
          <p:nvPr/>
        </p:nvSpPr>
        <p:spPr>
          <a:xfrm>
            <a:off x="6248400" y="4800600"/>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800" dirty="0" smtClean="0"/>
              <a:t>LED Monitor</a:t>
            </a:r>
            <a:endParaRPr lang="en-US" sz="2800" dirty="0"/>
          </a:p>
        </p:txBody>
      </p:sp>
      <p:sp>
        <p:nvSpPr>
          <p:cNvPr id="18" name="Rectangle 17"/>
          <p:cNvSpPr/>
          <p:nvPr/>
        </p:nvSpPr>
        <p:spPr>
          <a:xfrm>
            <a:off x="228600" y="55626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dirty="0" smtClean="0"/>
              <a:t>CRT=Cathode Ray Tube</a:t>
            </a:r>
            <a:endParaRPr lang="en-US" sz="2000" dirty="0"/>
          </a:p>
        </p:txBody>
      </p:sp>
      <p:sp>
        <p:nvSpPr>
          <p:cNvPr id="19" name="Rectangle 18"/>
          <p:cNvSpPr/>
          <p:nvPr/>
        </p:nvSpPr>
        <p:spPr>
          <a:xfrm>
            <a:off x="3124200" y="55626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LCD=Liquid Crystal Display</a:t>
            </a:r>
            <a:endParaRPr lang="en-US" dirty="0"/>
          </a:p>
        </p:txBody>
      </p:sp>
      <p:sp>
        <p:nvSpPr>
          <p:cNvPr id="20" name="Rectangle 19"/>
          <p:cNvSpPr/>
          <p:nvPr/>
        </p:nvSpPr>
        <p:spPr>
          <a:xfrm>
            <a:off x="6019800" y="56388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dirty="0" smtClean="0"/>
              <a:t>LED=Light Emitting Diode</a:t>
            </a:r>
            <a:endParaRPr lang="en-US" sz="2000" dirty="0"/>
          </a:p>
        </p:txBody>
      </p:sp>
      <p:sp>
        <p:nvSpPr>
          <p:cNvPr id="26" name="TextBox 25"/>
          <p:cNvSpPr txBox="1"/>
          <p:nvPr/>
        </p:nvSpPr>
        <p:spPr>
          <a:xfrm>
            <a:off x="2819400" y="228600"/>
            <a:ext cx="3505200" cy="769441"/>
          </a:xfrm>
          <a:prstGeom prst="rect">
            <a:avLst/>
          </a:prstGeom>
          <a:noFill/>
        </p:spPr>
        <p:txBody>
          <a:bodyPr wrap="square" rtlCol="0">
            <a:spAutoFit/>
          </a:bodyPr>
          <a:lstStyle/>
          <a:p>
            <a:r>
              <a:rPr lang="bn-BD" sz="4400" dirty="0" smtClean="0"/>
              <a:t>    মনিটর</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down)">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wipe(down)">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bg/>
                                          </p:spTgt>
                                        </p:tgtEl>
                                        <p:attrNameLst>
                                          <p:attrName>style.visibility</p:attrName>
                                        </p:attrNameLst>
                                      </p:cBhvr>
                                      <p:to>
                                        <p:strVal val="visible"/>
                                      </p:to>
                                    </p:set>
                                    <p:animEffect transition="in" filter="wipe(down)">
                                      <p:cBhvr>
                                        <p:cTn id="39" dur="500"/>
                                        <p:tgtEl>
                                          <p:spTgt spid="18">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wipe(down)">
                                      <p:cBhvr>
                                        <p:cTn id="44" dur="500"/>
                                        <p:tgtEl>
                                          <p:spTgt spid="1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bg/>
                                          </p:spTgt>
                                        </p:tgtEl>
                                        <p:attrNameLst>
                                          <p:attrName>style.visibility</p:attrName>
                                        </p:attrNameLst>
                                      </p:cBhvr>
                                      <p:to>
                                        <p:strVal val="visible"/>
                                      </p:to>
                                    </p:set>
                                    <p:animEffect transition="in" filter="wipe(down)">
                                      <p:cBhvr>
                                        <p:cTn id="61" dur="500"/>
                                        <p:tgtEl>
                                          <p:spTgt spid="16">
                                            <p:bg/>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wipe(down)">
                                      <p:cBhvr>
                                        <p:cTn id="66" dur="500"/>
                                        <p:tgtEl>
                                          <p:spTgt spid="1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bg/>
                                          </p:spTgt>
                                        </p:tgtEl>
                                        <p:attrNameLst>
                                          <p:attrName>style.visibility</p:attrName>
                                        </p:attrNameLst>
                                      </p:cBhvr>
                                      <p:to>
                                        <p:strVal val="visible"/>
                                      </p:to>
                                    </p:set>
                                    <p:animEffect transition="in" filter="wipe(down)">
                                      <p:cBhvr>
                                        <p:cTn id="71" dur="500"/>
                                        <p:tgtEl>
                                          <p:spTgt spid="19">
                                            <p:bg/>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wipe(down)">
                                      <p:cBhvr>
                                        <p:cTn id="76" dur="500"/>
                                        <p:tgtEl>
                                          <p:spTgt spid="1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bg/>
                                          </p:spTgt>
                                        </p:tgtEl>
                                        <p:attrNameLst>
                                          <p:attrName>style.visibility</p:attrName>
                                        </p:attrNameLst>
                                      </p:cBhvr>
                                      <p:to>
                                        <p:strVal val="visible"/>
                                      </p:to>
                                    </p:set>
                                    <p:animEffect transition="in" filter="fade">
                                      <p:cBhvr>
                                        <p:cTn id="92" dur="2000"/>
                                        <p:tgtEl>
                                          <p:spTgt spid="17">
                                            <p:bg/>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fade">
                                      <p:cBhvr>
                                        <p:cTn id="97" dur="2000"/>
                                        <p:tgtEl>
                                          <p:spTgt spid="1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0">
                                            <p:bg/>
                                          </p:spTgt>
                                        </p:tgtEl>
                                        <p:attrNameLst>
                                          <p:attrName>style.visibility</p:attrName>
                                        </p:attrNameLst>
                                      </p:cBhvr>
                                      <p:to>
                                        <p:strVal val="visible"/>
                                      </p:to>
                                    </p:set>
                                    <p:animEffect transition="in" filter="wipe(down)">
                                      <p:cBhvr>
                                        <p:cTn id="102" dur="500"/>
                                        <p:tgtEl>
                                          <p:spTgt spid="20">
                                            <p:bg/>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0">
                                            <p:txEl>
                                              <p:pRg st="0" end="0"/>
                                            </p:txEl>
                                          </p:spTgt>
                                        </p:tgtEl>
                                        <p:attrNameLst>
                                          <p:attrName>style.visibility</p:attrName>
                                        </p:attrNameLst>
                                      </p:cBhvr>
                                      <p:to>
                                        <p:strVal val="visible"/>
                                      </p:to>
                                    </p:set>
                                    <p:animEffect transition="in" filter="wipe(down)">
                                      <p:cBhvr>
                                        <p:cTn id="10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6" grpId="0" build="p" animBg="1"/>
      <p:bldP spid="17" grpId="0" build="p" animBg="1"/>
      <p:bldP spid="18" grpId="0" build="p" animBg="1"/>
      <p:bldP spid="19" grpId="0" build="p" animBg="1"/>
      <p:bldP spid="20" grpId="0" build="p" animBg="1"/>
      <p:bldP spid="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7).jpeg"/>
          <p:cNvPicPr>
            <a:picLocks noChangeAspect="1"/>
          </p:cNvPicPr>
          <p:nvPr/>
        </p:nvPicPr>
        <p:blipFill>
          <a:blip r:embed="rId2"/>
          <a:stretch>
            <a:fillRect/>
          </a:stretch>
        </p:blipFill>
        <p:spPr>
          <a:xfrm>
            <a:off x="304800" y="1219200"/>
            <a:ext cx="4572001" cy="4133850"/>
          </a:xfrm>
          <a:prstGeom prst="rect">
            <a:avLst/>
          </a:prstGeom>
        </p:spPr>
      </p:pic>
      <p:sp>
        <p:nvSpPr>
          <p:cNvPr id="7" name="Rectangle 6"/>
          <p:cNvSpPr/>
          <p:nvPr/>
        </p:nvSpPr>
        <p:spPr>
          <a:xfrm>
            <a:off x="1828800" y="3810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ছবিগুলো</a:t>
            </a:r>
            <a:r>
              <a:rPr lang="bn-IN" sz="4000" dirty="0" smtClean="0">
                <a:solidFill>
                  <a:srgbClr val="C00000"/>
                </a:solidFill>
                <a:latin typeface="NikoshBAN" pitchFamily="2" charset="0"/>
                <a:cs typeface="NikoshBAN" pitchFamily="2" charset="0"/>
              </a:rPr>
              <a:t> লক্ষ্য কর</a:t>
            </a:r>
            <a:endParaRPr lang="en-US" sz="4000" dirty="0"/>
          </a:p>
        </p:txBody>
      </p:sp>
      <p:pic>
        <p:nvPicPr>
          <p:cNvPr id="9" name="Picture 8" descr="techtunes_1da1daf79c00d698cb123c7fea070db0.jpg"/>
          <p:cNvPicPr>
            <a:picLocks noChangeAspect="1"/>
          </p:cNvPicPr>
          <p:nvPr/>
        </p:nvPicPr>
        <p:blipFill>
          <a:blip r:embed="rId3"/>
          <a:stretch>
            <a:fillRect/>
          </a:stretch>
        </p:blipFill>
        <p:spPr>
          <a:xfrm>
            <a:off x="5410200" y="1066800"/>
            <a:ext cx="3302479"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TotalTime>
  <Words>490</Words>
  <Application>Microsoft Office PowerPoint</Application>
  <PresentationFormat>On-screen Show (4:3)</PresentationFormat>
  <Paragraphs>61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89</cp:revision>
  <dcterms:created xsi:type="dcterms:W3CDTF">2006-08-16T00:00:00Z</dcterms:created>
  <dcterms:modified xsi:type="dcterms:W3CDTF">2021-01-11T07:00:26Z</dcterms:modified>
</cp:coreProperties>
</file>