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79" r:id="rId12"/>
    <p:sldId id="266" r:id="rId13"/>
    <p:sldId id="275" r:id="rId14"/>
    <p:sldId id="277" r:id="rId15"/>
    <p:sldId id="268" r:id="rId16"/>
    <p:sldId id="269" r:id="rId17"/>
    <p:sldId id="270" r:id="rId18"/>
    <p:sldId id="273" r:id="rId19"/>
    <p:sldId id="272" r:id="rId2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 snapToGrid="0">
      <p:cViewPr varScale="1">
        <p:scale>
          <a:sx n="80" d="100"/>
          <a:sy n="80" d="100"/>
        </p:scale>
        <p:origin x="-96" y="-57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AE65DB-16F5-4CAA-B038-2CA77C45FA48}" type="datetimeFigureOut">
              <a:rPr lang="en-US" smtClean="0"/>
              <a:pPr/>
              <a:t>1/12/2021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4BE7D8-DD91-4C7D-8452-3A9108FC975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603503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AE65DB-16F5-4CAA-B038-2CA77C45FA48}" type="datetimeFigureOut">
              <a:rPr lang="en-US" smtClean="0"/>
              <a:pPr/>
              <a:t>1/12/2021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4BE7D8-DD91-4C7D-8452-3A9108FC975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8148686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AE65DB-16F5-4CAA-B038-2CA77C45FA48}" type="datetimeFigureOut">
              <a:rPr lang="en-US" smtClean="0"/>
              <a:pPr/>
              <a:t>1/12/2021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4BE7D8-DD91-4C7D-8452-3A9108FC975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3935127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AE65DB-16F5-4CAA-B038-2CA77C45FA48}" type="datetimeFigureOut">
              <a:rPr lang="en-US" smtClean="0"/>
              <a:pPr/>
              <a:t>1/12/2021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4BE7D8-DD91-4C7D-8452-3A9108FC975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6070631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AE65DB-16F5-4CAA-B038-2CA77C45FA48}" type="datetimeFigureOut">
              <a:rPr lang="en-US" smtClean="0"/>
              <a:pPr/>
              <a:t>1/12/2021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4BE7D8-DD91-4C7D-8452-3A9108FC975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8782289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AE65DB-16F5-4CAA-B038-2CA77C45FA48}" type="datetimeFigureOut">
              <a:rPr lang="en-US" smtClean="0"/>
              <a:pPr/>
              <a:t>1/12/2021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4BE7D8-DD91-4C7D-8452-3A9108FC975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8233619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AE65DB-16F5-4CAA-B038-2CA77C45FA48}" type="datetimeFigureOut">
              <a:rPr lang="en-US" smtClean="0"/>
              <a:pPr/>
              <a:t>1/12/2021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4BE7D8-DD91-4C7D-8452-3A9108FC975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4232761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AE65DB-16F5-4CAA-B038-2CA77C45FA48}" type="datetimeFigureOut">
              <a:rPr lang="en-US" smtClean="0"/>
              <a:pPr/>
              <a:t>1/12/2021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4BE7D8-DD91-4C7D-8452-3A9108FC975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7201404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AE65DB-16F5-4CAA-B038-2CA77C45FA48}" type="datetimeFigureOut">
              <a:rPr lang="en-US" smtClean="0"/>
              <a:pPr/>
              <a:t>1/12/2021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4BE7D8-DD91-4C7D-8452-3A9108FC975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9208727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AE65DB-16F5-4CAA-B038-2CA77C45FA48}" type="datetimeFigureOut">
              <a:rPr lang="en-US" smtClean="0"/>
              <a:pPr/>
              <a:t>1/12/2021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4BE7D8-DD91-4C7D-8452-3A9108FC975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2969782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AE65DB-16F5-4CAA-B038-2CA77C45FA48}" type="datetimeFigureOut">
              <a:rPr lang="en-US" smtClean="0"/>
              <a:pPr/>
              <a:t>1/12/2021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4BE7D8-DD91-4C7D-8452-3A9108FC975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3484754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3AE65DB-16F5-4CAA-B038-2CA77C45FA48}" type="datetimeFigureOut">
              <a:rPr lang="en-US" smtClean="0"/>
              <a:pPr/>
              <a:t>1/12/2021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54BE7D8-DD91-4C7D-8452-3A9108FC975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727525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hyperlink" Target="Topology.pptx" TargetMode="Externa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hyperlink" Target="Topology.pptx" TargetMode="Externa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hyperlink" Target="Topology.pptx" TargetMode="Externa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>
            <a:alphaModFix amt="98000"/>
          </a:blip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4061880" y="464025"/>
            <a:ext cx="3753135" cy="1050877"/>
          </a:xfrm>
          <a:prstGeom prst="roundRect">
            <a:avLst>
              <a:gd name="adj" fmla="val 50000"/>
            </a:avLst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>
            <a:sp3d extrusionH="57150">
              <a:bevelT w="38100" h="38100"/>
            </a:sp3d>
          </a:bodyPr>
          <a:lstStyle/>
          <a:p>
            <a:pPr algn="ctr"/>
            <a:r>
              <a:rPr lang="bn-BD" sz="6600" b="1" i="1" dirty="0" smtClean="0">
                <a:ln w="12700">
                  <a:solidFill>
                    <a:srgbClr val="00B050"/>
                  </a:solidFill>
                  <a:prstDash val="solid"/>
                </a:ln>
                <a:solidFill>
                  <a:schemeClr val="tx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6600" b="1" i="1" dirty="0" err="1" smtClean="0">
                <a:ln w="12700">
                  <a:solidFill>
                    <a:srgbClr val="00B050"/>
                  </a:solidFill>
                  <a:prstDash val="solid"/>
                </a:ln>
                <a:solidFill>
                  <a:schemeClr val="tx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শুভেচ্ছা</a:t>
            </a:r>
            <a:endParaRPr lang="en-US" sz="6600" b="1" i="1" dirty="0">
              <a:ln w="12700">
                <a:solidFill>
                  <a:srgbClr val="00B050"/>
                </a:solidFill>
                <a:prstDash val="solid"/>
              </a:ln>
              <a:solidFill>
                <a:schemeClr val="tx1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0546" y="1663941"/>
            <a:ext cx="9286875" cy="4811922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237773332"/>
      </p:ext>
    </p:extLst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2000">
        <p15:prstTrans prst="fractur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74000"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4284" y="243314"/>
            <a:ext cx="4499853" cy="3370546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4157" y="3922214"/>
            <a:ext cx="4499853" cy="252158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782925" y="3919069"/>
            <a:ext cx="4667534" cy="291720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660552" y="294138"/>
            <a:ext cx="4912280" cy="3268899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222492243"/>
      </p:ext>
    </p:extLst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68490" y="1965277"/>
            <a:ext cx="11109277" cy="1978925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BD" sz="4800" i="1" dirty="0">
                <a:ln w="28575"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রাষ্ট্র ভাষা আন্দোলনের কারণ </a:t>
            </a:r>
            <a:r>
              <a:rPr lang="bn-BD" sz="4800" i="1" dirty="0" smtClean="0">
                <a:ln w="28575"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বর্ণনা  কর।</a:t>
            </a:r>
            <a:endParaRPr lang="en-US" sz="4800" dirty="0"/>
          </a:p>
        </p:txBody>
      </p:sp>
      <p:sp>
        <p:nvSpPr>
          <p:cNvPr id="3" name="Oval 2">
            <a:hlinkClick r:id="rId2" action="ppaction://hlinkpres?slideindex=1&amp;slidetitle="/>
          </p:cNvPr>
          <p:cNvSpPr/>
          <p:nvPr/>
        </p:nvSpPr>
        <p:spPr>
          <a:xfrm>
            <a:off x="2906974" y="204718"/>
            <a:ext cx="4722125" cy="1555844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  <a:ln w="28575"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60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জোড়ায় কাজ  </a:t>
            </a:r>
            <a:endParaRPr lang="en-US" sz="60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9449952" y="337843"/>
            <a:ext cx="1793074" cy="830997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4800" i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৫মিনিট</a:t>
            </a:r>
            <a:endParaRPr lang="en-US" sz="4800" i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41008642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bg2">
                <a:lumMod val="50000"/>
              </a:schemeClr>
            </a:gs>
            <a:gs pos="0">
              <a:schemeClr val="accent1">
                <a:lumMod val="5000"/>
                <a:lumOff val="95000"/>
              </a:schemeClr>
            </a:gs>
            <a:gs pos="8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>
            <a:hlinkClick r:id="rId2" action="ppaction://hlinkpres?slideindex=1&amp;slidetitle="/>
          </p:cNvPr>
          <p:cNvSpPr/>
          <p:nvPr/>
        </p:nvSpPr>
        <p:spPr>
          <a:xfrm>
            <a:off x="3034092" y="559560"/>
            <a:ext cx="6710407" cy="1842446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  <a:ln w="28575"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60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জোড়ায় কাজের সমাধান  </a:t>
            </a:r>
            <a:endParaRPr lang="en-US" sz="60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684530" y="3330054"/>
            <a:ext cx="11054687" cy="2333767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বাংলা ভাষা আন্দোলন ছিল ১৯৪৭ থেকে ১৯৫৬ পর্যন্ত তৎকালীন পূর্ব </a:t>
            </a:r>
            <a:r>
              <a:rPr lang="as-IN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বাংলা</a:t>
            </a:r>
            <a:r>
              <a:rPr lang="bn-BD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য় </a:t>
            </a:r>
            <a:r>
              <a:rPr lang="as-IN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সংঘটিত 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একটি সাংস্কৃতিক ও রাজনৈতিক আন্দোলন। মৌলিক অধিকার রক্ষাকল্পে বাংলা ভাষাকে ঘিরে সৃষ্ট এ আন্দোলনের মাধ্যমে তদানীন্তন পাকিস্তান অধিরাজ্যের অন্যতম রাষ্ট্রভাষা হিসেবে প্রতিষ্ঠার লক্ষ্যে গণদাবীর বহিঃপ্রকাশ ঘটে।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Down Arrow 3"/>
          <p:cNvSpPr/>
          <p:nvPr/>
        </p:nvSpPr>
        <p:spPr>
          <a:xfrm>
            <a:off x="5817160" y="2429301"/>
            <a:ext cx="789425" cy="873457"/>
          </a:xfrm>
          <a:prstGeom prst="downArrow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59226322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600">
        <p14:prism isContent="1"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/>
          <p:cNvSpPr/>
          <p:nvPr/>
        </p:nvSpPr>
        <p:spPr>
          <a:xfrm>
            <a:off x="3806970" y="0"/>
            <a:ext cx="5200552" cy="906363"/>
          </a:xfrm>
          <a:prstGeom prst="ellipse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lvl="0" algn="ctr">
              <a:defRPr/>
            </a:pPr>
            <a:r>
              <a:rPr lang="bn-BD" sz="4000" b="1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দলীয়  কাজ এর ক্লু</a:t>
            </a:r>
            <a:endParaRPr lang="en-US" sz="4000" b="1" dirty="0">
              <a:solidFill>
                <a:prstClr val="black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3505" y="906363"/>
            <a:ext cx="4791456" cy="29114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3505" y="4101023"/>
            <a:ext cx="4791456" cy="235272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94754" y="1145551"/>
            <a:ext cx="4644372" cy="260084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794754" y="4101023"/>
            <a:ext cx="4836414" cy="2237293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1223293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Oval 11"/>
          <p:cNvSpPr/>
          <p:nvPr/>
        </p:nvSpPr>
        <p:spPr>
          <a:xfrm>
            <a:off x="2922864" y="-29606"/>
            <a:ext cx="5691872" cy="1419367"/>
          </a:xfrm>
          <a:prstGeom prst="ellipse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bn-BD" sz="54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দলীয়  কাজ </a:t>
            </a:r>
            <a:r>
              <a:rPr lang="bn-BD" sz="54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এর ক্লু</a:t>
            </a:r>
            <a:endParaRPr lang="en-US" sz="54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75235" y="1522436"/>
            <a:ext cx="4480395" cy="2257994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9399" y="1522436"/>
            <a:ext cx="4629706" cy="2162460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6623" y="3787966"/>
            <a:ext cx="5072482" cy="2410132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44620" y="3913105"/>
            <a:ext cx="4511010" cy="2284993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5759396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bg2">
                <a:lumMod val="50000"/>
              </a:schemeClr>
            </a:gs>
            <a:gs pos="0">
              <a:schemeClr val="accent1">
                <a:lumMod val="5000"/>
                <a:lumOff val="95000"/>
              </a:schemeClr>
            </a:gs>
            <a:gs pos="8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062986" y="0"/>
            <a:ext cx="511175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bn-BD" sz="8000" b="1" dirty="0">
                <a:latin typeface="NikoshBAN" pitchFamily="2" charset="0"/>
                <a:cs typeface="NikoshBAN" pitchFamily="2" charset="0"/>
              </a:rPr>
              <a:t>দলীয়  কাজ </a:t>
            </a:r>
            <a:endParaRPr lang="en-US" sz="80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9846798" y="365849"/>
            <a:ext cx="1917571" cy="646331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r>
              <a:rPr lang="en-US" sz="3600" i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১০ </a:t>
            </a:r>
            <a:r>
              <a:rPr lang="en-US" sz="3600" i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মিনিট</a:t>
            </a:r>
            <a:endParaRPr lang="en-US" sz="3600" i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01264" y="2387478"/>
            <a:ext cx="11950527" cy="70788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bn-BD" sz="4000" i="1" dirty="0">
                <a:ln w="28575"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রাষ্ট্র ভাষা আন্দোলনের ঘটনা </a:t>
            </a:r>
            <a:r>
              <a:rPr lang="bn-BD" sz="4000" i="1" dirty="0" smtClean="0">
                <a:ln w="28575"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বর্ণনা কর।</a:t>
            </a:r>
            <a:endParaRPr lang="en-US" sz="4000" b="1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154494503"/>
      </p:ext>
    </p:extLst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>
            <a:alphaModFix amt="74000"/>
          </a:blip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/>
          <p:cNvSpPr/>
          <p:nvPr/>
        </p:nvSpPr>
        <p:spPr>
          <a:xfrm>
            <a:off x="3308560" y="8037"/>
            <a:ext cx="5603428" cy="1365500"/>
          </a:xfrm>
          <a:prstGeom prst="ellipse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bn-BD" sz="40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দলীয় কাজ এর সমাধান </a:t>
            </a:r>
            <a:endParaRPr lang="en-US" sz="40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86603" y="1514901"/>
            <a:ext cx="11852171" cy="5262979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bn-BD" sz="4800" dirty="0" smtClean="0">
                <a:ln>
                  <a:solidFill>
                    <a:srgbClr val="FF0000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as-IN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বিশ </a:t>
            </a:r>
            <a:r>
              <a:rPr lang="as-IN" sz="4800" dirty="0">
                <a:latin typeface="NikoshBAN" panose="02000000000000000000" pitchFamily="2" charset="0"/>
                <a:cs typeface="NikoshBAN" panose="02000000000000000000" pitchFamily="2" charset="0"/>
              </a:rPr>
              <a:t>শতকের </a:t>
            </a:r>
            <a:r>
              <a:rPr lang="as-IN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দ্বিতী</a:t>
            </a:r>
            <a:r>
              <a:rPr lang="bn-BD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য় </a:t>
            </a:r>
            <a:r>
              <a:rPr lang="as-IN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দশক </a:t>
            </a:r>
            <a:r>
              <a:rPr lang="as-IN" sz="4800" dirty="0">
                <a:latin typeface="NikoshBAN" panose="02000000000000000000" pitchFamily="2" charset="0"/>
                <a:cs typeface="NikoshBAN" panose="02000000000000000000" pitchFamily="2" charset="0"/>
              </a:rPr>
              <a:t>থেকে ব্রিটিশবিরোধী স্বাধীনতা </a:t>
            </a:r>
            <a:r>
              <a:rPr lang="as-IN" sz="4800" b="1" dirty="0">
                <a:latin typeface="NikoshBAN" panose="02000000000000000000" pitchFamily="2" charset="0"/>
                <a:cs typeface="NikoshBAN" panose="02000000000000000000" pitchFamily="2" charset="0"/>
              </a:rPr>
              <a:t>আন্দোলন জোরদার </a:t>
            </a:r>
            <a:r>
              <a:rPr lang="bn-BD" sz="4800" b="1" dirty="0">
                <a:latin typeface="NikoshBAN" panose="02000000000000000000" pitchFamily="2" charset="0"/>
                <a:cs typeface="NikoshBAN" panose="02000000000000000000" pitchFamily="2" charset="0"/>
              </a:rPr>
              <a:t>হওয়ার</a:t>
            </a:r>
            <a:r>
              <a:rPr lang="as-IN" sz="4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4800" b="1" dirty="0">
                <a:latin typeface="NikoshBAN" panose="02000000000000000000" pitchFamily="2" charset="0"/>
                <a:cs typeface="NikoshBAN" panose="02000000000000000000" pitchFamily="2" charset="0"/>
              </a:rPr>
              <a:t>সাথে সাথে ভাবী স্বাধীন রাষ্ট্রের </a:t>
            </a:r>
            <a:r>
              <a:rPr lang="as-IN" sz="4800" dirty="0">
                <a:latin typeface="NikoshBAN" panose="02000000000000000000" pitchFamily="2" charset="0"/>
                <a:cs typeface="NikoshBAN" panose="02000000000000000000" pitchFamily="2" charset="0"/>
              </a:rPr>
              <a:t>রাষ্ট্রভাষা কী হবে সে সম্পর্কে আলোচনা-সমালোচনা শুরু </a:t>
            </a:r>
            <a:r>
              <a:rPr lang="bn-BD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হয়।</a:t>
            </a:r>
            <a:r>
              <a:rPr lang="as-IN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4800" dirty="0">
                <a:latin typeface="NikoshBAN" panose="02000000000000000000" pitchFamily="2" charset="0"/>
                <a:cs typeface="NikoshBAN" panose="02000000000000000000" pitchFamily="2" charset="0"/>
              </a:rPr>
              <a:t>... </a:t>
            </a:r>
            <a:r>
              <a:rPr lang="bn-BD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ডঃ </a:t>
            </a:r>
            <a:r>
              <a:rPr lang="as-IN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মুহম্মদ </a:t>
            </a:r>
            <a:r>
              <a:rPr lang="as-IN" sz="4800" dirty="0">
                <a:latin typeface="NikoshBAN" panose="02000000000000000000" pitchFamily="2" charset="0"/>
                <a:cs typeface="NikoshBAN" panose="02000000000000000000" pitchFamily="2" charset="0"/>
              </a:rPr>
              <a:t>শহীদুল্লাহ </a:t>
            </a:r>
            <a:r>
              <a:rPr lang="as-IN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দ্ব্যর্থহীন </a:t>
            </a:r>
            <a:r>
              <a:rPr lang="as-IN" sz="4800" dirty="0">
                <a:latin typeface="NikoshBAN" panose="02000000000000000000" pitchFamily="2" charset="0"/>
                <a:cs typeface="NikoshBAN" panose="02000000000000000000" pitchFamily="2" charset="0"/>
              </a:rPr>
              <a:t>কণ্ঠে জানান, উপমহাদেশের তিনটি </a:t>
            </a:r>
            <a:r>
              <a:rPr lang="as-IN" sz="4800" b="1" dirty="0">
                <a:latin typeface="NikoshBAN" panose="02000000000000000000" pitchFamily="2" charset="0"/>
                <a:cs typeface="NikoshBAN" panose="02000000000000000000" pitchFamily="2" charset="0"/>
              </a:rPr>
              <a:t>প্রধান ভাষা বাংলা, হিন্দি ও উর্দু— তিনটি ভাষারই স্বাধীন রাষ্ট্রের সাধারণ ভাষা তথা রাষ্ট্রভাষা </a:t>
            </a:r>
            <a:r>
              <a:rPr lang="bn-BD" sz="4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হওয়ার</a:t>
            </a:r>
            <a:r>
              <a:rPr lang="as-IN" sz="4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4800" b="1" dirty="0">
                <a:latin typeface="NikoshBAN" panose="02000000000000000000" pitchFamily="2" charset="0"/>
                <a:cs typeface="NikoshBAN" panose="02000000000000000000" pitchFamily="2" charset="0"/>
              </a:rPr>
              <a:t>... ১৯৪৮ থেকে </a:t>
            </a:r>
            <a:r>
              <a:rPr lang="as-IN" sz="4800" dirty="0">
                <a:latin typeface="NikoshBAN" panose="02000000000000000000" pitchFamily="2" charset="0"/>
                <a:cs typeface="NikoshBAN" panose="02000000000000000000" pitchFamily="2" charset="0"/>
              </a:rPr>
              <a:t>১৯৫১ পর্যন্ত </a:t>
            </a:r>
            <a:r>
              <a:rPr lang="as-IN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রাষ্ট্রভাষা</a:t>
            </a:r>
            <a:r>
              <a:rPr lang="as-IN" sz="4800" dirty="0" smtClean="0"/>
              <a:t>।</a:t>
            </a:r>
            <a:r>
              <a:rPr lang="bn-BD" sz="4800" dirty="0" smtClean="0">
                <a:ln>
                  <a:solidFill>
                    <a:srgbClr val="FF0000"/>
                  </a:solidFill>
                </a:ln>
              </a:rPr>
              <a:t>            </a:t>
            </a:r>
            <a:endParaRPr lang="en-US" sz="4800" dirty="0">
              <a:ln>
                <a:solidFill>
                  <a:srgbClr val="FF0000"/>
                </a:solidFill>
              </a:ln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756596036"/>
      </p:ext>
    </p:extLst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>
            <a:hlinkClick r:id="rId2" action="ppaction://hlinkpres?slideindex=1&amp;slidetitle="/>
          </p:cNvPr>
          <p:cNvSpPr/>
          <p:nvPr/>
        </p:nvSpPr>
        <p:spPr>
          <a:xfrm>
            <a:off x="1887416" y="304799"/>
            <a:ext cx="9428284" cy="1363981"/>
          </a:xfrm>
          <a:prstGeom prst="ellipse">
            <a:avLst/>
          </a:prstGeom>
          <a:solidFill>
            <a:schemeClr val="accent4">
              <a:lumMod val="20000"/>
              <a:lumOff val="80000"/>
            </a:schemeClr>
          </a:solidFill>
          <a:ln w="28575"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perspectiveFront"/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5400" b="1" i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মূলায়ন </a:t>
            </a:r>
            <a:endParaRPr lang="en-US" sz="5400" b="1" i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597408" y="1700025"/>
            <a:ext cx="11594592" cy="646331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১। ১৯৫৬ সালে পাকিস্তানের সংবিধানে কয়টি ভাষা রাষ্ট্রভাষার মর্যাদা লাভ করে?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096439" y="2826948"/>
            <a:ext cx="2272145" cy="461665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ক. </a:t>
            </a:r>
            <a:r>
              <a:rPr lang="bn-BD" sz="2400" b="1" dirty="0" smtClean="0">
                <a:latin typeface="NikoshBAN" pitchFamily="2" charset="0"/>
                <a:cs typeface="NikoshBAN" pitchFamily="2" charset="0"/>
              </a:rPr>
              <a:t>একটি </a:t>
            </a:r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126971" y="3753821"/>
            <a:ext cx="2241613" cy="461665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গ. 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</a:t>
            </a:r>
            <a:r>
              <a:rPr lang="bn-BD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তিনটি </a:t>
            </a:r>
            <a:r>
              <a:rPr lang="bn-BD" sz="2400" b="1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222991" y="3670263"/>
            <a:ext cx="2378567" cy="461665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ঘ. চারটি </a:t>
            </a:r>
            <a:endParaRPr lang="en-US" sz="24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194905" y="2802822"/>
            <a:ext cx="2378566" cy="461665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খ.</a:t>
            </a:r>
            <a:r>
              <a:rPr lang="bn-BD" sz="2400" b="1" dirty="0">
                <a:latin typeface="NikoshBAN" pitchFamily="2" charset="0"/>
                <a:cs typeface="NikoshBAN" pitchFamily="2" charset="0"/>
              </a:rPr>
              <a:t>  </a:t>
            </a:r>
            <a:r>
              <a:rPr lang="bn-BD" sz="2400" b="1" dirty="0" smtClean="0">
                <a:latin typeface="NikoshBAN" pitchFamily="2" charset="0"/>
                <a:cs typeface="NikoshBAN" pitchFamily="2" charset="0"/>
              </a:rPr>
              <a:t>দুইটি </a:t>
            </a:r>
            <a:endParaRPr lang="bn-BD" sz="24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Oval 8"/>
          <p:cNvSpPr/>
          <p:nvPr/>
        </p:nvSpPr>
        <p:spPr>
          <a:xfrm>
            <a:off x="4194905" y="2767037"/>
            <a:ext cx="596765" cy="581486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338101" y="4289354"/>
            <a:ext cx="11594592" cy="52322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bn-BD" sz="2800" dirty="0">
                <a:latin typeface="NikoshBAN" panose="02000000000000000000" pitchFamily="2" charset="0"/>
                <a:cs typeface="NikoshBAN" panose="02000000000000000000" pitchFamily="2" charset="0"/>
              </a:rPr>
              <a:t>২</a:t>
            </a:r>
            <a:r>
              <a:rPr lang="bn-BD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 প্রগতিশীল রাজনীতিবিদ ও ঢাকা বিশ্ববিদ্যালয়ের ছাত্রদের সমন্বয়ে কোন পরিষদ গঠিত হয়।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126971" y="5294250"/>
            <a:ext cx="3067934" cy="461665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ক. </a:t>
            </a:r>
            <a:r>
              <a:rPr lang="bn-BD" sz="2400" b="1" dirty="0" smtClean="0">
                <a:latin typeface="NikoshBAN" pitchFamily="2" charset="0"/>
                <a:cs typeface="NikoshBAN" pitchFamily="2" charset="0"/>
              </a:rPr>
              <a:t>বাংলাভাষা সংগ্রাম পরিষদ </a:t>
            </a:r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351587" y="5178335"/>
            <a:ext cx="3533106" cy="461665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খ.</a:t>
            </a:r>
            <a:r>
              <a:rPr lang="bn-BD" sz="2400" b="1" dirty="0">
                <a:latin typeface="NikoshBAN" pitchFamily="2" charset="0"/>
                <a:cs typeface="NikoshBAN" pitchFamily="2" charset="0"/>
              </a:rPr>
              <a:t>  রাষ্ট্রভাষা সংগ্রাম পরিষদ</a:t>
            </a:r>
            <a:r>
              <a:rPr lang="bn-BD" sz="2400" b="1" dirty="0" smtClean="0">
                <a:latin typeface="NikoshBAN" pitchFamily="2" charset="0"/>
                <a:cs typeface="NikoshBAN" pitchFamily="2" charset="0"/>
              </a:rPr>
              <a:t> </a:t>
            </a:r>
            <a:endParaRPr lang="bn-BD" sz="24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Oval 12"/>
          <p:cNvSpPr/>
          <p:nvPr/>
        </p:nvSpPr>
        <p:spPr>
          <a:xfrm>
            <a:off x="5246644" y="5132669"/>
            <a:ext cx="596765" cy="581486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Box 16"/>
          <p:cNvSpPr txBox="1"/>
          <p:nvPr/>
        </p:nvSpPr>
        <p:spPr>
          <a:xfrm>
            <a:off x="1114003" y="6158484"/>
            <a:ext cx="3037402" cy="461665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গ. 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</a:t>
            </a:r>
            <a:r>
              <a:rPr lang="bn-BD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মাতৃভাষা </a:t>
            </a:r>
            <a:r>
              <a:rPr lang="bn-BD" sz="2400" b="1" dirty="0" smtClean="0">
                <a:latin typeface="NikoshBAN" pitchFamily="2" charset="0"/>
                <a:cs typeface="NikoshBAN" pitchFamily="2" charset="0"/>
              </a:rPr>
              <a:t>সংগ্রাম </a:t>
            </a:r>
            <a:r>
              <a:rPr lang="bn-BD" sz="2400" b="1" dirty="0">
                <a:latin typeface="NikoshBAN" pitchFamily="2" charset="0"/>
                <a:cs typeface="NikoshBAN" pitchFamily="2" charset="0"/>
              </a:rPr>
              <a:t>পরিষদ </a:t>
            </a:r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5246644" y="6058089"/>
            <a:ext cx="3742992" cy="461665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2400" b="1" dirty="0" smtClean="0">
                <a:latin typeface="NikoshBAN" pitchFamily="2" charset="0"/>
                <a:cs typeface="NikoshBAN" pitchFamily="2" charset="0"/>
              </a:rPr>
              <a:t>রাষ্ট্রভূমি সংগ্রাম </a:t>
            </a:r>
            <a:r>
              <a:rPr lang="bn-BD" sz="2400" b="1" dirty="0">
                <a:latin typeface="NikoshBAN" pitchFamily="2" charset="0"/>
                <a:cs typeface="NikoshBAN" pitchFamily="2" charset="0"/>
              </a:rPr>
              <a:t>পরিষদ</a:t>
            </a:r>
            <a:endParaRPr lang="en-US" sz="2400" b="1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819923121"/>
      </p:ext>
    </p:extLst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3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3162966" y="289137"/>
            <a:ext cx="5734594" cy="969778"/>
          </a:xfrm>
          <a:prstGeom prst="roundRect">
            <a:avLst>
              <a:gd name="adj" fmla="val 33975"/>
            </a:avLst>
          </a:prstGeom>
          <a:solidFill>
            <a:srgbClr val="00B0F0"/>
          </a:solidFill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80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বাড়ীর কাজ</a:t>
            </a:r>
            <a:endParaRPr lang="en-US" sz="80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353229" y="4556737"/>
            <a:ext cx="10744014" cy="2057400"/>
          </a:xfrm>
          <a:prstGeom prst="roundRect">
            <a:avLst/>
          </a:prstGeom>
          <a:solidFill>
            <a:srgbClr val="7030A0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8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রাষ্ট্রভাষা সংগ্রাম পরিষদের কত জন সদস্য ছিল ,এবং কে প্রধান ছিলেন ?</a:t>
            </a:r>
            <a:endParaRPr lang="en-US" sz="48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18666" y="1476784"/>
            <a:ext cx="3823193" cy="2862084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  <p:extLst>
      <p:ext uri="{BB962C8B-B14F-4D97-AF65-F5344CB8AC3E}">
        <p14:creationId xmlns="" xmlns:p14="http://schemas.microsoft.com/office/powerpoint/2010/main" val="4233388480"/>
      </p:ext>
    </p:extLst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>
            <a:alphaModFix amt="74000"/>
          </a:blip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536771" y="2532484"/>
            <a:ext cx="507859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600" b="1" i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ধন্যবাদ</a:t>
            </a:r>
            <a:endParaRPr lang="en-US" sz="9600" b="1" i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07946790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>
            <a:alphaModFix amt="98000"/>
          </a:blip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/>
          <p:cNvSpPr/>
          <p:nvPr/>
        </p:nvSpPr>
        <p:spPr>
          <a:xfrm>
            <a:off x="2362174" y="323412"/>
            <a:ext cx="7167589" cy="1491102"/>
          </a:xfrm>
          <a:prstGeom prst="ellipse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bn-BD" sz="72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শিক্ষক </a:t>
            </a:r>
            <a:r>
              <a:rPr lang="en-US" sz="72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পরিচিতি</a:t>
            </a:r>
            <a:r>
              <a:rPr lang="bn-BD" sz="72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72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2331721" y="2120858"/>
            <a:ext cx="7131428" cy="4294229"/>
          </a:xfrm>
          <a:prstGeom prst="roundRect">
            <a:avLst/>
          </a:prstGeom>
          <a:noFill/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2905162" y="2382116"/>
            <a:ext cx="6199402" cy="38779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60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</a:t>
            </a:r>
            <a:r>
              <a:rPr lang="bn-BD" sz="66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মোঃ </a:t>
            </a:r>
            <a:r>
              <a:rPr lang="en-US" sz="6600" b="1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শামসুল</a:t>
            </a:r>
            <a:r>
              <a:rPr lang="en-US" sz="66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00" b="1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আলম</a:t>
            </a:r>
            <a:r>
              <a:rPr lang="bn-BD" sz="66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bn-BD" sz="6000" b="1" dirty="0" smtClean="0">
              <a:ln w="22225">
                <a:solidFill>
                  <a:schemeClr val="accent2"/>
                </a:solidFill>
                <a:prstDash val="solid"/>
              </a:ln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BD" sz="3600" i="1" dirty="0" smtClean="0">
                <a:latin typeface="Nikosh" panose="02000000000000000000" pitchFamily="2" charset="0"/>
                <a:cs typeface="Nikosh" panose="02000000000000000000" pitchFamily="2" charset="0"/>
              </a:rPr>
              <a:t>            </a:t>
            </a:r>
            <a:r>
              <a:rPr lang="bn-IN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সহকারি শিক্ষক </a:t>
            </a:r>
          </a:p>
          <a:p>
            <a:pPr algn="ctr"/>
            <a:r>
              <a:rPr lang="en-US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4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তাহিরপুর</a:t>
            </a:r>
            <a:r>
              <a:rPr lang="en-US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আলিম মাদ্রাসা</a:t>
            </a:r>
          </a:p>
          <a:p>
            <a:pPr algn="ctr"/>
            <a:r>
              <a:rPr lang="en-US" sz="4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নবীগঞ্জ</a:t>
            </a:r>
            <a:r>
              <a:rPr lang="en-US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4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হবিগঞ্জ</a:t>
            </a:r>
            <a:r>
              <a:rPr lang="bn-BD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4400" i="1" dirty="0" smtClean="0">
              <a:latin typeface="Nikosh" panose="02000000000000000000" pitchFamily="2" charset="0"/>
              <a:cs typeface="Nikosh" panose="02000000000000000000" pitchFamily="2" charset="0"/>
            </a:endParaRPr>
          </a:p>
          <a:p>
            <a:pPr algn="ctr"/>
            <a:r>
              <a:rPr lang="bn-IN" sz="3200" b="1" dirty="0" smtClean="0">
                <a:latin typeface="NikoshBAN" pitchFamily="2" charset="0"/>
                <a:cs typeface="NikoshBAN" pitchFamily="2" charset="0"/>
              </a:rPr>
              <a:t>মোবাইল নম্বরঃ </a:t>
            </a:r>
            <a:r>
              <a:rPr lang="bn-IN" sz="3200" b="1" dirty="0" smtClean="0">
                <a:latin typeface="NikoshBAN" pitchFamily="2" charset="0"/>
                <a:cs typeface="NikoshBAN" pitchFamily="2" charset="0"/>
              </a:rPr>
              <a:t>০১৭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83084136</a:t>
            </a:r>
            <a:r>
              <a:rPr lang="bn-IN" sz="3200" b="1" dirty="0" smtClean="0">
                <a:latin typeface="NikoshBAN" pitchFamily="2" charset="0"/>
                <a:cs typeface="NikoshBAN" pitchFamily="2" charset="0"/>
              </a:rPr>
              <a:t>। </a:t>
            </a:r>
            <a:endParaRPr lang="en-US" sz="3200" b="1" dirty="0" smtClean="0"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shamsul789alam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@gmail.com</a:t>
            </a:r>
            <a:endParaRPr lang="en-US" sz="3200" b="1" dirty="0" smtClean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709797572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600">
        <p14:prism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>
            <a:alphaModFix amt="98000"/>
          </a:blip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54565" y="1670505"/>
            <a:ext cx="10401300" cy="4524315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bn-BD" sz="4800" b="1" dirty="0" smtClean="0">
                <a:latin typeface="NikoshBAN" pitchFamily="2" charset="0"/>
                <a:cs typeface="NikoshBAN" pitchFamily="2" charset="0"/>
              </a:rPr>
              <a:t>বিষয়ঃ </a:t>
            </a:r>
            <a:r>
              <a:rPr lang="en-US" sz="4800" b="1" dirty="0" err="1">
                <a:latin typeface="NikoshBAN" pitchFamily="2" charset="0"/>
                <a:cs typeface="NikoshBAN" pitchFamily="2" charset="0"/>
              </a:rPr>
              <a:t>বাংলাদেশ</a:t>
            </a:r>
            <a:r>
              <a:rPr lang="en-US" sz="4800" b="1" dirty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4800" b="1" dirty="0" err="1">
                <a:latin typeface="NikoshBAN" pitchFamily="2" charset="0"/>
                <a:cs typeface="NikoshBAN" pitchFamily="2" charset="0"/>
              </a:rPr>
              <a:t>বিশ্ব</a:t>
            </a:r>
            <a:r>
              <a:rPr lang="en-US" sz="48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>
                <a:latin typeface="NikoshBAN" pitchFamily="2" charset="0"/>
                <a:cs typeface="NikoshBAN" pitchFamily="2" charset="0"/>
              </a:rPr>
              <a:t>পরিচয়</a:t>
            </a:r>
            <a:endParaRPr lang="en-US" sz="4800" b="1" dirty="0"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BD" sz="4800" b="1" i="1" dirty="0" smtClean="0">
                <a:latin typeface="NikoshBAN" pitchFamily="2" charset="0"/>
                <a:cs typeface="NikoshBAN" pitchFamily="2" charset="0"/>
              </a:rPr>
              <a:t>শ্রেণি </a:t>
            </a:r>
            <a:r>
              <a:rPr lang="bn-BD" sz="4800" b="1" i="1" dirty="0" smtClean="0">
                <a:latin typeface="NikoshBAN" pitchFamily="2" charset="0"/>
                <a:cs typeface="NikoshBAN" pitchFamily="2" charset="0"/>
                <a:sym typeface="Wingdings" panose="05000000000000000000" pitchFamily="2" charset="2"/>
              </a:rPr>
              <a:t>: </a:t>
            </a:r>
            <a:r>
              <a:rPr lang="en-US" sz="4800" b="1" i="1" dirty="0" err="1" smtClean="0">
                <a:latin typeface="NikoshBAN" pitchFamily="2" charset="0"/>
                <a:cs typeface="NikoshBAN" pitchFamily="2" charset="0"/>
                <a:sym typeface="Wingdings" panose="05000000000000000000" pitchFamily="2" charset="2"/>
              </a:rPr>
              <a:t>সপ্তম</a:t>
            </a:r>
            <a:endParaRPr lang="bn-BD" sz="4800" b="1" i="1" dirty="0" smtClean="0">
              <a:latin typeface="NikoshBAN" pitchFamily="2" charset="0"/>
              <a:cs typeface="NikoshBAN" pitchFamily="2" charset="0"/>
              <a:sym typeface="Wingdings" panose="05000000000000000000" pitchFamily="2" charset="2"/>
            </a:endParaRPr>
          </a:p>
          <a:p>
            <a:pPr algn="ctr"/>
            <a:r>
              <a:rPr lang="bn-BD" sz="4800" b="1" i="1" dirty="0" smtClean="0">
                <a:latin typeface="NikoshBAN" pitchFamily="2" charset="0"/>
                <a:cs typeface="NikoshBAN" pitchFamily="2" charset="0"/>
                <a:sym typeface="Wingdings" panose="05000000000000000000" pitchFamily="2" charset="2"/>
              </a:rPr>
              <a:t>প্রথম অধ্যায়</a:t>
            </a:r>
            <a:endParaRPr lang="bn-IN" sz="4800" b="1" i="1" dirty="0" smtClean="0"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IN" sz="4800" b="1" i="1" dirty="0" smtClean="0">
                <a:latin typeface="NikoshBAN" pitchFamily="2" charset="0"/>
                <a:cs typeface="NikoshBAN" pitchFamily="2" charset="0"/>
              </a:rPr>
              <a:t>মোট শিক্ষার্থীঃ ৪</a:t>
            </a:r>
            <a:r>
              <a:rPr lang="bn-BD" sz="4800" b="1" i="1" dirty="0">
                <a:latin typeface="NikoshBAN" pitchFamily="2" charset="0"/>
                <a:cs typeface="NikoshBAN" pitchFamily="2" charset="0"/>
              </a:rPr>
              <a:t>৩</a:t>
            </a:r>
            <a:r>
              <a:rPr lang="bn-IN" sz="4800" b="1" i="1" dirty="0" smtClean="0">
                <a:latin typeface="NikoshBAN" pitchFamily="2" charset="0"/>
                <a:cs typeface="NikoshBAN" pitchFamily="2" charset="0"/>
              </a:rPr>
              <a:t> জন</a:t>
            </a:r>
            <a:endParaRPr lang="bn-BD" sz="4800" b="1" i="1" dirty="0" smtClean="0"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BD" sz="4800" b="1" i="1" dirty="0" smtClean="0">
                <a:latin typeface="NikoshBAN" pitchFamily="2" charset="0"/>
                <a:cs typeface="NikoshBAN" pitchFamily="2" charset="0"/>
              </a:rPr>
              <a:t>সময়ঃ ৪৫ মিনি</a:t>
            </a:r>
            <a:r>
              <a:rPr lang="bn-BD" sz="4800" b="1" i="1" dirty="0">
                <a:latin typeface="NikoshBAN" pitchFamily="2" charset="0"/>
                <a:cs typeface="NikoshBAN" pitchFamily="2" charset="0"/>
              </a:rPr>
              <a:t>ট</a:t>
            </a:r>
            <a:endParaRPr lang="bn-BD" sz="4800" b="1" i="1" dirty="0" smtClean="0"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BD" sz="4800" b="1" i="1" dirty="0" smtClean="0">
                <a:latin typeface="NikoshBAN" pitchFamily="2" charset="0"/>
                <a:cs typeface="NikoshBAN" pitchFamily="2" charset="0"/>
              </a:rPr>
              <a:t>তাং০২</a:t>
            </a:r>
            <a:r>
              <a:rPr lang="en-US" sz="4800" b="1" i="1" dirty="0" smtClean="0">
                <a:latin typeface="NikoshBAN" pitchFamily="2" charset="0"/>
                <a:cs typeface="NikoshBAN" pitchFamily="2" charset="0"/>
              </a:rPr>
              <a:t>/</a:t>
            </a:r>
            <a:r>
              <a:rPr lang="bn-BD" sz="4800" b="1" i="1" dirty="0" smtClean="0">
                <a:latin typeface="NikoshBAN" pitchFamily="2" charset="0"/>
                <a:cs typeface="NikoshBAN" pitchFamily="2" charset="0"/>
              </a:rPr>
              <a:t>০২</a:t>
            </a:r>
            <a:r>
              <a:rPr lang="en-US" sz="4800" b="1" i="1" dirty="0" smtClean="0">
                <a:latin typeface="NikoshBAN" pitchFamily="2" charset="0"/>
                <a:cs typeface="NikoshBAN" pitchFamily="2" charset="0"/>
              </a:rPr>
              <a:t>/20</a:t>
            </a:r>
            <a:r>
              <a:rPr lang="bn-BD" sz="4800" b="1" i="1" dirty="0" smtClean="0">
                <a:latin typeface="NikoshBAN" pitchFamily="2" charset="0"/>
                <a:cs typeface="NikoshBAN" pitchFamily="2" charset="0"/>
              </a:rPr>
              <a:t>২০ </a:t>
            </a:r>
            <a:r>
              <a:rPr lang="bn-IN" sz="4800" b="1" i="1" dirty="0" smtClean="0">
                <a:latin typeface="NikoshBAN" pitchFamily="2" charset="0"/>
                <a:cs typeface="NikoshBAN" pitchFamily="2" charset="0"/>
              </a:rPr>
              <a:t>।  </a:t>
            </a:r>
            <a:r>
              <a:rPr lang="bn-BD" sz="4800" b="1" i="1" dirty="0" smtClean="0">
                <a:latin typeface="NikoshBAN" pitchFamily="2" charset="0"/>
                <a:cs typeface="NikoshBAN" pitchFamily="2" charset="0"/>
              </a:rPr>
              <a:t>    </a:t>
            </a:r>
          </a:p>
        </p:txBody>
      </p:sp>
      <p:sp>
        <p:nvSpPr>
          <p:cNvPr id="3" name="Oval 2"/>
          <p:cNvSpPr/>
          <p:nvPr/>
        </p:nvSpPr>
        <p:spPr>
          <a:xfrm>
            <a:off x="3680037" y="203994"/>
            <a:ext cx="5682328" cy="1310908"/>
          </a:xfrm>
          <a:prstGeom prst="ellipse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bn-BD" sz="72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পাঠ </a:t>
            </a:r>
            <a:r>
              <a:rPr lang="en-US" sz="72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পরিচিতি</a:t>
            </a:r>
            <a:r>
              <a:rPr lang="bn-BD" sz="72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72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538529206"/>
      </p:ext>
    </p:extLst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6000">
        <p15:prstTrans prst="curtains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>
            <a:alphaModFix amt="98000"/>
          </a:blip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938528" y="0"/>
            <a:ext cx="8331200" cy="82731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t"/>
          <a:lstStyle/>
          <a:p>
            <a:pPr algn="ctr"/>
            <a:r>
              <a:rPr lang="bn-BD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নিচের ছবিগুলো লক্ষ কর</a:t>
            </a:r>
            <a:endParaRPr lang="en-US" sz="6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93156" y="987402"/>
            <a:ext cx="4676572" cy="242822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70492" y="987402"/>
            <a:ext cx="4139461" cy="253848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70492" y="3698542"/>
            <a:ext cx="4229482" cy="2790146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776606" y="3698542"/>
            <a:ext cx="4309671" cy="2811441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09306022"/>
      </p:ext>
    </p:extLst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2000">
        <p15:prstTrans prst="fractur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>
            <a:alphaModFix amt="98000"/>
          </a:blip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/>
        </p:nvSpPr>
        <p:spPr>
          <a:xfrm>
            <a:off x="834918" y="1953233"/>
            <a:ext cx="9577103" cy="2925296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BD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       </a:t>
            </a:r>
            <a:r>
              <a:rPr lang="en-US" sz="72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রা</a:t>
            </a:r>
            <a:r>
              <a:rPr lang="bn-BD" sz="72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ষ্ট্র ভাষা আন্দোলন</a:t>
            </a:r>
            <a:endParaRPr lang="bn-BD" sz="72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BD" sz="5400" dirty="0"/>
              <a:t>				</a:t>
            </a:r>
            <a:endParaRPr lang="en-US" sz="5400" i="1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331239" y="308211"/>
            <a:ext cx="4256916" cy="92333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5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পাঠ শিরোনাম </a:t>
            </a:r>
            <a:endParaRPr lang="en-US" sz="54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="" xmlns:p14="http://schemas.microsoft.com/office/powerpoint/2010/main" val="1577537241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99000"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/>
          <p:cNvSpPr/>
          <p:nvPr/>
        </p:nvSpPr>
        <p:spPr>
          <a:xfrm>
            <a:off x="3930556" y="108459"/>
            <a:ext cx="4298902" cy="1365500"/>
          </a:xfrm>
          <a:prstGeom prst="ellipse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bn-BD" sz="72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শিখন ফল </a:t>
            </a:r>
            <a:endParaRPr lang="en-US" sz="72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156878" y="2505531"/>
            <a:ext cx="11846257" cy="4352469"/>
          </a:xfrm>
          <a:prstGeom prst="roundRect">
            <a:avLst>
              <a:gd name="adj" fmla="val 8864"/>
            </a:avLst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bn-BD" sz="5400" i="1" dirty="0" smtClean="0">
              <a:ln w="28575"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endParaRPr lang="bn-BD" sz="5400" i="1" dirty="0">
              <a:ln w="28575"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r>
              <a:rPr lang="bn-BD" sz="5400" i="1" dirty="0" smtClean="0">
                <a:ln w="28575"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এই পাঠ শেষে শিক্ষার্থীরা-</a:t>
            </a:r>
            <a:endParaRPr lang="en-US" sz="5400" i="1" dirty="0" smtClean="0">
              <a:ln w="28575"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marL="685800" indent="-685800">
              <a:buFont typeface="Wingdings" panose="05000000000000000000" pitchFamily="2" charset="2"/>
              <a:buChar char="Ø"/>
            </a:pPr>
            <a:r>
              <a:rPr lang="bn-BD" sz="5400" i="1" dirty="0" smtClean="0">
                <a:ln w="28575"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রাষ্ট্র ভাষা কী তা বলতে পারবে</a:t>
            </a:r>
          </a:p>
          <a:p>
            <a:pPr marL="685800" indent="-685800">
              <a:buFont typeface="Wingdings" panose="05000000000000000000" pitchFamily="2" charset="2"/>
              <a:buChar char="Ø"/>
            </a:pPr>
            <a:r>
              <a:rPr lang="bn-BD" sz="5400" i="1" dirty="0" smtClean="0">
                <a:ln w="28575"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রাষ্ট্র ভাষা আন্দোলনের কারণ বর্ণনা করতে পারবে</a:t>
            </a:r>
          </a:p>
          <a:p>
            <a:pPr marL="685800" indent="-685800">
              <a:buFont typeface="Wingdings" panose="05000000000000000000" pitchFamily="2" charset="2"/>
              <a:buChar char="Ø"/>
            </a:pPr>
            <a:r>
              <a:rPr lang="bn-BD" sz="5400" i="1" dirty="0" smtClean="0">
                <a:ln w="28575"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রাষ্ট্র ভাষা আন্দোলনের ঘটনা </a:t>
            </a:r>
            <a:r>
              <a:rPr lang="bn-BD" sz="5400" i="1" dirty="0">
                <a:ln w="28575"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বর্ণনা করতে </a:t>
            </a:r>
            <a:r>
              <a:rPr lang="bn-BD" sz="5400" i="1" dirty="0" smtClean="0">
                <a:ln w="28575"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পারবে। </a:t>
            </a:r>
          </a:p>
          <a:p>
            <a:endParaRPr lang="bn-BD" sz="5400" i="1" dirty="0" smtClean="0">
              <a:ln w="28575"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endParaRPr lang="en-US" sz="5400" i="1" dirty="0">
              <a:ln w="28575"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endParaRPr lang="bn-BD" sz="5400" i="1" dirty="0" smtClean="0">
              <a:ln w="28575"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609272150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800">
        <p14:flythrough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>
            <a:alphaModFix amt="99000"/>
          </a:blip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225792"/>
            <a:ext cx="5622878" cy="3131557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41493" y="225792"/>
            <a:ext cx="5228832" cy="313155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27062" y="3527292"/>
            <a:ext cx="5069005" cy="325864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250390" y="3733352"/>
            <a:ext cx="5404797" cy="2846526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067973269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900">
        <p14:warp dir="in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>
            <a:alphaModFix amt="99000"/>
          </a:blip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/>
          <p:cNvSpPr/>
          <p:nvPr/>
        </p:nvSpPr>
        <p:spPr>
          <a:xfrm>
            <a:off x="3267616" y="8037"/>
            <a:ext cx="5076284" cy="1365500"/>
          </a:xfrm>
          <a:prstGeom prst="ellipse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bn-BD" sz="72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একক কাজ </a:t>
            </a:r>
            <a:endParaRPr lang="en-US" sz="72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9818442" y="201365"/>
            <a:ext cx="1793074" cy="830997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4800" i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৫মিনিট</a:t>
            </a:r>
            <a:endParaRPr lang="en-US" sz="4800" i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0" y="1676065"/>
            <a:ext cx="12192000" cy="707886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bn-BD" sz="40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১। রাষ্ট্র ভাষা কি? </a:t>
            </a:r>
            <a:endParaRPr lang="en-AU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732071667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>
            <a:alphaModFix amt="99000"/>
          </a:blip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lowchart: Alternate Process 1"/>
          <p:cNvSpPr/>
          <p:nvPr/>
        </p:nvSpPr>
        <p:spPr>
          <a:xfrm>
            <a:off x="1613469" y="145129"/>
            <a:ext cx="8974666" cy="1450498"/>
          </a:xfrm>
          <a:prstGeom prst="flowChartAlternateProcess">
            <a:avLst/>
          </a:prstGeom>
          <a:solidFill>
            <a:srgbClr val="7030A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8800" b="1" dirty="0" smtClean="0">
                <a:latin typeface="NikoshBAN" pitchFamily="2" charset="0"/>
                <a:cs typeface="NikoshBAN" pitchFamily="2" charset="0"/>
              </a:rPr>
              <a:t>একক কাজের সমাধান </a:t>
            </a:r>
            <a:endParaRPr lang="en-US" sz="88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Down Arrow 3"/>
          <p:cNvSpPr/>
          <p:nvPr/>
        </p:nvSpPr>
        <p:spPr>
          <a:xfrm>
            <a:off x="5663820" y="1595627"/>
            <a:ext cx="1078174" cy="1243107"/>
          </a:xfrm>
          <a:prstGeom prst="downArrow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ubtitle 2"/>
          <p:cNvSpPr txBox="1">
            <a:spLocks/>
          </p:cNvSpPr>
          <p:nvPr/>
        </p:nvSpPr>
        <p:spPr>
          <a:xfrm>
            <a:off x="313899" y="2838734"/>
            <a:ext cx="11532358" cy="1655762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bn-BD" sz="4800" dirty="0">
                <a:latin typeface="NikoshBAN" panose="02000000000000000000" pitchFamily="2" charset="0"/>
                <a:cs typeface="NikoshBAN" panose="02000000000000000000" pitchFamily="2" charset="0"/>
              </a:rPr>
              <a:t>সাধারণত কোনো দেশের রাষ্ট্রভাষা ঐ দেশের সকল কোর্ট, সংসদসহ অন্যান্য সকল প্রতিষ্ঠানিক কাজে ব্যবহার করা </a:t>
            </a:r>
            <a:r>
              <a:rPr lang="bn-BD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হয়। </a:t>
            </a:r>
            <a:endParaRPr lang="bn-BD" sz="3200" dirty="0" smtClean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558615399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600">
        <p14:prism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6385103</TotalTime>
  <Words>331</Words>
  <Application>Microsoft Office PowerPoint</Application>
  <PresentationFormat>Custom</PresentationFormat>
  <Paragraphs>58</Paragraphs>
  <Slides>19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0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USER</dc:creator>
  <cp:lastModifiedBy>SK.Mizan</cp:lastModifiedBy>
  <cp:revision>119</cp:revision>
  <dcterms:created xsi:type="dcterms:W3CDTF">2007-12-31T18:29:01Z</dcterms:created>
  <dcterms:modified xsi:type="dcterms:W3CDTF">2021-01-12T03:18:20Z</dcterms:modified>
</cp:coreProperties>
</file>