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84" r:id="rId2"/>
    <p:sldId id="285" r:id="rId3"/>
    <p:sldId id="286" r:id="rId4"/>
    <p:sldId id="290" r:id="rId5"/>
    <p:sldId id="291" r:id="rId6"/>
    <p:sldId id="287" r:id="rId7"/>
    <p:sldId id="289" r:id="rId8"/>
    <p:sldId id="288" r:id="rId9"/>
    <p:sldId id="292" r:id="rId10"/>
    <p:sldId id="293" r:id="rId11"/>
    <p:sldId id="295" r:id="rId12"/>
    <p:sldId id="294" r:id="rId13"/>
    <p:sldId id="296" r:id="rId14"/>
    <p:sldId id="297" r:id="rId15"/>
    <p:sldId id="2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914" autoAdjust="0"/>
    <p:restoredTop sz="84530" autoAdjust="0"/>
  </p:normalViewPr>
  <p:slideViewPr>
    <p:cSldViewPr>
      <p:cViewPr>
        <p:scale>
          <a:sx n="64" d="100"/>
          <a:sy n="64" d="100"/>
        </p:scale>
        <p:origin x="18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4B365-903E-47B4-BDDA-B7A0059288E3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44A32-308A-4559-9173-A2CD72B0B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043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4A32-308A-4559-9173-A2CD72B0B2D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8875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44A32-308A-4559-9173-A2CD72B0B2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136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367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928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3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927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69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970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06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55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663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70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33400" y="152400"/>
            <a:ext cx="8229600" cy="6400800"/>
            <a:chOff x="533400" y="152400"/>
            <a:chExt cx="8229600" cy="6400800"/>
          </a:xfrm>
        </p:grpSpPr>
        <p:grpSp>
          <p:nvGrpSpPr>
            <p:cNvPr id="4" name="Group 3"/>
            <p:cNvGrpSpPr/>
            <p:nvPr/>
          </p:nvGrpSpPr>
          <p:grpSpPr>
            <a:xfrm>
              <a:off x="533400" y="152400"/>
              <a:ext cx="8229600" cy="6400800"/>
              <a:chOff x="406400" y="228600"/>
              <a:chExt cx="10972800" cy="64008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406400" y="228600"/>
                <a:ext cx="4470400" cy="7620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শিক্ষক পরিচিতি 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406400" y="4724400"/>
                <a:ext cx="4470400" cy="1905000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BD" dirty="0" smtClean="0">
                    <a:solidFill>
                      <a:schemeClr val="accent2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আবদুল আজিজ</a:t>
                </a:r>
              </a:p>
              <a:p>
                <a:pPr algn="ctr"/>
                <a:r>
                  <a:rPr lang="bn-IN" dirty="0" smtClean="0">
                    <a:solidFill>
                      <a:schemeClr val="accent2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সহকারী </a:t>
                </a:r>
                <a:r>
                  <a:rPr lang="bn-BD" dirty="0" smtClean="0">
                    <a:solidFill>
                      <a:schemeClr val="accent2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প্রধান </a:t>
                </a:r>
                <a:r>
                  <a:rPr lang="bn-IN" dirty="0" smtClean="0">
                    <a:solidFill>
                      <a:schemeClr val="accent2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শিক্ষক</a:t>
                </a:r>
                <a:endParaRPr lang="bn-IN" dirty="0" smtClean="0">
                  <a:solidFill>
                    <a:schemeClr val="accent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পশ্চিম শিলক বেদৌরা আলম উচ্চ বিদ্যালয়।রাঙ্গুনিয়া,চট্রগ্রাম।</a:t>
                </a:r>
                <a:r>
                  <a:rPr lang="en-US" sz="1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16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5588000" y="304800"/>
                <a:ext cx="0" cy="63246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6502400" y="304800"/>
                <a:ext cx="4470400" cy="6858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পাঠ পরিচিতি </a:t>
                </a:r>
                <a:endParaRPr lang="en-US" sz="40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99200" y="4620339"/>
                <a:ext cx="5080000" cy="2009061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শ্রেণি 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–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অষ্টম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BD" sz="2800" b="1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বিষয়</a:t>
                </a:r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ঃ 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গণিত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endParaRPr lang="bn-BD" sz="2800" b="1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অধ্যায়</a:t>
                </a:r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ঃ 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তৃতীয়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 (</a:t>
                </a:r>
                <a:r>
                  <a:rPr lang="en-US" sz="2800" b="1" dirty="0" err="1" smtClean="0">
                    <a:latin typeface="NikoshBAN" pitchFamily="2" charset="0"/>
                    <a:cs typeface="NikoshBAN" pitchFamily="2" charset="0"/>
                  </a:rPr>
                  <a:t>পরিমাপ</a:t>
                </a:r>
                <a:r>
                  <a:rPr lang="en-US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) </a:t>
                </a:r>
                <a:endParaRPr lang="bn-BD" sz="2800" b="1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সময়</a:t>
                </a:r>
                <a:r>
                  <a:rPr lang="bn-IN" sz="2800" b="1" dirty="0">
                    <a:latin typeface="NikoshBAN" pitchFamily="2" charset="0"/>
                    <a:cs typeface="NikoshBAN" pitchFamily="2" charset="0"/>
                  </a:rPr>
                  <a:t>ঃ</a:t>
                </a:r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৫০</a:t>
                </a:r>
                <a:r>
                  <a:rPr lang="bn-BD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b="1" dirty="0">
                    <a:latin typeface="NikoshBAN" pitchFamily="2" charset="0"/>
                    <a:cs typeface="NikoshBAN" pitchFamily="2" charset="0"/>
                  </a:rPr>
                  <a:t>মিনিট </a:t>
                </a:r>
                <a:r>
                  <a:rPr lang="en-US" sz="28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800" b="1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endParaRPr lang="bn-BD" sz="2800" b="1" dirty="0"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5715000" y="951748"/>
              <a:ext cx="2424417" cy="3544052"/>
            </a:xfrm>
            <a:prstGeom prst="rect">
              <a:avLst/>
            </a:prstGeom>
          </p:spPr>
        </p:pic>
      </p:grpSp>
      <p:pic>
        <p:nvPicPr>
          <p:cNvPr id="11" name="Picture 10" descr="19260459_104723000174471_907813368265777661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2514600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5838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ame 1"/>
          <p:cNvSpPr/>
          <p:nvPr/>
        </p:nvSpPr>
        <p:spPr>
          <a:xfrm>
            <a:off x="762000" y="1371600"/>
            <a:ext cx="7620000" cy="5029200"/>
          </a:xfrm>
          <a:prstGeom prst="fra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চিত্রটি লক্ষ্য কর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8450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209800" y="1371600"/>
            <a:ext cx="4267200" cy="5105400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চিত্রটি লক্ষ্য কর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08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76200" y="0"/>
            <a:ext cx="9296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362200"/>
            <a:ext cx="777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১ম ও ৩য় দলঃ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একটি পুকুরের দৈর্ঘ্য ৬০ মিটার এবং প্রস্থ ৪০ মিটার। পুকুরের পাড়ের বিস্তার ৩ মিটার হলে, পাড়ের ক্ষেত্রফল নির্ণয় কর।  </a:t>
            </a:r>
          </a:p>
          <a:p>
            <a:pPr algn="just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২য় ও ৪র্থ দলঃ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 ত্রিভুজাকৃতি জমির ক্ষেত্রফল ২৬৪ বর্গমিটার। এর ভুমি ২২ মিটার হলে, উচ্চতা নির্ণয় কর।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676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১০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363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ল্যায়ন</a:t>
            </a:r>
            <a:r>
              <a:rPr lang="en-US" sz="360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76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৫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828800"/>
            <a:ext cx="8534400" cy="40318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কিলো</a:t>
            </a:r>
            <a:r>
              <a:rPr lang="en-US" sz="32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= কত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১ মাইল = কত গজ? 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আয়তাকার ক্ষেত্রের ক্ষেত্রফল নির্ণয়ের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ত্রটি কী?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 বর্গাকার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ক্ষেত্রের ক্ষেত্রফল নির্ণয়ের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ত্রটি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৫। ত্রিভুজাকার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ক্ষেত্রের ক্ষেত্রফল নির্ণয়ের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ত্রটি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৬। ক্ষেত্রফল নির্ণয়ের একক কী?  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৭। ১ ফার্লং = কত গজ? 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৮। ১ মিটার = কত সেন্টিমিটার? 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2474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   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76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2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মিঃ </a:t>
            </a:r>
            <a:endParaRPr lang="en-US" sz="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438400"/>
            <a:ext cx="8458200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 আয়াকার বাগানের দৈর্ঘ্য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৫০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মিটার প্রস্থ ৪০ মিটার। বাগানের বাইরের চারদিকে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মিটার চওড়া একটি রাস্তা আছে। প্রতি বর্গমিটার টাইলসের মুল্য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৫০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টাকা, রাস্তাটি টাইলস দ্বারা নির্মান করা হল।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ক) বাগানের ক্ষেত্রফল নির্ণয় কর।</a:t>
            </a:r>
          </a:p>
          <a:p>
            <a:pPr algn="just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খ) রাস্তার ক্ষেত্রফল নির্ণয় কর।</a:t>
            </a:r>
          </a:p>
          <a:p>
            <a:pPr algn="just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গ) রাস্তাটি টাইলস করতে কত টাকা খরচ লাগবে?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9852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2438400"/>
            <a:ext cx="480060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9050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পরিমাপ কি বলতে পারবে, 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দৈর্ঘ্য পরিমাপের এককাবলি লিখতে পারবে, 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ক্ষেত্রফল  পরিমাপের সুত্রাবলী ব্যাখ্যা করতে পারবে। </a:t>
            </a:r>
          </a:p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ক্ষেত্রফল  পরিমাপের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সুত্রাবলী প্রয়োগ করে বিভিন্ন সমস্যার সমাধান করতে পারবে। </a:t>
            </a:r>
          </a:p>
        </p:txBody>
      </p:sp>
    </p:spTree>
    <p:extLst>
      <p:ext uri="{BB962C8B-B14F-4D97-AF65-F5344CB8AC3E}">
        <p14:creationId xmlns:p14="http://schemas.microsoft.com/office/powerpoint/2010/main" xmlns="" val="3677106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243" y="-9993"/>
            <a:ext cx="9144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45957" y="1828800"/>
            <a:ext cx="82296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পরিমাপঃ সাধারণত কোন কিছুর পরিমাণ নির্ণয় করাকে পরিমাপ বলে। যেমনঃ দৈর্ঘ্য,প্রস্থ,উচ্চতা, গভীরতা, ক্ষেত্রফল, আয়তন, ওজন ইত্যাদি।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6083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67717165"/>
              </p:ext>
            </p:extLst>
          </p:nvPr>
        </p:nvGraphicFramePr>
        <p:xfrm>
          <a:off x="609600" y="1371600"/>
          <a:ext cx="7772400" cy="431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6168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মেট্রিক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পদ্ধতি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ব্রিটিশ</a:t>
                      </a:r>
                      <a:r>
                        <a:rPr lang="en-US" sz="28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পদ্ধতি</a:t>
                      </a:r>
                      <a:r>
                        <a:rPr lang="en-US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মিলি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সেন্টিমিটার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১২ </a:t>
                      </a:r>
                      <a:r>
                        <a:rPr lang="en-US" sz="28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ইঞ্চি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ফুট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সেন্টিমিটার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=১ 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ডেসিমিটা্র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৩ </a:t>
                      </a:r>
                      <a:r>
                        <a:rPr lang="en-US" sz="28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ফুট</a:t>
                      </a:r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গজ</a:t>
                      </a:r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ডেসিমিটার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১৭৬০ </a:t>
                      </a:r>
                      <a:r>
                        <a:rPr lang="en-US" sz="28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গজ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মাইল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ডেকামিটার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৬০৮০ </a:t>
                      </a:r>
                      <a:r>
                        <a:rPr lang="en-US" sz="28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ফুট</a:t>
                      </a:r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নটিকেল</a:t>
                      </a:r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মাইল</a:t>
                      </a:r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ডেকামিটার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হেক্টো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মিটার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২২০ </a:t>
                      </a:r>
                      <a:r>
                        <a:rPr lang="en-US" sz="28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গজ</a:t>
                      </a:r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ফার্লং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16857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১০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হেক্টোমিটার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কিলোমিটার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৮ </a:t>
                      </a:r>
                      <a:r>
                        <a:rPr lang="en-US" sz="280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ফার্লং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= ১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মাইল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endParaRPr lang="en-US" sz="28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838200" y="152400"/>
            <a:ext cx="6629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দৈর্ঘ্য পরিমাপের একক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3800" y="762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৫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240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296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336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362200"/>
            <a:ext cx="77724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দৈর্ঘ্য পরিমাপের মেট্রিক ও ব্রিটিশ পদ্ধতির একক সমুহের তালিকা তৈরি কর। 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৫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4525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6800" y="1600200"/>
            <a:ext cx="6858000" cy="3200400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66800" y="304800"/>
            <a:ext cx="640080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আয়তাকার ক্ষেত্রের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ক্ষেত্রফল পরিমাপের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ত্র 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4953000"/>
            <a:ext cx="8069580" cy="1447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আয়তাকার ক্ষেত্রের ক্ষেত্রফলের পরিমাপ = 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দৈর্ঘ্যের পরিমাপ ×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প্রস্থের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695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64820" y="304800"/>
            <a:ext cx="677418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ত্রিভুজাকার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ক্ষেত্রের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ক্ষেত্রফল পরিমাপের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Rounded Rectangle 8"/>
              <p:cNvSpPr/>
              <p:nvPr/>
            </p:nvSpPr>
            <p:spPr>
              <a:xfrm>
                <a:off x="381000" y="4953000"/>
                <a:ext cx="8534400" cy="1447800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bn-BD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ত্রিভুজাকার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ক্ষেত্রের ক্ষেত্রফলের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পরিমাপ=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BD" sz="3200" i="1">
                            <a:latin typeface="Cambria Math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BD" sz="3200" i="1">
                            <a:latin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bn-BD" sz="3200" i="1">
                            <a:latin typeface="Cambria Math"/>
                            <a:cs typeface="NikoshBAN" pitchFamily="2" charset="0"/>
                          </a:rPr>
                          <m:t> </m:t>
                        </m:r>
                      </m:den>
                    </m:f>
                    <m:r>
                      <a:rPr lang="bn-BD" sz="3200" i="1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×ভুমির 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পরিমাপ × 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উচ্চতার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dirty="0" err="1">
                    <a:latin typeface="NikoshBAN" pitchFamily="2" charset="0"/>
                    <a:cs typeface="NikoshBAN" pitchFamily="2" charset="0"/>
                  </a:rPr>
                  <a:t>পরিমাপ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) </a:t>
                </a:r>
                <a:r>
                  <a:rPr lang="en-US" sz="3200" dirty="0" err="1">
                    <a:latin typeface="NikoshBAN" pitchFamily="2" charset="0"/>
                    <a:cs typeface="NikoshBAN" pitchFamily="2" charset="0"/>
                  </a:rPr>
                  <a:t>বর্গ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একক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endParaRPr lang="en-US" dirty="0"/>
              </a:p>
            </p:txBody>
          </p:sp>
        </mc:Choice>
        <mc:Fallback>
          <p:sp>
            <p:nvSpPr>
              <p:cNvPr id="9" name="Rounded 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953000"/>
                <a:ext cx="8534400" cy="1447800"/>
              </a:xfrm>
              <a:prstGeom prst="roundRect">
                <a:avLst/>
              </a:prstGeom>
              <a:blipFill rotWithShape="1">
                <a:blip r:embed="rId2"/>
                <a:stretch>
                  <a:fillRect l="-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Isosceles Triangle 9"/>
          <p:cNvSpPr/>
          <p:nvPr/>
        </p:nvSpPr>
        <p:spPr>
          <a:xfrm>
            <a:off x="3124200" y="1524000"/>
            <a:ext cx="2895600" cy="3276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9463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1600200"/>
            <a:ext cx="3048000" cy="32004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33400" y="304800"/>
            <a:ext cx="6400800" cy="1066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বর্গাকার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ক্ষেত্রের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ক্ষেত্রফল পরিমাপের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ত্র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1000" y="4953000"/>
            <a:ext cx="8534400" cy="1447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বর্গাকার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ক্ষেত্রের ক্ষেত্রফলের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পরিমাপ=(বাহুর পরিমাপ)</a:t>
            </a:r>
            <a:r>
              <a:rPr lang="bn-BD" sz="3200" baseline="30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বর্গ একক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438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1291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76200" y="0"/>
            <a:ext cx="92964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57400" y="304800"/>
            <a:ext cx="4724400" cy="1066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3622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আয়তাকার, বর্গাকার ও ত্রিভুজাকারক্ষেত্রের ক্ষেত্রফল নির্ণয়ের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ত্র উদাহারণসহ লিখ।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600" y="3048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 ১০ মিঃ</a:t>
            </a:r>
            <a:r>
              <a:rPr lang="bn-BD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solidFill>
                <a:schemeClr val="accent6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4717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</TotalTime>
  <Words>457</Words>
  <Application>Microsoft Office PowerPoint</Application>
  <PresentationFormat>On-screen Show (4:3)</PresentationFormat>
  <Paragraphs>72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AA</cp:lastModifiedBy>
  <cp:revision>164</cp:revision>
  <dcterms:created xsi:type="dcterms:W3CDTF">2006-08-16T00:00:00Z</dcterms:created>
  <dcterms:modified xsi:type="dcterms:W3CDTF">2021-01-12T13:50:24Z</dcterms:modified>
</cp:coreProperties>
</file>