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6"/>
  </p:notesMasterIdLst>
  <p:sldIdLst>
    <p:sldId id="313" r:id="rId2"/>
    <p:sldId id="259" r:id="rId3"/>
    <p:sldId id="382" r:id="rId4"/>
    <p:sldId id="387" r:id="rId5"/>
    <p:sldId id="345" r:id="rId6"/>
    <p:sldId id="316" r:id="rId7"/>
    <p:sldId id="391" r:id="rId8"/>
    <p:sldId id="307" r:id="rId9"/>
    <p:sldId id="385" r:id="rId10"/>
    <p:sldId id="321" r:id="rId11"/>
    <p:sldId id="337" r:id="rId12"/>
    <p:sldId id="393" r:id="rId13"/>
    <p:sldId id="392" r:id="rId14"/>
    <p:sldId id="368" r:id="rId15"/>
    <p:sldId id="396" r:id="rId16"/>
    <p:sldId id="395" r:id="rId17"/>
    <p:sldId id="399" r:id="rId18"/>
    <p:sldId id="397" r:id="rId19"/>
    <p:sldId id="398" r:id="rId20"/>
    <p:sldId id="400" r:id="rId21"/>
    <p:sldId id="402" r:id="rId22"/>
    <p:sldId id="401" r:id="rId23"/>
    <p:sldId id="381" r:id="rId24"/>
    <p:sldId id="3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70CCE4-DBDD-47DD-9BBE-E19515548150}">
          <p14:sldIdLst/>
        </p14:section>
        <p14:section name="Untitled Section" id="{BC591E09-126F-4595-A74F-A5095CED2E5F}">
          <p14:sldIdLst>
            <p14:sldId id="313"/>
            <p14:sldId id="259"/>
            <p14:sldId id="382"/>
            <p14:sldId id="387"/>
            <p14:sldId id="345"/>
            <p14:sldId id="316"/>
            <p14:sldId id="391"/>
            <p14:sldId id="307"/>
            <p14:sldId id="385"/>
            <p14:sldId id="321"/>
            <p14:sldId id="337"/>
            <p14:sldId id="393"/>
            <p14:sldId id="392"/>
            <p14:sldId id="368"/>
            <p14:sldId id="396"/>
            <p14:sldId id="395"/>
            <p14:sldId id="399"/>
            <p14:sldId id="397"/>
            <p14:sldId id="398"/>
            <p14:sldId id="400"/>
            <p14:sldId id="402"/>
            <p14:sldId id="401"/>
            <p14:sldId id="381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23A"/>
    <a:srgbClr val="DF0B48"/>
    <a:srgbClr val="CEC6E6"/>
    <a:srgbClr val="F3DD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2265" autoAdjust="0"/>
  </p:normalViewPr>
  <p:slideViewPr>
    <p:cSldViewPr>
      <p:cViewPr varScale="1">
        <p:scale>
          <a:sx n="81" d="100"/>
          <a:sy n="81" d="100"/>
        </p:scale>
        <p:origin x="90" y="480"/>
      </p:cViewPr>
      <p:guideLst>
        <p:guide orient="horz" pos="2064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C2934-5622-45D6-9EAB-A5507AEC6DD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E1DF5-DAAC-44BE-9B9F-1AC9DD58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37C7-D127-4DAC-A819-3C52736AF7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74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58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32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5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E1DF5-DAAC-44BE-9B9F-1AC9DD58FF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3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54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4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0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2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9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9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AC2B510-82DC-4C45-8CA9-1D7ED9379B75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63ABCC0-BA9B-4F30-9BB4-60B0267C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73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0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4" y="1858603"/>
            <a:ext cx="12191996" cy="188636"/>
          </a:xfrm>
          <a:prstGeom prst="rect">
            <a:avLst/>
          </a:prstGeom>
          <a:solidFill>
            <a:srgbClr val="B01513"/>
          </a:solidFill>
          <a:ln w="19046" cap="rnd">
            <a:solidFill>
              <a:srgbClr val="800C0B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350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                                                                                                                               </a:t>
            </a:r>
          </a:p>
        </p:txBody>
      </p:sp>
      <p:sp>
        <p:nvSpPr>
          <p:cNvPr id="99" name="TextBox 116"/>
          <p:cNvSpPr txBox="1"/>
          <p:nvPr/>
        </p:nvSpPr>
        <p:spPr>
          <a:xfrm>
            <a:off x="12179968" y="5264054"/>
            <a:ext cx="6164550" cy="5309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1" dirty="0" err="1">
                <a:solidFill>
                  <a:srgbClr val="FFFFFF"/>
                </a:solidFill>
                <a:latin typeface="Century Gothic"/>
                <a:ea typeface=""/>
                <a:cs typeface=""/>
              </a:rPr>
              <a:t>মোঃ</a:t>
            </a:r>
            <a:r>
              <a:rPr lang="en-US" sz="3000" b="1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Century Gothic"/>
                <a:ea typeface=""/>
                <a:cs typeface=""/>
              </a:rPr>
              <a:t>নঈমউদ্দীন</a:t>
            </a:r>
            <a:r>
              <a:rPr lang="en-US" sz="3000" b="1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Century Gothic"/>
                <a:ea typeface=""/>
                <a:cs typeface=""/>
              </a:rPr>
              <a:t>হাসান</a:t>
            </a:r>
            <a:r>
              <a:rPr lang="en-US" sz="3000" b="1" dirty="0">
                <a:solidFill>
                  <a:srgbClr val="FFFFFF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Century Gothic"/>
                <a:ea typeface=""/>
                <a:cs typeface=""/>
              </a:rPr>
              <a:t>তিবরিজী</a:t>
            </a:r>
            <a:endParaRPr lang="en-US" sz="3000" b="1" dirty="0">
              <a:solidFill>
                <a:srgbClr val="FFFFFF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0" name="TextBox 117"/>
          <p:cNvSpPr txBox="1"/>
          <p:nvPr/>
        </p:nvSpPr>
        <p:spPr>
          <a:xfrm>
            <a:off x="12196011" y="5791200"/>
            <a:ext cx="563880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সহকারী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অধ্যাপক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,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পরিসংখ্যান</a:t>
            </a:r>
            <a:r>
              <a:rPr lang="en-US" sz="24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বিভাগ</a:t>
            </a:r>
            <a:endParaRPr lang="en-GB" sz="24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sp>
        <p:nvSpPr>
          <p:cNvPr id="101" name="TextBox 118"/>
          <p:cNvSpPr txBox="1"/>
          <p:nvPr/>
        </p:nvSpPr>
        <p:spPr>
          <a:xfrm>
            <a:off x="3048000" y="381001"/>
            <a:ext cx="6553200" cy="1177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ফতেয়াবাদ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সিটি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কর্পোরেশন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ডিগ্রি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কলেজ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Century Gothic"/>
                <a:ea typeface=""/>
                <a:cs typeface=""/>
              </a:rPr>
              <a:t>চট্টগ্রাম</a:t>
            </a:r>
            <a:r>
              <a:rPr lang="en-US" sz="3600" b="1" dirty="0">
                <a:solidFill>
                  <a:srgbClr val="FFC000"/>
                </a:solidFill>
                <a:latin typeface="Century Gothic"/>
                <a:ea typeface=""/>
                <a:cs typeface=""/>
              </a:rPr>
              <a:t>।</a:t>
            </a:r>
            <a:endParaRPr lang="en-GB" sz="3600" b="1" dirty="0">
              <a:solidFill>
                <a:srgbClr val="FFC000"/>
              </a:solidFill>
              <a:latin typeface="Century Gothic"/>
              <a:ea typeface=""/>
              <a:cs typeface="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DA78842-303F-45AA-9F82-83DFD34D0810}"/>
              </a:ext>
            </a:extLst>
          </p:cNvPr>
          <p:cNvGrpSpPr/>
          <p:nvPr/>
        </p:nvGrpSpPr>
        <p:grpSpPr>
          <a:xfrm>
            <a:off x="21684207" y="1582987"/>
            <a:ext cx="1237336" cy="3217026"/>
            <a:chOff x="6427946" y="2529141"/>
            <a:chExt cx="1237336" cy="3217026"/>
          </a:xfrm>
          <a:solidFill>
            <a:srgbClr val="00B0F0"/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D59B66D-BC04-4949-9AE8-DADEA75A1A8A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91BCEA4E-38EA-46DE-BA26-0ADFE34A37A8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11717F-D9B4-41C4-B1D7-FC0B16182D9A}"/>
                </a:ext>
              </a:extLst>
            </p:cNvPr>
            <p:cNvSpPr txBox="1"/>
            <p:nvPr/>
          </p:nvSpPr>
          <p:spPr>
            <a:xfrm>
              <a:off x="6591185" y="4618766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‍গ</a:t>
              </a:r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BC7368EC-6402-4E31-B235-0E2F5D6A2296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lowchart: Connector 119">
              <a:extLst>
                <a:ext uri="{FF2B5EF4-FFF2-40B4-BE49-F238E27FC236}">
                  <a16:creationId xmlns:a16="http://schemas.microsoft.com/office/drawing/2014/main" id="{DE2BBDBE-BC75-4715-85F2-8447D36E971B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E2A41134-74B8-42D6-B833-D2FEF5D14FFB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lowchart: Connector 121">
              <a:extLst>
                <a:ext uri="{FF2B5EF4-FFF2-40B4-BE49-F238E27FC236}">
                  <a16:creationId xmlns:a16="http://schemas.microsoft.com/office/drawing/2014/main" id="{4C62269C-28B1-49DB-A28E-D8A61DD6FD69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lowchart: Connector 122">
              <a:extLst>
                <a:ext uri="{FF2B5EF4-FFF2-40B4-BE49-F238E27FC236}">
                  <a16:creationId xmlns:a16="http://schemas.microsoft.com/office/drawing/2014/main" id="{124D8B07-8C89-4C0F-B864-C188D742BFC5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lowchart: Connector 123">
              <a:extLst>
                <a:ext uri="{FF2B5EF4-FFF2-40B4-BE49-F238E27FC236}">
                  <a16:creationId xmlns:a16="http://schemas.microsoft.com/office/drawing/2014/main" id="{2BA386BE-DB31-4E1F-A0B0-17F88F2F8780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lowchart: Connector 124">
              <a:extLst>
                <a:ext uri="{FF2B5EF4-FFF2-40B4-BE49-F238E27FC236}">
                  <a16:creationId xmlns:a16="http://schemas.microsoft.com/office/drawing/2014/main" id="{630A2D2D-6DD1-4BC6-96C5-EA3A8371CA41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lowchart: Connector 128">
              <a:extLst>
                <a:ext uri="{FF2B5EF4-FFF2-40B4-BE49-F238E27FC236}">
                  <a16:creationId xmlns:a16="http://schemas.microsoft.com/office/drawing/2014/main" id="{0D893DE1-EB22-49EA-B2D5-6FB240BE2438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B0ACB13-E614-4EA3-AD57-B8D9CF043114}"/>
              </a:ext>
            </a:extLst>
          </p:cNvPr>
          <p:cNvGrpSpPr/>
          <p:nvPr/>
        </p:nvGrpSpPr>
        <p:grpSpPr>
          <a:xfrm>
            <a:off x="20103941" y="1598830"/>
            <a:ext cx="1237336" cy="3217026"/>
            <a:chOff x="6427946" y="2529141"/>
            <a:chExt cx="1237336" cy="3217026"/>
          </a:xfrm>
          <a:solidFill>
            <a:schemeClr val="accent6"/>
          </a:solidFill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6AFB083-00E9-4B6B-9A97-31AA7C2E0EA0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62E3CD09-ED69-4678-89E3-C8BAC67659E0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7C3DB40-A53A-4EF2-8410-F79829E2DB12}"/>
                </a:ext>
              </a:extLst>
            </p:cNvPr>
            <p:cNvSpPr txBox="1"/>
            <p:nvPr/>
          </p:nvSpPr>
          <p:spPr>
            <a:xfrm>
              <a:off x="6564779" y="4654341"/>
              <a:ext cx="8439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স্বা</a:t>
              </a:r>
              <a:endPara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35" name="Flowchart: Connector 134">
              <a:extLst>
                <a:ext uri="{FF2B5EF4-FFF2-40B4-BE49-F238E27FC236}">
                  <a16:creationId xmlns:a16="http://schemas.microsoft.com/office/drawing/2014/main" id="{7DB7DD8B-1687-489A-88FF-012AC8891A0E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lowchart: Connector 135">
              <a:extLst>
                <a:ext uri="{FF2B5EF4-FFF2-40B4-BE49-F238E27FC236}">
                  <a16:creationId xmlns:a16="http://schemas.microsoft.com/office/drawing/2014/main" id="{0D53024E-348B-4C21-8ED0-7BC1DB6CE066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lowchart: Connector 136">
              <a:extLst>
                <a:ext uri="{FF2B5EF4-FFF2-40B4-BE49-F238E27FC236}">
                  <a16:creationId xmlns:a16="http://schemas.microsoft.com/office/drawing/2014/main" id="{A40BF89A-B2FB-4163-BDA2-4929043D7D92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lowchart: Connector 137">
              <a:extLst>
                <a:ext uri="{FF2B5EF4-FFF2-40B4-BE49-F238E27FC236}">
                  <a16:creationId xmlns:a16="http://schemas.microsoft.com/office/drawing/2014/main" id="{ECC172EE-0F23-49A2-9801-786740FC4F82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Connector 138">
              <a:extLst>
                <a:ext uri="{FF2B5EF4-FFF2-40B4-BE49-F238E27FC236}">
                  <a16:creationId xmlns:a16="http://schemas.microsoft.com/office/drawing/2014/main" id="{CA7BABE9-5E49-4539-B180-8AA04592B2B3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Connector 139">
              <a:extLst>
                <a:ext uri="{FF2B5EF4-FFF2-40B4-BE49-F238E27FC236}">
                  <a16:creationId xmlns:a16="http://schemas.microsoft.com/office/drawing/2014/main" id="{3D3B29A4-0755-4DB4-AD00-5445CF84CEDB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lowchart: Connector 140">
              <a:extLst>
                <a:ext uri="{FF2B5EF4-FFF2-40B4-BE49-F238E27FC236}">
                  <a16:creationId xmlns:a16="http://schemas.microsoft.com/office/drawing/2014/main" id="{CFA7C35D-ECCF-4A11-85DC-4B40BE5DE06E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lowchart: Connector 141">
              <a:extLst>
                <a:ext uri="{FF2B5EF4-FFF2-40B4-BE49-F238E27FC236}">
                  <a16:creationId xmlns:a16="http://schemas.microsoft.com/office/drawing/2014/main" id="{AB9209D6-4F95-4AFC-A35C-5A2DEE96C7E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34476B3-C9F4-484C-9843-B126A38854C1}"/>
              </a:ext>
            </a:extLst>
          </p:cNvPr>
          <p:cNvGrpSpPr/>
          <p:nvPr/>
        </p:nvGrpSpPr>
        <p:grpSpPr>
          <a:xfrm>
            <a:off x="23278738" y="1579156"/>
            <a:ext cx="1237336" cy="3217026"/>
            <a:chOff x="6427946" y="2529141"/>
            <a:chExt cx="1237336" cy="3217026"/>
          </a:xfrm>
          <a:solidFill>
            <a:srgbClr val="7030A0"/>
          </a:solidFill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CC446B-E301-4267-9C4C-DF87CAE41F51}"/>
                </a:ext>
              </a:extLst>
            </p:cNvPr>
            <p:cNvSpPr/>
            <p:nvPr/>
          </p:nvSpPr>
          <p:spPr>
            <a:xfrm>
              <a:off x="6673465" y="2529141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A2D278BA-45BB-47F4-8849-C3FEA0D28FA9}"/>
                </a:ext>
              </a:extLst>
            </p:cNvPr>
            <p:cNvSpPr/>
            <p:nvPr/>
          </p:nvSpPr>
          <p:spPr>
            <a:xfrm rot="2583697">
              <a:off x="6427946" y="4579205"/>
              <a:ext cx="1237336" cy="1166962"/>
            </a:xfrm>
            <a:prstGeom prst="round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CFC39A8-F2DC-471A-B475-C9B8C86C65F7}"/>
                </a:ext>
              </a:extLst>
            </p:cNvPr>
            <p:cNvSpPr txBox="1"/>
            <p:nvPr/>
          </p:nvSpPr>
          <p:spPr>
            <a:xfrm>
              <a:off x="6624632" y="4654854"/>
              <a:ext cx="84396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</a:rPr>
                <a:t>‍ত</a:t>
              </a:r>
            </a:p>
          </p:txBody>
        </p:sp>
        <p:sp>
          <p:nvSpPr>
            <p:cNvPr id="159" name="Flowchart: Connector 158">
              <a:extLst>
                <a:ext uri="{FF2B5EF4-FFF2-40B4-BE49-F238E27FC236}">
                  <a16:creationId xmlns:a16="http://schemas.microsoft.com/office/drawing/2014/main" id="{2B88E962-EEA9-45C5-989F-EE11EA06D6CA}"/>
                </a:ext>
              </a:extLst>
            </p:cNvPr>
            <p:cNvSpPr/>
            <p:nvPr/>
          </p:nvSpPr>
          <p:spPr>
            <a:xfrm>
              <a:off x="6941836" y="3298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id="{54C599A8-5C57-4FF1-8361-EE22BCF94D28}"/>
                </a:ext>
              </a:extLst>
            </p:cNvPr>
            <p:cNvSpPr/>
            <p:nvPr/>
          </p:nvSpPr>
          <p:spPr>
            <a:xfrm>
              <a:off x="6941836" y="3450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id="{1A1BA385-DCB4-4175-B0E1-2286AA5F57F4}"/>
                </a:ext>
              </a:extLst>
            </p:cNvPr>
            <p:cNvSpPr/>
            <p:nvPr/>
          </p:nvSpPr>
          <p:spPr>
            <a:xfrm>
              <a:off x="6941836" y="36030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id="{D707C77F-CE3A-472F-AD96-397C569BF18A}"/>
                </a:ext>
              </a:extLst>
            </p:cNvPr>
            <p:cNvSpPr/>
            <p:nvPr/>
          </p:nvSpPr>
          <p:spPr>
            <a:xfrm>
              <a:off x="6941836" y="37554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lowchart: Connector 162">
              <a:extLst>
                <a:ext uri="{FF2B5EF4-FFF2-40B4-BE49-F238E27FC236}">
                  <a16:creationId xmlns:a16="http://schemas.microsoft.com/office/drawing/2014/main" id="{735C1606-9CE0-492C-9788-C027E6EEAA0D}"/>
                </a:ext>
              </a:extLst>
            </p:cNvPr>
            <p:cNvSpPr/>
            <p:nvPr/>
          </p:nvSpPr>
          <p:spPr>
            <a:xfrm>
              <a:off x="6941836" y="39078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lowchart: Connector 163">
              <a:extLst>
                <a:ext uri="{FF2B5EF4-FFF2-40B4-BE49-F238E27FC236}">
                  <a16:creationId xmlns:a16="http://schemas.microsoft.com/office/drawing/2014/main" id="{F93CA090-FD65-4AB4-B48D-BDAB05FA223C}"/>
                </a:ext>
              </a:extLst>
            </p:cNvPr>
            <p:cNvSpPr/>
            <p:nvPr/>
          </p:nvSpPr>
          <p:spPr>
            <a:xfrm>
              <a:off x="6941836" y="40602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lowchart: Connector 164">
              <a:extLst>
                <a:ext uri="{FF2B5EF4-FFF2-40B4-BE49-F238E27FC236}">
                  <a16:creationId xmlns:a16="http://schemas.microsoft.com/office/drawing/2014/main" id="{D968645B-08DC-4139-9860-DBE4B6654D23}"/>
                </a:ext>
              </a:extLst>
            </p:cNvPr>
            <p:cNvSpPr/>
            <p:nvPr/>
          </p:nvSpPr>
          <p:spPr>
            <a:xfrm>
              <a:off x="6941836" y="4212618"/>
              <a:ext cx="118989" cy="142298"/>
            </a:xfrm>
            <a:prstGeom prst="flowChartConnector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lowchart: Connector 165">
              <a:extLst>
                <a:ext uri="{FF2B5EF4-FFF2-40B4-BE49-F238E27FC236}">
                  <a16:creationId xmlns:a16="http://schemas.microsoft.com/office/drawing/2014/main" id="{0BE96960-7B53-4B2E-A328-27A0C8EB9425}"/>
                </a:ext>
              </a:extLst>
            </p:cNvPr>
            <p:cNvSpPr/>
            <p:nvPr/>
          </p:nvSpPr>
          <p:spPr>
            <a:xfrm>
              <a:off x="6987119" y="4391004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C4E4036-319B-4F6C-BB01-DFD4A3AA0919}"/>
              </a:ext>
            </a:extLst>
          </p:cNvPr>
          <p:cNvGrpSpPr/>
          <p:nvPr/>
        </p:nvGrpSpPr>
        <p:grpSpPr>
          <a:xfrm>
            <a:off x="18625722" y="1598830"/>
            <a:ext cx="1237336" cy="3217026"/>
            <a:chOff x="1899610" y="2369273"/>
            <a:chExt cx="1237336" cy="3217026"/>
          </a:xfrm>
          <a:solidFill>
            <a:schemeClr val="tx1"/>
          </a:solidFill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42B618E-0C99-469B-A94F-21C51904B522}"/>
                </a:ext>
              </a:extLst>
            </p:cNvPr>
            <p:cNvSpPr/>
            <p:nvPr/>
          </p:nvSpPr>
          <p:spPr>
            <a:xfrm>
              <a:off x="2145129" y="2369273"/>
              <a:ext cx="655732" cy="756410"/>
            </a:xfrm>
            <a:custGeom>
              <a:avLst/>
              <a:gdLst>
                <a:gd name="connsiteX0" fmla="*/ 318857 w 655732"/>
                <a:gd name="connsiteY0" fmla="*/ 0 h 756410"/>
                <a:gd name="connsiteX1" fmla="*/ 655732 w 655732"/>
                <a:gd name="connsiteY1" fmla="*/ 378205 h 756410"/>
                <a:gd name="connsiteX2" fmla="*/ 318857 w 655732"/>
                <a:gd name="connsiteY2" fmla="*/ 756410 h 756410"/>
                <a:gd name="connsiteX3" fmla="*/ 8456 w 655732"/>
                <a:gd name="connsiteY3" fmla="*/ 525420 h 756410"/>
                <a:gd name="connsiteX4" fmla="*/ 0 w 655732"/>
                <a:gd name="connsiteY4" fmla="*/ 478397 h 756410"/>
                <a:gd name="connsiteX5" fmla="*/ 173695 w 655732"/>
                <a:gd name="connsiteY5" fmla="*/ 478397 h 756410"/>
                <a:gd name="connsiteX6" fmla="*/ 199755 w 655732"/>
                <a:gd name="connsiteY6" fmla="*/ 526533 h 756410"/>
                <a:gd name="connsiteX7" fmla="*/ 318858 w 655732"/>
                <a:gd name="connsiteY7" fmla="*/ 587972 h 756410"/>
                <a:gd name="connsiteX8" fmla="*/ 487296 w 655732"/>
                <a:gd name="connsiteY8" fmla="*/ 378205 h 756410"/>
                <a:gd name="connsiteX9" fmla="*/ 318858 w 655732"/>
                <a:gd name="connsiteY9" fmla="*/ 168438 h 756410"/>
                <a:gd name="connsiteX10" fmla="*/ 199755 w 655732"/>
                <a:gd name="connsiteY10" fmla="*/ 229878 h 756410"/>
                <a:gd name="connsiteX11" fmla="*/ 181670 w 655732"/>
                <a:gd name="connsiteY11" fmla="*/ 263282 h 756410"/>
                <a:gd name="connsiteX12" fmla="*/ 2649 w 655732"/>
                <a:gd name="connsiteY12" fmla="*/ 263282 h 756410"/>
                <a:gd name="connsiteX13" fmla="*/ 8456 w 655732"/>
                <a:gd name="connsiteY13" fmla="*/ 230991 h 756410"/>
                <a:gd name="connsiteX14" fmla="*/ 318857 w 655732"/>
                <a:gd name="connsiteY14" fmla="*/ 0 h 75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5732" h="756410">
                  <a:moveTo>
                    <a:pt x="318857" y="0"/>
                  </a:moveTo>
                  <a:cubicBezTo>
                    <a:pt x="504908" y="0"/>
                    <a:pt x="655732" y="169328"/>
                    <a:pt x="655732" y="378205"/>
                  </a:cubicBezTo>
                  <a:cubicBezTo>
                    <a:pt x="655732" y="587082"/>
                    <a:pt x="504908" y="756410"/>
                    <a:pt x="318857" y="756410"/>
                  </a:cubicBezTo>
                  <a:cubicBezTo>
                    <a:pt x="179319" y="756410"/>
                    <a:pt x="59596" y="661163"/>
                    <a:pt x="8456" y="525420"/>
                  </a:cubicBezTo>
                  <a:lnTo>
                    <a:pt x="0" y="478397"/>
                  </a:lnTo>
                  <a:lnTo>
                    <a:pt x="173695" y="478397"/>
                  </a:lnTo>
                  <a:lnTo>
                    <a:pt x="199755" y="526533"/>
                  </a:lnTo>
                  <a:cubicBezTo>
                    <a:pt x="230236" y="564493"/>
                    <a:pt x="272345" y="587972"/>
                    <a:pt x="318858" y="587972"/>
                  </a:cubicBezTo>
                  <a:cubicBezTo>
                    <a:pt x="411884" y="587972"/>
                    <a:pt x="487296" y="494056"/>
                    <a:pt x="487296" y="378205"/>
                  </a:cubicBezTo>
                  <a:cubicBezTo>
                    <a:pt x="487296" y="262354"/>
                    <a:pt x="411884" y="168438"/>
                    <a:pt x="318858" y="168438"/>
                  </a:cubicBezTo>
                  <a:cubicBezTo>
                    <a:pt x="272345" y="168438"/>
                    <a:pt x="230236" y="191917"/>
                    <a:pt x="199755" y="229878"/>
                  </a:cubicBezTo>
                  <a:lnTo>
                    <a:pt x="181670" y="263282"/>
                  </a:lnTo>
                  <a:lnTo>
                    <a:pt x="2649" y="263282"/>
                  </a:lnTo>
                  <a:lnTo>
                    <a:pt x="8456" y="230991"/>
                  </a:lnTo>
                  <a:cubicBezTo>
                    <a:pt x="59596" y="95247"/>
                    <a:pt x="179319" y="0"/>
                    <a:pt x="318857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9AC2F639-A898-4958-AFCF-01DC47796CEC}"/>
                </a:ext>
              </a:extLst>
            </p:cNvPr>
            <p:cNvSpPr/>
            <p:nvPr/>
          </p:nvSpPr>
          <p:spPr>
            <a:xfrm rot="2579153">
              <a:off x="1899610" y="4419337"/>
              <a:ext cx="1237336" cy="1166962"/>
            </a:xfrm>
            <a:prstGeom prst="round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7" name="Flowchart: Connector 146">
              <a:extLst>
                <a:ext uri="{FF2B5EF4-FFF2-40B4-BE49-F238E27FC236}">
                  <a16:creationId xmlns:a16="http://schemas.microsoft.com/office/drawing/2014/main" id="{A797D973-9D57-49FB-8FF8-67EB1126718D}"/>
                </a:ext>
              </a:extLst>
            </p:cNvPr>
            <p:cNvSpPr/>
            <p:nvPr/>
          </p:nvSpPr>
          <p:spPr>
            <a:xfrm>
              <a:off x="2413500" y="3138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lowchart: Connector 147">
              <a:extLst>
                <a:ext uri="{FF2B5EF4-FFF2-40B4-BE49-F238E27FC236}">
                  <a16:creationId xmlns:a16="http://schemas.microsoft.com/office/drawing/2014/main" id="{5121CF6B-488C-4949-B621-BAF2BAFFBF61}"/>
                </a:ext>
              </a:extLst>
            </p:cNvPr>
            <p:cNvSpPr/>
            <p:nvPr/>
          </p:nvSpPr>
          <p:spPr>
            <a:xfrm>
              <a:off x="2413500" y="3290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lowchart: Connector 148">
              <a:extLst>
                <a:ext uri="{FF2B5EF4-FFF2-40B4-BE49-F238E27FC236}">
                  <a16:creationId xmlns:a16="http://schemas.microsoft.com/office/drawing/2014/main" id="{9187F2F3-D861-4B18-8FA6-E804631F039B}"/>
                </a:ext>
              </a:extLst>
            </p:cNvPr>
            <p:cNvSpPr/>
            <p:nvPr/>
          </p:nvSpPr>
          <p:spPr>
            <a:xfrm>
              <a:off x="2413500" y="34431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lowchart: Connector 149">
              <a:extLst>
                <a:ext uri="{FF2B5EF4-FFF2-40B4-BE49-F238E27FC236}">
                  <a16:creationId xmlns:a16="http://schemas.microsoft.com/office/drawing/2014/main" id="{EB33CB06-BE4F-484C-951B-FE9668B52EBF}"/>
                </a:ext>
              </a:extLst>
            </p:cNvPr>
            <p:cNvSpPr/>
            <p:nvPr/>
          </p:nvSpPr>
          <p:spPr>
            <a:xfrm>
              <a:off x="2413500" y="35955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id="{39CFB6AC-ACAE-42E6-BFC4-FD67E6DEF270}"/>
                </a:ext>
              </a:extLst>
            </p:cNvPr>
            <p:cNvSpPr/>
            <p:nvPr/>
          </p:nvSpPr>
          <p:spPr>
            <a:xfrm>
              <a:off x="2413500" y="37479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id="{7A5D8A90-DC74-4290-B9D7-D3E70560EA82}"/>
                </a:ext>
              </a:extLst>
            </p:cNvPr>
            <p:cNvSpPr/>
            <p:nvPr/>
          </p:nvSpPr>
          <p:spPr>
            <a:xfrm>
              <a:off x="2413500" y="39003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lowchart: Connector 152">
              <a:extLst>
                <a:ext uri="{FF2B5EF4-FFF2-40B4-BE49-F238E27FC236}">
                  <a16:creationId xmlns:a16="http://schemas.microsoft.com/office/drawing/2014/main" id="{BB630F06-131C-4AC7-9584-0EFDE9651B74}"/>
                </a:ext>
              </a:extLst>
            </p:cNvPr>
            <p:cNvSpPr/>
            <p:nvPr/>
          </p:nvSpPr>
          <p:spPr>
            <a:xfrm>
              <a:off x="2413500" y="4052750"/>
              <a:ext cx="118989" cy="142298"/>
            </a:xfrm>
            <a:prstGeom prst="flowChartConnector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lowchart: Connector 153">
              <a:extLst>
                <a:ext uri="{FF2B5EF4-FFF2-40B4-BE49-F238E27FC236}">
                  <a16:creationId xmlns:a16="http://schemas.microsoft.com/office/drawing/2014/main" id="{64C19B50-F090-4EBD-BD3B-15E8BA7B93F1}"/>
                </a:ext>
              </a:extLst>
            </p:cNvPr>
            <p:cNvSpPr/>
            <p:nvPr/>
          </p:nvSpPr>
          <p:spPr>
            <a:xfrm>
              <a:off x="2438400" y="4267200"/>
              <a:ext cx="118989" cy="142298"/>
            </a:xfrm>
            <a:prstGeom prst="flowChartConnector">
              <a:avLst/>
            </a:prstGeom>
            <a:solidFill>
              <a:srgbClr val="00206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1DB91DB9-7292-45B3-9D51-696D57C34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62" t="21689" r="33281" b="53336"/>
            <a:stretch/>
          </p:blipFill>
          <p:spPr>
            <a:xfrm>
              <a:off x="2032431" y="4296467"/>
              <a:ext cx="998212" cy="104906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534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25 -2.59259E-6 L -1.20625 0.0060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8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57 -0.00139 L -0.69557 -0.00625 " pathEditMode="relative" rAng="0" ptsTypes="AA">
                                      <p:cBhvr>
                                        <p:cTn id="9" dur="1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039 0.0125 L -0.65039 0.0125 " pathEditMode="relative" rAng="0" ptsTypes="AA">
                                      <p:cBhvr>
                                        <p:cTn id="12" dur="12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836 -2.59259E-6 L -1.21836 -2.59259E-6 " pathEditMode="relative" rAng="0" ptsTypes="AA">
                                      <p:cBhvr>
                                        <p:cTn id="15" dur="1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93 2.22222E-6 L -1.2293 2.22222E-6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878 -4.81481E-6 L -1.22878 -4.81481E-6 " pathEditMode="relative" rAng="0" ptsTypes="AA">
                                      <p:cBhvr>
                                        <p:cTn id="21" dur="11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5200" y="762000"/>
                <a:ext cx="7924800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মনেকরি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কোন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চলক</a:t>
                </a:r>
                <a:r>
                  <a:rPr lang="en-US" sz="4400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7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এর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সংখ্যক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B4C7E7"/>
                    </a:solidFill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মান</a:t>
                </a:r>
                <a:r>
                  <a:rPr lang="en-US" sz="4400" b="1" dirty="0">
                    <a:solidFill>
                      <a:srgbClr val="B4C7E7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762000"/>
                <a:ext cx="7924800" cy="1877437"/>
              </a:xfrm>
              <a:prstGeom prst="rect">
                <a:avLst/>
              </a:prstGeom>
              <a:blipFill>
                <a:blip r:embed="rId2"/>
                <a:stretch>
                  <a:fillRect l="-3077" t="-12338" r="-3923" b="-13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E948-0BB0-4437-89DE-9A0F0B11E348}"/>
                  </a:ext>
                </a:extLst>
              </p:cNvPr>
              <p:cNvSpPr txBox="1"/>
              <p:nvPr/>
            </p:nvSpPr>
            <p:spPr>
              <a:xfrm>
                <a:off x="7169726" y="1535836"/>
                <a:ext cx="473825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2,……,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n,</a:t>
                </a:r>
                <a:endParaRPr lang="en-US" sz="6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US" sz="9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11DE948-0BB0-4437-89DE-9A0F0B11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726" y="1535836"/>
                <a:ext cx="4738254" cy="24929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4A926F-E66C-40B4-8CE7-76CD086C9A44}"/>
              </a:ext>
            </a:extLst>
          </p:cNvPr>
          <p:cNvSpPr txBox="1"/>
          <p:nvPr/>
        </p:nvSpPr>
        <p:spPr>
          <a:xfrm>
            <a:off x="4384964" y="2508771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সুতরাং </a:t>
            </a:r>
            <a:r>
              <a:rPr lang="en-US" sz="4000" b="1" dirty="0" err="1">
                <a:solidFill>
                  <a:srgbClr val="FFC000"/>
                </a:solidFill>
              </a:rPr>
              <a:t>গাণিতিক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গড়</a:t>
            </a:r>
            <a:r>
              <a:rPr lang="en-US" sz="6000" b="1" dirty="0">
                <a:solidFill>
                  <a:srgbClr val="FFC000"/>
                </a:solidFill>
              </a:rPr>
              <a:t>, 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E64491CA-7A69-4784-9BA9-FA5CE705DD57}"/>
                  </a:ext>
                </a:extLst>
              </p:cNvPr>
              <p:cNvSpPr txBox="1"/>
              <p:nvPr/>
            </p:nvSpPr>
            <p:spPr>
              <a:xfrm>
                <a:off x="6875318" y="3330300"/>
                <a:ext cx="5138394" cy="132201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5400" b="1" baseline="30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 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5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6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nary>
                  </m:oMath>
                </a14:m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E64491CA-7A69-4784-9BA9-FA5CE705D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318" y="3330300"/>
                <a:ext cx="5138394" cy="1322013"/>
              </a:xfrm>
              <a:prstGeom prst="rect">
                <a:avLst/>
              </a:prstGeom>
              <a:blipFill>
                <a:blip r:embed="rId4"/>
                <a:stretch>
                  <a:fillRect t="-12442" b="-90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84559A-5D14-4B80-AD0C-DA98093627C9}"/>
              </a:ext>
            </a:extLst>
          </p:cNvPr>
          <p:cNvCxnSpPr>
            <a:cxnSpLocks/>
          </p:cNvCxnSpPr>
          <p:nvPr/>
        </p:nvCxnSpPr>
        <p:spPr>
          <a:xfrm flipV="1">
            <a:off x="6875318" y="4341813"/>
            <a:ext cx="4738254" cy="255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0134CD-1FA0-47E9-9840-809F323632FA}"/>
              </a:ext>
            </a:extLst>
          </p:cNvPr>
          <p:cNvCxnSpPr>
            <a:cxnSpLocks/>
          </p:cNvCxnSpPr>
          <p:nvPr/>
        </p:nvCxnSpPr>
        <p:spPr>
          <a:xfrm flipH="1">
            <a:off x="6449291" y="5951564"/>
            <a:ext cx="28349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E90ED38-8686-4C5B-B5F4-1B132ECC0418}"/>
              </a:ext>
            </a:extLst>
          </p:cNvPr>
          <p:cNvSpPr txBox="1"/>
          <p:nvPr/>
        </p:nvSpPr>
        <p:spPr>
          <a:xfrm>
            <a:off x="5953991" y="3859549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D08923-C8C6-433E-9EF8-37E2464725A2}"/>
              </a:ext>
            </a:extLst>
          </p:cNvPr>
          <p:cNvSpPr txBox="1"/>
          <p:nvPr/>
        </p:nvSpPr>
        <p:spPr>
          <a:xfrm>
            <a:off x="5863697" y="5443732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29BE8-6341-404E-A8CB-6653A0B66E72}"/>
              </a:ext>
            </a:extLst>
          </p:cNvPr>
          <p:cNvSpPr txBox="1"/>
          <p:nvPr/>
        </p:nvSpPr>
        <p:spPr>
          <a:xfrm>
            <a:off x="7747019" y="5725732"/>
            <a:ext cx="85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660960-E350-4A00-BA56-717F9F4A4F9C}"/>
                  </a:ext>
                </a:extLst>
              </p:cNvPr>
              <p:cNvSpPr txBox="1"/>
              <p:nvPr/>
            </p:nvSpPr>
            <p:spPr>
              <a:xfrm>
                <a:off x="9677399" y="2572618"/>
                <a:ext cx="12174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660960-E350-4A00-BA56-717F9F4A4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9" y="2572618"/>
                <a:ext cx="1217467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2521BDC-D84F-40DC-B7AE-9C179E90E4F8}"/>
              </a:ext>
            </a:extLst>
          </p:cNvPr>
          <p:cNvSpPr txBox="1"/>
          <p:nvPr/>
        </p:nvSpPr>
        <p:spPr>
          <a:xfrm>
            <a:off x="1524000" y="116605"/>
            <a:ext cx="4429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গাণিতিক</a:t>
            </a:r>
            <a:r>
              <a:rPr lang="en-US" sz="5400" b="1" dirty="0"/>
              <a:t> </a:t>
            </a:r>
            <a:r>
              <a:rPr lang="en-US" sz="5400" b="1" dirty="0" err="1"/>
              <a:t>গড়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BC532-3E51-4030-A76C-28AD5B95847B}"/>
              </a:ext>
            </a:extLst>
          </p:cNvPr>
          <p:cNvSpPr txBox="1"/>
          <p:nvPr/>
        </p:nvSpPr>
        <p:spPr>
          <a:xfrm>
            <a:off x="5665864" y="518164"/>
            <a:ext cx="632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( </a:t>
            </a:r>
            <a:r>
              <a:rPr lang="en-US" sz="3600" b="1" dirty="0" err="1">
                <a:solidFill>
                  <a:srgbClr val="FF0000"/>
                </a:solidFill>
              </a:rPr>
              <a:t>অশ্রেণিকৃত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তথ্যের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ক্ষেত্রে</a:t>
            </a:r>
            <a:r>
              <a:rPr lang="en-US" sz="3600" b="1" dirty="0">
                <a:solidFill>
                  <a:srgbClr val="FF0000"/>
                </a:solidFill>
              </a:rPr>
              <a:t>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17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818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5" grpId="0"/>
      <p:bldP spid="18" grpId="0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6EBFF85-E185-417F-803A-61720D9B1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048222"/>
                  </p:ext>
                </p:extLst>
              </p:nvPr>
            </p:nvGraphicFramePr>
            <p:xfrm>
              <a:off x="4191000" y="478467"/>
              <a:ext cx="6134100" cy="10156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350">
                      <a:extLst>
                        <a:ext uri="{9D8B030D-6E8A-4147-A177-3AD203B41FA5}">
                          <a16:colId xmlns:a16="http://schemas.microsoft.com/office/drawing/2014/main" val="890016706"/>
                        </a:ext>
                      </a:extLst>
                    </a:gridCol>
                    <a:gridCol w="1022350">
                      <a:extLst>
                        <a:ext uri="{9D8B030D-6E8A-4147-A177-3AD203B41FA5}">
                          <a16:colId xmlns:a16="http://schemas.microsoft.com/office/drawing/2014/main" val="203326210"/>
                        </a:ext>
                      </a:extLst>
                    </a:gridCol>
                    <a:gridCol w="949325">
                      <a:extLst>
                        <a:ext uri="{9D8B030D-6E8A-4147-A177-3AD203B41FA5}">
                          <a16:colId xmlns:a16="http://schemas.microsoft.com/office/drawing/2014/main" val="3477692940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09316307"/>
                        </a:ext>
                      </a:extLst>
                    </a:gridCol>
                    <a:gridCol w="1022350">
                      <a:extLst>
                        <a:ext uri="{9D8B030D-6E8A-4147-A177-3AD203B41FA5}">
                          <a16:colId xmlns:a16="http://schemas.microsoft.com/office/drawing/2014/main" val="3095182761"/>
                        </a:ext>
                      </a:extLst>
                    </a:gridCol>
                    <a:gridCol w="1022350">
                      <a:extLst>
                        <a:ext uri="{9D8B030D-6E8A-4147-A177-3AD203B41FA5}">
                          <a16:colId xmlns:a16="http://schemas.microsoft.com/office/drawing/2014/main" val="359070688"/>
                        </a:ext>
                      </a:extLst>
                    </a:gridCol>
                  </a:tblGrid>
                  <a:tr h="10156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5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5061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6EBFF85-E185-417F-803A-61720D9B1B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4048222"/>
                  </p:ext>
                </p:extLst>
              </p:nvPr>
            </p:nvGraphicFramePr>
            <p:xfrm>
              <a:off x="4191000" y="478467"/>
              <a:ext cx="6134100" cy="10156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22350">
                      <a:extLst>
                        <a:ext uri="{9D8B030D-6E8A-4147-A177-3AD203B41FA5}">
                          <a16:colId xmlns:a16="http://schemas.microsoft.com/office/drawing/2014/main" val="890016706"/>
                        </a:ext>
                      </a:extLst>
                    </a:gridCol>
                    <a:gridCol w="1022350">
                      <a:extLst>
                        <a:ext uri="{9D8B030D-6E8A-4147-A177-3AD203B41FA5}">
                          <a16:colId xmlns:a16="http://schemas.microsoft.com/office/drawing/2014/main" val="203326210"/>
                        </a:ext>
                      </a:extLst>
                    </a:gridCol>
                    <a:gridCol w="949325">
                      <a:extLst>
                        <a:ext uri="{9D8B030D-6E8A-4147-A177-3AD203B41FA5}">
                          <a16:colId xmlns:a16="http://schemas.microsoft.com/office/drawing/2014/main" val="3477692940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209316307"/>
                        </a:ext>
                      </a:extLst>
                    </a:gridCol>
                    <a:gridCol w="1022350">
                      <a:extLst>
                        <a:ext uri="{9D8B030D-6E8A-4147-A177-3AD203B41FA5}">
                          <a16:colId xmlns:a16="http://schemas.microsoft.com/office/drawing/2014/main" val="3095182761"/>
                        </a:ext>
                      </a:extLst>
                    </a:gridCol>
                    <a:gridCol w="1022350">
                      <a:extLst>
                        <a:ext uri="{9D8B030D-6E8A-4147-A177-3AD203B41FA5}">
                          <a16:colId xmlns:a16="http://schemas.microsoft.com/office/drawing/2014/main" val="359070688"/>
                        </a:ext>
                      </a:extLst>
                    </a:gridCol>
                  </a:tblGrid>
                  <a:tr h="10156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5" t="-16667" r="-500595" b="-25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5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6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10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b="1" kern="12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12</a:t>
                          </a:r>
                          <a:endParaRPr lang="en-US" sz="5400" b="1" kern="12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ea typeface="+mn-ea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5061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3B867-BE72-4270-8033-D23B1DE12D47}"/>
                  </a:ext>
                </a:extLst>
              </p:cNvPr>
              <p:cNvSpPr txBox="1"/>
              <p:nvPr/>
            </p:nvSpPr>
            <p:spPr>
              <a:xfrm>
                <a:off x="3041650" y="1472434"/>
                <a:ext cx="5638800" cy="1624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nary>
                  </m:oMath>
                </a14:m>
                <a:r>
                  <a:rPr lang="en-US" sz="4800" dirty="0"/>
                  <a:t>   </a:t>
                </a:r>
              </a:p>
              <a:p>
                <a:endParaRPr lang="en-US" sz="4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23B867-BE72-4270-8033-D23B1DE12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650" y="1472434"/>
                <a:ext cx="5638800" cy="16247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E7D56E-A917-47B3-B26E-B91B072AE51B}"/>
                  </a:ext>
                </a:extLst>
              </p:cNvPr>
              <p:cNvSpPr txBox="1"/>
              <p:nvPr/>
            </p:nvSpPr>
            <p:spPr>
              <a:xfrm>
                <a:off x="4953000" y="1460365"/>
                <a:ext cx="68961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>
                    <a:solidFill>
                      <a:srgbClr val="FFC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6000" b="1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60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6000" b="1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6000" b="1" dirty="0">
                    <a:solidFill>
                      <a:srgbClr val="FFC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6000" b="1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6000" b="1" baseline="30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60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6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E7D56E-A917-47B3-B26E-B91B072AE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460365"/>
                <a:ext cx="6896100" cy="1015663"/>
              </a:xfrm>
              <a:prstGeom prst="rect">
                <a:avLst/>
              </a:prstGeom>
              <a:blipFill>
                <a:blip r:embed="rId5"/>
                <a:stretch>
                  <a:fillRect l="-5393" t="-18675" r="-2741" b="-40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84674F-3A0F-427A-9085-F638205C9568}"/>
              </a:ext>
            </a:extLst>
          </p:cNvPr>
          <p:cNvSpPr txBox="1"/>
          <p:nvPr/>
        </p:nvSpPr>
        <p:spPr>
          <a:xfrm>
            <a:off x="4916214" y="2225135"/>
            <a:ext cx="681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= 2+5+6+10+12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FFEE6-13B8-481B-947C-796D84A78F76}"/>
              </a:ext>
            </a:extLst>
          </p:cNvPr>
          <p:cNvSpPr txBox="1"/>
          <p:nvPr/>
        </p:nvSpPr>
        <p:spPr>
          <a:xfrm>
            <a:off x="9829800" y="227877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= 35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CE23C7-F404-432B-A243-B10BF2437705}"/>
              </a:ext>
            </a:extLst>
          </p:cNvPr>
          <p:cNvSpPr txBox="1"/>
          <p:nvPr/>
        </p:nvSpPr>
        <p:spPr>
          <a:xfrm>
            <a:off x="4803228" y="2921168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সুতরাং </a:t>
            </a:r>
            <a:r>
              <a:rPr lang="en-US" sz="4000" b="1" dirty="0" err="1">
                <a:solidFill>
                  <a:srgbClr val="FFC000"/>
                </a:solidFill>
              </a:rPr>
              <a:t>গাণিতিক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গড়</a:t>
            </a:r>
            <a:r>
              <a:rPr lang="en-US" sz="6000" b="1" dirty="0">
                <a:solidFill>
                  <a:srgbClr val="FFC000"/>
                </a:solidFill>
              </a:rPr>
              <a:t>, </a:t>
            </a:r>
            <a:endParaRPr lang="en-US" sz="6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81661F-6D80-4448-95C8-4F5725397811}"/>
                  </a:ext>
                </a:extLst>
              </p:cNvPr>
              <p:cNvSpPr txBox="1"/>
              <p:nvPr/>
            </p:nvSpPr>
            <p:spPr>
              <a:xfrm>
                <a:off x="9945386" y="3009853"/>
                <a:ext cx="1217467" cy="1084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6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6000" b="1" dirty="0"/>
                  <a:t>,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81661F-6D80-4448-95C8-4F572539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386" y="3009853"/>
                <a:ext cx="1217467" cy="1084592"/>
              </a:xfrm>
              <a:prstGeom prst="rect">
                <a:avLst/>
              </a:prstGeom>
              <a:blipFill>
                <a:blip r:embed="rId6"/>
                <a:stretch>
                  <a:fillRect t="-10674" r="-5000" b="-37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A9C2DA-3D23-4867-BA8C-EED7CBF3BE1A}"/>
              </a:ext>
            </a:extLst>
          </p:cNvPr>
          <p:cNvSpPr txBox="1"/>
          <p:nvPr/>
        </p:nvSpPr>
        <p:spPr>
          <a:xfrm>
            <a:off x="5092661" y="3936223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2C6845-DF63-4529-A898-53E7D47486C5}"/>
              </a:ext>
            </a:extLst>
          </p:cNvPr>
          <p:cNvCxnSpPr>
            <a:cxnSpLocks/>
          </p:cNvCxnSpPr>
          <p:nvPr/>
        </p:nvCxnSpPr>
        <p:spPr>
          <a:xfrm flipH="1">
            <a:off x="5728416" y="4495800"/>
            <a:ext cx="283498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8E01384-EFFE-4E28-B008-CE37397D4571}"/>
              </a:ext>
            </a:extLst>
          </p:cNvPr>
          <p:cNvSpPr txBox="1"/>
          <p:nvPr/>
        </p:nvSpPr>
        <p:spPr>
          <a:xfrm>
            <a:off x="6027979" y="4278775"/>
            <a:ext cx="852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EAF75147-C62B-436B-A393-9386BB079010}"/>
                  </a:ext>
                </a:extLst>
              </p:cNvPr>
              <p:cNvSpPr txBox="1"/>
              <p:nvPr/>
            </p:nvSpPr>
            <p:spPr>
              <a:xfrm>
                <a:off x="5728416" y="2727692"/>
                <a:ext cx="3751478" cy="63187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en-US" sz="60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𝐢</m:t>
                        </m:r>
                      </m:e>
                    </m:nary>
                  </m:oMath>
                </a14:m>
                <a:endParaRPr lang="en-US" sz="4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EAF75147-C62B-436B-A393-9386BB079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416" y="2727692"/>
                <a:ext cx="3751478" cy="631876"/>
              </a:xfrm>
              <a:prstGeom prst="rect">
                <a:avLst/>
              </a:prstGeom>
              <a:blipFill>
                <a:blip r:embed="rId7"/>
                <a:stretch>
                  <a:fillRect b="-168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B72231B-E468-471C-8EEA-4A2C461B682D}"/>
              </a:ext>
            </a:extLst>
          </p:cNvPr>
          <p:cNvSpPr txBox="1"/>
          <p:nvPr/>
        </p:nvSpPr>
        <p:spPr>
          <a:xfrm>
            <a:off x="5676900" y="4921869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474140-E67E-4F11-A983-E27767C13E57}"/>
              </a:ext>
            </a:extLst>
          </p:cNvPr>
          <p:cNvCxnSpPr>
            <a:cxnSpLocks/>
          </p:cNvCxnSpPr>
          <p:nvPr/>
        </p:nvCxnSpPr>
        <p:spPr>
          <a:xfrm flipH="1">
            <a:off x="6395595" y="5459717"/>
            <a:ext cx="228485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292A2D-B0DA-499E-B629-01AD85A406EF}"/>
              </a:ext>
            </a:extLst>
          </p:cNvPr>
          <p:cNvSpPr txBox="1"/>
          <p:nvPr/>
        </p:nvSpPr>
        <p:spPr>
          <a:xfrm>
            <a:off x="7111344" y="4677680"/>
            <a:ext cx="156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45FB70-8662-4960-95AB-EF84A61B78CC}"/>
              </a:ext>
            </a:extLst>
          </p:cNvPr>
          <p:cNvSpPr txBox="1"/>
          <p:nvPr/>
        </p:nvSpPr>
        <p:spPr>
          <a:xfrm>
            <a:off x="7200194" y="5405795"/>
            <a:ext cx="141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AE0FC2-590A-44AD-8856-840FC10ABAB7}"/>
              </a:ext>
            </a:extLst>
          </p:cNvPr>
          <p:cNvSpPr txBox="1"/>
          <p:nvPr/>
        </p:nvSpPr>
        <p:spPr>
          <a:xfrm>
            <a:off x="8717844" y="4889803"/>
            <a:ext cx="195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= 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26FE9C-6874-41F2-B9B7-4080F2C40F5B}"/>
              </a:ext>
            </a:extLst>
          </p:cNvPr>
          <p:cNvCxnSpPr>
            <a:cxnSpLocks/>
          </p:cNvCxnSpPr>
          <p:nvPr/>
        </p:nvCxnSpPr>
        <p:spPr>
          <a:xfrm flipH="1">
            <a:off x="4191000" y="478467"/>
            <a:ext cx="61341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EFAF812-2DFD-41AA-96F0-F7C97D658709}"/>
              </a:ext>
            </a:extLst>
          </p:cNvPr>
          <p:cNvCxnSpPr>
            <a:cxnSpLocks/>
          </p:cNvCxnSpPr>
          <p:nvPr/>
        </p:nvCxnSpPr>
        <p:spPr>
          <a:xfrm flipH="1">
            <a:off x="4191000" y="1460365"/>
            <a:ext cx="61341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682548-8494-4DEA-9B2B-9A38F76F7A79}"/>
              </a:ext>
            </a:extLst>
          </p:cNvPr>
          <p:cNvCxnSpPr>
            <a:cxnSpLocks/>
          </p:cNvCxnSpPr>
          <p:nvPr/>
        </p:nvCxnSpPr>
        <p:spPr>
          <a:xfrm flipV="1">
            <a:off x="4191000" y="482240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D5E3E5F-8E02-45C5-8ED0-5544633CAF71}"/>
              </a:ext>
            </a:extLst>
          </p:cNvPr>
          <p:cNvCxnSpPr>
            <a:cxnSpLocks/>
          </p:cNvCxnSpPr>
          <p:nvPr/>
        </p:nvCxnSpPr>
        <p:spPr>
          <a:xfrm flipV="1">
            <a:off x="5257800" y="478467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152FBD-BDD0-4263-9A22-13401114D6AB}"/>
              </a:ext>
            </a:extLst>
          </p:cNvPr>
          <p:cNvCxnSpPr>
            <a:cxnSpLocks/>
          </p:cNvCxnSpPr>
          <p:nvPr/>
        </p:nvCxnSpPr>
        <p:spPr>
          <a:xfrm flipV="1">
            <a:off x="6248400" y="494309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1EA83A-E9F8-4C0A-8C15-D48D1178E358}"/>
              </a:ext>
            </a:extLst>
          </p:cNvPr>
          <p:cNvCxnSpPr>
            <a:cxnSpLocks/>
          </p:cNvCxnSpPr>
          <p:nvPr/>
        </p:nvCxnSpPr>
        <p:spPr>
          <a:xfrm flipV="1">
            <a:off x="7239000" y="510151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5C9BA6-496D-4D97-95D8-4296D8BD4956}"/>
              </a:ext>
            </a:extLst>
          </p:cNvPr>
          <p:cNvCxnSpPr>
            <a:cxnSpLocks/>
          </p:cNvCxnSpPr>
          <p:nvPr/>
        </p:nvCxnSpPr>
        <p:spPr>
          <a:xfrm flipV="1">
            <a:off x="8305800" y="478467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9B7E60-8621-4D3C-9B11-AA4D1AC8B345}"/>
              </a:ext>
            </a:extLst>
          </p:cNvPr>
          <p:cNvCxnSpPr>
            <a:cxnSpLocks/>
          </p:cNvCxnSpPr>
          <p:nvPr/>
        </p:nvCxnSpPr>
        <p:spPr>
          <a:xfrm flipV="1">
            <a:off x="9296400" y="478467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9785395-6FC6-4B8E-BA28-626CCB899CAD}"/>
              </a:ext>
            </a:extLst>
          </p:cNvPr>
          <p:cNvCxnSpPr>
            <a:cxnSpLocks/>
          </p:cNvCxnSpPr>
          <p:nvPr/>
        </p:nvCxnSpPr>
        <p:spPr>
          <a:xfrm flipV="1">
            <a:off x="10287000" y="478467"/>
            <a:ext cx="0" cy="9781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399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571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6364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6" grpId="0"/>
      <p:bldP spid="7" grpId="0"/>
      <p:bldP spid="8" grpId="0"/>
      <p:bldP spid="8" grpId="1"/>
      <p:bldP spid="10" grpId="0"/>
      <p:bldP spid="13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366E3B-CCC3-4939-84A9-E5B240039760}"/>
              </a:ext>
            </a:extLst>
          </p:cNvPr>
          <p:cNvSpPr txBox="1"/>
          <p:nvPr/>
        </p:nvSpPr>
        <p:spPr>
          <a:xfrm>
            <a:off x="3048000" y="228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C000"/>
                </a:solidFill>
              </a:rPr>
              <a:t>শ্রেণিকৃত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তথ্যের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ক্ষেত্রে</a:t>
            </a:r>
            <a:r>
              <a:rPr lang="en-US" sz="6000" b="1" dirty="0">
                <a:solidFill>
                  <a:srgbClr val="FFC000"/>
                </a:solidFill>
              </a:rPr>
              <a:t> 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(Grouped Data)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5506D-9BB5-44C8-8790-77FD5B7DBC29}"/>
              </a:ext>
            </a:extLst>
          </p:cNvPr>
          <p:cNvSpPr txBox="1"/>
          <p:nvPr/>
        </p:nvSpPr>
        <p:spPr>
          <a:xfrm>
            <a:off x="5453921" y="2362200"/>
            <a:ext cx="617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কোন</a:t>
            </a:r>
            <a:r>
              <a:rPr lang="en-US" sz="4400" b="1" dirty="0"/>
              <a:t> </a:t>
            </a:r>
            <a:r>
              <a:rPr lang="en-US" sz="4400" b="1" dirty="0" err="1"/>
              <a:t>তথ্যসারির</a:t>
            </a:r>
            <a:r>
              <a:rPr lang="en-US" sz="4400" b="1" dirty="0"/>
              <a:t> </a:t>
            </a:r>
            <a:r>
              <a:rPr lang="en-US" sz="4400" b="1" dirty="0" err="1"/>
              <a:t>মানসমূহকে</a:t>
            </a:r>
            <a:r>
              <a:rPr lang="en-US" sz="4400" b="1" dirty="0"/>
              <a:t> </a:t>
            </a:r>
            <a:r>
              <a:rPr lang="en-US" sz="4400" b="1" dirty="0" err="1"/>
              <a:t>গণসংখ্যা</a:t>
            </a:r>
            <a:r>
              <a:rPr lang="en-US" sz="4400" b="1" dirty="0"/>
              <a:t> </a:t>
            </a:r>
            <a:r>
              <a:rPr lang="en-US" sz="4400" b="1" dirty="0" err="1"/>
              <a:t>নিবেশনের</a:t>
            </a:r>
            <a:r>
              <a:rPr lang="en-US" sz="4400" b="1" dirty="0"/>
              <a:t> </a:t>
            </a:r>
            <a:r>
              <a:rPr lang="en-US" sz="4400" b="1" dirty="0" err="1"/>
              <a:t>মাধ্যমে</a:t>
            </a:r>
            <a:r>
              <a:rPr lang="en-US" sz="4400" b="1" dirty="0"/>
              <a:t> </a:t>
            </a:r>
            <a:r>
              <a:rPr lang="en-US" sz="4400" b="1" dirty="0" err="1"/>
              <a:t>উপস্থাপন</a:t>
            </a:r>
            <a:r>
              <a:rPr lang="en-US" sz="4400" b="1" dirty="0"/>
              <a:t> </a:t>
            </a:r>
            <a:r>
              <a:rPr lang="en-US" sz="4400" b="1" dirty="0" err="1"/>
              <a:t>করলে</a:t>
            </a:r>
            <a:r>
              <a:rPr lang="en-US" sz="4400" b="1" dirty="0"/>
              <a:t>  </a:t>
            </a:r>
            <a:r>
              <a:rPr lang="en-US" sz="4400" b="1" dirty="0" err="1"/>
              <a:t>শ্রেণিকৃত</a:t>
            </a:r>
            <a:r>
              <a:rPr lang="en-US" sz="4400" b="1" dirty="0"/>
              <a:t> </a:t>
            </a:r>
            <a:r>
              <a:rPr lang="en-US" sz="4400" b="1" dirty="0" err="1"/>
              <a:t>তথ্যসারি</a:t>
            </a:r>
            <a:r>
              <a:rPr lang="en-US" sz="4400" b="1" dirty="0"/>
              <a:t> </a:t>
            </a:r>
            <a:r>
              <a:rPr lang="en-US" sz="4400" b="1" dirty="0" err="1"/>
              <a:t>পাওয়া</a:t>
            </a:r>
            <a:r>
              <a:rPr lang="en-US" sz="4400" b="1" dirty="0"/>
              <a:t> </a:t>
            </a:r>
            <a:r>
              <a:rPr lang="en-US" sz="4400" b="1" dirty="0" err="1"/>
              <a:t>যায়</a:t>
            </a:r>
            <a:r>
              <a:rPr lang="en-US" sz="44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83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9BC3D-F45F-434E-B05D-19A9CA386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7181" r="-3031" b="1"/>
          <a:stretch/>
        </p:blipFill>
        <p:spPr>
          <a:xfrm>
            <a:off x="5638800" y="0"/>
            <a:ext cx="5181600" cy="4549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0DC9F-F4B3-44F5-BFB6-709D70BA45FD}"/>
              </a:ext>
            </a:extLst>
          </p:cNvPr>
          <p:cNvSpPr txBox="1"/>
          <p:nvPr/>
        </p:nvSpPr>
        <p:spPr>
          <a:xfrm>
            <a:off x="4648200" y="685800"/>
            <a:ext cx="5334000" cy="76944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</a:rPr>
              <a:t>একক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কাজ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2500D-EF0F-4F1F-87C0-10D8D70146FD}"/>
              </a:ext>
            </a:extLst>
          </p:cNvPr>
          <p:cNvSpPr txBox="1"/>
          <p:nvPr/>
        </p:nvSpPr>
        <p:spPr>
          <a:xfrm>
            <a:off x="4343400" y="48768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নিবেশন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কত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প্রকার</a:t>
            </a:r>
            <a:r>
              <a:rPr lang="en-US" sz="4800" b="1" dirty="0">
                <a:solidFill>
                  <a:srgbClr val="002060"/>
                </a:solidFill>
              </a:rPr>
              <a:t> ও </a:t>
            </a:r>
            <a:r>
              <a:rPr lang="en-US" sz="4800" b="1" dirty="0" err="1">
                <a:solidFill>
                  <a:srgbClr val="002060"/>
                </a:solidFill>
              </a:rPr>
              <a:t>কি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কি</a:t>
            </a:r>
            <a:r>
              <a:rPr lang="en-US" sz="4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75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70060B-9169-48D0-9817-7857BD99072D}"/>
              </a:ext>
            </a:extLst>
          </p:cNvPr>
          <p:cNvGrpSpPr/>
          <p:nvPr/>
        </p:nvGrpSpPr>
        <p:grpSpPr>
          <a:xfrm>
            <a:off x="5562600" y="2493925"/>
            <a:ext cx="6400800" cy="1119547"/>
            <a:chOff x="6191234" y="-49481"/>
            <a:chExt cx="5938904" cy="1219200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C12A6E-6725-4471-95D1-A054A2FCA68C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6E1581-C232-454D-897C-0A3D08004985}"/>
                </a:ext>
              </a:extLst>
            </p:cNvPr>
            <p:cNvSpPr txBox="1"/>
            <p:nvPr/>
          </p:nvSpPr>
          <p:spPr>
            <a:xfrm>
              <a:off x="6425664" y="240837"/>
              <a:ext cx="5700111" cy="703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বিচ্ছিন্ন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গণসংখ্যা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নিবেশন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4DC6DF1-0FB6-49A1-8EEB-F351E9CA0907}"/>
              </a:ext>
            </a:extLst>
          </p:cNvPr>
          <p:cNvSpPr txBox="1"/>
          <p:nvPr/>
        </p:nvSpPr>
        <p:spPr>
          <a:xfrm>
            <a:off x="4353275" y="1684403"/>
            <a:ext cx="7381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গণসংখ্যা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নিবেশনে</a:t>
            </a:r>
            <a:r>
              <a:rPr lang="en-US" sz="4000" b="1" dirty="0">
                <a:solidFill>
                  <a:srgbClr val="FFFFFF"/>
                </a:solidFill>
              </a:rPr>
              <a:t>  </a:t>
            </a:r>
            <a:r>
              <a:rPr lang="en-US" sz="4000" b="1" dirty="0" err="1">
                <a:solidFill>
                  <a:srgbClr val="FFFFFF"/>
                </a:solidFill>
              </a:rPr>
              <a:t>দুই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প্রকার</a:t>
            </a:r>
            <a:r>
              <a:rPr lang="en-US" sz="4000" b="1" dirty="0">
                <a:solidFill>
                  <a:srgbClr val="FFFFFF"/>
                </a:solidFill>
              </a:rPr>
              <a:t>।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850A96-7AA7-4E18-B59D-31ABD9982BC5}"/>
              </a:ext>
            </a:extLst>
          </p:cNvPr>
          <p:cNvSpPr/>
          <p:nvPr/>
        </p:nvSpPr>
        <p:spPr>
          <a:xfrm rot="16200000">
            <a:off x="4557280" y="2068952"/>
            <a:ext cx="1192029" cy="1969494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76526-13DA-4C47-95C4-70F80AD2B9B8}"/>
              </a:ext>
            </a:extLst>
          </p:cNvPr>
          <p:cNvGrpSpPr/>
          <p:nvPr/>
        </p:nvGrpSpPr>
        <p:grpSpPr>
          <a:xfrm>
            <a:off x="4572000" y="2496129"/>
            <a:ext cx="990600" cy="1044120"/>
            <a:chOff x="4572000" y="2496129"/>
            <a:chExt cx="990600" cy="104412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F83BE50-1BFD-4634-B653-28BAA67C03CA}"/>
                </a:ext>
              </a:extLst>
            </p:cNvPr>
            <p:cNvSpPr/>
            <p:nvPr/>
          </p:nvSpPr>
          <p:spPr>
            <a:xfrm>
              <a:off x="4572000" y="2549649"/>
              <a:ext cx="990600" cy="990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33A274-816C-4E6B-A050-1D3F33750C27}"/>
                </a:ext>
              </a:extLst>
            </p:cNvPr>
            <p:cNvSpPr txBox="1"/>
            <p:nvPr/>
          </p:nvSpPr>
          <p:spPr>
            <a:xfrm>
              <a:off x="4778938" y="2496129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১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3C920-16A8-4DC3-9198-7C0E2684C71F}"/>
              </a:ext>
            </a:extLst>
          </p:cNvPr>
          <p:cNvGrpSpPr/>
          <p:nvPr/>
        </p:nvGrpSpPr>
        <p:grpSpPr>
          <a:xfrm>
            <a:off x="5573109" y="3953783"/>
            <a:ext cx="6332560" cy="1119547"/>
            <a:chOff x="6191234" y="-49481"/>
            <a:chExt cx="5938904" cy="1219200"/>
          </a:xfrm>
          <a:solidFill>
            <a:srgbClr val="00B0F0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EF9A4EA-D6B7-4320-9A16-F5B38819F44B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3C1996-F712-4DA4-8CE9-12DA4DBF60A3}"/>
                </a:ext>
              </a:extLst>
            </p:cNvPr>
            <p:cNvSpPr txBox="1"/>
            <p:nvPr/>
          </p:nvSpPr>
          <p:spPr>
            <a:xfrm>
              <a:off x="6259596" y="215007"/>
              <a:ext cx="5870542" cy="70386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অবিচ্ছিন্ন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গণসংখ্যা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নিবেশন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BCA0A1-3C57-4AE6-BB0A-339D5F22111F}"/>
              </a:ext>
            </a:extLst>
          </p:cNvPr>
          <p:cNvSpPr/>
          <p:nvPr/>
        </p:nvSpPr>
        <p:spPr>
          <a:xfrm rot="16200000">
            <a:off x="4567789" y="3528810"/>
            <a:ext cx="1192029" cy="1969494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EF9B2F-66D0-4C57-89EF-AE7D9F2B24E8}"/>
              </a:ext>
            </a:extLst>
          </p:cNvPr>
          <p:cNvGrpSpPr/>
          <p:nvPr/>
        </p:nvGrpSpPr>
        <p:grpSpPr>
          <a:xfrm>
            <a:off x="4582509" y="3955987"/>
            <a:ext cx="990600" cy="1044120"/>
            <a:chOff x="4572000" y="2496129"/>
            <a:chExt cx="990600" cy="10441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2B5FCCB-4622-41C2-85E9-254F1D6F658E}"/>
                </a:ext>
              </a:extLst>
            </p:cNvPr>
            <p:cNvSpPr/>
            <p:nvPr/>
          </p:nvSpPr>
          <p:spPr>
            <a:xfrm>
              <a:off x="4572000" y="2549649"/>
              <a:ext cx="990600" cy="99060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E7B651-745F-4BDD-890E-12382F7B24E8}"/>
                </a:ext>
              </a:extLst>
            </p:cNvPr>
            <p:cNvSpPr txBox="1"/>
            <p:nvPr/>
          </p:nvSpPr>
          <p:spPr>
            <a:xfrm>
              <a:off x="4778938" y="2496129"/>
              <a:ext cx="457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8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1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/>
              <p:cNvSpPr txBox="1"/>
              <p:nvPr/>
            </p:nvSpPr>
            <p:spPr>
              <a:xfrm>
                <a:off x="3200399" y="446702"/>
                <a:ext cx="8581921" cy="2850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মনেকরি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কোন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বিচ্ছিন্ন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চলক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এর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সংখ্যক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মান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যথাক্রমে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এবং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গণসংখ্যা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যথাক্রমে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2,………..,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b="1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হলে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,</a:t>
                </a:r>
              </a:p>
              <a:p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446702"/>
                <a:ext cx="8581921" cy="2850780"/>
              </a:xfrm>
              <a:prstGeom prst="rect">
                <a:avLst/>
              </a:prstGeom>
              <a:blipFill>
                <a:blip r:embed="rId2"/>
                <a:stretch>
                  <a:fillRect l="-1776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4CA12D-E8BE-4628-AC25-96A6385548DF}"/>
                  </a:ext>
                </a:extLst>
              </p:cNvPr>
              <p:cNvSpPr txBox="1"/>
              <p:nvPr/>
            </p:nvSpPr>
            <p:spPr>
              <a:xfrm>
                <a:off x="4410189" y="2456860"/>
                <a:ext cx="12174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4CA12D-E8BE-4628-AC25-96A638554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189" y="2456860"/>
                <a:ext cx="1217467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C20A3-EB7D-4BCD-B121-400F0C23C5B5}"/>
                  </a:ext>
                </a:extLst>
              </p:cNvPr>
              <p:cNvSpPr txBox="1"/>
              <p:nvPr/>
            </p:nvSpPr>
            <p:spPr>
              <a:xfrm>
                <a:off x="6336760" y="675268"/>
                <a:ext cx="396240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2,………..,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endParaRPr lang="en-US" sz="5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C20A3-EB7D-4BCD-B121-400F0C23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60" y="675268"/>
                <a:ext cx="3962400" cy="923330"/>
              </a:xfrm>
              <a:prstGeom prst="rect">
                <a:avLst/>
              </a:prstGeom>
              <a:blipFill>
                <a:blip r:embed="rId4"/>
                <a:stretch>
                  <a:fillRect r="-4769" b="-36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96EDA0-5144-4F5C-8231-3DB800CE28CC}"/>
                  </a:ext>
                </a:extLst>
              </p:cNvPr>
              <p:cNvSpPr txBox="1"/>
              <p:nvPr/>
            </p:nvSpPr>
            <p:spPr>
              <a:xfrm>
                <a:off x="5497189" y="2329769"/>
                <a:ext cx="658595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−−−−−−−−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96EDA0-5144-4F5C-8231-3DB800CE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89" y="2329769"/>
                <a:ext cx="658595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CB8C00-0971-4DB5-8264-4461BAF540E9}"/>
              </a:ext>
            </a:extLst>
          </p:cNvPr>
          <p:cNvSpPr txBox="1"/>
          <p:nvPr/>
        </p:nvSpPr>
        <p:spPr>
          <a:xfrm>
            <a:off x="5265294" y="245573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B39B76-0E8E-4A4A-8543-BD8E9E58271F}"/>
              </a:ext>
            </a:extLst>
          </p:cNvPr>
          <p:cNvCxnSpPr>
            <a:cxnSpLocks/>
          </p:cNvCxnSpPr>
          <p:nvPr/>
        </p:nvCxnSpPr>
        <p:spPr>
          <a:xfrm>
            <a:off x="5943600" y="3037655"/>
            <a:ext cx="5715000" cy="286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52AD39-246C-47B3-A41F-3628A9359BC6}"/>
                  </a:ext>
                </a:extLst>
              </p:cNvPr>
              <p:cNvSpPr txBox="1"/>
              <p:nvPr/>
            </p:nvSpPr>
            <p:spPr>
              <a:xfrm>
                <a:off x="5196366" y="2936557"/>
                <a:ext cx="658595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−−−−−−−−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𝒇</m:t>
                      </m:r>
                      <m:r>
                        <m:rPr>
                          <m:nor/>
                        </m:rPr>
                        <a:rPr lang="en-US" sz="4000" b="1" baseline="-25000" dirty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52AD39-246C-47B3-A41F-3628A935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366" y="2936557"/>
                <a:ext cx="6585954" cy="984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9CBA4-DE21-44AF-A590-39463F3FD307}"/>
              </a:ext>
            </a:extLst>
          </p:cNvPr>
          <p:cNvCxnSpPr>
            <a:cxnSpLocks/>
          </p:cNvCxnSpPr>
          <p:nvPr/>
        </p:nvCxnSpPr>
        <p:spPr>
          <a:xfrm>
            <a:off x="7543800" y="4919966"/>
            <a:ext cx="2438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C0795-80B1-4AFB-ADF1-04D11D58D3F2}"/>
                  </a:ext>
                </a:extLst>
              </p:cNvPr>
              <p:cNvSpPr txBox="1"/>
              <p:nvPr/>
            </p:nvSpPr>
            <p:spPr>
              <a:xfrm>
                <a:off x="7543800" y="3618328"/>
                <a:ext cx="2553234" cy="1301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C00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FFC00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C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FFC00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C0795-80B1-4AFB-ADF1-04D11D58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18328"/>
                <a:ext cx="2553234" cy="13016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687954-18C8-4056-8564-1C830AAB8E03}"/>
                  </a:ext>
                </a:extLst>
              </p:cNvPr>
              <p:cNvSpPr txBox="1"/>
              <p:nvPr/>
            </p:nvSpPr>
            <p:spPr>
              <a:xfrm>
                <a:off x="7543800" y="4919966"/>
                <a:ext cx="2748433" cy="154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C00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800" b="1" baseline="-25000">
                              <a:solidFill>
                                <a:srgbClr val="FFC000"/>
                              </a:solidFill>
                            </a:rPr>
                            <m:t>i</m:t>
                          </m:r>
                        </m:e>
                      </m:nary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687954-18C8-4056-8564-1C830AAB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919966"/>
                <a:ext cx="2748433" cy="15435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32FE868-6FF0-4EF2-ADEF-40CEEEE5E3AE}"/>
              </a:ext>
            </a:extLst>
          </p:cNvPr>
          <p:cNvSpPr txBox="1"/>
          <p:nvPr/>
        </p:nvSpPr>
        <p:spPr>
          <a:xfrm>
            <a:off x="6672943" y="4401139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10175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1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2" grpId="0"/>
      <p:bldP spid="12" grpId="0"/>
      <p:bldP spid="16" grpId="0"/>
      <p:bldP spid="1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502-EB84-4370-A5EB-61989E4D2AFC}"/>
              </a:ext>
            </a:extLst>
          </p:cNvPr>
          <p:cNvSpPr txBox="1"/>
          <p:nvPr/>
        </p:nvSpPr>
        <p:spPr>
          <a:xfrm>
            <a:off x="2667000" y="1623351"/>
            <a:ext cx="54172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>
                <a:solidFill>
                  <a:srgbClr val="002060"/>
                </a:solidFill>
              </a:rPr>
              <a:t>নিচে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বিচ্ছিন্ন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নিবেশন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দেওয়া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হলো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নিবেশনটির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গাণিতিক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নির্ণয়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119176"/>
                  </p:ext>
                </p:extLst>
              </p:nvPr>
            </p:nvGraphicFramePr>
            <p:xfrm>
              <a:off x="3883338" y="4542353"/>
              <a:ext cx="8128002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3397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405937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6000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6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6000" b="1" dirty="0"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6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6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0119176"/>
                  </p:ext>
                </p:extLst>
              </p:nvPr>
            </p:nvGraphicFramePr>
            <p:xfrm>
              <a:off x="3883338" y="4542353"/>
              <a:ext cx="8128002" cy="201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03397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405937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18072" r="-525234" b="-139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35" t="-118788" r="-525234" b="-4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95B802D-A683-4990-95DF-084C5923C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692" y="786397"/>
            <a:ext cx="4372351" cy="369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7D3E2-7880-461D-AA86-B7BDCCAB1F06}"/>
              </a:ext>
            </a:extLst>
          </p:cNvPr>
          <p:cNvSpPr txBox="1"/>
          <p:nvPr/>
        </p:nvSpPr>
        <p:spPr>
          <a:xfrm>
            <a:off x="3048000" y="61099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DF0B48"/>
                </a:solidFill>
              </a:rPr>
              <a:t>জোড়ায়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কাজ</a:t>
            </a:r>
            <a:r>
              <a:rPr lang="en-US" sz="6000" b="1" dirty="0">
                <a:solidFill>
                  <a:srgbClr val="7030A0"/>
                </a:solidFill>
              </a:rPr>
              <a:t>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3A6951-B0AE-4F93-AED0-A44FF8EBDE40}"/>
              </a:ext>
            </a:extLst>
          </p:cNvPr>
          <p:cNvCxnSpPr>
            <a:cxnSpLocks/>
          </p:cNvCxnSpPr>
          <p:nvPr/>
        </p:nvCxnSpPr>
        <p:spPr>
          <a:xfrm flipH="1">
            <a:off x="3843806" y="6554033"/>
            <a:ext cx="815626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932646-DB9A-4FAD-A851-AAC70EAB8556}"/>
              </a:ext>
            </a:extLst>
          </p:cNvPr>
          <p:cNvCxnSpPr>
            <a:cxnSpLocks/>
          </p:cNvCxnSpPr>
          <p:nvPr/>
        </p:nvCxnSpPr>
        <p:spPr>
          <a:xfrm flipH="1">
            <a:off x="3843806" y="4542353"/>
            <a:ext cx="8156263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FD741-F8C4-47A9-93CC-BE6CF194CFC8}"/>
              </a:ext>
            </a:extLst>
          </p:cNvPr>
          <p:cNvCxnSpPr>
            <a:cxnSpLocks/>
          </p:cNvCxnSpPr>
          <p:nvPr/>
        </p:nvCxnSpPr>
        <p:spPr>
          <a:xfrm flipV="1">
            <a:off x="3855077" y="4482362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B6855F-9A38-4055-9287-06B7674C75DE}"/>
              </a:ext>
            </a:extLst>
          </p:cNvPr>
          <p:cNvCxnSpPr>
            <a:cxnSpLocks/>
          </p:cNvCxnSpPr>
          <p:nvPr/>
        </p:nvCxnSpPr>
        <p:spPr>
          <a:xfrm flipV="1">
            <a:off x="5178738" y="4542353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4A6CA6-AE16-4EA6-8F27-A277813DFCAF}"/>
              </a:ext>
            </a:extLst>
          </p:cNvPr>
          <p:cNvCxnSpPr>
            <a:cxnSpLocks/>
          </p:cNvCxnSpPr>
          <p:nvPr/>
        </p:nvCxnSpPr>
        <p:spPr>
          <a:xfrm flipV="1">
            <a:off x="6550338" y="4542353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B696A2-DF85-40A1-AE68-7F5F8425E8AE}"/>
              </a:ext>
            </a:extLst>
          </p:cNvPr>
          <p:cNvCxnSpPr>
            <a:cxnSpLocks/>
          </p:cNvCxnSpPr>
          <p:nvPr/>
        </p:nvCxnSpPr>
        <p:spPr>
          <a:xfrm flipV="1">
            <a:off x="7921938" y="4542353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E63545-D330-46D6-A570-F90E0828B04B}"/>
              </a:ext>
            </a:extLst>
          </p:cNvPr>
          <p:cNvCxnSpPr>
            <a:cxnSpLocks/>
          </p:cNvCxnSpPr>
          <p:nvPr/>
        </p:nvCxnSpPr>
        <p:spPr>
          <a:xfrm flipV="1">
            <a:off x="9293538" y="4542353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3C7D56-AC35-4A74-A21B-06E1B1E4F965}"/>
              </a:ext>
            </a:extLst>
          </p:cNvPr>
          <p:cNvCxnSpPr>
            <a:cxnSpLocks/>
          </p:cNvCxnSpPr>
          <p:nvPr/>
        </p:nvCxnSpPr>
        <p:spPr>
          <a:xfrm flipV="1">
            <a:off x="10665138" y="4542353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18688C-789D-471E-8AB6-5CC03D38BFD3}"/>
              </a:ext>
            </a:extLst>
          </p:cNvPr>
          <p:cNvCxnSpPr>
            <a:cxnSpLocks/>
          </p:cNvCxnSpPr>
          <p:nvPr/>
        </p:nvCxnSpPr>
        <p:spPr>
          <a:xfrm flipV="1">
            <a:off x="12036738" y="4542353"/>
            <a:ext cx="0" cy="207305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C85320-63FF-42A8-B7B3-591952983B61}"/>
              </a:ext>
            </a:extLst>
          </p:cNvPr>
          <p:cNvCxnSpPr>
            <a:cxnSpLocks/>
          </p:cNvCxnSpPr>
          <p:nvPr/>
        </p:nvCxnSpPr>
        <p:spPr>
          <a:xfrm flipH="1">
            <a:off x="3883338" y="5525265"/>
            <a:ext cx="8156262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8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5001970" y="914400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4988907" y="1447800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4978416" y="1981200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4988907" y="2514600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1B1F34-42BD-46C7-889F-C0D3E0FAD4A2}"/>
              </a:ext>
            </a:extLst>
          </p:cNvPr>
          <p:cNvGrpSpPr/>
          <p:nvPr/>
        </p:nvGrpSpPr>
        <p:grpSpPr>
          <a:xfrm>
            <a:off x="4978415" y="3048000"/>
            <a:ext cx="1690019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125DCF-8C15-4485-9AF8-1536FC474DC4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CFCB65-DDA9-4DF0-9FAA-80DF7F52AF35}"/>
                </a:ext>
              </a:extLst>
            </p:cNvPr>
            <p:cNvSpPr txBox="1"/>
            <p:nvPr/>
          </p:nvSpPr>
          <p:spPr>
            <a:xfrm>
              <a:off x="489723" y="1491194"/>
              <a:ext cx="2496833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15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6747760" y="970172"/>
            <a:ext cx="1950985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6748829" y="1524000"/>
            <a:ext cx="1950984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6749183" y="3124200"/>
            <a:ext cx="1949562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6748829" y="2590800"/>
            <a:ext cx="1950984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6748829" y="2057400"/>
            <a:ext cx="1950984" cy="5538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/>
              <p:nvPr/>
            </p:nvSpPr>
            <p:spPr>
              <a:xfrm>
                <a:off x="8751743" y="426369"/>
                <a:ext cx="2357216" cy="54380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00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0000"/>
                          </a:solidFill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0000"/>
                          </a:solidFill>
                          <a:latin typeface="+mj-lt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743" y="426369"/>
                <a:ext cx="2357216" cy="543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8747121" y="1562971"/>
            <a:ext cx="2339207" cy="5438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8746339" y="2077192"/>
            <a:ext cx="2348212" cy="5438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8734194" y="2631399"/>
            <a:ext cx="2391006" cy="5438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50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8730685" y="3156024"/>
            <a:ext cx="2391009" cy="5438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45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5001970" y="345922"/>
            <a:ext cx="1692586" cy="1323439"/>
            <a:chOff x="-1" y="1477312"/>
            <a:chExt cx="3505199" cy="21023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514399" y="1477312"/>
                  <a:ext cx="2496832" cy="21023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+mj-lt"/>
                        </a:rPr>
                        <m:t>i</m:t>
                      </m:r>
                    </m:oMath>
                  </a14:m>
                  <a:endParaRPr lang="en-US" sz="4000" dirty="0">
                    <a:solidFill>
                      <a:srgbClr val="FFC000"/>
                    </a:solidFill>
                    <a:latin typeface="+mj-lt"/>
                  </a:endParaRPr>
                </a:p>
                <a:p>
                  <a:pPr algn="ctr"/>
                  <a:endParaRPr lang="en-US" sz="4000" b="1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99" y="1477312"/>
                  <a:ext cx="2496832" cy="21023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6747760" y="433533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+mj-lt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760" y="433533"/>
                <a:ext cx="1950985" cy="543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8751949" y="994787"/>
            <a:ext cx="2339210" cy="54380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8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3AE554-0AD5-4680-8427-378B5245F59D}"/>
              </a:ext>
            </a:extLst>
          </p:cNvPr>
          <p:cNvGrpSpPr/>
          <p:nvPr/>
        </p:nvGrpSpPr>
        <p:grpSpPr>
          <a:xfrm>
            <a:off x="4978415" y="3581400"/>
            <a:ext cx="1702379" cy="620913"/>
            <a:chOff x="19990" y="1491194"/>
            <a:chExt cx="3505199" cy="97032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147280-D83E-45BB-97FD-7EEFFFC90D4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0FD08B-BB6C-487B-A07D-4421764004EE}"/>
                </a:ext>
              </a:extLst>
            </p:cNvPr>
            <p:cNvSpPr txBox="1"/>
            <p:nvPr/>
          </p:nvSpPr>
          <p:spPr>
            <a:xfrm>
              <a:off x="489725" y="1491194"/>
              <a:ext cx="2496830" cy="913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C000"/>
                  </a:solidFill>
                  <a:latin typeface="Arial Black" panose="020B0A04020102020204" pitchFamily="34" charset="0"/>
                </a:rPr>
                <a:t>মোট</a:t>
              </a:r>
              <a:endParaRPr lang="en-US" sz="3200" b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62CFB-9A24-4BE3-94C2-F406CABC3005}"/>
                  </a:ext>
                </a:extLst>
              </p:cNvPr>
              <p:cNvSpPr/>
              <p:nvPr/>
            </p:nvSpPr>
            <p:spPr>
              <a:xfrm>
                <a:off x="6747760" y="3657600"/>
                <a:ext cx="1949563" cy="55382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chemeClr val="tx1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200" b="1" baseline="-25000">
                            <a:solidFill>
                              <a:schemeClr val="tx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17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62CFB-9A24-4BE3-94C2-F406CABC3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760" y="3657600"/>
                <a:ext cx="1949563" cy="553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486C67-90A3-47B2-BBD6-38756864E344}"/>
                  </a:ext>
                </a:extLst>
              </p:cNvPr>
              <p:cNvSpPr/>
              <p:nvPr/>
            </p:nvSpPr>
            <p:spPr>
              <a:xfrm>
                <a:off x="8767146" y="3697907"/>
                <a:ext cx="2324013" cy="51352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="1" baseline="-25000">
                            <a:solidFill>
                              <a:srgbClr val="C0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baseline="-25000">
                            <a:solidFill>
                              <a:srgbClr val="C0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= 129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486C67-90A3-47B2-BBD6-38756864E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146" y="3697907"/>
                <a:ext cx="2324013" cy="513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787180-CB60-454F-A428-F0332DB0F61F}"/>
                  </a:ext>
                </a:extLst>
              </p:cNvPr>
              <p:cNvSpPr txBox="1"/>
              <p:nvPr/>
            </p:nvSpPr>
            <p:spPr>
              <a:xfrm>
                <a:off x="3910266" y="4856155"/>
                <a:ext cx="12174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787180-CB60-454F-A428-F0332DB0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66" y="4856155"/>
                <a:ext cx="1217467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421F6706-9941-4FB5-AC8E-9716216FFAAE}"/>
              </a:ext>
            </a:extLst>
          </p:cNvPr>
          <p:cNvSpPr txBox="1"/>
          <p:nvPr/>
        </p:nvSpPr>
        <p:spPr>
          <a:xfrm>
            <a:off x="4686698" y="485615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05A8D-D7A2-4075-BFC7-B19B66296596}"/>
                  </a:ext>
                </a:extLst>
              </p:cNvPr>
              <p:cNvSpPr txBox="1"/>
              <p:nvPr/>
            </p:nvSpPr>
            <p:spPr>
              <a:xfrm>
                <a:off x="5746156" y="4095593"/>
                <a:ext cx="2683911" cy="1301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05A8D-D7A2-4075-BFC7-B19B66296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156" y="4095593"/>
                <a:ext cx="2683911" cy="13016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A585FE-8542-420F-BE12-3E032CE01B1F}"/>
                  </a:ext>
                </a:extLst>
              </p:cNvPr>
              <p:cNvSpPr txBox="1"/>
              <p:nvPr/>
            </p:nvSpPr>
            <p:spPr>
              <a:xfrm>
                <a:off x="5592990" y="5304065"/>
                <a:ext cx="2620742" cy="154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7030A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8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</m:e>
                      </m:nary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A585FE-8542-420F-BE12-3E032CE0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990" y="5304065"/>
                <a:ext cx="2620742" cy="15435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E89A1E-5897-4463-937C-8694EAA58F1B}"/>
              </a:ext>
            </a:extLst>
          </p:cNvPr>
          <p:cNvCxnSpPr>
            <a:cxnSpLocks/>
          </p:cNvCxnSpPr>
          <p:nvPr/>
        </p:nvCxnSpPr>
        <p:spPr>
          <a:xfrm flipV="1">
            <a:off x="5218454" y="5373267"/>
            <a:ext cx="2429733" cy="1913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10438A4-4CD5-4392-ADBD-5A26C7469B7B}"/>
              </a:ext>
            </a:extLst>
          </p:cNvPr>
          <p:cNvSpPr txBox="1"/>
          <p:nvPr/>
        </p:nvSpPr>
        <p:spPr>
          <a:xfrm>
            <a:off x="7762894" y="479312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3A6C57-86E7-4B36-B569-643EA8E94724}"/>
              </a:ext>
            </a:extLst>
          </p:cNvPr>
          <p:cNvSpPr txBox="1"/>
          <p:nvPr/>
        </p:nvSpPr>
        <p:spPr>
          <a:xfrm>
            <a:off x="9758609" y="4843002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A65FD8-F96A-4015-A0B9-5ED2CAA612E0}"/>
              </a:ext>
            </a:extLst>
          </p:cNvPr>
          <p:cNvCxnSpPr>
            <a:cxnSpLocks/>
          </p:cNvCxnSpPr>
          <p:nvPr/>
        </p:nvCxnSpPr>
        <p:spPr>
          <a:xfrm flipV="1">
            <a:off x="8252455" y="5373267"/>
            <a:ext cx="1497859" cy="1128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E4CB3D-5169-4639-8DB2-0D2A3C2B9C00}"/>
              </a:ext>
            </a:extLst>
          </p:cNvPr>
          <p:cNvSpPr txBox="1"/>
          <p:nvPr/>
        </p:nvSpPr>
        <p:spPr>
          <a:xfrm>
            <a:off x="8396011" y="4348324"/>
            <a:ext cx="153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129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B202811-DFEA-42B1-A427-D0AA673DAE48}"/>
              </a:ext>
            </a:extLst>
          </p:cNvPr>
          <p:cNvSpPr txBox="1"/>
          <p:nvPr/>
        </p:nvSpPr>
        <p:spPr>
          <a:xfrm>
            <a:off x="8767146" y="5131319"/>
            <a:ext cx="1304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17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B480D2-8813-42A0-AC0C-AE6790622749}"/>
              </a:ext>
            </a:extLst>
          </p:cNvPr>
          <p:cNvSpPr txBox="1"/>
          <p:nvPr/>
        </p:nvSpPr>
        <p:spPr>
          <a:xfrm>
            <a:off x="10224352" y="4778581"/>
            <a:ext cx="1723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7.59</a:t>
            </a:r>
          </a:p>
        </p:txBody>
      </p:sp>
    </p:spTree>
    <p:extLst>
      <p:ext uri="{BB962C8B-B14F-4D97-AF65-F5344CB8AC3E}">
        <p14:creationId xmlns:p14="http://schemas.microsoft.com/office/powerpoint/2010/main" val="14540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500"/>
                            </p:stCondLst>
                            <p:childTnLst>
                              <p:par>
                                <p:cTn id="2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8" grpId="0" animBg="1"/>
      <p:bldP spid="79" grpId="0" animBg="1"/>
      <p:bldP spid="80" grpId="0"/>
      <p:bldP spid="80" grpId="1"/>
      <p:bldP spid="81" grpId="0"/>
      <p:bldP spid="82" grpId="0"/>
      <p:bldP spid="83" grpId="0"/>
      <p:bldP spid="89" grpId="0"/>
      <p:bldP spid="90" grpId="0"/>
      <p:bldP spid="21" grpId="0"/>
      <p:bldP spid="98" grpId="0"/>
      <p:bldP spid="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/>
              <p:cNvSpPr txBox="1"/>
              <p:nvPr/>
            </p:nvSpPr>
            <p:spPr>
              <a:xfrm>
                <a:off x="685800" y="154016"/>
                <a:ext cx="10820400" cy="297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মনেকরি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কোন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অবিচ্ছিন্ন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গণসংখ্য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নিবেশনের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7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4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সংখ্যক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শ্রেণির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মধ্যবিন্দু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যথাক্রমে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এবং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গণসংখ্যা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যথাক্রমে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2,………..,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</m:oMath>
                </a14:m>
                <a:r>
                  <a:rPr lang="en-US" sz="4800" b="1" baseline="-25000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b="1" dirty="0">
                    <a:solidFill>
                      <a:srgbClr val="FFC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Nirmala UI" panose="020B0502040204020203" pitchFamily="34" charset="0"/>
                    <a:ea typeface="Times New Roman" panose="02020603050405020304" pitchFamily="18" charset="0"/>
                  </a:rPr>
                  <a:t>হলে</a:t>
                </a:r>
                <a:r>
                  <a:rPr lang="en-US" sz="3200" b="1" dirty="0">
                    <a:latin typeface="Nirmala UI" panose="020B0502040204020203" pitchFamily="34" charset="0"/>
                    <a:ea typeface="Times New Roman" panose="02020603050405020304" pitchFamily="18" charset="0"/>
                  </a:rPr>
                  <a:t>,</a:t>
                </a:r>
              </a:p>
              <a:p>
                <a:endParaRPr lang="en-US" sz="1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54016"/>
                <a:ext cx="10820400" cy="2973891"/>
              </a:xfrm>
              <a:prstGeom prst="rect">
                <a:avLst/>
              </a:prstGeom>
              <a:blipFill>
                <a:blip r:embed="rId2"/>
                <a:stretch>
                  <a:fillRect l="-1465" t="-7992" r="-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4CA12D-E8BE-4628-AC25-96A6385548DF}"/>
                  </a:ext>
                </a:extLst>
              </p:cNvPr>
              <p:cNvSpPr txBox="1"/>
              <p:nvPr/>
            </p:nvSpPr>
            <p:spPr>
              <a:xfrm>
                <a:off x="3949113" y="2694310"/>
                <a:ext cx="12174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4CA12D-E8BE-4628-AC25-96A638554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113" y="2694310"/>
                <a:ext cx="1217467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C20A3-EB7D-4BCD-B121-400F0C23C5B5}"/>
                  </a:ext>
                </a:extLst>
              </p:cNvPr>
              <p:cNvSpPr txBox="1"/>
              <p:nvPr/>
            </p:nvSpPr>
            <p:spPr>
              <a:xfrm>
                <a:off x="6096000" y="964197"/>
                <a:ext cx="45982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1,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2,………..,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400" b="1" baseline="-25000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endParaRPr lang="en-US" sz="5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0C20A3-EB7D-4BCD-B121-400F0C23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64197"/>
                <a:ext cx="4598276" cy="923330"/>
              </a:xfrm>
              <a:prstGeom prst="rect">
                <a:avLst/>
              </a:prstGeom>
              <a:blipFill>
                <a:blip r:embed="rId4"/>
                <a:stretch>
                  <a:fillRect b="-35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96EDA0-5144-4F5C-8231-3DB800CE28CC}"/>
                  </a:ext>
                </a:extLst>
              </p:cNvPr>
              <p:cNvSpPr txBox="1"/>
              <p:nvPr/>
            </p:nvSpPr>
            <p:spPr>
              <a:xfrm>
                <a:off x="4984600" y="2491151"/>
                <a:ext cx="6585954" cy="1586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−−−−−−−−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>
                          <a:solidFill>
                            <a:srgbClr val="FFC000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a:rPr lang="en-US" sz="4000" b="1" baseline="-2500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𝐧</m:t>
                      </m:r>
                    </m:oMath>
                  </m:oMathPara>
                </a14:m>
                <a:endParaRPr lang="en-US" sz="4000" dirty="0"/>
              </a:p>
              <a:p>
                <a:endParaRPr lang="en-US" sz="4000" b="1" dirty="0">
                  <a:solidFill>
                    <a:srgbClr val="FFC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A96EDA0-5144-4F5C-8231-3DB800CE2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600" y="2491151"/>
                <a:ext cx="6585954" cy="15862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BCB8C00-0971-4DB5-8264-4461BAF540E9}"/>
              </a:ext>
            </a:extLst>
          </p:cNvPr>
          <p:cNvSpPr txBox="1"/>
          <p:nvPr/>
        </p:nvSpPr>
        <p:spPr>
          <a:xfrm flipH="1">
            <a:off x="4962052" y="4353594"/>
            <a:ext cx="596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B39B76-0E8E-4A4A-8543-BD8E9E58271F}"/>
              </a:ext>
            </a:extLst>
          </p:cNvPr>
          <p:cNvCxnSpPr>
            <a:cxnSpLocks/>
          </p:cNvCxnSpPr>
          <p:nvPr/>
        </p:nvCxnSpPr>
        <p:spPr>
          <a:xfrm>
            <a:off x="5410200" y="3248308"/>
            <a:ext cx="578978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52AD39-246C-47B3-A41F-3628A9359BC6}"/>
                  </a:ext>
                </a:extLst>
              </p:cNvPr>
              <p:cNvSpPr txBox="1"/>
              <p:nvPr/>
            </p:nvSpPr>
            <p:spPr>
              <a:xfrm>
                <a:off x="5558514" y="3184902"/>
                <a:ext cx="4478059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baseline="-25000" smtClean="0">
                          <a:solidFill>
                            <a:srgbClr val="FFC00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−−−−−−−−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</a:rPr>
                        <m:t>+</m:t>
                      </m:r>
                      <m:r>
                        <m:rPr>
                          <m:nor/>
                        </m:rPr>
                        <a:rPr lang="en-US" sz="4000" b="1">
                          <a:solidFill>
                            <a:srgbClr val="FFC000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</a:rPr>
                        <m:t>n</m:t>
                      </m:r>
                    </m:oMath>
                  </m:oMathPara>
                </a14:m>
                <a:endParaRPr lang="en-US" sz="4000" dirty="0">
                  <a:solidFill>
                    <a:srgbClr val="FFC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52AD39-246C-47B3-A41F-3628A935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514" y="3184902"/>
                <a:ext cx="4478059" cy="984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06ECC03-711D-400F-A3FA-C738409C85F1}"/>
              </a:ext>
            </a:extLst>
          </p:cNvPr>
          <p:cNvSpPr txBox="1"/>
          <p:nvPr/>
        </p:nvSpPr>
        <p:spPr>
          <a:xfrm>
            <a:off x="4788313" y="27107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9CBA4-DE21-44AF-A590-39463F3FD307}"/>
              </a:ext>
            </a:extLst>
          </p:cNvPr>
          <p:cNvCxnSpPr>
            <a:cxnSpLocks/>
          </p:cNvCxnSpPr>
          <p:nvPr/>
        </p:nvCxnSpPr>
        <p:spPr>
          <a:xfrm>
            <a:off x="5867401" y="4953000"/>
            <a:ext cx="3276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687954-18C8-4056-8564-1C830AAB8E03}"/>
                  </a:ext>
                </a:extLst>
              </p:cNvPr>
              <p:cNvSpPr txBox="1"/>
              <p:nvPr/>
            </p:nvSpPr>
            <p:spPr>
              <a:xfrm>
                <a:off x="6324601" y="4970978"/>
                <a:ext cx="2133600" cy="154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FFC00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800" b="1" baseline="-25000">
                              <a:solidFill>
                                <a:srgbClr val="FFC000"/>
                              </a:solidFill>
                            </a:rPr>
                            <m:t>i</m:t>
                          </m:r>
                        </m:e>
                      </m:nary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687954-18C8-4056-8564-1C830AAB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4970978"/>
                <a:ext cx="2133600" cy="15435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AFA820-AC65-45EE-87BE-EE4527F67207}"/>
                  </a:ext>
                </a:extLst>
              </p:cNvPr>
              <p:cNvSpPr txBox="1"/>
              <p:nvPr/>
            </p:nvSpPr>
            <p:spPr>
              <a:xfrm>
                <a:off x="5867401" y="3690989"/>
                <a:ext cx="3276600" cy="1301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C00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FFC00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C00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FFC00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C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AFA820-AC65-45EE-87BE-EE4527F67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1" y="3690989"/>
                <a:ext cx="3276600" cy="13016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3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23"/>
    </mc:Choice>
    <mc:Fallback xmlns="">
      <p:transition advTm="14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5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4" grpId="0"/>
      <p:bldP spid="2" grpId="0"/>
      <p:bldP spid="12" grpId="0"/>
      <p:bldP spid="14" grpId="0"/>
      <p:bldP spid="1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502-EB84-4370-A5EB-61989E4D2AFC}"/>
              </a:ext>
            </a:extLst>
          </p:cNvPr>
          <p:cNvSpPr txBox="1"/>
          <p:nvPr/>
        </p:nvSpPr>
        <p:spPr>
          <a:xfrm>
            <a:off x="789674" y="3002811"/>
            <a:ext cx="1139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নিচে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অবিচ্ছিন্ন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নিবেশন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দেওয়া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হলো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নিবেশনটির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গাণিতিক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নির্ণয়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1637997"/>
                  </p:ext>
                </p:extLst>
              </p:nvPr>
            </p:nvGraphicFramePr>
            <p:xfrm>
              <a:off x="1073424" y="4338918"/>
              <a:ext cx="10940556" cy="2084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3426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1078198">
                    <a:tc>
                      <a:txBody>
                        <a:bodyPr/>
                        <a:lstStyle/>
                        <a:p>
                          <a:r>
                            <a:rPr lang="en-US" sz="4000" dirty="0" err="1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শ্রেণি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10-20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20-30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30-40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40-50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50-60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8274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6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1637997"/>
                  </p:ext>
                </p:extLst>
              </p:nvPr>
            </p:nvGraphicFramePr>
            <p:xfrm>
              <a:off x="1073424" y="4338918"/>
              <a:ext cx="10940556" cy="2084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3426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823426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1078198">
                    <a:tc>
                      <a:txBody>
                        <a:bodyPr/>
                        <a:lstStyle/>
                        <a:p>
                          <a:r>
                            <a:rPr lang="en-US" sz="4000" dirty="0" err="1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শ্রেণি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10-20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20-30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30-40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40-50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50-60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4" t="-118072" r="-501672" b="-409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EEB3430-232C-4EEB-961D-2EBAE4686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81" y="152934"/>
            <a:ext cx="3750519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C76B4B-2FD9-4230-BF3A-8520442065A5}"/>
              </a:ext>
            </a:extLst>
          </p:cNvPr>
          <p:cNvSpPr txBox="1"/>
          <p:nvPr/>
        </p:nvSpPr>
        <p:spPr>
          <a:xfrm>
            <a:off x="5410200" y="1043272"/>
            <a:ext cx="497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দলীয়</a:t>
            </a:r>
            <a:r>
              <a:rPr lang="en-US" sz="6600" b="1" dirty="0"/>
              <a:t> </a:t>
            </a:r>
            <a:r>
              <a:rPr lang="en-US" sz="6600" b="1" dirty="0" err="1">
                <a:solidFill>
                  <a:srgbClr val="00B050"/>
                </a:solidFill>
              </a:rPr>
              <a:t>কাজ</a:t>
            </a:r>
            <a:r>
              <a:rPr lang="en-US" sz="6600" b="1" dirty="0">
                <a:solidFill>
                  <a:srgbClr val="00B050"/>
                </a:solidFill>
              </a:rPr>
              <a:t> 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349923-0151-4DAB-8F23-21F9976E4BF8}"/>
              </a:ext>
            </a:extLst>
          </p:cNvPr>
          <p:cNvCxnSpPr>
            <a:cxnSpLocks/>
          </p:cNvCxnSpPr>
          <p:nvPr/>
        </p:nvCxnSpPr>
        <p:spPr>
          <a:xfrm flipH="1">
            <a:off x="1117377" y="4279341"/>
            <a:ext cx="10896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291523-C228-436F-869E-D7B44FABF3A9}"/>
              </a:ext>
            </a:extLst>
          </p:cNvPr>
          <p:cNvCxnSpPr>
            <a:cxnSpLocks/>
          </p:cNvCxnSpPr>
          <p:nvPr/>
        </p:nvCxnSpPr>
        <p:spPr>
          <a:xfrm flipH="1">
            <a:off x="1117377" y="5410200"/>
            <a:ext cx="10896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444964-2C71-464F-989F-249311CC2F9A}"/>
              </a:ext>
            </a:extLst>
          </p:cNvPr>
          <p:cNvCxnSpPr>
            <a:cxnSpLocks/>
          </p:cNvCxnSpPr>
          <p:nvPr/>
        </p:nvCxnSpPr>
        <p:spPr>
          <a:xfrm flipH="1">
            <a:off x="1080921" y="6290289"/>
            <a:ext cx="10896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C4A450-5AE5-4158-AC39-60F6C3DA7B32}"/>
              </a:ext>
            </a:extLst>
          </p:cNvPr>
          <p:cNvCxnSpPr>
            <a:cxnSpLocks/>
          </p:cNvCxnSpPr>
          <p:nvPr/>
        </p:nvCxnSpPr>
        <p:spPr>
          <a:xfrm flipH="1" flipV="1">
            <a:off x="1073424" y="4248863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BC7470-964F-46B2-83FF-6BF31DC0410B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264102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2526C5-079B-4EEE-97DF-E3083F0FD268}"/>
              </a:ext>
            </a:extLst>
          </p:cNvPr>
          <p:cNvCxnSpPr>
            <a:cxnSpLocks/>
          </p:cNvCxnSpPr>
          <p:nvPr/>
        </p:nvCxnSpPr>
        <p:spPr>
          <a:xfrm flipH="1" flipV="1">
            <a:off x="4717776" y="4279341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33312D-D8F9-4565-99DE-87CA5C33D0A3}"/>
              </a:ext>
            </a:extLst>
          </p:cNvPr>
          <p:cNvCxnSpPr>
            <a:cxnSpLocks/>
          </p:cNvCxnSpPr>
          <p:nvPr/>
        </p:nvCxnSpPr>
        <p:spPr>
          <a:xfrm flipH="1" flipV="1">
            <a:off x="6539952" y="4294580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30138E-D71F-4695-932A-AA462BF54059}"/>
              </a:ext>
            </a:extLst>
          </p:cNvPr>
          <p:cNvCxnSpPr>
            <a:cxnSpLocks/>
          </p:cNvCxnSpPr>
          <p:nvPr/>
        </p:nvCxnSpPr>
        <p:spPr>
          <a:xfrm flipH="1" flipV="1">
            <a:off x="8362128" y="4309819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239EE1-9001-4AB1-AA10-7DD853251D75}"/>
              </a:ext>
            </a:extLst>
          </p:cNvPr>
          <p:cNvCxnSpPr>
            <a:cxnSpLocks/>
          </p:cNvCxnSpPr>
          <p:nvPr/>
        </p:nvCxnSpPr>
        <p:spPr>
          <a:xfrm flipH="1" flipV="1">
            <a:off x="10184304" y="4325058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2B0A67-1C53-4C29-99FC-64242DCE7309}"/>
              </a:ext>
            </a:extLst>
          </p:cNvPr>
          <p:cNvCxnSpPr>
            <a:cxnSpLocks/>
          </p:cNvCxnSpPr>
          <p:nvPr/>
        </p:nvCxnSpPr>
        <p:spPr>
          <a:xfrm flipH="1" flipV="1">
            <a:off x="12006480" y="4255790"/>
            <a:ext cx="7497" cy="201094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75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819582"/>
            <a:ext cx="8458200" cy="97396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rgbClr val="FFC000"/>
                </a:solidFill>
              </a:rPr>
              <a:t>পরিসংখ্যান</a:t>
            </a:r>
            <a:r>
              <a:rPr lang="en-US" sz="6000" b="1" dirty="0">
                <a:solidFill>
                  <a:srgbClr val="FFC000"/>
                </a:solidFill>
              </a:rPr>
              <a:t> –</a:t>
            </a:r>
            <a:r>
              <a:rPr lang="en-US" sz="6000" b="1" dirty="0" err="1">
                <a:solidFill>
                  <a:srgbClr val="FFC000"/>
                </a:solidFill>
              </a:rPr>
              <a:t>প্রথম</a:t>
            </a:r>
            <a:r>
              <a:rPr lang="en-US" sz="6000" b="1" dirty="0">
                <a:solidFill>
                  <a:srgbClr val="FFC000"/>
                </a:solidFill>
              </a:rPr>
              <a:t> </a:t>
            </a:r>
            <a:r>
              <a:rPr lang="en-US" sz="6000" b="1" dirty="0" err="1">
                <a:solidFill>
                  <a:srgbClr val="FFC000"/>
                </a:solidFill>
              </a:rPr>
              <a:t>পত্র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1300" y="1981200"/>
            <a:ext cx="9677400" cy="1066801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FFFF"/>
                </a:solidFill>
              </a:rPr>
              <a:t>একাদশ</a:t>
            </a:r>
            <a:r>
              <a:rPr lang="en-US" sz="6000" b="1" dirty="0">
                <a:solidFill>
                  <a:srgbClr val="FFFFFF"/>
                </a:solidFill>
              </a:rPr>
              <a:t>  ও </a:t>
            </a:r>
            <a:r>
              <a:rPr lang="en-US" sz="6000" b="1" dirty="0" err="1">
                <a:solidFill>
                  <a:srgbClr val="FFFFFF"/>
                </a:solidFill>
              </a:rPr>
              <a:t>দ্বাদশ</a:t>
            </a:r>
            <a:r>
              <a:rPr lang="en-US" sz="6000" b="1" dirty="0">
                <a:solidFill>
                  <a:srgbClr val="FFFFFF"/>
                </a:solidFill>
              </a:rPr>
              <a:t> </a:t>
            </a:r>
            <a:r>
              <a:rPr lang="en-US" sz="6000" b="1" dirty="0" err="1">
                <a:solidFill>
                  <a:srgbClr val="FFFFFF"/>
                </a:solidFill>
              </a:rPr>
              <a:t>শ্রেণি</a:t>
            </a:r>
            <a:endParaRPr lang="en-US" sz="6000" b="1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2A261-DFD3-4EA0-A845-7EC235EABCE1}"/>
              </a:ext>
            </a:extLst>
          </p:cNvPr>
          <p:cNvSpPr txBox="1"/>
          <p:nvPr/>
        </p:nvSpPr>
        <p:spPr>
          <a:xfrm>
            <a:off x="4598233" y="278392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তৃতীয়</a:t>
            </a:r>
            <a:r>
              <a:rPr lang="en-US" sz="8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অধ্যায়</a:t>
            </a:r>
            <a:endParaRPr lang="en-US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0A64E-BF35-40A6-9C77-4D27CB717467}"/>
              </a:ext>
            </a:extLst>
          </p:cNvPr>
          <p:cNvSpPr txBox="1"/>
          <p:nvPr/>
        </p:nvSpPr>
        <p:spPr>
          <a:xfrm>
            <a:off x="5181600" y="4107359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কেন্দ্রীয়</a:t>
            </a:r>
            <a:r>
              <a:rPr lang="en-US" sz="4400" b="1" dirty="0"/>
              <a:t> </a:t>
            </a:r>
            <a:r>
              <a:rPr lang="en-US" sz="4400" b="1" dirty="0" err="1"/>
              <a:t>প্রবণতা</a:t>
            </a:r>
            <a:endParaRPr lang="en-US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924844-D5F2-43C3-89E7-C2B0F4D49CAE}"/>
              </a:ext>
            </a:extLst>
          </p:cNvPr>
          <p:cNvSpPr txBox="1"/>
          <p:nvPr/>
        </p:nvSpPr>
        <p:spPr>
          <a:xfrm>
            <a:off x="5184098" y="4912577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(CENTRAL TENDENCY)</a:t>
            </a:r>
          </a:p>
        </p:txBody>
      </p:sp>
    </p:spTree>
    <p:extLst>
      <p:ext uri="{BB962C8B-B14F-4D97-AF65-F5344CB8AC3E}">
        <p14:creationId xmlns:p14="http://schemas.microsoft.com/office/powerpoint/2010/main" val="1121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5401026" y="914400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201"/>
              <a:ext cx="3505199" cy="8797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5387963" y="1425714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25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5377472" y="1981200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35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5387963" y="2514600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1B1F34-42BD-46C7-889F-C0D3E0FAD4A2}"/>
              </a:ext>
            </a:extLst>
          </p:cNvPr>
          <p:cNvGrpSpPr/>
          <p:nvPr/>
        </p:nvGrpSpPr>
        <p:grpSpPr>
          <a:xfrm>
            <a:off x="5377471" y="3048000"/>
            <a:ext cx="1690019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125DCF-8C15-4485-9AF8-1536FC474DC4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CFCB65-DDA9-4DF0-9FAA-80DF7F52AF35}"/>
                </a:ext>
              </a:extLst>
            </p:cNvPr>
            <p:cNvSpPr txBox="1"/>
            <p:nvPr/>
          </p:nvSpPr>
          <p:spPr>
            <a:xfrm>
              <a:off x="489723" y="1491194"/>
              <a:ext cx="2496833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55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7146816" y="841439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7147885" y="13952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7148239" y="2995467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7147885" y="24620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7147885" y="19286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/>
              <p:nvPr/>
            </p:nvSpPr>
            <p:spPr>
              <a:xfrm>
                <a:off x="9177856" y="294776"/>
                <a:ext cx="2312359" cy="553827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00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0000"/>
                          </a:solidFill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0000"/>
                          </a:solidFill>
                          <a:latin typeface="+mj-lt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6" y="294776"/>
                <a:ext cx="2312359" cy="5538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9173028" y="1431378"/>
            <a:ext cx="2294693" cy="55382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150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9172348" y="1945599"/>
            <a:ext cx="2303527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350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9160695" y="2499806"/>
            <a:ext cx="2345505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180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9157188" y="3024431"/>
            <a:ext cx="2345507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110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5389663" y="232888"/>
            <a:ext cx="1692586" cy="1323439"/>
            <a:chOff x="-1" y="1477312"/>
            <a:chExt cx="3505199" cy="21023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514399" y="1477312"/>
                  <a:ext cx="2496832" cy="21023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+mj-lt"/>
                        </a:rPr>
                        <m:t>i</m:t>
                      </m:r>
                    </m:oMath>
                  </a14:m>
                  <a:endParaRPr lang="en-US" sz="4000" dirty="0">
                    <a:solidFill>
                      <a:srgbClr val="FFC000"/>
                    </a:solidFill>
                    <a:latin typeface="+mj-lt"/>
                  </a:endParaRPr>
                </a:p>
                <a:p>
                  <a:pPr algn="ctr"/>
                  <a:endParaRPr lang="en-US" sz="4000" b="1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99" y="1477312"/>
                  <a:ext cx="2496832" cy="21023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7146816" y="304800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+mj-lt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16" y="304800"/>
                <a:ext cx="1950985" cy="543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9177856" y="863194"/>
            <a:ext cx="2294694" cy="553827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75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3AE554-0AD5-4680-8427-378B5245F59D}"/>
              </a:ext>
            </a:extLst>
          </p:cNvPr>
          <p:cNvGrpSpPr/>
          <p:nvPr/>
        </p:nvGrpSpPr>
        <p:grpSpPr>
          <a:xfrm>
            <a:off x="5207621" y="3581400"/>
            <a:ext cx="1872229" cy="620913"/>
            <a:chOff x="489725" y="1491194"/>
            <a:chExt cx="3035464" cy="97032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147280-D83E-45BB-97FD-7EEFFFC90D45}"/>
                </a:ext>
              </a:extLst>
            </p:cNvPr>
            <p:cNvSpPr/>
            <p:nvPr/>
          </p:nvSpPr>
          <p:spPr>
            <a:xfrm>
              <a:off x="835029" y="1581755"/>
              <a:ext cx="2690160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0FD08B-BB6C-487B-A07D-4421764004EE}"/>
                </a:ext>
              </a:extLst>
            </p:cNvPr>
            <p:cNvSpPr txBox="1"/>
            <p:nvPr/>
          </p:nvSpPr>
          <p:spPr>
            <a:xfrm>
              <a:off x="489725" y="1491194"/>
              <a:ext cx="2496830" cy="913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rgbClr val="FFC000"/>
                  </a:solidFill>
                  <a:latin typeface="Arial Black" panose="020B0A04020102020204" pitchFamily="34" charset="0"/>
                </a:rPr>
                <a:t>মোট</a:t>
              </a:r>
              <a:endParaRPr lang="en-US" sz="3200" b="1" i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62CFB-9A24-4BE3-94C2-F406CABC3005}"/>
                  </a:ext>
                </a:extLst>
              </p:cNvPr>
              <p:cNvSpPr/>
              <p:nvPr/>
            </p:nvSpPr>
            <p:spPr>
              <a:xfrm>
                <a:off x="7146815" y="3548110"/>
                <a:ext cx="1949563" cy="553828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chemeClr val="tx1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200" b="1" baseline="-25000">
                            <a:solidFill>
                              <a:schemeClr val="tx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27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62CFB-9A24-4BE3-94C2-F406CABC3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815" y="3548110"/>
                <a:ext cx="1949563" cy="553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486C67-90A3-47B2-BBD6-38756864E344}"/>
                  </a:ext>
                </a:extLst>
              </p:cNvPr>
              <p:cNvSpPr/>
              <p:nvPr/>
            </p:nvSpPr>
            <p:spPr>
              <a:xfrm>
                <a:off x="9166202" y="3576338"/>
                <a:ext cx="2324013" cy="51352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="1" baseline="-25000">
                            <a:solidFill>
                              <a:srgbClr val="C0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1" baseline="-25000">
                            <a:solidFill>
                              <a:srgbClr val="C0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C0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= 865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486C67-90A3-47B2-BBD6-38756864E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202" y="3576338"/>
                <a:ext cx="2324013" cy="513521"/>
              </a:xfrm>
              <a:prstGeom prst="rect">
                <a:avLst/>
              </a:prstGeom>
              <a:blipFill>
                <a:blip r:embed="rId7"/>
                <a:stretch>
                  <a:fillRect b="-11404"/>
                </a:stretch>
              </a:blipFill>
              <a:ln>
                <a:solidFill>
                  <a:srgbClr val="00206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787180-CB60-454F-A428-F0332DB0F61F}"/>
                  </a:ext>
                </a:extLst>
              </p:cNvPr>
              <p:cNvSpPr txBox="1"/>
              <p:nvPr/>
            </p:nvSpPr>
            <p:spPr>
              <a:xfrm>
                <a:off x="4216950" y="4761224"/>
                <a:ext cx="12174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787180-CB60-454F-A428-F0332DB0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950" y="4761224"/>
                <a:ext cx="1217467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421F6706-9941-4FB5-AC8E-9716216FFAAE}"/>
              </a:ext>
            </a:extLst>
          </p:cNvPr>
          <p:cNvSpPr txBox="1"/>
          <p:nvPr/>
        </p:nvSpPr>
        <p:spPr>
          <a:xfrm>
            <a:off x="5019718" y="477495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05A8D-D7A2-4075-BFC7-B19B66296596}"/>
                  </a:ext>
                </a:extLst>
              </p:cNvPr>
              <p:cNvSpPr txBox="1"/>
              <p:nvPr/>
            </p:nvSpPr>
            <p:spPr>
              <a:xfrm>
                <a:off x="5695650" y="4041907"/>
                <a:ext cx="2202147" cy="1301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05A8D-D7A2-4075-BFC7-B19B66296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50" y="4041907"/>
                <a:ext cx="2202147" cy="13016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A585FE-8542-420F-BE12-3E032CE01B1F}"/>
                  </a:ext>
                </a:extLst>
              </p:cNvPr>
              <p:cNvSpPr txBox="1"/>
              <p:nvPr/>
            </p:nvSpPr>
            <p:spPr>
              <a:xfrm>
                <a:off x="5325011" y="5228325"/>
                <a:ext cx="2673636" cy="154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7030A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8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</m:e>
                      </m:nary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A585FE-8542-420F-BE12-3E032CE0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011" y="5228325"/>
                <a:ext cx="2673636" cy="15435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E89A1E-5897-4463-937C-8694EAA58F1B}"/>
              </a:ext>
            </a:extLst>
          </p:cNvPr>
          <p:cNvCxnSpPr>
            <a:cxnSpLocks/>
          </p:cNvCxnSpPr>
          <p:nvPr/>
        </p:nvCxnSpPr>
        <p:spPr>
          <a:xfrm>
            <a:off x="5543824" y="5305363"/>
            <a:ext cx="2111894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10438A4-4CD5-4392-ADBD-5A26C7469B7B}"/>
              </a:ext>
            </a:extLst>
          </p:cNvPr>
          <p:cNvSpPr txBox="1"/>
          <p:nvPr/>
        </p:nvSpPr>
        <p:spPr>
          <a:xfrm>
            <a:off x="7655718" y="4742991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3A6C57-86E7-4B36-B569-643EA8E94724}"/>
              </a:ext>
            </a:extLst>
          </p:cNvPr>
          <p:cNvSpPr txBox="1"/>
          <p:nvPr/>
        </p:nvSpPr>
        <p:spPr>
          <a:xfrm>
            <a:off x="9593558" y="4757773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A65FD8-F96A-4015-A0B9-5ED2CAA612E0}"/>
              </a:ext>
            </a:extLst>
          </p:cNvPr>
          <p:cNvCxnSpPr>
            <a:cxnSpLocks/>
          </p:cNvCxnSpPr>
          <p:nvPr/>
        </p:nvCxnSpPr>
        <p:spPr>
          <a:xfrm>
            <a:off x="8287338" y="5298101"/>
            <a:ext cx="132386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E4CB3D-5169-4639-8DB2-0D2A3C2B9C00}"/>
              </a:ext>
            </a:extLst>
          </p:cNvPr>
          <p:cNvSpPr txBox="1"/>
          <p:nvPr/>
        </p:nvSpPr>
        <p:spPr>
          <a:xfrm>
            <a:off x="8308684" y="4289700"/>
            <a:ext cx="145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865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B202811-DFEA-42B1-A427-D0AA673DAE48}"/>
              </a:ext>
            </a:extLst>
          </p:cNvPr>
          <p:cNvSpPr txBox="1"/>
          <p:nvPr/>
        </p:nvSpPr>
        <p:spPr>
          <a:xfrm>
            <a:off x="8509499" y="5117864"/>
            <a:ext cx="108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27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B480D2-8813-42A0-AC0C-AE6790622749}"/>
              </a:ext>
            </a:extLst>
          </p:cNvPr>
          <p:cNvSpPr txBox="1"/>
          <p:nvPr/>
        </p:nvSpPr>
        <p:spPr>
          <a:xfrm>
            <a:off x="9993260" y="4610033"/>
            <a:ext cx="237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32.04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5DE56A-4D0C-4306-B013-85046499AAD2}"/>
              </a:ext>
            </a:extLst>
          </p:cNvPr>
          <p:cNvGrpSpPr/>
          <p:nvPr/>
        </p:nvGrpSpPr>
        <p:grpSpPr>
          <a:xfrm>
            <a:off x="2282045" y="872665"/>
            <a:ext cx="3134760" cy="745029"/>
            <a:chOff x="-424246" y="1576461"/>
            <a:chExt cx="4159609" cy="1124485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A2F08D-AC3E-4475-BB8C-A892A37EC28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5A8AFF-71C1-462F-9005-826843F60A1C}"/>
                </a:ext>
              </a:extLst>
            </p:cNvPr>
            <p:cNvSpPr txBox="1"/>
            <p:nvPr/>
          </p:nvSpPr>
          <p:spPr>
            <a:xfrm>
              <a:off x="-424246" y="1576461"/>
              <a:ext cx="4159609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10-20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4966FE-AD38-4C59-B35F-BE43072F2A00}"/>
              </a:ext>
            </a:extLst>
          </p:cNvPr>
          <p:cNvGrpSpPr/>
          <p:nvPr/>
        </p:nvGrpSpPr>
        <p:grpSpPr>
          <a:xfrm>
            <a:off x="2615748" y="1381703"/>
            <a:ext cx="2739752" cy="861153"/>
            <a:chOff x="-2" y="1600199"/>
            <a:chExt cx="3635456" cy="1225905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861498-3C6A-4CC7-8FAB-A10239167F50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B785CF-C251-40C9-841F-12EC9077A75E}"/>
                </a:ext>
              </a:extLst>
            </p:cNvPr>
            <p:cNvSpPr txBox="1"/>
            <p:nvPr/>
          </p:nvSpPr>
          <p:spPr>
            <a:xfrm>
              <a:off x="-2" y="1719863"/>
              <a:ext cx="3635456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20-30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AFE44-8B59-4A3D-86FC-9DDD32A3488D}"/>
              </a:ext>
            </a:extLst>
          </p:cNvPr>
          <p:cNvGrpSpPr/>
          <p:nvPr/>
        </p:nvGrpSpPr>
        <p:grpSpPr>
          <a:xfrm>
            <a:off x="2621459" y="1939465"/>
            <a:ext cx="2681211" cy="745029"/>
            <a:chOff x="10051" y="1491194"/>
            <a:chExt cx="3535860" cy="1106240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B361DA-6AEF-43C5-8DE4-073A59304991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A42B48-2468-4E31-9B5D-5D52507B9F1A}"/>
                </a:ext>
              </a:extLst>
            </p:cNvPr>
            <p:cNvSpPr txBox="1"/>
            <p:nvPr/>
          </p:nvSpPr>
          <p:spPr>
            <a:xfrm>
              <a:off x="10051" y="1491194"/>
              <a:ext cx="3535860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30-40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E6315E-3D16-4E69-9633-A1E6EEE71798}"/>
              </a:ext>
            </a:extLst>
          </p:cNvPr>
          <p:cNvGrpSpPr/>
          <p:nvPr/>
        </p:nvGrpSpPr>
        <p:grpSpPr>
          <a:xfrm>
            <a:off x="2694653" y="3163782"/>
            <a:ext cx="2733923" cy="745029"/>
            <a:chOff x="19990" y="1491194"/>
            <a:chExt cx="3633237" cy="1106240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444E122-E858-470C-8A60-B6D31B3EB31C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998486-E6D8-4AD2-93CC-AF4841F81091}"/>
                </a:ext>
              </a:extLst>
            </p:cNvPr>
            <p:cNvSpPr txBox="1"/>
            <p:nvPr/>
          </p:nvSpPr>
          <p:spPr>
            <a:xfrm>
              <a:off x="19990" y="1491194"/>
              <a:ext cx="3633237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50-60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1BDEEC-0F4E-4390-B7E8-31154398C5DD}"/>
              </a:ext>
            </a:extLst>
          </p:cNvPr>
          <p:cNvGrpSpPr/>
          <p:nvPr/>
        </p:nvGrpSpPr>
        <p:grpSpPr>
          <a:xfrm>
            <a:off x="2601764" y="310290"/>
            <a:ext cx="2690835" cy="707886"/>
            <a:chOff x="-1" y="1576461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05B66A-11D8-4C09-855D-ADB6FCB80C78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3EEA4-3532-4A16-88E3-7529726C5CEA}"/>
                </a:ext>
              </a:extLst>
            </p:cNvPr>
            <p:cNvSpPr txBox="1"/>
            <p:nvPr/>
          </p:nvSpPr>
          <p:spPr>
            <a:xfrm>
              <a:off x="520261" y="1576461"/>
              <a:ext cx="2496832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C 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D586E-805C-4787-884D-539CAB3B7FDA}"/>
              </a:ext>
            </a:extLst>
          </p:cNvPr>
          <p:cNvGrpSpPr/>
          <p:nvPr/>
        </p:nvGrpSpPr>
        <p:grpSpPr>
          <a:xfrm>
            <a:off x="2671343" y="2543575"/>
            <a:ext cx="2726057" cy="707886"/>
            <a:chOff x="1772928" y="2543575"/>
            <a:chExt cx="2726057" cy="7078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EC1BBC-FD48-4109-A82C-671F9C503538}"/>
                </a:ext>
              </a:extLst>
            </p:cNvPr>
            <p:cNvSpPr/>
            <p:nvPr/>
          </p:nvSpPr>
          <p:spPr>
            <a:xfrm>
              <a:off x="1772928" y="2598360"/>
              <a:ext cx="2621203" cy="6049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04FA04-6E50-4684-B959-006F798817A2}"/>
                </a:ext>
              </a:extLst>
            </p:cNvPr>
            <p:cNvSpPr txBox="1"/>
            <p:nvPr/>
          </p:nvSpPr>
          <p:spPr>
            <a:xfrm>
              <a:off x="1975546" y="2543575"/>
              <a:ext cx="2523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40-50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7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8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8" grpId="0" animBg="1"/>
      <p:bldP spid="79" grpId="0" animBg="1"/>
      <p:bldP spid="80" grpId="0"/>
      <p:bldP spid="80" grpId="1"/>
      <p:bldP spid="81" grpId="0"/>
      <p:bldP spid="82" grpId="0"/>
      <p:bldP spid="83" grpId="0"/>
      <p:bldP spid="89" grpId="0"/>
      <p:bldP spid="90" grpId="0"/>
      <p:bldP spid="21" grpId="0"/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970502-EB84-4370-A5EB-61989E4D2AFC}"/>
              </a:ext>
            </a:extLst>
          </p:cNvPr>
          <p:cNvSpPr txBox="1"/>
          <p:nvPr/>
        </p:nvSpPr>
        <p:spPr>
          <a:xfrm>
            <a:off x="831805" y="2228671"/>
            <a:ext cx="11394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নিচে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অবিচ্ছিন্ন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নিবেশন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দেওয়া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হলো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</a:rPr>
              <a:t>গণসংখ্যা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নিবেশনটির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গাণিতিক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গড়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নির্ণয়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কর</a:t>
            </a:r>
            <a:r>
              <a:rPr lang="en-US" sz="3600" b="1" dirty="0">
                <a:solidFill>
                  <a:srgbClr val="002060"/>
                </a:solidFill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9495509"/>
                  </p:ext>
                </p:extLst>
              </p:nvPr>
            </p:nvGraphicFramePr>
            <p:xfrm>
              <a:off x="843997" y="3570589"/>
              <a:ext cx="10896600" cy="21257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6100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1062858">
                    <a:tc>
                      <a:txBody>
                        <a:bodyPr/>
                        <a:lstStyle/>
                        <a:p>
                          <a:r>
                            <a:rPr lang="en-US" sz="4000" dirty="0" err="1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শ্রেণি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10-20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20-30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30-40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40-50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50-60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10628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6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FBE53379-AE91-4A77-BFF7-7573D59F5BC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9495509"/>
                  </p:ext>
                </p:extLst>
              </p:nvPr>
            </p:nvGraphicFramePr>
            <p:xfrm>
              <a:off x="843997" y="3570589"/>
              <a:ext cx="10896600" cy="21257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16100">
                      <a:extLst>
                        <a:ext uri="{9D8B030D-6E8A-4147-A177-3AD203B41FA5}">
                          <a16:colId xmlns:a16="http://schemas.microsoft.com/office/drawing/2014/main" val="254535532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2639290002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3110238711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2226294454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807428861"/>
                        </a:ext>
                      </a:extLst>
                    </a:gridCol>
                    <a:gridCol w="1816100">
                      <a:extLst>
                        <a:ext uri="{9D8B030D-6E8A-4147-A177-3AD203B41FA5}">
                          <a16:colId xmlns:a16="http://schemas.microsoft.com/office/drawing/2014/main" val="4098695409"/>
                        </a:ext>
                      </a:extLst>
                    </a:gridCol>
                  </a:tblGrid>
                  <a:tr h="1062858">
                    <a:tc>
                      <a:txBody>
                        <a:bodyPr/>
                        <a:lstStyle/>
                        <a:p>
                          <a:r>
                            <a:rPr lang="en-US" sz="4000" dirty="0" err="1"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শ্রেণি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10-20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20-30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30-40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40-50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 Black" panose="020B0A04020102020204" pitchFamily="34" charset="0"/>
                            </a:rPr>
                            <a:t>50-60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7047596"/>
                      </a:ext>
                    </a:extLst>
                  </a:tr>
                  <a:tr h="1062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36" t="-110857" r="-501678" b="-33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6000" dirty="0">
                              <a:latin typeface="Arial Black" panose="020B0A040201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700493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7C76B4B-2FD9-4230-BF3A-8520442065A5}"/>
              </a:ext>
            </a:extLst>
          </p:cNvPr>
          <p:cNvSpPr txBox="1"/>
          <p:nvPr/>
        </p:nvSpPr>
        <p:spPr>
          <a:xfrm>
            <a:off x="1801624" y="-12192"/>
            <a:ext cx="9455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সংক্ষিপ্ত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পদ্ধতিতে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7030A0"/>
                </a:solidFill>
              </a:rPr>
              <a:t>গাণিতিক</a:t>
            </a:r>
            <a:r>
              <a:rPr lang="en-US" sz="6600" b="1" dirty="0">
                <a:solidFill>
                  <a:srgbClr val="7030A0"/>
                </a:solidFill>
              </a:rPr>
              <a:t> </a:t>
            </a:r>
            <a:r>
              <a:rPr lang="en-US" sz="6600" b="1" dirty="0" err="1">
                <a:solidFill>
                  <a:srgbClr val="7030A0"/>
                </a:solidFill>
              </a:rPr>
              <a:t>গড়</a:t>
            </a:r>
            <a:r>
              <a:rPr lang="en-US" sz="6600" b="1" dirty="0">
                <a:solidFill>
                  <a:srgbClr val="7030A0"/>
                </a:solidFill>
              </a:rPr>
              <a:t> </a:t>
            </a:r>
            <a:r>
              <a:rPr lang="en-US" sz="6600" b="1" dirty="0" err="1">
                <a:solidFill>
                  <a:srgbClr val="7030A0"/>
                </a:solidFill>
              </a:rPr>
              <a:t>নির্ণয়</a:t>
            </a:r>
            <a:r>
              <a:rPr lang="en-US" sz="6600" b="1" dirty="0">
                <a:solidFill>
                  <a:srgbClr val="7030A0"/>
                </a:solidFill>
              </a:rPr>
              <a:t> 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7110B8-5427-4EB4-92E9-D40FC217E012}"/>
              </a:ext>
            </a:extLst>
          </p:cNvPr>
          <p:cNvCxnSpPr>
            <a:cxnSpLocks/>
          </p:cNvCxnSpPr>
          <p:nvPr/>
        </p:nvCxnSpPr>
        <p:spPr>
          <a:xfrm flipH="1">
            <a:off x="843997" y="3570589"/>
            <a:ext cx="10896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3AFB1-A5A3-40C9-B909-2A38B00A21E1}"/>
              </a:ext>
            </a:extLst>
          </p:cNvPr>
          <p:cNvCxnSpPr>
            <a:cxnSpLocks/>
          </p:cNvCxnSpPr>
          <p:nvPr/>
        </p:nvCxnSpPr>
        <p:spPr>
          <a:xfrm flipH="1">
            <a:off x="843997" y="4572000"/>
            <a:ext cx="10896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94E0B5-5F0B-4E11-8D10-318CFFD01C25}"/>
              </a:ext>
            </a:extLst>
          </p:cNvPr>
          <p:cNvCxnSpPr>
            <a:cxnSpLocks/>
          </p:cNvCxnSpPr>
          <p:nvPr/>
        </p:nvCxnSpPr>
        <p:spPr>
          <a:xfrm flipH="1">
            <a:off x="831805" y="5633687"/>
            <a:ext cx="108966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8E2F6A-ABDB-4597-9947-F245899F869C}"/>
              </a:ext>
            </a:extLst>
          </p:cNvPr>
          <p:cNvCxnSpPr>
            <a:cxnSpLocks/>
          </p:cNvCxnSpPr>
          <p:nvPr/>
        </p:nvCxnSpPr>
        <p:spPr>
          <a:xfrm flipV="1">
            <a:off x="819613" y="3570589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56293C-B05E-45D7-B920-4C8C2F431BEC}"/>
              </a:ext>
            </a:extLst>
          </p:cNvPr>
          <p:cNvCxnSpPr>
            <a:cxnSpLocks/>
          </p:cNvCxnSpPr>
          <p:nvPr/>
        </p:nvCxnSpPr>
        <p:spPr>
          <a:xfrm flipV="1">
            <a:off x="2667000" y="3551193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FAC9BE-019B-4FEC-BA18-E4F6306E8CD5}"/>
              </a:ext>
            </a:extLst>
          </p:cNvPr>
          <p:cNvCxnSpPr>
            <a:cxnSpLocks/>
          </p:cNvCxnSpPr>
          <p:nvPr/>
        </p:nvCxnSpPr>
        <p:spPr>
          <a:xfrm flipV="1">
            <a:off x="4498542" y="3570588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82FC75-EF80-47B8-893E-18BBEAF633C3}"/>
              </a:ext>
            </a:extLst>
          </p:cNvPr>
          <p:cNvCxnSpPr>
            <a:cxnSpLocks/>
          </p:cNvCxnSpPr>
          <p:nvPr/>
        </p:nvCxnSpPr>
        <p:spPr>
          <a:xfrm flipV="1">
            <a:off x="6293507" y="3531797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01716D-0DF3-4134-BE8F-7D289FB84F0C}"/>
              </a:ext>
            </a:extLst>
          </p:cNvPr>
          <p:cNvCxnSpPr>
            <a:cxnSpLocks/>
          </p:cNvCxnSpPr>
          <p:nvPr/>
        </p:nvCxnSpPr>
        <p:spPr>
          <a:xfrm flipV="1">
            <a:off x="8097012" y="3551193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7B296D-9A7D-4540-8203-501B2669770E}"/>
              </a:ext>
            </a:extLst>
          </p:cNvPr>
          <p:cNvCxnSpPr>
            <a:cxnSpLocks/>
          </p:cNvCxnSpPr>
          <p:nvPr/>
        </p:nvCxnSpPr>
        <p:spPr>
          <a:xfrm flipV="1">
            <a:off x="9956591" y="3522440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74FE9-CEB5-4CFE-AACE-E409E5151348}"/>
              </a:ext>
            </a:extLst>
          </p:cNvPr>
          <p:cNvCxnSpPr>
            <a:cxnSpLocks/>
          </p:cNvCxnSpPr>
          <p:nvPr/>
        </p:nvCxnSpPr>
        <p:spPr>
          <a:xfrm flipV="1">
            <a:off x="11716213" y="3570589"/>
            <a:ext cx="12192" cy="20991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0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0F59785-AB88-4B70-9B44-4D82031F27F4}"/>
              </a:ext>
            </a:extLst>
          </p:cNvPr>
          <p:cNvGrpSpPr/>
          <p:nvPr/>
        </p:nvGrpSpPr>
        <p:grpSpPr>
          <a:xfrm>
            <a:off x="3347581" y="914400"/>
            <a:ext cx="1692586" cy="707886"/>
            <a:chOff x="-1" y="1576461"/>
            <a:chExt cx="3505199" cy="112448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767392A-1267-48B3-9F75-95CF74220BB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B93A717-8F3E-48C0-9BF4-DA38EC5346C0}"/>
                </a:ext>
              </a:extLst>
            </p:cNvPr>
            <p:cNvSpPr txBox="1"/>
            <p:nvPr/>
          </p:nvSpPr>
          <p:spPr>
            <a:xfrm>
              <a:off x="520260" y="1576461"/>
              <a:ext cx="2496832" cy="112448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20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A38CE2C-4433-4F56-B089-25823496B761}"/>
              </a:ext>
            </a:extLst>
          </p:cNvPr>
          <p:cNvGrpSpPr/>
          <p:nvPr/>
        </p:nvGrpSpPr>
        <p:grpSpPr>
          <a:xfrm>
            <a:off x="3334518" y="1447800"/>
            <a:ext cx="1692588" cy="707886"/>
            <a:chOff x="-1" y="1576461"/>
            <a:chExt cx="3505199" cy="110624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0D2FF-63C5-4451-AC78-4605D3F3284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45D667-4A56-49D8-AF34-4D8BB7ED0AA7}"/>
                </a:ext>
              </a:extLst>
            </p:cNvPr>
            <p:cNvSpPr txBox="1"/>
            <p:nvPr/>
          </p:nvSpPr>
          <p:spPr>
            <a:xfrm>
              <a:off x="520259" y="1576461"/>
              <a:ext cx="2496831" cy="110624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30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D397B14-DDE2-4B71-B6EE-0E64C729D61E}"/>
              </a:ext>
            </a:extLst>
          </p:cNvPr>
          <p:cNvGrpSpPr/>
          <p:nvPr/>
        </p:nvGrpSpPr>
        <p:grpSpPr>
          <a:xfrm>
            <a:off x="3324027" y="1981200"/>
            <a:ext cx="1703080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35FBDB6-F5D8-429F-8055-910EC9559965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4CC8DB-D3AA-40AD-A5A0-B9044EAE2CC7}"/>
                </a:ext>
              </a:extLst>
            </p:cNvPr>
            <p:cNvSpPr txBox="1"/>
            <p:nvPr/>
          </p:nvSpPr>
          <p:spPr>
            <a:xfrm>
              <a:off x="489722" y="1491194"/>
              <a:ext cx="2496834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F49CB4F-5937-462E-9243-7DAF136783AD}"/>
              </a:ext>
            </a:extLst>
          </p:cNvPr>
          <p:cNvGrpSpPr/>
          <p:nvPr/>
        </p:nvGrpSpPr>
        <p:grpSpPr>
          <a:xfrm>
            <a:off x="3334518" y="2514600"/>
            <a:ext cx="1679527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F24E0CC-E127-47D5-94EF-2E0145D973FF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6039C32-6A9A-4008-912B-9547EDEB3D7E}"/>
                </a:ext>
              </a:extLst>
            </p:cNvPr>
            <p:cNvSpPr txBox="1"/>
            <p:nvPr/>
          </p:nvSpPr>
          <p:spPr>
            <a:xfrm>
              <a:off x="489723" y="1491194"/>
              <a:ext cx="2496832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1B1F34-42BD-46C7-889F-C0D3E0FAD4A2}"/>
              </a:ext>
            </a:extLst>
          </p:cNvPr>
          <p:cNvGrpSpPr/>
          <p:nvPr/>
        </p:nvGrpSpPr>
        <p:grpSpPr>
          <a:xfrm>
            <a:off x="3324026" y="3048000"/>
            <a:ext cx="1690019" cy="707886"/>
            <a:chOff x="19990" y="1491194"/>
            <a:chExt cx="3505199" cy="110624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125DCF-8C15-4485-9AF8-1536FC474DC4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5CFCB65-DDA9-4DF0-9FAA-80DF7F52AF35}"/>
                </a:ext>
              </a:extLst>
            </p:cNvPr>
            <p:cNvSpPr txBox="1"/>
            <p:nvPr/>
          </p:nvSpPr>
          <p:spPr>
            <a:xfrm>
              <a:off x="489723" y="1491194"/>
              <a:ext cx="2496833" cy="110624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60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95F3117-6FF1-4F58-A229-0CD7C35A7EE9}"/>
              </a:ext>
            </a:extLst>
          </p:cNvPr>
          <p:cNvSpPr/>
          <p:nvPr/>
        </p:nvSpPr>
        <p:spPr>
          <a:xfrm>
            <a:off x="5093371" y="841439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8480CCD-7951-462E-8CFF-FEB05BC6D47B}"/>
              </a:ext>
            </a:extLst>
          </p:cNvPr>
          <p:cNvSpPr/>
          <p:nvPr/>
        </p:nvSpPr>
        <p:spPr>
          <a:xfrm>
            <a:off x="5094440" y="13952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544D8C3-D417-4E68-9BA1-15DFF7D6E3D7}"/>
              </a:ext>
            </a:extLst>
          </p:cNvPr>
          <p:cNvSpPr/>
          <p:nvPr/>
        </p:nvSpPr>
        <p:spPr>
          <a:xfrm>
            <a:off x="5094794" y="2995467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894ABB-01D6-45D7-B7F6-05272A17DEA5}"/>
              </a:ext>
            </a:extLst>
          </p:cNvPr>
          <p:cNvSpPr/>
          <p:nvPr/>
        </p:nvSpPr>
        <p:spPr>
          <a:xfrm>
            <a:off x="5094440" y="24620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A9887D-51EE-4519-B0CA-024DBB0B81F1}"/>
              </a:ext>
            </a:extLst>
          </p:cNvPr>
          <p:cNvSpPr/>
          <p:nvPr/>
        </p:nvSpPr>
        <p:spPr>
          <a:xfrm>
            <a:off x="5094440" y="1928667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/>
              <p:nvPr/>
            </p:nvSpPr>
            <p:spPr>
              <a:xfrm>
                <a:off x="9012268" y="318305"/>
                <a:ext cx="1719167" cy="530298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0000"/>
                          </a:solidFill>
                          <a:latin typeface="+mj-lt"/>
                        </a:rPr>
                        <m:t>f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0000"/>
                          </a:solidFill>
                          <a:latin typeface="+mj-lt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i="0" smtClean="0">
                          <a:solidFill>
                            <a:srgbClr val="FF0000"/>
                          </a:solidFill>
                          <a:latin typeface="+mj-lt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0000"/>
                          </a:solidFill>
                          <a:latin typeface="+mj-lt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1B11B6A-3948-40F9-AC77-5E82B45F1D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268" y="318305"/>
                <a:ext cx="1719167" cy="530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>
            <a:extLst>
              <a:ext uri="{FF2B5EF4-FFF2-40B4-BE49-F238E27FC236}">
                <a16:creationId xmlns:a16="http://schemas.microsoft.com/office/drawing/2014/main" id="{248D00E9-72E0-4B69-A5FC-32C0AA8D1130}"/>
              </a:ext>
            </a:extLst>
          </p:cNvPr>
          <p:cNvSpPr/>
          <p:nvPr/>
        </p:nvSpPr>
        <p:spPr>
          <a:xfrm>
            <a:off x="9007440" y="1454907"/>
            <a:ext cx="1706033" cy="53029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-6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F2FE7E7-75E9-4758-97AF-BA605440B82E}"/>
              </a:ext>
            </a:extLst>
          </p:cNvPr>
          <p:cNvSpPr/>
          <p:nvPr/>
        </p:nvSpPr>
        <p:spPr>
          <a:xfrm>
            <a:off x="9006761" y="1969128"/>
            <a:ext cx="1712600" cy="530298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630071-9430-4778-B01D-918ADDB2DAFC}"/>
              </a:ext>
            </a:extLst>
          </p:cNvPr>
          <p:cNvSpPr/>
          <p:nvPr/>
        </p:nvSpPr>
        <p:spPr>
          <a:xfrm>
            <a:off x="8995108" y="2523335"/>
            <a:ext cx="1743810" cy="530298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AE594E-E9E3-458C-9999-6885A9E550D4}"/>
              </a:ext>
            </a:extLst>
          </p:cNvPr>
          <p:cNvSpPr/>
          <p:nvPr/>
        </p:nvSpPr>
        <p:spPr>
          <a:xfrm>
            <a:off x="8991600" y="3047960"/>
            <a:ext cx="1743812" cy="530298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4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AF364BB-F5A4-4A2C-94B5-2CF5FEDDF0CB}"/>
              </a:ext>
            </a:extLst>
          </p:cNvPr>
          <p:cNvGrpSpPr/>
          <p:nvPr/>
        </p:nvGrpSpPr>
        <p:grpSpPr>
          <a:xfrm>
            <a:off x="3355344" y="250109"/>
            <a:ext cx="1692586" cy="1323439"/>
            <a:chOff x="-1" y="1477312"/>
            <a:chExt cx="3505199" cy="21023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9501C74-F047-458E-9783-014B9A39D91E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/>
                <p:nvPr/>
              </p:nvSpPr>
              <p:spPr>
                <a:xfrm>
                  <a:off x="514399" y="1477312"/>
                  <a:ext cx="2496832" cy="21023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p3d prstMaterial="matte">
                  <a:bevelT w="127000" h="635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>
                      <a:solidFill>
                        <a:srgbClr val="FFC000"/>
                      </a:solidFill>
                      <a:latin typeface="+mj-lt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FFC000"/>
                          </a:solidFill>
                          <a:latin typeface="+mj-lt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000" b="1" i="0" baseline="-25000" smtClean="0">
                          <a:solidFill>
                            <a:srgbClr val="FFC000"/>
                          </a:solidFill>
                          <a:latin typeface="+mj-lt"/>
                        </a:rPr>
                        <m:t>i</m:t>
                      </m:r>
                    </m:oMath>
                  </a14:m>
                  <a:endParaRPr lang="en-US" sz="4000" b="1" baseline="-25000" dirty="0">
                    <a:solidFill>
                      <a:srgbClr val="FFC000"/>
                    </a:solidFill>
                    <a:latin typeface="+mj-lt"/>
                  </a:endParaRPr>
                </a:p>
                <a:p>
                  <a:pPr algn="ctr"/>
                  <a:endParaRPr lang="en-US" sz="4000" b="1" dirty="0">
                    <a:solidFill>
                      <a:srgbClr val="FFC000"/>
                    </a:solidFill>
                    <a:latin typeface="Arial Black" panose="020B0A04020102020204" pitchFamily="34" charset="0"/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C040DE2-8959-4747-94C9-16E21F246D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99" y="1477312"/>
                  <a:ext cx="2496832" cy="21023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/>
              <p:nvPr/>
            </p:nvSpPr>
            <p:spPr>
              <a:xfrm>
                <a:off x="5093371" y="304800"/>
                <a:ext cx="1950985" cy="543803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solidFill>
                          <a:schemeClr val="tx1"/>
                        </a:solidFill>
                        <a:latin typeface="+mj-lt"/>
                      </a:rPr>
                      <m:t>f</m:t>
                    </m:r>
                    <m:r>
                      <m:rPr>
                        <m:nor/>
                      </m:rPr>
                      <a:rPr lang="en-US" sz="4000" b="1" i="0" baseline="-25000" smtClean="0">
                        <a:solidFill>
                          <a:schemeClr val="tx1"/>
                        </a:solidFill>
                        <a:latin typeface="+mj-lt"/>
                      </a:rPr>
                      <m:t>i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B5EA19E-BBF6-457B-9A99-133E1098F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71" y="304800"/>
                <a:ext cx="1950985" cy="543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>
            <a:extLst>
              <a:ext uri="{FF2B5EF4-FFF2-40B4-BE49-F238E27FC236}">
                <a16:creationId xmlns:a16="http://schemas.microsoft.com/office/drawing/2014/main" id="{DDC2F0ED-0BAD-4910-A114-68CA501DA861}"/>
              </a:ext>
            </a:extLst>
          </p:cNvPr>
          <p:cNvSpPr/>
          <p:nvPr/>
        </p:nvSpPr>
        <p:spPr>
          <a:xfrm>
            <a:off x="9012268" y="886723"/>
            <a:ext cx="1706034" cy="530298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-10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3AE554-0AD5-4680-8427-378B5245F59D}"/>
              </a:ext>
            </a:extLst>
          </p:cNvPr>
          <p:cNvGrpSpPr/>
          <p:nvPr/>
        </p:nvGrpSpPr>
        <p:grpSpPr>
          <a:xfrm>
            <a:off x="3118922" y="3509644"/>
            <a:ext cx="1872229" cy="620913"/>
            <a:chOff x="489725" y="1491194"/>
            <a:chExt cx="3035464" cy="970324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147280-D83E-45BB-97FD-7EEFFFC90D45}"/>
                </a:ext>
              </a:extLst>
            </p:cNvPr>
            <p:cNvSpPr/>
            <p:nvPr/>
          </p:nvSpPr>
          <p:spPr>
            <a:xfrm>
              <a:off x="835029" y="1581755"/>
              <a:ext cx="2690160" cy="8797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0FD08B-BB6C-487B-A07D-4421764004EE}"/>
                </a:ext>
              </a:extLst>
            </p:cNvPr>
            <p:cNvSpPr txBox="1"/>
            <p:nvPr/>
          </p:nvSpPr>
          <p:spPr>
            <a:xfrm>
              <a:off x="489725" y="1491194"/>
              <a:ext cx="2496830" cy="913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 err="1">
                  <a:solidFill>
                    <a:srgbClr val="FFC000"/>
                  </a:solidFill>
                  <a:latin typeface="Arial Black" panose="020B0A04020102020204" pitchFamily="34" charset="0"/>
                </a:rPr>
                <a:t>মোট</a:t>
              </a:r>
              <a:endParaRPr lang="en-US" sz="3200" b="1" i="1" dirty="0">
                <a:solidFill>
                  <a:srgbClr val="FFC000"/>
                </a:solidFill>
                <a:latin typeface="Arial Black" panose="020B0A040201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62CFB-9A24-4BE3-94C2-F406CABC3005}"/>
                  </a:ext>
                </a:extLst>
              </p:cNvPr>
              <p:cNvSpPr/>
              <p:nvPr/>
            </p:nvSpPr>
            <p:spPr>
              <a:xfrm>
                <a:off x="5093370" y="3548110"/>
                <a:ext cx="1949563" cy="553828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3200" b="1">
                            <a:solidFill>
                              <a:schemeClr val="tx1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200" b="1" baseline="-25000">
                            <a:solidFill>
                              <a:schemeClr val="tx1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 = 27</a:t>
                </a: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3F62CFB-9A24-4BE3-94C2-F406CABC30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370" y="3548110"/>
                <a:ext cx="1949563" cy="553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486C67-90A3-47B2-BBD6-38756864E344}"/>
                  </a:ext>
                </a:extLst>
              </p:cNvPr>
              <p:cNvSpPr/>
              <p:nvPr/>
            </p:nvSpPr>
            <p:spPr>
              <a:xfrm>
                <a:off x="9000615" y="3576338"/>
                <a:ext cx="1730820" cy="51352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="1" baseline="-25000">
                            <a:solidFill>
                              <a:srgbClr val="FF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800" b="1" baseline="-25000">
                            <a:solidFill>
                              <a:srgbClr val="FF0000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rial Black" panose="020B0A04020102020204" pitchFamily="34" charset="0"/>
                  </a:rPr>
                  <a:t>= -8</a:t>
                </a: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486C67-90A3-47B2-BBD6-38756864E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615" y="3576338"/>
                <a:ext cx="1730820" cy="513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787180-CB60-454F-A428-F0332DB0F61F}"/>
                  </a:ext>
                </a:extLst>
              </p:cNvPr>
              <p:cNvSpPr txBox="1"/>
              <p:nvPr/>
            </p:nvSpPr>
            <p:spPr>
              <a:xfrm>
                <a:off x="294171" y="4511211"/>
                <a:ext cx="121746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6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6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9787180-CB60-454F-A428-F0332DB0F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71" y="4511211"/>
                <a:ext cx="1217467" cy="11079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421F6706-9941-4FB5-AC8E-9716216FFAAE}"/>
              </a:ext>
            </a:extLst>
          </p:cNvPr>
          <p:cNvSpPr txBox="1"/>
          <p:nvPr/>
        </p:nvSpPr>
        <p:spPr>
          <a:xfrm>
            <a:off x="1306687" y="472658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05A8D-D7A2-4075-BFC7-B19B66296596}"/>
                  </a:ext>
                </a:extLst>
              </p:cNvPr>
              <p:cNvSpPr txBox="1"/>
              <p:nvPr/>
            </p:nvSpPr>
            <p:spPr>
              <a:xfrm>
                <a:off x="1795980" y="4100985"/>
                <a:ext cx="5502777" cy="1301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7030A0"/>
                              </a:solidFill>
                            </a:rPr>
                            <m:t>d</m:t>
                          </m:r>
                          <m:r>
                            <m:rPr>
                              <m:nor/>
                            </m:rPr>
                            <a:rPr lang="en-US" sz="40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6105A8D-D7A2-4075-BFC7-B19B66296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980" y="4100985"/>
                <a:ext cx="5502777" cy="13016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A585FE-8542-420F-BE12-3E032CE01B1F}"/>
                  </a:ext>
                </a:extLst>
              </p:cNvPr>
              <p:cNvSpPr txBox="1"/>
              <p:nvPr/>
            </p:nvSpPr>
            <p:spPr>
              <a:xfrm>
                <a:off x="1450248" y="5267500"/>
                <a:ext cx="5502777" cy="1543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rgbClr val="7030A0"/>
                              </a:solidFill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sz="4800" b="1" baseline="-25000">
                              <a:solidFill>
                                <a:srgbClr val="7030A0"/>
                              </a:solidFill>
                            </a:rPr>
                            <m:t>i</m:t>
                          </m:r>
                        </m:e>
                      </m:nary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7A585FE-8542-420F-BE12-3E032CE0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248" y="5267500"/>
                <a:ext cx="5502777" cy="15435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4E89A1E-5897-4463-937C-8694EAA58F1B}"/>
              </a:ext>
            </a:extLst>
          </p:cNvPr>
          <p:cNvCxnSpPr>
            <a:cxnSpLocks/>
          </p:cNvCxnSpPr>
          <p:nvPr/>
        </p:nvCxnSpPr>
        <p:spPr>
          <a:xfrm>
            <a:off x="3085919" y="5404254"/>
            <a:ext cx="2910929" cy="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A10438A4-4CD5-4392-ADBD-5A26C7469B7B}"/>
              </a:ext>
            </a:extLst>
          </p:cNvPr>
          <p:cNvSpPr txBox="1"/>
          <p:nvPr/>
        </p:nvSpPr>
        <p:spPr>
          <a:xfrm>
            <a:off x="6068151" y="483240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A3A6C57-86E7-4B36-B569-643EA8E94724}"/>
              </a:ext>
            </a:extLst>
          </p:cNvPr>
          <p:cNvSpPr txBox="1"/>
          <p:nvPr/>
        </p:nvSpPr>
        <p:spPr>
          <a:xfrm>
            <a:off x="9996684" y="4841806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= 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38A65FD8-F96A-4015-A0B9-5ED2CAA612E0}"/>
              </a:ext>
            </a:extLst>
          </p:cNvPr>
          <p:cNvCxnSpPr>
            <a:cxnSpLocks/>
            <a:endCxn id="90" idx="1"/>
          </p:cNvCxnSpPr>
          <p:nvPr/>
        </p:nvCxnSpPr>
        <p:spPr>
          <a:xfrm flipV="1">
            <a:off x="8312171" y="5349638"/>
            <a:ext cx="1684513" cy="5298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E4CB3D-5169-4639-8DB2-0D2A3C2B9C00}"/>
              </a:ext>
            </a:extLst>
          </p:cNvPr>
          <p:cNvSpPr txBox="1"/>
          <p:nvPr/>
        </p:nvSpPr>
        <p:spPr>
          <a:xfrm>
            <a:off x="7918451" y="4571604"/>
            <a:ext cx="266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-8x 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B202811-DFEA-42B1-A427-D0AA673DAE48}"/>
              </a:ext>
            </a:extLst>
          </p:cNvPr>
          <p:cNvSpPr txBox="1"/>
          <p:nvPr/>
        </p:nvSpPr>
        <p:spPr>
          <a:xfrm>
            <a:off x="8401954" y="5111375"/>
            <a:ext cx="1145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27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B480D2-8813-42A0-AC0C-AE6790622749}"/>
              </a:ext>
            </a:extLst>
          </p:cNvPr>
          <p:cNvSpPr txBox="1"/>
          <p:nvPr/>
        </p:nvSpPr>
        <p:spPr>
          <a:xfrm>
            <a:off x="10322659" y="4751804"/>
            <a:ext cx="2377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37.04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84966FE-AD38-4C59-B35F-BE43072F2A00}"/>
              </a:ext>
            </a:extLst>
          </p:cNvPr>
          <p:cNvGrpSpPr/>
          <p:nvPr/>
        </p:nvGrpSpPr>
        <p:grpSpPr>
          <a:xfrm>
            <a:off x="562303" y="1381702"/>
            <a:ext cx="2739752" cy="791946"/>
            <a:chOff x="-2" y="1600199"/>
            <a:chExt cx="3635456" cy="1127386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0861498-3C6A-4CC7-8FAB-A10239167F50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8B785CF-C251-40C9-841F-12EC9077A75E}"/>
                </a:ext>
              </a:extLst>
            </p:cNvPr>
            <p:cNvSpPr txBox="1"/>
            <p:nvPr/>
          </p:nvSpPr>
          <p:spPr>
            <a:xfrm>
              <a:off x="-2" y="1719864"/>
              <a:ext cx="3635456" cy="100772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25-35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20AFE44-8B59-4A3D-86FC-9DDD32A3488D}"/>
              </a:ext>
            </a:extLst>
          </p:cNvPr>
          <p:cNvGrpSpPr/>
          <p:nvPr/>
        </p:nvGrpSpPr>
        <p:grpSpPr>
          <a:xfrm>
            <a:off x="568014" y="1939465"/>
            <a:ext cx="2681211" cy="707886"/>
            <a:chOff x="10051" y="1491194"/>
            <a:chExt cx="3535860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7B361DA-6AEF-43C5-8DE4-073A59304991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A42B48-2468-4E31-9B5D-5D52507B9F1A}"/>
                </a:ext>
              </a:extLst>
            </p:cNvPr>
            <p:cNvSpPr txBox="1"/>
            <p:nvPr/>
          </p:nvSpPr>
          <p:spPr>
            <a:xfrm>
              <a:off x="10051" y="1491194"/>
              <a:ext cx="3535860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35-45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7E6315E-3D16-4E69-9633-A1E6EEE71798}"/>
              </a:ext>
            </a:extLst>
          </p:cNvPr>
          <p:cNvGrpSpPr/>
          <p:nvPr/>
        </p:nvGrpSpPr>
        <p:grpSpPr>
          <a:xfrm>
            <a:off x="623504" y="3124200"/>
            <a:ext cx="2733923" cy="707886"/>
            <a:chOff x="19990" y="1491194"/>
            <a:chExt cx="3633237" cy="1051089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8444E122-E858-470C-8A60-B6D31B3EB31C}"/>
                </a:ext>
              </a:extLst>
            </p:cNvPr>
            <p:cNvSpPr/>
            <p:nvPr/>
          </p:nvSpPr>
          <p:spPr>
            <a:xfrm>
              <a:off x="19990" y="1581755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F998486-E6D8-4AD2-93CC-AF4841F81091}"/>
                </a:ext>
              </a:extLst>
            </p:cNvPr>
            <p:cNvSpPr txBox="1"/>
            <p:nvPr/>
          </p:nvSpPr>
          <p:spPr>
            <a:xfrm>
              <a:off x="19990" y="1491194"/>
              <a:ext cx="3633237" cy="1051089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55-65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21BDEEC-0F4E-4390-B7E8-31154398C5DD}"/>
              </a:ext>
            </a:extLst>
          </p:cNvPr>
          <p:cNvGrpSpPr/>
          <p:nvPr/>
        </p:nvGrpSpPr>
        <p:grpSpPr>
          <a:xfrm>
            <a:off x="548319" y="310290"/>
            <a:ext cx="2690835" cy="707886"/>
            <a:chOff x="-1" y="1576461"/>
            <a:chExt cx="350519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05B66A-11D8-4C09-855D-ADB6FCB80C78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B3EEA4-3532-4A16-88E3-7529726C5CEA}"/>
                </a:ext>
              </a:extLst>
            </p:cNvPr>
            <p:cNvSpPr txBox="1"/>
            <p:nvPr/>
          </p:nvSpPr>
          <p:spPr>
            <a:xfrm>
              <a:off x="520261" y="1576461"/>
              <a:ext cx="2496832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C I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CD586E-805C-4787-884D-539CAB3B7FDA}"/>
              </a:ext>
            </a:extLst>
          </p:cNvPr>
          <p:cNvGrpSpPr/>
          <p:nvPr/>
        </p:nvGrpSpPr>
        <p:grpSpPr>
          <a:xfrm>
            <a:off x="617898" y="2514600"/>
            <a:ext cx="2726057" cy="707886"/>
            <a:chOff x="1772928" y="2543575"/>
            <a:chExt cx="2726057" cy="707886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2EC1BBC-FD48-4109-A82C-671F9C503538}"/>
                </a:ext>
              </a:extLst>
            </p:cNvPr>
            <p:cNvSpPr/>
            <p:nvPr/>
          </p:nvSpPr>
          <p:spPr>
            <a:xfrm>
              <a:off x="1772928" y="2598360"/>
              <a:ext cx="2621203" cy="6049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04FA04-6E50-4684-B959-006F798817A2}"/>
                </a:ext>
              </a:extLst>
            </p:cNvPr>
            <p:cNvSpPr txBox="1"/>
            <p:nvPr/>
          </p:nvSpPr>
          <p:spPr>
            <a:xfrm>
              <a:off x="1975546" y="2543575"/>
              <a:ext cx="2523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45-55</a:t>
              </a: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39DFB81-BAE6-4030-9ABA-091C285A3230}"/>
              </a:ext>
            </a:extLst>
          </p:cNvPr>
          <p:cNvSpPr/>
          <p:nvPr/>
        </p:nvSpPr>
        <p:spPr>
          <a:xfrm>
            <a:off x="7096125" y="865501"/>
            <a:ext cx="1950985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-2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A8ED2DB-9CF8-4CD5-8DB5-2F02D3BC9D75}"/>
              </a:ext>
            </a:extLst>
          </p:cNvPr>
          <p:cNvSpPr/>
          <p:nvPr/>
        </p:nvSpPr>
        <p:spPr>
          <a:xfrm>
            <a:off x="7097194" y="1419329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-1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AADC4DA2-8574-4A90-ABF5-1CD99123A130}"/>
              </a:ext>
            </a:extLst>
          </p:cNvPr>
          <p:cNvSpPr/>
          <p:nvPr/>
        </p:nvSpPr>
        <p:spPr>
          <a:xfrm>
            <a:off x="7097548" y="3019529"/>
            <a:ext cx="1949562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A23F11C-E522-49A5-93B5-1A39E9B11764}"/>
              </a:ext>
            </a:extLst>
          </p:cNvPr>
          <p:cNvSpPr/>
          <p:nvPr/>
        </p:nvSpPr>
        <p:spPr>
          <a:xfrm>
            <a:off x="7097194" y="2486129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F898E-074A-4C59-9492-F5E53D4E152C}"/>
              </a:ext>
            </a:extLst>
          </p:cNvPr>
          <p:cNvSpPr/>
          <p:nvPr/>
        </p:nvSpPr>
        <p:spPr>
          <a:xfrm>
            <a:off x="7097194" y="1952729"/>
            <a:ext cx="1950984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/>
              <p:nvPr/>
            </p:nvSpPr>
            <p:spPr>
              <a:xfrm>
                <a:off x="7094702" y="311141"/>
                <a:ext cx="1950985" cy="560992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/>
                        <m:t>d</m:t>
                      </m:r>
                      <m:r>
                        <m:rPr>
                          <m:nor/>
                        </m:rPr>
                        <a:rPr lang="en-US" sz="4000" baseline="-25000"/>
                        <m:t>i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445299FD-D83A-40AC-B988-E73552AB89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702" y="311141"/>
                <a:ext cx="1950985" cy="5609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129">
            <a:extLst>
              <a:ext uri="{FF2B5EF4-FFF2-40B4-BE49-F238E27FC236}">
                <a16:creationId xmlns:a16="http://schemas.microsoft.com/office/drawing/2014/main" id="{713ED1EA-37D2-4DC2-8E13-037CA253A305}"/>
              </a:ext>
            </a:extLst>
          </p:cNvPr>
          <p:cNvSpPr/>
          <p:nvPr/>
        </p:nvSpPr>
        <p:spPr>
          <a:xfrm>
            <a:off x="7044330" y="3573821"/>
            <a:ext cx="2017520" cy="553828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30D3C-621E-4422-9C3C-4818C0468910}"/>
                  </a:ext>
                </a:extLst>
              </p:cNvPr>
              <p:cNvSpPr txBox="1"/>
              <p:nvPr/>
            </p:nvSpPr>
            <p:spPr>
              <a:xfrm>
                <a:off x="1765576" y="4072000"/>
                <a:ext cx="7700684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smtClean="0">
                        <a:solidFill>
                          <a:srgbClr val="7030A0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5400" b="1" baseline="-25000" smtClean="0">
                        <a:solidFill>
                          <a:srgbClr val="7030A0"/>
                        </a:solidFill>
                      </a:rPr>
                      <m:t>i</m:t>
                    </m:r>
                  </m:oMath>
                </a14:m>
                <a:r>
                  <a:rPr lang="en-US" sz="5400" b="1" dirty="0">
                    <a:solidFill>
                      <a:srgbClr val="7030A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0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5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7030A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5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7030A0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5400" b="1" i="0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rgbClr val="7030A0"/>
                    </a:solidFill>
                  </a:rPr>
                  <a:t>=-2 </a:t>
                </a:r>
              </a:p>
              <a:p>
                <a:endParaRPr lang="en-US" sz="5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D30D3C-621E-4422-9C3C-4818C0468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576" y="4072000"/>
                <a:ext cx="7700684" cy="212365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316389D-749B-49C3-BB9B-0E340E6AE770}"/>
              </a:ext>
            </a:extLst>
          </p:cNvPr>
          <p:cNvSpPr txBox="1"/>
          <p:nvPr/>
        </p:nvSpPr>
        <p:spPr>
          <a:xfrm>
            <a:off x="1171042" y="5364351"/>
            <a:ext cx="8600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এখানে</a:t>
            </a:r>
            <a:r>
              <a:rPr lang="en-US" sz="6000" b="1" dirty="0">
                <a:solidFill>
                  <a:srgbClr val="FF0000"/>
                </a:solidFill>
              </a:rPr>
              <a:t>, a =40 </a:t>
            </a:r>
            <a:r>
              <a:rPr lang="en-US" sz="6000" b="1" dirty="0" err="1">
                <a:solidFill>
                  <a:srgbClr val="7030A0"/>
                </a:solidFill>
              </a:rPr>
              <a:t>এবং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002060"/>
                </a:solidFill>
              </a:rPr>
              <a:t>c = 10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5DE56A-4D0C-4306-B013-85046499AAD2}"/>
              </a:ext>
            </a:extLst>
          </p:cNvPr>
          <p:cNvGrpSpPr/>
          <p:nvPr/>
        </p:nvGrpSpPr>
        <p:grpSpPr>
          <a:xfrm>
            <a:off x="228600" y="872665"/>
            <a:ext cx="3134760" cy="707886"/>
            <a:chOff x="-424246" y="1576461"/>
            <a:chExt cx="4159609" cy="1068424"/>
          </a:xfrm>
          <a:solidFill>
            <a:srgbClr val="7030A0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4A2F08D-AC3E-4475-BB8C-A892A37EC28B}"/>
                </a:ext>
              </a:extLst>
            </p:cNvPr>
            <p:cNvSpPr/>
            <p:nvPr/>
          </p:nvSpPr>
          <p:spPr>
            <a:xfrm>
              <a:off x="-1" y="1600199"/>
              <a:ext cx="3505199" cy="879763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rgbClr val="FFC000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5A8AFF-71C1-462F-9005-826843F60A1C}"/>
                </a:ext>
              </a:extLst>
            </p:cNvPr>
            <p:cNvSpPr txBox="1"/>
            <p:nvPr/>
          </p:nvSpPr>
          <p:spPr>
            <a:xfrm>
              <a:off x="-424246" y="1576461"/>
              <a:ext cx="4159609" cy="106842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C000"/>
                  </a:solidFill>
                  <a:latin typeface="Arial Black" panose="020B0A04020102020204" pitchFamily="34" charset="0"/>
                </a:rPr>
                <a:t>15-25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F1C377-9260-4DE5-9C34-7DD7DD648942}"/>
              </a:ext>
            </a:extLst>
          </p:cNvPr>
          <p:cNvSpPr txBox="1"/>
          <p:nvPr/>
        </p:nvSpPr>
        <p:spPr>
          <a:xfrm>
            <a:off x="1939827" y="4714967"/>
            <a:ext cx="993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A96EE-CBB1-46A1-A8A6-432E467D2D7A}"/>
              </a:ext>
            </a:extLst>
          </p:cNvPr>
          <p:cNvSpPr txBox="1"/>
          <p:nvPr/>
        </p:nvSpPr>
        <p:spPr>
          <a:xfrm>
            <a:off x="2442591" y="4784652"/>
            <a:ext cx="661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5617E-D05E-4056-89A0-A684F64D63BD}"/>
              </a:ext>
            </a:extLst>
          </p:cNvPr>
          <p:cNvSpPr txBox="1"/>
          <p:nvPr/>
        </p:nvSpPr>
        <p:spPr>
          <a:xfrm>
            <a:off x="6554132" y="4758976"/>
            <a:ext cx="152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1F96D4-4698-48DB-B83B-3B64FD4699EC}"/>
              </a:ext>
            </a:extLst>
          </p:cNvPr>
          <p:cNvSpPr txBox="1"/>
          <p:nvPr/>
        </p:nvSpPr>
        <p:spPr>
          <a:xfrm>
            <a:off x="7349019" y="4841806"/>
            <a:ext cx="75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55EC0-A758-4ABF-96FF-DDE8A40EFE68}"/>
              </a:ext>
            </a:extLst>
          </p:cNvPr>
          <p:cNvSpPr txBox="1"/>
          <p:nvPr/>
        </p:nvSpPr>
        <p:spPr>
          <a:xfrm>
            <a:off x="1593407" y="3123960"/>
            <a:ext cx="1966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a=40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F51638-DB78-4105-A76C-6BA114F2D30B}"/>
              </a:ext>
            </a:extLst>
          </p:cNvPr>
          <p:cNvSpPr txBox="1"/>
          <p:nvPr/>
        </p:nvSpPr>
        <p:spPr>
          <a:xfrm>
            <a:off x="5448457" y="4505407"/>
            <a:ext cx="1238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</a:rPr>
              <a:t>xc</a:t>
            </a:r>
          </a:p>
        </p:txBody>
      </p:sp>
    </p:spTree>
    <p:extLst>
      <p:ext uri="{BB962C8B-B14F-4D97-AF65-F5344CB8AC3E}">
        <p14:creationId xmlns:p14="http://schemas.microsoft.com/office/powerpoint/2010/main" val="112041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"/>
                            </p:stCondLst>
                            <p:childTnLst>
                              <p:par>
                                <p:cTn id="2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500"/>
                            </p:stCondLst>
                            <p:childTnLst>
                              <p:par>
                                <p:cTn id="2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000"/>
                            </p:stCondLst>
                            <p:childTnLst>
                              <p:par>
                                <p:cTn id="3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2500"/>
                            </p:stCondLst>
                            <p:childTnLst>
                              <p:par>
                                <p:cTn id="3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8" grpId="0" animBg="1"/>
      <p:bldP spid="79" grpId="0" animBg="1"/>
      <p:bldP spid="80" grpId="0"/>
      <p:bldP spid="80" grpId="1"/>
      <p:bldP spid="81" grpId="0"/>
      <p:bldP spid="82" grpId="0"/>
      <p:bldP spid="83" grpId="0"/>
      <p:bldP spid="89" grpId="0"/>
      <p:bldP spid="90" grpId="0"/>
      <p:bldP spid="21" grpId="0"/>
      <p:bldP spid="98" grpId="0"/>
      <p:bldP spid="99" grpId="0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5" grpId="0" build="allAtOnce"/>
      <p:bldP spid="6" grpId="0"/>
      <p:bldP spid="6" grpId="1"/>
      <p:bldP spid="7" grpId="0"/>
      <p:bldP spid="8" grpId="0"/>
      <p:bldP spid="11" grpId="0"/>
      <p:bldP spid="1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90448-8E1A-4C46-90F9-851A7C4C8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4191" r="-16216" b="-14191"/>
          <a:stretch/>
        </p:blipFill>
        <p:spPr>
          <a:xfrm>
            <a:off x="4114800" y="-337457"/>
            <a:ext cx="7162800" cy="3581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45D62-7532-45E7-8147-4E2B2CB7F39F}"/>
              </a:ext>
            </a:extLst>
          </p:cNvPr>
          <p:cNvSpPr txBox="1"/>
          <p:nvPr/>
        </p:nvSpPr>
        <p:spPr>
          <a:xfrm>
            <a:off x="6705600" y="443023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</a:rPr>
              <a:t>বা</a:t>
            </a:r>
            <a:r>
              <a:rPr lang="en-US" sz="6000" b="1" dirty="0" err="1">
                <a:solidFill>
                  <a:srgbClr val="C00000"/>
                </a:solidFill>
              </a:rPr>
              <a:t>ড়ি</a:t>
            </a:r>
            <a:r>
              <a:rPr lang="en-US" sz="6000" b="1" dirty="0" err="1">
                <a:solidFill>
                  <a:srgbClr val="FFC000"/>
                </a:solidFill>
              </a:rPr>
              <a:t>র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কা</a:t>
            </a:r>
            <a:r>
              <a:rPr lang="en-US" sz="6000" b="1" dirty="0" err="1">
                <a:solidFill>
                  <a:schemeClr val="accent3">
                    <a:lumMod val="50000"/>
                  </a:schemeClr>
                </a:solidFill>
              </a:rPr>
              <a:t>জ</a:t>
            </a:r>
            <a:endParaRPr lang="en-US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A41B81-EE0E-41C4-822A-BC3139A4F754}"/>
              </a:ext>
            </a:extLst>
          </p:cNvPr>
          <p:cNvSpPr txBox="1"/>
          <p:nvPr/>
        </p:nvSpPr>
        <p:spPr>
          <a:xfrm>
            <a:off x="2895600" y="2853212"/>
            <a:ext cx="868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002060"/>
                </a:solidFill>
              </a:rPr>
              <a:t>২৫ </a:t>
            </a:r>
            <a:r>
              <a:rPr lang="en-US" sz="3200" b="1" dirty="0" err="1">
                <a:solidFill>
                  <a:srgbClr val="002060"/>
                </a:solidFill>
              </a:rPr>
              <a:t>নম্বরের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শ্রেণি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পরীক্ষার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কয়েকজন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ছাত্রের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প্রাপ্ত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নম্বর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দেওয়া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হলো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>
                <a:solidFill>
                  <a:srgbClr val="FF0000"/>
                </a:solidFill>
              </a:rPr>
              <a:t>5, 8, 11, 14, 17, 20, 23, 24.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95D92-A0E8-4DCC-AB77-BB7C21426511}"/>
              </a:ext>
            </a:extLst>
          </p:cNvPr>
          <p:cNvSpPr txBox="1"/>
          <p:nvPr/>
        </p:nvSpPr>
        <p:spPr>
          <a:xfrm>
            <a:off x="4038600" y="520169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7030A0"/>
                </a:solidFill>
              </a:rPr>
              <a:t>ছাত্রদের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প্রাপ্ত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নম্বরের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গাণিতিক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গড়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নির্ণয়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কর</a:t>
            </a:r>
            <a:r>
              <a:rPr lang="en-US" sz="4000" b="1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27270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6DF31D-94E0-4288-AA73-BA895866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029462-BB98-45C1-9B5B-59A48D7C5EC3}"/>
              </a:ext>
            </a:extLst>
          </p:cNvPr>
          <p:cNvSpPr txBox="1"/>
          <p:nvPr/>
        </p:nvSpPr>
        <p:spPr>
          <a:xfrm>
            <a:off x="501575" y="5376871"/>
            <a:ext cx="11493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2060"/>
                </a:solidFill>
              </a:rPr>
              <a:t>যে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কোন</a:t>
            </a:r>
            <a:r>
              <a:rPr lang="en-US" sz="3600" b="1" i="1" dirty="0">
                <a:solidFill>
                  <a:srgbClr val="002060"/>
                </a:solidFill>
              </a:rPr>
              <a:t>  </a:t>
            </a:r>
            <a:r>
              <a:rPr lang="en-US" sz="3600" b="1" i="1" dirty="0" err="1">
                <a:solidFill>
                  <a:srgbClr val="002060"/>
                </a:solidFill>
              </a:rPr>
              <a:t>অনুসন্ধানের</a:t>
            </a:r>
            <a:r>
              <a:rPr lang="en-US" sz="3600" b="1" i="1" dirty="0">
                <a:solidFill>
                  <a:srgbClr val="002060"/>
                </a:solidFill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</a:rPr>
              <a:t>জন্য</a:t>
            </a:r>
            <a:r>
              <a:rPr lang="en-US" sz="3600" b="1" i="1" dirty="0">
                <a:solidFill>
                  <a:srgbClr val="002060"/>
                </a:solidFill>
              </a:rPr>
              <a:t>   : 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</a:rPr>
              <a:t>tibrijee@gmail.com  , +</a:t>
            </a:r>
            <a:r>
              <a:rPr lang="en-US" sz="3600" b="1" i="1" dirty="0">
                <a:solidFill>
                  <a:srgbClr val="7030A0"/>
                </a:solidFill>
                <a:latin typeface="Bahnschrift" panose="020B0502040204020203" pitchFamily="34" charset="0"/>
              </a:rPr>
              <a:t>8801715836688</a:t>
            </a:r>
            <a:endParaRPr lang="en-US" sz="3600" b="1" i="1" dirty="0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4BF882-D1BD-4905-9957-F9C20381AC11}"/>
              </a:ext>
            </a:extLst>
          </p:cNvPr>
          <p:cNvSpPr/>
          <p:nvPr/>
        </p:nvSpPr>
        <p:spPr>
          <a:xfrm>
            <a:off x="1752600" y="4545874"/>
            <a:ext cx="8839200" cy="7881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A39CFE-BBB3-4A76-92E0-6951E2B58887}"/>
              </a:ext>
            </a:extLst>
          </p:cNvPr>
          <p:cNvSpPr txBox="1"/>
          <p:nvPr/>
        </p:nvSpPr>
        <p:spPr>
          <a:xfrm>
            <a:off x="1752600" y="4507873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সবাইকে</a:t>
            </a:r>
            <a:r>
              <a:rPr lang="en-US" sz="6000" b="1" dirty="0"/>
              <a:t> </a:t>
            </a:r>
            <a:r>
              <a:rPr lang="en-US" sz="6000" b="1" dirty="0" err="1"/>
              <a:t>ধন্যবাদ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880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3" y="762000"/>
            <a:ext cx="9144000" cy="94637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C000"/>
                </a:solidFill>
              </a:rPr>
              <a:t>এই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পাঠ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শেষে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শিক্ষার্থীরা</a:t>
            </a:r>
            <a:r>
              <a:rPr lang="en-US" b="1" dirty="0">
                <a:solidFill>
                  <a:srgbClr val="FFC000"/>
                </a:solidFill>
              </a:rPr>
              <a:t>  -</a:t>
            </a:r>
            <a:br>
              <a:rPr lang="en-US" b="1" dirty="0">
                <a:solidFill>
                  <a:srgbClr val="FFC000"/>
                </a:solidFill>
              </a:rPr>
            </a:b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51DBF-FE84-4554-9508-D5DD3E253BAC}"/>
              </a:ext>
            </a:extLst>
          </p:cNvPr>
          <p:cNvSpPr txBox="1"/>
          <p:nvPr/>
        </p:nvSpPr>
        <p:spPr>
          <a:xfrm>
            <a:off x="4343400" y="1574456"/>
            <a:ext cx="755072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00B0F0"/>
                </a:solidFill>
              </a:rPr>
              <a:t>কেন্দ্রীয়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প্রবণতা</a:t>
            </a:r>
            <a:r>
              <a:rPr lang="en-US" sz="4000" b="1" dirty="0">
                <a:solidFill>
                  <a:srgbClr val="00B0F0"/>
                </a:solidFill>
              </a:rPr>
              <a:t> ও </a:t>
            </a:r>
            <a:r>
              <a:rPr lang="en-US" sz="4000" b="1" dirty="0" err="1">
                <a:solidFill>
                  <a:srgbClr val="00B0F0"/>
                </a:solidFill>
              </a:rPr>
              <a:t>তার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পরিমাপ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সম্পর্কে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জানা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যাবে</a:t>
            </a:r>
            <a:r>
              <a:rPr lang="en-US" sz="4000" b="1" dirty="0">
                <a:solidFill>
                  <a:srgbClr val="00B0F0"/>
                </a:solidFill>
              </a:rPr>
              <a:t>।</a:t>
            </a:r>
          </a:p>
          <a:p>
            <a:endParaRPr lang="en-US" b="1" dirty="0">
              <a:solidFill>
                <a:srgbClr val="CEC6E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 err="1"/>
              <a:t>অশ্রেণিগত</a:t>
            </a:r>
            <a:r>
              <a:rPr lang="en-US" sz="4000" b="1" dirty="0"/>
              <a:t> </a:t>
            </a:r>
            <a:r>
              <a:rPr lang="en-US" sz="4000" b="1" dirty="0" err="1"/>
              <a:t>তথ্যের</a:t>
            </a:r>
            <a:r>
              <a:rPr lang="en-US" sz="4000" b="1" dirty="0"/>
              <a:t> </a:t>
            </a:r>
            <a:r>
              <a:rPr lang="en-US" sz="4000" b="1" dirty="0" err="1"/>
              <a:t>গাণিতিক</a:t>
            </a:r>
            <a:r>
              <a:rPr lang="en-US" sz="4000" b="1" dirty="0"/>
              <a:t> </a:t>
            </a:r>
            <a:r>
              <a:rPr lang="en-US" sz="4000" b="1" dirty="0" err="1"/>
              <a:t>গড়</a:t>
            </a:r>
            <a:endParaRPr lang="en-US" sz="4000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শ্রেণিকৃত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তথ্যের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গাণিতিক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গড়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নির্ণয়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করতে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পারবে</a:t>
            </a:r>
            <a:r>
              <a:rPr lang="en-US" sz="4000" b="1" dirty="0">
                <a:solidFill>
                  <a:srgbClr val="FF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3953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B759933-12DF-4AB7-AB50-D5E868EBCC17}"/>
              </a:ext>
            </a:extLst>
          </p:cNvPr>
          <p:cNvSpPr/>
          <p:nvPr/>
        </p:nvSpPr>
        <p:spPr>
          <a:xfrm>
            <a:off x="9787632" y="5944486"/>
            <a:ext cx="122415" cy="176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3357AE-F25E-4A93-9270-9C06E2E352B9}"/>
              </a:ext>
            </a:extLst>
          </p:cNvPr>
          <p:cNvCxnSpPr>
            <a:cxnSpLocks/>
          </p:cNvCxnSpPr>
          <p:nvPr/>
        </p:nvCxnSpPr>
        <p:spPr>
          <a:xfrm>
            <a:off x="4449632" y="6083463"/>
            <a:ext cx="62592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5A20932-8378-4074-A5B4-37F6D921B4D6}"/>
              </a:ext>
            </a:extLst>
          </p:cNvPr>
          <p:cNvSpPr/>
          <p:nvPr/>
        </p:nvSpPr>
        <p:spPr>
          <a:xfrm>
            <a:off x="5260351" y="5966972"/>
            <a:ext cx="122415" cy="176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7B1115B-505C-4CDA-B14D-701BE9264EFB}"/>
              </a:ext>
            </a:extLst>
          </p:cNvPr>
          <p:cNvSpPr/>
          <p:nvPr/>
        </p:nvSpPr>
        <p:spPr>
          <a:xfrm>
            <a:off x="6193484" y="5944486"/>
            <a:ext cx="122416" cy="176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2492CB83-EE9C-4D07-9FD2-4EB72201951B}"/>
              </a:ext>
            </a:extLst>
          </p:cNvPr>
          <p:cNvSpPr/>
          <p:nvPr/>
        </p:nvSpPr>
        <p:spPr>
          <a:xfrm>
            <a:off x="7165349" y="5981960"/>
            <a:ext cx="154899" cy="1611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C8BEF06F-7F97-48D4-902D-25BBE2BBD9CE}"/>
              </a:ext>
            </a:extLst>
          </p:cNvPr>
          <p:cNvSpPr/>
          <p:nvPr/>
        </p:nvSpPr>
        <p:spPr>
          <a:xfrm flipH="1">
            <a:off x="8098482" y="5961975"/>
            <a:ext cx="122415" cy="158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BFF4B25-419B-4DC6-A852-A6F1D6212E33}"/>
              </a:ext>
            </a:extLst>
          </p:cNvPr>
          <p:cNvSpPr/>
          <p:nvPr/>
        </p:nvSpPr>
        <p:spPr>
          <a:xfrm>
            <a:off x="8980412" y="5944486"/>
            <a:ext cx="122417" cy="1986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6F70E5-BD3C-4F5B-929A-D0098CF072CD}"/>
              </a:ext>
            </a:extLst>
          </p:cNvPr>
          <p:cNvCxnSpPr>
            <a:cxnSpLocks/>
          </p:cNvCxnSpPr>
          <p:nvPr/>
        </p:nvCxnSpPr>
        <p:spPr>
          <a:xfrm rot="5400000">
            <a:off x="1739535" y="3385281"/>
            <a:ext cx="54314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7D5A483A-8B06-4AE2-B4F3-5192D153CDB6}"/>
              </a:ext>
            </a:extLst>
          </p:cNvPr>
          <p:cNvSpPr/>
          <p:nvPr/>
        </p:nvSpPr>
        <p:spPr>
          <a:xfrm rot="5400000">
            <a:off x="4377181" y="1424307"/>
            <a:ext cx="122415" cy="176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2BF60440-66FF-4E83-B326-36D45AE899BF}"/>
              </a:ext>
            </a:extLst>
          </p:cNvPr>
          <p:cNvSpPr/>
          <p:nvPr/>
        </p:nvSpPr>
        <p:spPr>
          <a:xfrm rot="5400000">
            <a:off x="4399667" y="2357441"/>
            <a:ext cx="122416" cy="17613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0F50841-25EA-4FFC-8152-4034B709BB26}"/>
              </a:ext>
            </a:extLst>
          </p:cNvPr>
          <p:cNvSpPr/>
          <p:nvPr/>
        </p:nvSpPr>
        <p:spPr>
          <a:xfrm rot="5400000">
            <a:off x="4353446" y="3353042"/>
            <a:ext cx="154899" cy="16114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5423339-C73B-42F9-8202-4D2534736969}"/>
              </a:ext>
            </a:extLst>
          </p:cNvPr>
          <p:cNvSpPr/>
          <p:nvPr/>
        </p:nvSpPr>
        <p:spPr>
          <a:xfrm rot="5400000" flipH="1">
            <a:off x="4390922" y="4271182"/>
            <a:ext cx="122415" cy="1586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3A19806C-C574-40F3-8C29-FE8D4517A226}"/>
              </a:ext>
            </a:extLst>
          </p:cNvPr>
          <p:cNvSpPr/>
          <p:nvPr/>
        </p:nvSpPr>
        <p:spPr>
          <a:xfrm rot="5400000">
            <a:off x="4388424" y="5133127"/>
            <a:ext cx="122417" cy="1986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AAAC2054-1DFD-4A70-B7A8-EFDB27EDA444}"/>
              </a:ext>
            </a:extLst>
          </p:cNvPr>
          <p:cNvSpPr/>
          <p:nvPr/>
        </p:nvSpPr>
        <p:spPr>
          <a:xfrm>
            <a:off x="4351874" y="595462"/>
            <a:ext cx="179883" cy="1224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09BEF02-2A66-4838-B760-B9896064E01C}"/>
              </a:ext>
            </a:extLst>
          </p:cNvPr>
          <p:cNvSpPr txBox="1"/>
          <p:nvPr/>
        </p:nvSpPr>
        <p:spPr>
          <a:xfrm>
            <a:off x="5185613" y="6053540"/>
            <a:ext cx="10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10-20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5689AE-7C7A-47A3-9151-28DC45988BE0}"/>
              </a:ext>
            </a:extLst>
          </p:cNvPr>
          <p:cNvSpPr txBox="1"/>
          <p:nvPr/>
        </p:nvSpPr>
        <p:spPr>
          <a:xfrm>
            <a:off x="6315040" y="5970704"/>
            <a:ext cx="9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20-30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4FD7C9-656E-42C0-808F-709C8DE52412}"/>
              </a:ext>
            </a:extLst>
          </p:cNvPr>
          <p:cNvSpPr txBox="1"/>
          <p:nvPr/>
        </p:nvSpPr>
        <p:spPr>
          <a:xfrm>
            <a:off x="7204598" y="6055039"/>
            <a:ext cx="9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30-40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18D0C9-2A6A-4CCB-8F15-5661F8F89088}"/>
              </a:ext>
            </a:extLst>
          </p:cNvPr>
          <p:cNvSpPr txBox="1"/>
          <p:nvPr/>
        </p:nvSpPr>
        <p:spPr>
          <a:xfrm>
            <a:off x="8133416" y="6094389"/>
            <a:ext cx="9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40-50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76FBE3-A53C-426F-880F-71427610954F}"/>
              </a:ext>
            </a:extLst>
          </p:cNvPr>
          <p:cNvSpPr txBox="1"/>
          <p:nvPr/>
        </p:nvSpPr>
        <p:spPr>
          <a:xfrm>
            <a:off x="8948934" y="6085018"/>
            <a:ext cx="92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50-60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FE2E9D-42DB-4F1E-B4C4-8C82324B6E32}"/>
              </a:ext>
            </a:extLst>
          </p:cNvPr>
          <p:cNvSpPr txBox="1"/>
          <p:nvPr/>
        </p:nvSpPr>
        <p:spPr>
          <a:xfrm>
            <a:off x="3979150" y="4848062"/>
            <a:ext cx="45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4B28572-6FBF-4C1D-A371-A96DC6D0E08D}"/>
              </a:ext>
            </a:extLst>
          </p:cNvPr>
          <p:cNvSpPr txBox="1"/>
          <p:nvPr/>
        </p:nvSpPr>
        <p:spPr>
          <a:xfrm>
            <a:off x="3634755" y="3943343"/>
            <a:ext cx="779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BA16E0-888E-499A-8214-6EC7F8CD6F58}"/>
              </a:ext>
            </a:extLst>
          </p:cNvPr>
          <p:cNvSpPr txBox="1"/>
          <p:nvPr/>
        </p:nvSpPr>
        <p:spPr>
          <a:xfrm>
            <a:off x="3650156" y="2984686"/>
            <a:ext cx="76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044652-BC0D-4335-9243-322BED0F3C6A}"/>
              </a:ext>
            </a:extLst>
          </p:cNvPr>
          <p:cNvSpPr txBox="1"/>
          <p:nvPr/>
        </p:nvSpPr>
        <p:spPr>
          <a:xfrm>
            <a:off x="3672472" y="2060618"/>
            <a:ext cx="763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A849A8-78F9-4A91-8943-719F4084F231}"/>
              </a:ext>
            </a:extLst>
          </p:cNvPr>
          <p:cNvSpPr txBox="1"/>
          <p:nvPr/>
        </p:nvSpPr>
        <p:spPr>
          <a:xfrm>
            <a:off x="3688571" y="1162567"/>
            <a:ext cx="76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CF156B-CB37-4ABB-8FE0-E872FA44C26C}"/>
              </a:ext>
            </a:extLst>
          </p:cNvPr>
          <p:cNvSpPr txBox="1"/>
          <p:nvPr/>
        </p:nvSpPr>
        <p:spPr>
          <a:xfrm>
            <a:off x="3650156" y="252898"/>
            <a:ext cx="77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84672E4-C351-4D74-A24D-733450D7CF79}"/>
              </a:ext>
            </a:extLst>
          </p:cNvPr>
          <p:cNvSpPr/>
          <p:nvPr/>
        </p:nvSpPr>
        <p:spPr>
          <a:xfrm>
            <a:off x="5294241" y="4328656"/>
            <a:ext cx="995030" cy="1724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AF914BA-7D62-48E1-AC61-8C60E5E1F01B}"/>
              </a:ext>
            </a:extLst>
          </p:cNvPr>
          <p:cNvSpPr/>
          <p:nvPr/>
        </p:nvSpPr>
        <p:spPr>
          <a:xfrm>
            <a:off x="6235730" y="2438286"/>
            <a:ext cx="920993" cy="36283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FA7362-6FA8-43FF-A9C6-9503BE2558BF}"/>
              </a:ext>
            </a:extLst>
          </p:cNvPr>
          <p:cNvSpPr/>
          <p:nvPr/>
        </p:nvSpPr>
        <p:spPr>
          <a:xfrm>
            <a:off x="7162800" y="597032"/>
            <a:ext cx="928806" cy="548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3D5DB8-9C13-40CC-9129-05AB3CC26AFA}"/>
              </a:ext>
            </a:extLst>
          </p:cNvPr>
          <p:cNvSpPr/>
          <p:nvPr/>
        </p:nvSpPr>
        <p:spPr>
          <a:xfrm>
            <a:off x="8091606" y="1496455"/>
            <a:ext cx="864665" cy="4570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4C247C2-969A-4C3C-9144-0329E5775B75}"/>
              </a:ext>
            </a:extLst>
          </p:cNvPr>
          <p:cNvSpPr/>
          <p:nvPr/>
        </p:nvSpPr>
        <p:spPr>
          <a:xfrm>
            <a:off x="8967745" y="3247029"/>
            <a:ext cx="902926" cy="281441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75691D-C8DE-4EE0-857E-96609FCAC343}"/>
              </a:ext>
            </a:extLst>
          </p:cNvPr>
          <p:cNvSpPr txBox="1"/>
          <p:nvPr/>
        </p:nvSpPr>
        <p:spPr>
          <a:xfrm>
            <a:off x="10586773" y="5566461"/>
            <a:ext cx="477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6DFEEB-1DD4-4C2F-9D78-55E7D0D3B903}"/>
              </a:ext>
            </a:extLst>
          </p:cNvPr>
          <p:cNvSpPr txBox="1"/>
          <p:nvPr/>
        </p:nvSpPr>
        <p:spPr>
          <a:xfrm>
            <a:off x="4207750" y="-233965"/>
            <a:ext cx="938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y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E452E02-95C0-4009-912A-E79EC8373342}"/>
              </a:ext>
            </a:extLst>
          </p:cNvPr>
          <p:cNvSpPr/>
          <p:nvPr/>
        </p:nvSpPr>
        <p:spPr>
          <a:xfrm>
            <a:off x="5679670" y="4249134"/>
            <a:ext cx="228597" cy="15579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9DA89BC-B348-46B2-B7DE-1B257D242464}"/>
              </a:ext>
            </a:extLst>
          </p:cNvPr>
          <p:cNvSpPr/>
          <p:nvPr/>
        </p:nvSpPr>
        <p:spPr>
          <a:xfrm flipH="1">
            <a:off x="6633407" y="2346773"/>
            <a:ext cx="284237" cy="1224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973D98B-3837-4C5B-8A8F-7A307152F376}"/>
              </a:ext>
            </a:extLst>
          </p:cNvPr>
          <p:cNvSpPr/>
          <p:nvPr/>
        </p:nvSpPr>
        <p:spPr>
          <a:xfrm>
            <a:off x="7535275" y="424126"/>
            <a:ext cx="179883" cy="22150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D179ADA-F208-4C65-8C63-8247075F6A68}"/>
              </a:ext>
            </a:extLst>
          </p:cNvPr>
          <p:cNvSpPr/>
          <p:nvPr/>
        </p:nvSpPr>
        <p:spPr>
          <a:xfrm flipH="1">
            <a:off x="8406299" y="1351767"/>
            <a:ext cx="227290" cy="2228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40B8A0F-1DCD-4E47-8E4F-32B37382722A}"/>
              </a:ext>
            </a:extLst>
          </p:cNvPr>
          <p:cNvSpPr/>
          <p:nvPr/>
        </p:nvSpPr>
        <p:spPr>
          <a:xfrm flipH="1">
            <a:off x="9213987" y="3028868"/>
            <a:ext cx="254784" cy="28037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D7DB36-7C76-44E4-B024-4C91CD483519}"/>
              </a:ext>
            </a:extLst>
          </p:cNvPr>
          <p:cNvCxnSpPr>
            <a:cxnSpLocks/>
            <a:stCxn id="2" idx="0"/>
            <a:endCxn id="3" idx="4"/>
          </p:cNvCxnSpPr>
          <p:nvPr/>
        </p:nvCxnSpPr>
        <p:spPr>
          <a:xfrm flipV="1">
            <a:off x="5793969" y="2469189"/>
            <a:ext cx="981556" cy="17799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108D819-3155-4C95-9C3C-0B08BE079B83}"/>
              </a:ext>
            </a:extLst>
          </p:cNvPr>
          <p:cNvCxnSpPr>
            <a:cxnSpLocks/>
          </p:cNvCxnSpPr>
          <p:nvPr/>
        </p:nvCxnSpPr>
        <p:spPr>
          <a:xfrm flipV="1">
            <a:off x="6820495" y="471369"/>
            <a:ext cx="771519" cy="195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736B0F-6531-41DB-B32D-54842F494590}"/>
              </a:ext>
            </a:extLst>
          </p:cNvPr>
          <p:cNvCxnSpPr>
            <a:cxnSpLocks/>
          </p:cNvCxnSpPr>
          <p:nvPr/>
        </p:nvCxnSpPr>
        <p:spPr>
          <a:xfrm>
            <a:off x="7688891" y="531539"/>
            <a:ext cx="866336" cy="97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A6C4A3-C678-429C-BFCF-31F017EF1262}"/>
              </a:ext>
            </a:extLst>
          </p:cNvPr>
          <p:cNvCxnSpPr>
            <a:cxnSpLocks/>
          </p:cNvCxnSpPr>
          <p:nvPr/>
        </p:nvCxnSpPr>
        <p:spPr>
          <a:xfrm>
            <a:off x="8499071" y="1465382"/>
            <a:ext cx="864996" cy="168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26C3209-3ED1-420E-85D0-87E489E950FA}"/>
              </a:ext>
            </a:extLst>
          </p:cNvPr>
          <p:cNvCxnSpPr>
            <a:stCxn id="2" idx="3"/>
          </p:cNvCxnSpPr>
          <p:nvPr/>
        </p:nvCxnSpPr>
        <p:spPr>
          <a:xfrm flipH="1">
            <a:off x="4879347" y="4382114"/>
            <a:ext cx="833800" cy="1646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FBAAD32-8AA8-4DF8-96A9-D215D2A4E9C3}"/>
              </a:ext>
            </a:extLst>
          </p:cNvPr>
          <p:cNvCxnSpPr>
            <a:cxnSpLocks/>
          </p:cNvCxnSpPr>
          <p:nvPr/>
        </p:nvCxnSpPr>
        <p:spPr>
          <a:xfrm>
            <a:off x="9435354" y="3339992"/>
            <a:ext cx="838199" cy="2748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28B8B3-2315-44D5-BAD3-A0DB088E3779}"/>
              </a:ext>
            </a:extLst>
          </p:cNvPr>
          <p:cNvCxnSpPr/>
          <p:nvPr/>
        </p:nvCxnSpPr>
        <p:spPr>
          <a:xfrm>
            <a:off x="5185613" y="645631"/>
            <a:ext cx="1510613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7B19611-EE88-47FB-BF11-0F70C995641C}"/>
              </a:ext>
            </a:extLst>
          </p:cNvPr>
          <p:cNvCxnSpPr>
            <a:cxnSpLocks/>
          </p:cNvCxnSpPr>
          <p:nvPr/>
        </p:nvCxnSpPr>
        <p:spPr>
          <a:xfrm flipH="1">
            <a:off x="8663901" y="722433"/>
            <a:ext cx="1510613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805A0E-8FE3-4EB1-8289-586E068BEA98}"/>
              </a:ext>
            </a:extLst>
          </p:cNvPr>
          <p:cNvSpPr txBox="1"/>
          <p:nvPr/>
        </p:nvSpPr>
        <p:spPr>
          <a:xfrm>
            <a:off x="1" y="1162567"/>
            <a:ext cx="38822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বিগত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ক্লাশে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আমরা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তথ্যের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লৈখিক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উপস্থাপন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নিয়ে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আলোচনা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করেছিলাম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6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98433"/>
            <a:ext cx="5867400" cy="1006474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solidFill>
                  <a:schemeClr val="tx1"/>
                </a:solidFill>
              </a:rPr>
              <a:t>কেন্দ্রীয়</a:t>
            </a:r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en-US" sz="6000" b="1" dirty="0" err="1">
                <a:solidFill>
                  <a:schemeClr val="tx1"/>
                </a:solidFill>
              </a:rPr>
              <a:t>প্রবণতা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204907"/>
            <a:ext cx="6542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</a:rPr>
              <a:t>সংগৃহীত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তথ্যমালাকে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শ্রেণিবদ্ধকরণ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বা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গণসংখ্যা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নিবেশনের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সাহায্যে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উপস্থাপন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করলে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দেখা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যায়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যে</a:t>
            </a:r>
            <a:r>
              <a:rPr lang="en-US" sz="3600" b="1" dirty="0">
                <a:solidFill>
                  <a:srgbClr val="FFC000"/>
                </a:solidFill>
              </a:rPr>
              <a:t>, </a:t>
            </a:r>
            <a:r>
              <a:rPr lang="en-US" sz="3600" b="1" dirty="0" err="1">
                <a:solidFill>
                  <a:srgbClr val="FFC000"/>
                </a:solidFill>
              </a:rPr>
              <a:t>কেন্দ্রীয়</a:t>
            </a:r>
            <a:r>
              <a:rPr lang="en-US" sz="3600" b="1" dirty="0">
                <a:solidFill>
                  <a:srgbClr val="FFC000"/>
                </a:solidFill>
              </a:rPr>
              <a:t>  </a:t>
            </a:r>
            <a:r>
              <a:rPr lang="en-US" sz="3600" b="1" dirty="0" err="1">
                <a:solidFill>
                  <a:srgbClr val="FFC000"/>
                </a:solidFill>
              </a:rPr>
              <a:t>শ্রেণিগুলোর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গণসংখ্যা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বেশি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থাকে।গণসংখ্যা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নিবেশনের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এই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বৈশিষ্ট্যটি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সর্বপ্রথম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উল্লেখ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করেন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বিখ্যাত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পরিসংখ্যানবিদ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ফ্রিটজ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কাফকা</a:t>
            </a:r>
            <a:r>
              <a:rPr lang="en-US" sz="3600" b="1" dirty="0">
                <a:solidFill>
                  <a:srgbClr val="FFC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02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0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689FF-6BD1-4061-A0E1-58256979CD10}"/>
              </a:ext>
            </a:extLst>
          </p:cNvPr>
          <p:cNvSpPr txBox="1"/>
          <p:nvPr/>
        </p:nvSpPr>
        <p:spPr>
          <a:xfrm>
            <a:off x="3962400" y="381000"/>
            <a:ext cx="7917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/>
              <a:t>তথ্য</a:t>
            </a:r>
            <a:r>
              <a:rPr lang="en-US" sz="3600" b="1" dirty="0"/>
              <a:t> </a:t>
            </a:r>
            <a:r>
              <a:rPr lang="en-US" sz="3600" b="1" dirty="0" err="1"/>
              <a:t>সারির</a:t>
            </a:r>
            <a:r>
              <a:rPr lang="en-US" sz="3600" b="1" dirty="0"/>
              <a:t> </a:t>
            </a:r>
            <a:r>
              <a:rPr lang="en-US" sz="3600" b="1" dirty="0" err="1"/>
              <a:t>অধিকাংশ</a:t>
            </a:r>
            <a:r>
              <a:rPr lang="en-US" sz="3600" b="1" dirty="0"/>
              <a:t> </a:t>
            </a:r>
            <a:r>
              <a:rPr lang="en-US" sz="3600" b="1" dirty="0" err="1"/>
              <a:t>মান</a:t>
            </a:r>
            <a:r>
              <a:rPr lang="en-US" sz="3600" b="1" dirty="0"/>
              <a:t> </a:t>
            </a:r>
            <a:r>
              <a:rPr lang="en-US" sz="3600" b="1" dirty="0" err="1"/>
              <a:t>কেন্দ্রের</a:t>
            </a:r>
            <a:r>
              <a:rPr lang="en-US" sz="3600" b="1" dirty="0"/>
              <a:t> </a:t>
            </a:r>
            <a:r>
              <a:rPr lang="en-US" sz="3600" b="1" dirty="0" err="1"/>
              <a:t>কোন</a:t>
            </a:r>
            <a:r>
              <a:rPr lang="en-US" sz="3600" b="1" dirty="0"/>
              <a:t> </a:t>
            </a:r>
            <a:r>
              <a:rPr lang="en-US" sz="3600" b="1" dirty="0" err="1"/>
              <a:t>একটি</a:t>
            </a:r>
            <a:r>
              <a:rPr lang="en-US" sz="3600" b="1" dirty="0"/>
              <a:t> </a:t>
            </a:r>
            <a:r>
              <a:rPr lang="en-US" sz="3600" b="1" dirty="0" err="1"/>
              <a:t>মানের</a:t>
            </a:r>
            <a:r>
              <a:rPr lang="en-US" sz="3600" b="1" dirty="0"/>
              <a:t> </a:t>
            </a:r>
            <a:r>
              <a:rPr lang="en-US" sz="3600" b="1" dirty="0" err="1"/>
              <a:t>দিকে</a:t>
            </a:r>
            <a:r>
              <a:rPr lang="en-US" sz="3600" b="1" dirty="0"/>
              <a:t> </a:t>
            </a:r>
            <a:r>
              <a:rPr lang="en-US" sz="3600" b="1" dirty="0" err="1"/>
              <a:t>ঘনীভূত</a:t>
            </a:r>
            <a:r>
              <a:rPr lang="en-US" sz="3600" b="1" dirty="0"/>
              <a:t> </a:t>
            </a:r>
            <a:r>
              <a:rPr lang="en-US" sz="3600" b="1" dirty="0" err="1"/>
              <a:t>হওয়ার</a:t>
            </a:r>
            <a:r>
              <a:rPr lang="en-US" sz="3600" b="1" dirty="0"/>
              <a:t> </a:t>
            </a:r>
            <a:r>
              <a:rPr lang="en-US" sz="3600" b="1" dirty="0" err="1"/>
              <a:t>প্রবণতা</a:t>
            </a:r>
            <a:r>
              <a:rPr lang="en-US" sz="3600" b="1" dirty="0"/>
              <a:t> </a:t>
            </a:r>
            <a:r>
              <a:rPr lang="en-US" sz="3600" b="1" dirty="0" err="1"/>
              <a:t>বা</a:t>
            </a:r>
            <a:r>
              <a:rPr lang="en-US" sz="3600" b="1" dirty="0"/>
              <a:t> </a:t>
            </a:r>
            <a:r>
              <a:rPr lang="en-US" sz="3600" b="1" dirty="0" err="1"/>
              <a:t>ঝোঁক</a:t>
            </a:r>
            <a:r>
              <a:rPr lang="en-US" sz="3600" b="1" dirty="0"/>
              <a:t> </a:t>
            </a:r>
            <a:r>
              <a:rPr lang="en-US" sz="3600" b="1" dirty="0" err="1"/>
              <a:t>রয়েছে</a:t>
            </a:r>
            <a:r>
              <a:rPr lang="en-US" sz="3600" b="1" dirty="0"/>
              <a:t>। </a:t>
            </a:r>
            <a:r>
              <a:rPr lang="en-US" sz="3600" b="1" dirty="0" err="1"/>
              <a:t>তথ্যসারির</a:t>
            </a:r>
            <a:r>
              <a:rPr lang="en-US" sz="3600" b="1" dirty="0"/>
              <a:t> </a:t>
            </a:r>
            <a:r>
              <a:rPr lang="en-US" sz="3600" b="1" dirty="0" err="1"/>
              <a:t>কেন্দ্রের</a:t>
            </a:r>
            <a:r>
              <a:rPr lang="en-US" sz="3600" b="1" dirty="0"/>
              <a:t> </a:t>
            </a:r>
            <a:r>
              <a:rPr lang="en-US" sz="3600" b="1" dirty="0" err="1"/>
              <a:t>এই</a:t>
            </a:r>
            <a:r>
              <a:rPr lang="en-US" sz="3600" b="1" dirty="0"/>
              <a:t> </a:t>
            </a:r>
            <a:r>
              <a:rPr lang="en-US" sz="3600" b="1" dirty="0" err="1"/>
              <a:t>মানটিকে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কেন্দ্রীয়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মান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বা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মধ্যক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মান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/>
              <a:t>বলে</a:t>
            </a:r>
            <a:r>
              <a:rPr lang="en-US" sz="3600" b="1" dirty="0"/>
              <a:t>; </a:t>
            </a:r>
            <a:r>
              <a:rPr lang="en-US" sz="3600" b="1" dirty="0" err="1"/>
              <a:t>যাকে</a:t>
            </a:r>
            <a:r>
              <a:rPr lang="en-US" sz="3600" b="1" dirty="0"/>
              <a:t> </a:t>
            </a:r>
            <a:r>
              <a:rPr lang="en-US" sz="3600" b="1" dirty="0" err="1"/>
              <a:t>আমরা</a:t>
            </a:r>
            <a:r>
              <a:rPr lang="en-US" sz="3600" b="1" dirty="0"/>
              <a:t> </a:t>
            </a:r>
            <a:r>
              <a:rPr lang="en-US" sz="3600" b="1" dirty="0" err="1"/>
              <a:t>সচরাচর</a:t>
            </a:r>
            <a:r>
              <a:rPr lang="en-US" sz="3600" b="1" dirty="0"/>
              <a:t> </a:t>
            </a:r>
            <a:r>
              <a:rPr lang="en-US" sz="3600" b="1" dirty="0" err="1"/>
              <a:t>গড়</a:t>
            </a:r>
            <a:r>
              <a:rPr lang="en-US" sz="3600" b="1" dirty="0"/>
              <a:t> </a:t>
            </a:r>
            <a:r>
              <a:rPr lang="en-US" sz="3600" b="1" dirty="0" err="1"/>
              <a:t>বলে</a:t>
            </a:r>
            <a:r>
              <a:rPr lang="en-US" sz="3600" b="1" dirty="0"/>
              <a:t> </a:t>
            </a:r>
            <a:r>
              <a:rPr lang="en-US" sz="3600" b="1" dirty="0" err="1"/>
              <a:t>থাকি</a:t>
            </a:r>
            <a:r>
              <a:rPr lang="en-US" sz="3600" b="1" dirty="0"/>
              <a:t>। </a:t>
            </a:r>
            <a:r>
              <a:rPr lang="en-US" sz="3600" b="1" dirty="0" err="1"/>
              <a:t>এভাবে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মধ্যক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মান</a:t>
            </a:r>
            <a:r>
              <a:rPr lang="en-US" sz="3600" b="1" dirty="0">
                <a:solidFill>
                  <a:srgbClr val="FFC000"/>
                </a:solidFill>
              </a:rPr>
              <a:t> / </a:t>
            </a:r>
            <a:r>
              <a:rPr lang="en-US" sz="3600" b="1" dirty="0" err="1">
                <a:solidFill>
                  <a:srgbClr val="FFC000"/>
                </a:solidFill>
              </a:rPr>
              <a:t>কেন্দ্রীয়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মান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/>
              <a:t>দ্বারা</a:t>
            </a:r>
            <a:r>
              <a:rPr lang="en-US" sz="3600" b="1" dirty="0"/>
              <a:t> </a:t>
            </a:r>
            <a:r>
              <a:rPr lang="en-US" sz="3600" b="1" dirty="0" err="1"/>
              <a:t>কোন</a:t>
            </a:r>
            <a:r>
              <a:rPr lang="en-US" sz="3600" b="1" dirty="0"/>
              <a:t> </a:t>
            </a:r>
            <a:r>
              <a:rPr lang="en-US" sz="3600" b="1" dirty="0" err="1"/>
              <a:t>তথ্যসারি</a:t>
            </a:r>
            <a:r>
              <a:rPr lang="en-US" sz="3600" b="1" dirty="0"/>
              <a:t> </a:t>
            </a:r>
            <a:r>
              <a:rPr lang="en-US" sz="3600" b="1" dirty="0" err="1"/>
              <a:t>বা</a:t>
            </a:r>
            <a:r>
              <a:rPr lang="en-US" sz="3600" b="1" dirty="0"/>
              <a:t> </a:t>
            </a:r>
            <a:r>
              <a:rPr lang="en-US" sz="3600" b="1" dirty="0" err="1"/>
              <a:t>গণসংখ্যা</a:t>
            </a:r>
            <a:r>
              <a:rPr lang="en-US" sz="3600" b="1" dirty="0"/>
              <a:t> </a:t>
            </a:r>
            <a:r>
              <a:rPr lang="en-US" sz="3600" b="1" dirty="0" err="1"/>
              <a:t>নিবেশনকে</a:t>
            </a:r>
            <a:r>
              <a:rPr lang="en-US" sz="3600" b="1" dirty="0"/>
              <a:t> </a:t>
            </a:r>
            <a:r>
              <a:rPr lang="en-US" sz="3600" b="1" dirty="0" err="1"/>
              <a:t>উপস্থাপন</a:t>
            </a:r>
            <a:r>
              <a:rPr lang="en-US" sz="3600" b="1" dirty="0"/>
              <a:t> </a:t>
            </a:r>
            <a:r>
              <a:rPr lang="en-US" sz="3600" b="1" dirty="0" err="1"/>
              <a:t>করার</a:t>
            </a:r>
            <a:r>
              <a:rPr lang="en-US" sz="3600" b="1" dirty="0"/>
              <a:t> </a:t>
            </a:r>
            <a:r>
              <a:rPr lang="en-US" sz="3600" b="1" dirty="0" err="1"/>
              <a:t>প্রবণতাকে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কেন্দ্রীয়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প্রবণতা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/>
              <a:t>বলে</a:t>
            </a:r>
            <a:r>
              <a:rPr lang="en-US" sz="36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4435942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689FF-6BD1-4061-A0E1-58256979CD10}"/>
              </a:ext>
            </a:extLst>
          </p:cNvPr>
          <p:cNvSpPr txBox="1"/>
          <p:nvPr/>
        </p:nvSpPr>
        <p:spPr>
          <a:xfrm>
            <a:off x="4267200" y="1459974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C000"/>
                </a:solidFill>
              </a:rPr>
              <a:t>কেন্দ্রীয়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প্রবণতার</a:t>
            </a:r>
            <a:r>
              <a:rPr lang="en-US" sz="4800" b="1" dirty="0">
                <a:solidFill>
                  <a:srgbClr val="FFC000"/>
                </a:solidFill>
              </a:rPr>
              <a:t> </a:t>
            </a:r>
            <a:r>
              <a:rPr lang="en-US" sz="4800" b="1" dirty="0" err="1">
                <a:solidFill>
                  <a:srgbClr val="FFC000"/>
                </a:solidFill>
              </a:rPr>
              <a:t>পরিমাপ</a:t>
            </a:r>
            <a:r>
              <a:rPr lang="en-US" sz="4800" b="1" dirty="0">
                <a:solidFill>
                  <a:srgbClr val="FFC000"/>
                </a:solidFill>
              </a:rPr>
              <a:t>  </a:t>
            </a:r>
            <a:r>
              <a:rPr lang="en-US" sz="4800" b="1" dirty="0" err="1"/>
              <a:t>হলো</a:t>
            </a:r>
            <a:r>
              <a:rPr lang="en-US" sz="4800" b="1" dirty="0"/>
              <a:t> </a:t>
            </a:r>
            <a:r>
              <a:rPr lang="en-US" sz="4800" b="1" dirty="0" err="1"/>
              <a:t>একটি</a:t>
            </a:r>
            <a:r>
              <a:rPr lang="en-US" sz="4800" b="1" dirty="0"/>
              <a:t> </a:t>
            </a:r>
            <a:r>
              <a:rPr lang="en-US" sz="4800" b="1" dirty="0" err="1"/>
              <a:t>প্রতিনিধিত্বকারী</a:t>
            </a:r>
            <a:r>
              <a:rPr lang="en-US" sz="4800" b="1" dirty="0"/>
              <a:t> </a:t>
            </a:r>
            <a:r>
              <a:rPr lang="en-US" sz="4800" b="1" dirty="0" err="1"/>
              <a:t>মান</a:t>
            </a:r>
            <a:r>
              <a:rPr lang="en-US" sz="4800" b="1" dirty="0"/>
              <a:t> </a:t>
            </a:r>
            <a:r>
              <a:rPr lang="en-US" sz="4800" b="1" dirty="0" err="1"/>
              <a:t>যার</a:t>
            </a:r>
            <a:r>
              <a:rPr lang="en-US" sz="4800" b="1" dirty="0"/>
              <a:t> </a:t>
            </a:r>
            <a:r>
              <a:rPr lang="en-US" sz="4800" b="1" dirty="0" err="1"/>
              <a:t>চারদিকে</a:t>
            </a:r>
            <a:r>
              <a:rPr lang="en-US" sz="4800" b="1" dirty="0"/>
              <a:t> </a:t>
            </a:r>
            <a:r>
              <a:rPr lang="en-US" sz="4800" b="1" dirty="0" err="1"/>
              <a:t>অন্যান্য</a:t>
            </a:r>
            <a:r>
              <a:rPr lang="en-US" sz="4800" b="1" dirty="0"/>
              <a:t> </a:t>
            </a:r>
            <a:r>
              <a:rPr lang="en-US" sz="4800" b="1" dirty="0" err="1"/>
              <a:t>মান</a:t>
            </a:r>
            <a:r>
              <a:rPr lang="en-US" sz="4800" b="1" dirty="0"/>
              <a:t> </a:t>
            </a:r>
            <a:r>
              <a:rPr lang="en-US" sz="4800" b="1" dirty="0" err="1"/>
              <a:t>একত্রে</a:t>
            </a:r>
            <a:r>
              <a:rPr lang="en-US" sz="4800" b="1" dirty="0"/>
              <a:t> </a:t>
            </a:r>
            <a:r>
              <a:rPr lang="en-US" sz="4800" b="1" dirty="0" err="1"/>
              <a:t>জড়ো</a:t>
            </a:r>
            <a:r>
              <a:rPr lang="en-US" sz="4800" b="1" dirty="0"/>
              <a:t> </a:t>
            </a:r>
            <a:r>
              <a:rPr lang="en-US" sz="4800" b="1" dirty="0" err="1"/>
              <a:t>হয়</a:t>
            </a:r>
            <a:r>
              <a:rPr lang="en-US" sz="4800" b="1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603364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BAA324-F261-4A6A-A578-A4B4509B93EC}"/>
              </a:ext>
            </a:extLst>
          </p:cNvPr>
          <p:cNvSpPr txBox="1"/>
          <p:nvPr/>
        </p:nvSpPr>
        <p:spPr>
          <a:xfrm>
            <a:off x="1905000" y="688300"/>
            <a:ext cx="937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কেন্দ্রীয়</a:t>
            </a:r>
            <a:r>
              <a:rPr lang="en-US" sz="3200" b="1" dirty="0"/>
              <a:t> </a:t>
            </a:r>
            <a:r>
              <a:rPr lang="en-US" sz="3200" b="1" dirty="0" err="1"/>
              <a:t>প্রবণতা</a:t>
            </a:r>
            <a:r>
              <a:rPr lang="en-US" sz="3200" b="1" dirty="0"/>
              <a:t> </a:t>
            </a:r>
            <a:r>
              <a:rPr lang="en-US" sz="3200" b="1" dirty="0" err="1"/>
              <a:t>সম্পর্কে</a:t>
            </a:r>
            <a:r>
              <a:rPr lang="en-US" sz="3200" b="1" dirty="0"/>
              <a:t> </a:t>
            </a:r>
            <a:r>
              <a:rPr lang="en-US" sz="3200" b="1" dirty="0" err="1"/>
              <a:t>ধারণার</a:t>
            </a:r>
            <a:r>
              <a:rPr lang="en-US" sz="3200" b="1" dirty="0"/>
              <a:t> </a:t>
            </a:r>
            <a:r>
              <a:rPr lang="en-US" sz="3200" b="1" dirty="0" err="1"/>
              <a:t>জন্য</a:t>
            </a:r>
            <a:r>
              <a:rPr lang="en-US" sz="3200" b="1" dirty="0"/>
              <a:t> </a:t>
            </a:r>
            <a:r>
              <a:rPr lang="en-US" sz="3200" b="1" dirty="0" err="1"/>
              <a:t>নিচে</a:t>
            </a:r>
            <a:r>
              <a:rPr lang="en-US" sz="3200" b="1" dirty="0"/>
              <a:t> </a:t>
            </a:r>
            <a:r>
              <a:rPr lang="en-US" sz="3200" b="1" dirty="0" err="1"/>
              <a:t>একটি</a:t>
            </a:r>
            <a:r>
              <a:rPr lang="en-US" sz="3200" b="1" dirty="0"/>
              <a:t> </a:t>
            </a:r>
            <a:r>
              <a:rPr lang="en-US" sz="3200" b="1" dirty="0" err="1"/>
              <a:t>গণসংখ্যা</a:t>
            </a:r>
            <a:r>
              <a:rPr lang="en-US" sz="3200" b="1" dirty="0"/>
              <a:t> </a:t>
            </a:r>
            <a:r>
              <a:rPr lang="en-US" sz="3200" b="1" dirty="0" err="1"/>
              <a:t>নিবেশনের</a:t>
            </a:r>
            <a:r>
              <a:rPr lang="en-US" sz="3200" b="1" dirty="0"/>
              <a:t> </a:t>
            </a:r>
            <a:r>
              <a:rPr lang="en-US" sz="3200" b="1" dirty="0" err="1"/>
              <a:t>উদাহরণ</a:t>
            </a:r>
            <a:r>
              <a:rPr lang="en-US" sz="3200" b="1" dirty="0"/>
              <a:t> </a:t>
            </a:r>
            <a:r>
              <a:rPr lang="en-US" sz="3200" b="1" dirty="0" err="1"/>
              <a:t>দেওয়া</a:t>
            </a:r>
            <a:r>
              <a:rPr lang="en-US" sz="3200" b="1" dirty="0"/>
              <a:t> </a:t>
            </a:r>
            <a:r>
              <a:rPr lang="en-US" sz="3200" b="1" dirty="0" err="1"/>
              <a:t>হলো</a:t>
            </a:r>
            <a:r>
              <a:rPr lang="en-US" sz="32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3">
                <a:extLst>
                  <a:ext uri="{FF2B5EF4-FFF2-40B4-BE49-F238E27FC236}">
                    <a16:creationId xmlns:a16="http://schemas.microsoft.com/office/drawing/2014/main" id="{303E0A5B-80CD-461A-BEF6-4FB86D804B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102367"/>
                  </p:ext>
                </p:extLst>
              </p:nvPr>
            </p:nvGraphicFramePr>
            <p:xfrm>
              <a:off x="3077585" y="1987968"/>
              <a:ext cx="8586241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0727">
                      <a:extLst>
                        <a:ext uri="{9D8B030D-6E8A-4147-A177-3AD203B41FA5}">
                          <a16:colId xmlns:a16="http://schemas.microsoft.com/office/drawing/2014/main" val="1880023892"/>
                        </a:ext>
                      </a:extLst>
                    </a:gridCol>
                    <a:gridCol w="987798">
                      <a:extLst>
                        <a:ext uri="{9D8B030D-6E8A-4147-A177-3AD203B41FA5}">
                          <a16:colId xmlns:a16="http://schemas.microsoft.com/office/drawing/2014/main" val="3437560796"/>
                        </a:ext>
                      </a:extLst>
                    </a:gridCol>
                    <a:gridCol w="1063782">
                      <a:extLst>
                        <a:ext uri="{9D8B030D-6E8A-4147-A177-3AD203B41FA5}">
                          <a16:colId xmlns:a16="http://schemas.microsoft.com/office/drawing/2014/main" val="36766236"/>
                        </a:ext>
                      </a:extLst>
                    </a:gridCol>
                    <a:gridCol w="1139767">
                      <a:extLst>
                        <a:ext uri="{9D8B030D-6E8A-4147-A177-3AD203B41FA5}">
                          <a16:colId xmlns:a16="http://schemas.microsoft.com/office/drawing/2014/main" val="4245805384"/>
                        </a:ext>
                      </a:extLst>
                    </a:gridCol>
                    <a:gridCol w="1215751">
                      <a:extLst>
                        <a:ext uri="{9D8B030D-6E8A-4147-A177-3AD203B41FA5}">
                          <a16:colId xmlns:a16="http://schemas.microsoft.com/office/drawing/2014/main" val="4020669358"/>
                        </a:ext>
                      </a:extLst>
                    </a:gridCol>
                    <a:gridCol w="1168416">
                      <a:extLst>
                        <a:ext uri="{9D8B030D-6E8A-4147-A177-3AD203B41FA5}">
                          <a16:colId xmlns:a16="http://schemas.microsoft.com/office/drawing/2014/main" val="415821936"/>
                        </a:ext>
                      </a:extLst>
                    </a:gridCol>
                  </a:tblGrid>
                  <a:tr h="1179870">
                    <a:tc>
                      <a:txBody>
                        <a:bodyPr/>
                        <a:lstStyle/>
                        <a:p>
                          <a:r>
                            <a:rPr lang="en-US" sz="4400" dirty="0">
                              <a:solidFill>
                                <a:srgbClr val="FF0000"/>
                              </a:solidFill>
                            </a:rPr>
                            <a:t>প্রাপ্ত </a:t>
                          </a:r>
                          <a:r>
                            <a:rPr lang="en-US" sz="4400" dirty="0" err="1">
                              <a:solidFill>
                                <a:srgbClr val="FF0000"/>
                              </a:solidFill>
                            </a:rPr>
                            <a:t>নম্বর</a:t>
                          </a:r>
                          <a:r>
                            <a:rPr lang="en-US" sz="4400" dirty="0">
                              <a:solidFill>
                                <a:srgbClr val="FF0000"/>
                              </a:solidFill>
                            </a:rPr>
                            <a:t> (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4400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0-10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10-20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20-30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30-40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40-50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9252647"/>
                      </a:ext>
                    </a:extLst>
                  </a:tr>
                  <a:tr h="11300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1" dirty="0" err="1"/>
                            <a:t>ছাত্র-ছাত্রীর</a:t>
                          </a:r>
                          <a:r>
                            <a:rPr lang="en-US" sz="4000" b="1" dirty="0"/>
                            <a:t> </a:t>
                          </a:r>
                          <a:r>
                            <a:rPr lang="en-US" sz="4000" b="1" dirty="0" err="1"/>
                            <a:t>সংখ্যা</a:t>
                          </a:r>
                          <a:r>
                            <a:rPr lang="en-US" sz="4000" b="1" dirty="0"/>
                            <a:t> </a:t>
                          </a:r>
                          <a:r>
                            <a:rPr lang="en-US" sz="6000" b="1" dirty="0">
                              <a:solidFill>
                                <a:srgbClr val="002060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6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6000" b="1" dirty="0">
                              <a:solidFill>
                                <a:srgbClr val="002060"/>
                              </a:solidFill>
                            </a:rPr>
                            <a:t> ) </a:t>
                          </a:r>
                          <a:endParaRPr lang="en-US" sz="6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7761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3">
                <a:extLst>
                  <a:ext uri="{FF2B5EF4-FFF2-40B4-BE49-F238E27FC236}">
                    <a16:creationId xmlns:a16="http://schemas.microsoft.com/office/drawing/2014/main" id="{303E0A5B-80CD-461A-BEF6-4FB86D804B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102367"/>
                  </p:ext>
                </p:extLst>
              </p:nvPr>
            </p:nvGraphicFramePr>
            <p:xfrm>
              <a:off x="3077585" y="1987968"/>
              <a:ext cx="8586241" cy="3169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10727">
                      <a:extLst>
                        <a:ext uri="{9D8B030D-6E8A-4147-A177-3AD203B41FA5}">
                          <a16:colId xmlns:a16="http://schemas.microsoft.com/office/drawing/2014/main" val="1880023892"/>
                        </a:ext>
                      </a:extLst>
                    </a:gridCol>
                    <a:gridCol w="987798">
                      <a:extLst>
                        <a:ext uri="{9D8B030D-6E8A-4147-A177-3AD203B41FA5}">
                          <a16:colId xmlns:a16="http://schemas.microsoft.com/office/drawing/2014/main" val="3437560796"/>
                        </a:ext>
                      </a:extLst>
                    </a:gridCol>
                    <a:gridCol w="1063782">
                      <a:extLst>
                        <a:ext uri="{9D8B030D-6E8A-4147-A177-3AD203B41FA5}">
                          <a16:colId xmlns:a16="http://schemas.microsoft.com/office/drawing/2014/main" val="36766236"/>
                        </a:ext>
                      </a:extLst>
                    </a:gridCol>
                    <a:gridCol w="1139767">
                      <a:extLst>
                        <a:ext uri="{9D8B030D-6E8A-4147-A177-3AD203B41FA5}">
                          <a16:colId xmlns:a16="http://schemas.microsoft.com/office/drawing/2014/main" val="4245805384"/>
                        </a:ext>
                      </a:extLst>
                    </a:gridCol>
                    <a:gridCol w="1215751">
                      <a:extLst>
                        <a:ext uri="{9D8B030D-6E8A-4147-A177-3AD203B41FA5}">
                          <a16:colId xmlns:a16="http://schemas.microsoft.com/office/drawing/2014/main" val="4020669358"/>
                        </a:ext>
                      </a:extLst>
                    </a:gridCol>
                    <a:gridCol w="1168416">
                      <a:extLst>
                        <a:ext uri="{9D8B030D-6E8A-4147-A177-3AD203B41FA5}">
                          <a16:colId xmlns:a16="http://schemas.microsoft.com/office/drawing/2014/main" val="415821936"/>
                        </a:ext>
                      </a:extLst>
                    </a:gridCol>
                  </a:tblGrid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" t="-9020" r="-186235" b="-13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0-10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10-20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20-30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30-40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4800" dirty="0">
                              <a:solidFill>
                                <a:srgbClr val="FF0000"/>
                              </a:solidFill>
                              <a:latin typeface="Agency FB" panose="020B0503020202020204" pitchFamily="34" charset="0"/>
                            </a:rPr>
                            <a:t>40-50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69252647"/>
                      </a:ext>
                    </a:extLst>
                  </a:tr>
                  <a:tr h="16154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" t="-104511" r="-186235" b="-25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b="1" dirty="0">
                              <a:latin typeface="Agency FB" panose="020B0503020202020204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77613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C093DA-CDA8-4B24-A915-8BEFF27E9F22}"/>
              </a:ext>
            </a:extLst>
          </p:cNvPr>
          <p:cNvCxnSpPr>
            <a:cxnSpLocks/>
          </p:cNvCxnSpPr>
          <p:nvPr/>
        </p:nvCxnSpPr>
        <p:spPr>
          <a:xfrm>
            <a:off x="2977024" y="3487269"/>
            <a:ext cx="86868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52894C-D637-4774-AE4B-59BB4172D73C}"/>
              </a:ext>
            </a:extLst>
          </p:cNvPr>
          <p:cNvCxnSpPr>
            <a:cxnSpLocks/>
          </p:cNvCxnSpPr>
          <p:nvPr/>
        </p:nvCxnSpPr>
        <p:spPr>
          <a:xfrm>
            <a:off x="3029607" y="2012647"/>
            <a:ext cx="86868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51C239-EBFB-4D3A-8A50-DA6845FB02A0}"/>
              </a:ext>
            </a:extLst>
          </p:cNvPr>
          <p:cNvCxnSpPr>
            <a:cxnSpLocks/>
          </p:cNvCxnSpPr>
          <p:nvPr/>
        </p:nvCxnSpPr>
        <p:spPr>
          <a:xfrm>
            <a:off x="2977024" y="5130604"/>
            <a:ext cx="86868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1E842D-9607-471B-A8C6-E4551C02A7B3}"/>
              </a:ext>
            </a:extLst>
          </p:cNvPr>
          <p:cNvCxnSpPr>
            <a:cxnSpLocks/>
          </p:cNvCxnSpPr>
          <p:nvPr/>
        </p:nvCxnSpPr>
        <p:spPr>
          <a:xfrm flipH="1" flipV="1">
            <a:off x="3027304" y="2004152"/>
            <a:ext cx="2303" cy="312645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013EA5-59C4-4B42-843F-D9375B35E07A}"/>
              </a:ext>
            </a:extLst>
          </p:cNvPr>
          <p:cNvCxnSpPr>
            <a:cxnSpLocks/>
          </p:cNvCxnSpPr>
          <p:nvPr/>
        </p:nvCxnSpPr>
        <p:spPr>
          <a:xfrm flipV="1">
            <a:off x="7048499" y="1948973"/>
            <a:ext cx="0" cy="318163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5039A-E765-45A9-97B9-D3C752FE3D28}"/>
              </a:ext>
            </a:extLst>
          </p:cNvPr>
          <p:cNvCxnSpPr>
            <a:cxnSpLocks/>
          </p:cNvCxnSpPr>
          <p:nvPr/>
        </p:nvCxnSpPr>
        <p:spPr>
          <a:xfrm flipV="1">
            <a:off x="6096000" y="2020336"/>
            <a:ext cx="0" cy="307659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D1EEDE-4306-4E44-8AC7-6C6FEBDDAF33}"/>
              </a:ext>
            </a:extLst>
          </p:cNvPr>
          <p:cNvCxnSpPr>
            <a:cxnSpLocks/>
          </p:cNvCxnSpPr>
          <p:nvPr/>
        </p:nvCxnSpPr>
        <p:spPr>
          <a:xfrm flipV="1">
            <a:off x="8077200" y="1971045"/>
            <a:ext cx="0" cy="3186843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7062568-D310-4ECA-83E9-D38916E21E9C}"/>
              </a:ext>
            </a:extLst>
          </p:cNvPr>
          <p:cNvCxnSpPr>
            <a:cxnSpLocks/>
          </p:cNvCxnSpPr>
          <p:nvPr/>
        </p:nvCxnSpPr>
        <p:spPr>
          <a:xfrm flipV="1">
            <a:off x="9220200" y="2037999"/>
            <a:ext cx="0" cy="307659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A2F05F8-D014-4584-8869-1240F8DDBD6C}"/>
              </a:ext>
            </a:extLst>
          </p:cNvPr>
          <p:cNvCxnSpPr>
            <a:cxnSpLocks/>
          </p:cNvCxnSpPr>
          <p:nvPr/>
        </p:nvCxnSpPr>
        <p:spPr>
          <a:xfrm flipV="1">
            <a:off x="10439400" y="2037999"/>
            <a:ext cx="0" cy="307659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0DAD35-4117-400A-A5AB-BBCE12BF2BCD}"/>
              </a:ext>
            </a:extLst>
          </p:cNvPr>
          <p:cNvCxnSpPr>
            <a:cxnSpLocks/>
          </p:cNvCxnSpPr>
          <p:nvPr/>
        </p:nvCxnSpPr>
        <p:spPr>
          <a:xfrm flipV="1">
            <a:off x="11613545" y="2004152"/>
            <a:ext cx="0" cy="3076592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17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4DC6DF1-0FB6-49A1-8EEB-F351E9CA0907}"/>
              </a:ext>
            </a:extLst>
          </p:cNvPr>
          <p:cNvSpPr txBox="1"/>
          <p:nvPr/>
        </p:nvSpPr>
        <p:spPr>
          <a:xfrm>
            <a:off x="3460331" y="369143"/>
            <a:ext cx="7381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কেন্দ্রীয়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প্রবণতার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পরিমাপকে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পাঁচ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ভাগে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ভাগ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করা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যায়</a:t>
            </a:r>
            <a:r>
              <a:rPr lang="en-US" sz="4000" b="1" dirty="0">
                <a:solidFill>
                  <a:srgbClr val="002060"/>
                </a:solidFill>
              </a:rPr>
              <a:t>।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E9FCA74-30C4-4915-AEC7-F0158AE1B284}"/>
              </a:ext>
            </a:extLst>
          </p:cNvPr>
          <p:cNvGrpSpPr/>
          <p:nvPr/>
        </p:nvGrpSpPr>
        <p:grpSpPr>
          <a:xfrm>
            <a:off x="6570881" y="5661026"/>
            <a:ext cx="5026799" cy="755738"/>
            <a:chOff x="6191234" y="-49481"/>
            <a:chExt cx="5938904" cy="1219200"/>
          </a:xfr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B5DF8C1-EA29-4350-9A2A-5615997B53EE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8E2AC15-89CD-4109-8871-5CE578D4851A}"/>
                </a:ext>
              </a:extLst>
            </p:cNvPr>
            <p:cNvSpPr txBox="1"/>
            <p:nvPr/>
          </p:nvSpPr>
          <p:spPr>
            <a:xfrm>
              <a:off x="6641229" y="16338"/>
              <a:ext cx="5250116" cy="9433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প্রচুরক</a:t>
              </a:r>
              <a:endParaRPr lang="en-US" sz="3200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B3532DA-1F33-4285-A5D7-3EDBECEEF6B4}"/>
              </a:ext>
            </a:extLst>
          </p:cNvPr>
          <p:cNvSpPr/>
          <p:nvPr/>
        </p:nvSpPr>
        <p:spPr>
          <a:xfrm rot="16200000">
            <a:off x="5823593" y="5012773"/>
            <a:ext cx="755739" cy="2039721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90A8CD2-3E5B-435B-8AE8-BAA7C8978CE9}"/>
              </a:ext>
            </a:extLst>
          </p:cNvPr>
          <p:cNvGrpSpPr/>
          <p:nvPr/>
        </p:nvGrpSpPr>
        <p:grpSpPr>
          <a:xfrm>
            <a:off x="5317404" y="5661024"/>
            <a:ext cx="980982" cy="769441"/>
            <a:chOff x="1798069" y="3083785"/>
            <a:chExt cx="718816" cy="700034"/>
          </a:xfrm>
          <a:solidFill>
            <a:srgbClr val="FF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1F850E1-BC36-4DA4-8B9C-E33C028C0B8C}"/>
                </a:ext>
              </a:extLst>
            </p:cNvPr>
            <p:cNvSpPr/>
            <p:nvPr/>
          </p:nvSpPr>
          <p:spPr>
            <a:xfrm>
              <a:off x="1798069" y="3097031"/>
              <a:ext cx="580588" cy="685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7D99B51-B30D-424A-8462-05D65838A6EB}"/>
                </a:ext>
              </a:extLst>
            </p:cNvPr>
            <p:cNvSpPr txBox="1"/>
            <p:nvPr/>
          </p:nvSpPr>
          <p:spPr>
            <a:xfrm>
              <a:off x="1869468" y="3083785"/>
              <a:ext cx="647417" cy="70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৫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8AA4D3B-9887-4CA8-90C7-08BCAC00746C}"/>
              </a:ext>
            </a:extLst>
          </p:cNvPr>
          <p:cNvGrpSpPr/>
          <p:nvPr/>
        </p:nvGrpSpPr>
        <p:grpSpPr>
          <a:xfrm>
            <a:off x="6570880" y="4742321"/>
            <a:ext cx="5026799" cy="742974"/>
            <a:chOff x="6191234" y="-49481"/>
            <a:chExt cx="5938904" cy="1090879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EE118B-F20A-4B5C-AFD7-D79F3146B85A}"/>
                </a:ext>
              </a:extLst>
            </p:cNvPr>
            <p:cNvSpPr/>
            <p:nvPr/>
          </p:nvSpPr>
          <p:spPr>
            <a:xfrm>
              <a:off x="6191234" y="-49481"/>
              <a:ext cx="5938904" cy="10908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5621091-3F3F-4F60-BB7F-EE2FA9A67F18}"/>
                </a:ext>
              </a:extLst>
            </p:cNvPr>
            <p:cNvSpPr txBox="1"/>
            <p:nvPr/>
          </p:nvSpPr>
          <p:spPr>
            <a:xfrm>
              <a:off x="6641229" y="16339"/>
              <a:ext cx="5250116" cy="8441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মধ্যমা</a:t>
              </a:r>
              <a:endParaRPr lang="en-US" sz="3200" dirty="0"/>
            </a:p>
          </p:txBody>
        </p:sp>
      </p:grp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19CBA62-57C9-48B3-873D-CFBA2888E5A5}"/>
              </a:ext>
            </a:extLst>
          </p:cNvPr>
          <p:cNvSpPr/>
          <p:nvPr/>
        </p:nvSpPr>
        <p:spPr>
          <a:xfrm rot="16200000">
            <a:off x="5801739" y="4120996"/>
            <a:ext cx="798488" cy="1969494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213791D-1CFD-4ACC-A13C-6CF516E6B1A3}"/>
              </a:ext>
            </a:extLst>
          </p:cNvPr>
          <p:cNvGrpSpPr/>
          <p:nvPr/>
        </p:nvGrpSpPr>
        <p:grpSpPr>
          <a:xfrm>
            <a:off x="6536245" y="3862344"/>
            <a:ext cx="5026799" cy="723272"/>
            <a:chOff x="6191234" y="-49481"/>
            <a:chExt cx="5938904" cy="1219200"/>
          </a:xfr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BC81FE4-7429-420F-B8B2-4F538BD87534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066FD8A-FABE-4DB5-BB27-3EE016369601}"/>
                </a:ext>
              </a:extLst>
            </p:cNvPr>
            <p:cNvSpPr txBox="1"/>
            <p:nvPr/>
          </p:nvSpPr>
          <p:spPr>
            <a:xfrm>
              <a:off x="6641229" y="16338"/>
              <a:ext cx="5250116" cy="94339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তরঙ্গ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গড়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8B124DA3-6190-4CA1-9416-09C84F46F362}"/>
              </a:ext>
            </a:extLst>
          </p:cNvPr>
          <p:cNvSpPr/>
          <p:nvPr/>
        </p:nvSpPr>
        <p:spPr>
          <a:xfrm rot="16200000">
            <a:off x="5788958" y="3214092"/>
            <a:ext cx="755739" cy="2039719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6B0C043-FDEA-4BDA-902F-08301FB9A2C9}"/>
              </a:ext>
            </a:extLst>
          </p:cNvPr>
          <p:cNvGrpSpPr/>
          <p:nvPr/>
        </p:nvGrpSpPr>
        <p:grpSpPr>
          <a:xfrm>
            <a:off x="5282768" y="3862342"/>
            <a:ext cx="980982" cy="769441"/>
            <a:chOff x="1798069" y="3083785"/>
            <a:chExt cx="718816" cy="700034"/>
          </a:xfr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29FBF92-FD74-4233-B914-551EDFE08B18}"/>
                </a:ext>
              </a:extLst>
            </p:cNvPr>
            <p:cNvSpPr/>
            <p:nvPr/>
          </p:nvSpPr>
          <p:spPr>
            <a:xfrm>
              <a:off x="1798069" y="3097031"/>
              <a:ext cx="580588" cy="685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D1DF164-E35C-4594-8DD4-ABB1039AEC56}"/>
                </a:ext>
              </a:extLst>
            </p:cNvPr>
            <p:cNvSpPr txBox="1"/>
            <p:nvPr/>
          </p:nvSpPr>
          <p:spPr>
            <a:xfrm>
              <a:off x="1823449" y="3083785"/>
              <a:ext cx="693436" cy="700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৩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5E35C1F-DDF2-456A-97A8-E5346E10065A}"/>
              </a:ext>
            </a:extLst>
          </p:cNvPr>
          <p:cNvGrpSpPr/>
          <p:nvPr/>
        </p:nvGrpSpPr>
        <p:grpSpPr>
          <a:xfrm>
            <a:off x="5302823" y="4715853"/>
            <a:ext cx="772284" cy="789133"/>
            <a:chOff x="1676400" y="3053957"/>
            <a:chExt cx="914400" cy="1041455"/>
          </a:xfrm>
          <a:solidFill>
            <a:srgbClr val="00206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355EDAA-4914-44C7-81F5-B6A0A860B2DC}"/>
                </a:ext>
              </a:extLst>
            </p:cNvPr>
            <p:cNvSpPr/>
            <p:nvPr/>
          </p:nvSpPr>
          <p:spPr>
            <a:xfrm>
              <a:off x="1676400" y="3097030"/>
              <a:ext cx="914400" cy="9983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5851E4F-62E8-4C58-87C7-13F36847DE06}"/>
                </a:ext>
              </a:extLst>
            </p:cNvPr>
            <p:cNvSpPr txBox="1"/>
            <p:nvPr/>
          </p:nvSpPr>
          <p:spPr>
            <a:xfrm>
              <a:off x="1809035" y="3053957"/>
              <a:ext cx="498211" cy="101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৪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2E7B2A6-B868-490D-861E-EF5D557468EF}"/>
              </a:ext>
            </a:extLst>
          </p:cNvPr>
          <p:cNvGrpSpPr/>
          <p:nvPr/>
        </p:nvGrpSpPr>
        <p:grpSpPr>
          <a:xfrm>
            <a:off x="6548168" y="2930874"/>
            <a:ext cx="5026799" cy="755738"/>
            <a:chOff x="6191234" y="-49481"/>
            <a:chExt cx="5938904" cy="1219200"/>
          </a:xfr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6CEBA3C-7BD7-497C-9E8F-1CFB20808214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DA31A0E-4519-462E-AF0B-250B80F18FDF}"/>
                </a:ext>
              </a:extLst>
            </p:cNvPr>
            <p:cNvSpPr txBox="1"/>
            <p:nvPr/>
          </p:nvSpPr>
          <p:spPr>
            <a:xfrm>
              <a:off x="6641229" y="16339"/>
              <a:ext cx="5250116" cy="6368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/>
                <a:t>জ্যামিতিক</a:t>
              </a:r>
              <a:r>
                <a:rPr lang="en-US" sz="3200" b="1" dirty="0"/>
                <a:t> </a:t>
              </a:r>
              <a:r>
                <a:rPr lang="en-US" sz="3200" b="1" dirty="0" err="1"/>
                <a:t>গড়</a:t>
              </a:r>
              <a:endParaRPr lang="en-US" sz="3200" dirty="0"/>
            </a:p>
          </p:txBody>
        </p:sp>
      </p:grp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C6507C59-527F-4D7F-A75A-B6B5835C7064}"/>
              </a:ext>
            </a:extLst>
          </p:cNvPr>
          <p:cNvSpPr/>
          <p:nvPr/>
        </p:nvSpPr>
        <p:spPr>
          <a:xfrm rot="16200000">
            <a:off x="5767103" y="2322314"/>
            <a:ext cx="798488" cy="1969494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31ED150-79F8-4F36-9ACA-B821EABE92D8}"/>
              </a:ext>
            </a:extLst>
          </p:cNvPr>
          <p:cNvGrpSpPr/>
          <p:nvPr/>
        </p:nvGrpSpPr>
        <p:grpSpPr>
          <a:xfrm>
            <a:off x="6501609" y="2063662"/>
            <a:ext cx="5026799" cy="745044"/>
            <a:chOff x="6191234" y="-49481"/>
            <a:chExt cx="5938904" cy="1219200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C7F148A-8510-4417-9A14-682103F8B63E}"/>
                </a:ext>
              </a:extLst>
            </p:cNvPr>
            <p:cNvSpPr/>
            <p:nvPr/>
          </p:nvSpPr>
          <p:spPr>
            <a:xfrm>
              <a:off x="6191234" y="-49481"/>
              <a:ext cx="5938904" cy="1219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DE15F8A-9898-4847-A7D6-EF7D94F569F4}"/>
                </a:ext>
              </a:extLst>
            </p:cNvPr>
            <p:cNvSpPr txBox="1"/>
            <p:nvPr/>
          </p:nvSpPr>
          <p:spPr>
            <a:xfrm>
              <a:off x="6641229" y="16339"/>
              <a:ext cx="5250116" cy="9569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2060"/>
                  </a:solidFill>
                </a:rPr>
                <a:t>গাণিতিক</a:t>
              </a:r>
              <a:r>
                <a:rPr lang="en-US" sz="3200" b="1" dirty="0">
                  <a:solidFill>
                    <a:srgbClr val="002060"/>
                  </a:solidFill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</a:rPr>
                <a:t>গড়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9079D59-15F9-4A09-83D4-451DD8E3E549}"/>
              </a:ext>
            </a:extLst>
          </p:cNvPr>
          <p:cNvSpPr/>
          <p:nvPr/>
        </p:nvSpPr>
        <p:spPr>
          <a:xfrm rot="16200000">
            <a:off x="5782030" y="1443118"/>
            <a:ext cx="755739" cy="1984303"/>
          </a:xfrm>
          <a:custGeom>
            <a:avLst/>
            <a:gdLst>
              <a:gd name="connsiteX0" fmla="*/ 1295400 w 1295400"/>
              <a:gd name="connsiteY0" fmla="*/ 384345 h 2590792"/>
              <a:gd name="connsiteX1" fmla="*/ 1295400 w 1295400"/>
              <a:gd name="connsiteY1" fmla="*/ 2543038 h 2590792"/>
              <a:gd name="connsiteX2" fmla="*/ 1288197 w 1295400"/>
              <a:gd name="connsiteY2" fmla="*/ 2485861 h 2590792"/>
              <a:gd name="connsiteX3" fmla="*/ 650708 w 1295400"/>
              <a:gd name="connsiteY3" fmla="*/ 2070100 h 2590792"/>
              <a:gd name="connsiteX4" fmla="*/ 13219 w 1295400"/>
              <a:gd name="connsiteY4" fmla="*/ 2485861 h 2590792"/>
              <a:gd name="connsiteX5" fmla="*/ 0 w 1295400"/>
              <a:gd name="connsiteY5" fmla="*/ 2590792 h 2590792"/>
              <a:gd name="connsiteX6" fmla="*/ 0 w 1295400"/>
              <a:gd name="connsiteY6" fmla="*/ 384345 h 2590792"/>
              <a:gd name="connsiteX7" fmla="*/ 384345 w 1295400"/>
              <a:gd name="connsiteY7" fmla="*/ 0 h 2590792"/>
              <a:gd name="connsiteX8" fmla="*/ 911055 w 1295400"/>
              <a:gd name="connsiteY8" fmla="*/ 0 h 2590792"/>
              <a:gd name="connsiteX9" fmla="*/ 1295400 w 1295400"/>
              <a:gd name="connsiteY9" fmla="*/ 384345 h 2590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95400" h="2590792">
                <a:moveTo>
                  <a:pt x="1295400" y="384345"/>
                </a:moveTo>
                <a:lnTo>
                  <a:pt x="1295400" y="2543038"/>
                </a:lnTo>
                <a:lnTo>
                  <a:pt x="1288197" y="2485861"/>
                </a:lnTo>
                <a:cubicBezTo>
                  <a:pt x="1227521" y="2248587"/>
                  <a:pt x="965163" y="2070100"/>
                  <a:pt x="650708" y="2070100"/>
                </a:cubicBezTo>
                <a:cubicBezTo>
                  <a:pt x="336253" y="2070100"/>
                  <a:pt x="73895" y="2248587"/>
                  <a:pt x="13219" y="2485861"/>
                </a:cubicBezTo>
                <a:lnTo>
                  <a:pt x="0" y="2590792"/>
                </a:lnTo>
                <a:lnTo>
                  <a:pt x="0" y="384345"/>
                </a:lnTo>
                <a:cubicBezTo>
                  <a:pt x="0" y="172077"/>
                  <a:pt x="172077" y="0"/>
                  <a:pt x="384345" y="0"/>
                </a:cubicBezTo>
                <a:lnTo>
                  <a:pt x="911055" y="0"/>
                </a:lnTo>
                <a:cubicBezTo>
                  <a:pt x="1123323" y="0"/>
                  <a:pt x="1295400" y="172077"/>
                  <a:pt x="1295400" y="3843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E3D1A20-5886-4F97-A306-4CE51B2A9697}"/>
              </a:ext>
            </a:extLst>
          </p:cNvPr>
          <p:cNvGrpSpPr/>
          <p:nvPr/>
        </p:nvGrpSpPr>
        <p:grpSpPr>
          <a:xfrm>
            <a:off x="5220001" y="2049998"/>
            <a:ext cx="980982" cy="768517"/>
            <a:chOff x="1798069" y="3083785"/>
            <a:chExt cx="718816" cy="699193"/>
          </a:xfr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1B9ED2A-E58E-43F6-8A1C-551BC10C03DB}"/>
                </a:ext>
              </a:extLst>
            </p:cNvPr>
            <p:cNvSpPr/>
            <p:nvPr/>
          </p:nvSpPr>
          <p:spPr>
            <a:xfrm>
              <a:off x="1798069" y="3097031"/>
              <a:ext cx="580588" cy="685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38EF0D-2F3B-4678-B8A3-899BA5B8C407}"/>
                </a:ext>
              </a:extLst>
            </p:cNvPr>
            <p:cNvSpPr txBox="1"/>
            <p:nvPr/>
          </p:nvSpPr>
          <p:spPr>
            <a:xfrm>
              <a:off x="1936297" y="3083785"/>
              <a:ext cx="580588" cy="690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১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B27E4CC-1475-48EC-A9BE-46A80026A929}"/>
              </a:ext>
            </a:extLst>
          </p:cNvPr>
          <p:cNvGrpSpPr/>
          <p:nvPr/>
        </p:nvGrpSpPr>
        <p:grpSpPr>
          <a:xfrm>
            <a:off x="5257918" y="2889227"/>
            <a:ext cx="893503" cy="789133"/>
            <a:chOff x="1676400" y="3053957"/>
            <a:chExt cx="914400" cy="1041455"/>
          </a:xfr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E62B241-F8C5-4398-8CE7-36864A24DD69}"/>
                </a:ext>
              </a:extLst>
            </p:cNvPr>
            <p:cNvSpPr/>
            <p:nvPr/>
          </p:nvSpPr>
          <p:spPr>
            <a:xfrm>
              <a:off x="1676400" y="3097030"/>
              <a:ext cx="914400" cy="9983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6FB129-DF5A-48DA-B6AD-2CCE0F197053}"/>
                </a:ext>
              </a:extLst>
            </p:cNvPr>
            <p:cNvSpPr txBox="1"/>
            <p:nvPr/>
          </p:nvSpPr>
          <p:spPr>
            <a:xfrm>
              <a:off x="1876010" y="3053957"/>
              <a:ext cx="431236" cy="101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68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81" grpId="0" animBg="1"/>
      <p:bldP spid="85" grpId="0" animBg="1"/>
      <p:bldP spid="95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|9.1|9.5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9895</TotalTime>
  <Words>797</Words>
  <Application>Microsoft Office PowerPoint</Application>
  <PresentationFormat>Widescreen</PresentationFormat>
  <Paragraphs>303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Agency FB</vt:lpstr>
      <vt:lpstr>Arial</vt:lpstr>
      <vt:lpstr>Arial Black</vt:lpstr>
      <vt:lpstr>Bahnschrift</vt:lpstr>
      <vt:lpstr>Calibri</vt:lpstr>
      <vt:lpstr>Cambria Math</vt:lpstr>
      <vt:lpstr>Century Gothic</vt:lpstr>
      <vt:lpstr>Corbel</vt:lpstr>
      <vt:lpstr>Nirmala UI</vt:lpstr>
      <vt:lpstr>Times New Roman</vt:lpstr>
      <vt:lpstr>Wingdings</vt:lpstr>
      <vt:lpstr>Depth</vt:lpstr>
      <vt:lpstr>PowerPoint Presentation</vt:lpstr>
      <vt:lpstr>পরিসংখ্যান –প্রথম পত্র</vt:lpstr>
      <vt:lpstr>এই পাঠ শেষে শিক্ষার্থীরা  - </vt:lpstr>
      <vt:lpstr>PowerPoint Presentation</vt:lpstr>
      <vt:lpstr>কেন্দ্রীয় প্রবণতা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Mohammed Naimuddin Hasan Tibrijee</cp:lastModifiedBy>
  <cp:revision>763</cp:revision>
  <dcterms:created xsi:type="dcterms:W3CDTF">2020-07-18T00:51:11Z</dcterms:created>
  <dcterms:modified xsi:type="dcterms:W3CDTF">2021-01-12T12:55:17Z</dcterms:modified>
</cp:coreProperties>
</file>