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754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32772D-2D07-4517-A0A7-5116D31A5DD7}" type="doc">
      <dgm:prSet loTypeId="urn:microsoft.com/office/officeart/2005/8/layout/cycle7" loCatId="cycle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DF4420E-A92D-4652-96F9-2E41917135B1}">
      <dgm:prSet phldrT="[Text]" custT="1"/>
      <dgm:spPr/>
      <dgm:t>
        <a:bodyPr/>
        <a:lstStyle/>
        <a:p>
          <a:r>
            <a:rPr lang="bn-BD" sz="4000" dirty="0" smtClean="0">
              <a:latin typeface="NikoshBAN" pitchFamily="2" charset="0"/>
              <a:cs typeface="NikoshBAN" pitchFamily="2" charset="0"/>
            </a:rPr>
            <a:t>লেনদেন শনাক্তকরন</a:t>
          </a:r>
          <a:endParaRPr lang="en-US" sz="4000" dirty="0"/>
        </a:p>
      </dgm:t>
    </dgm:pt>
    <dgm:pt modelId="{8ED35EE0-9F62-47B6-A677-41008B78100C}" type="parTrans" cxnId="{5106E5B9-D45F-4D92-9485-B673F85E7786}">
      <dgm:prSet/>
      <dgm:spPr/>
      <dgm:t>
        <a:bodyPr/>
        <a:lstStyle/>
        <a:p>
          <a:endParaRPr lang="en-US"/>
        </a:p>
      </dgm:t>
    </dgm:pt>
    <dgm:pt modelId="{6418A98F-803C-46E1-B777-6719E272DB54}" type="sibTrans" cxnId="{5106E5B9-D45F-4D92-9485-B673F85E7786}">
      <dgm:prSet/>
      <dgm:spPr/>
      <dgm:t>
        <a:bodyPr/>
        <a:lstStyle/>
        <a:p>
          <a:endParaRPr lang="en-US"/>
        </a:p>
      </dgm:t>
    </dgm:pt>
    <dgm:pt modelId="{73CF74B3-0302-4AA1-B24B-DE663C1F16CD}">
      <dgm:prSet phldrT="[Text]"/>
      <dgm:spPr/>
      <dgm:t>
        <a:bodyPr/>
        <a:lstStyle/>
        <a:p>
          <a:pPr algn="just"/>
          <a:r>
            <a:rPr lang="bn-IN" b="1" dirty="0" smtClean="0">
              <a:latin typeface="NikoshBAN" pitchFamily="2" charset="0"/>
              <a:cs typeface="NikoshBAN" pitchFamily="2" charset="0"/>
            </a:rPr>
            <a:t>1.</a:t>
          </a:r>
          <a:r>
            <a:rPr lang="bn-BD" b="1" dirty="0" smtClean="0">
              <a:latin typeface="NikoshBAN" pitchFamily="2" charset="0"/>
              <a:cs typeface="NikoshBAN" pitchFamily="2" charset="0"/>
            </a:rPr>
            <a:t>মালিক ব্যবসায়ে  ১০,০০০ টাকা বিনিয়োগ করলেন।</a:t>
          </a:r>
        </a:p>
        <a:p>
          <a:pPr algn="just"/>
          <a:r>
            <a:rPr lang="bn-IN" b="1" dirty="0" smtClean="0">
              <a:latin typeface="NikoshBAN" pitchFamily="2" charset="0"/>
              <a:cs typeface="NikoshBAN" pitchFamily="2" charset="0"/>
            </a:rPr>
            <a:t>2.</a:t>
          </a:r>
          <a:r>
            <a:rPr lang="bn-BD" b="1" dirty="0" smtClean="0">
              <a:latin typeface="NikoshBAN" pitchFamily="2" charset="0"/>
              <a:cs typeface="NikoshBAN" pitchFamily="2" charset="0"/>
            </a:rPr>
            <a:t>ধারে পন্য ক্রয় ৫,০০০ টাকা ।</a:t>
          </a:r>
          <a:endParaRPr lang="en-US" dirty="0"/>
        </a:p>
      </dgm:t>
    </dgm:pt>
    <dgm:pt modelId="{F7240780-F40C-434E-9CC3-17B12DCCA7AA}" type="parTrans" cxnId="{6A5DA772-07F6-4E9D-B757-515163710D10}">
      <dgm:prSet/>
      <dgm:spPr/>
      <dgm:t>
        <a:bodyPr/>
        <a:lstStyle/>
        <a:p>
          <a:endParaRPr lang="en-US"/>
        </a:p>
      </dgm:t>
    </dgm:pt>
    <dgm:pt modelId="{BE0F3D92-F087-43F5-B92D-EB7D596A283B}" type="sibTrans" cxnId="{6A5DA772-07F6-4E9D-B757-515163710D10}">
      <dgm:prSet/>
      <dgm:spPr/>
      <dgm:t>
        <a:bodyPr/>
        <a:lstStyle/>
        <a:p>
          <a:endParaRPr lang="en-US"/>
        </a:p>
      </dgm:t>
    </dgm:pt>
    <dgm:pt modelId="{979661AA-2AA4-4B38-975B-96C339AA5352}">
      <dgm:prSet custT="1"/>
      <dgm:spPr/>
      <dgm:t>
        <a:bodyPr/>
        <a:lstStyle/>
        <a:p>
          <a:pPr algn="just"/>
          <a:r>
            <a:rPr lang="bn-IN" sz="2000" b="1" dirty="0" smtClean="0">
              <a:latin typeface="NikoshBAN" pitchFamily="2" charset="0"/>
              <a:cs typeface="NikoshBAN" pitchFamily="2" charset="0"/>
            </a:rPr>
            <a:t>1.</a:t>
          </a:r>
          <a:r>
            <a:rPr lang="bn-BD" sz="2000" b="1" dirty="0" smtClean="0">
              <a:latin typeface="NikoshBAN" pitchFamily="2" charset="0"/>
              <a:cs typeface="NikoshBAN" pitchFamily="2" charset="0"/>
            </a:rPr>
            <a:t>৫,০০০ টাকা বেতনে একজন  শ্রমিক নিয়োগ করেন</a:t>
          </a:r>
        </a:p>
        <a:p>
          <a:pPr algn="just"/>
          <a:r>
            <a:rPr lang="bn-IN" sz="2000" b="1" dirty="0" smtClean="0">
              <a:latin typeface="NikoshBAN" pitchFamily="2" charset="0"/>
              <a:cs typeface="NikoshBAN" pitchFamily="2" charset="0"/>
            </a:rPr>
            <a:t>2.</a:t>
          </a:r>
          <a:r>
            <a:rPr lang="bn-BD" sz="2000" b="1" dirty="0" smtClean="0">
              <a:latin typeface="NikoshBAN" pitchFamily="2" charset="0"/>
              <a:cs typeface="NikoshBAN" pitchFamily="2" charset="0"/>
            </a:rPr>
            <a:t>মালিক তার ব্যাক্তিগত টাকা দিয়ে ছেলের</a:t>
          </a:r>
          <a:r>
            <a:rPr lang="en-US" sz="20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latin typeface="NikoshBAN" pitchFamily="2" charset="0"/>
              <a:cs typeface="NikoshBAN" pitchFamily="2" charset="0"/>
            </a:rPr>
            <a:t>জন্মদিন</a:t>
          </a:r>
          <a:r>
            <a:rPr lang="en-US" sz="20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latin typeface="NikoshBAN" pitchFamily="2" charset="0"/>
              <a:cs typeface="NikoshBAN" pitchFamily="2" charset="0"/>
            </a:rPr>
            <a:t>পালন</a:t>
          </a:r>
          <a:r>
            <a:rPr lang="en-US" sz="20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latin typeface="NikoshBAN" pitchFamily="2" charset="0"/>
              <a:cs typeface="NikoshBAN" pitchFamily="2" charset="0"/>
            </a:rPr>
            <a:t>করেন</a:t>
          </a:r>
          <a:r>
            <a:rPr lang="bn-BD" sz="2000" b="1" dirty="0" smtClean="0">
              <a:latin typeface="NikoshBAN" pitchFamily="2" charset="0"/>
              <a:cs typeface="NikoshBAN" pitchFamily="2" charset="0"/>
            </a:rPr>
            <a:t> ।</a:t>
          </a:r>
          <a:endParaRPr lang="en-US" sz="2000" dirty="0"/>
        </a:p>
      </dgm:t>
    </dgm:pt>
    <dgm:pt modelId="{8D79405A-2C24-40FA-AB4E-17EE247B823B}" type="parTrans" cxnId="{D7616071-DAF5-4F83-8119-1FD096BFC1AC}">
      <dgm:prSet/>
      <dgm:spPr/>
      <dgm:t>
        <a:bodyPr/>
        <a:lstStyle/>
        <a:p>
          <a:endParaRPr lang="en-US"/>
        </a:p>
      </dgm:t>
    </dgm:pt>
    <dgm:pt modelId="{A54A12FF-D11C-45D0-8FCC-27CFD6CA0AB7}" type="sibTrans" cxnId="{D7616071-DAF5-4F83-8119-1FD096BFC1AC}">
      <dgm:prSet/>
      <dgm:spPr/>
      <dgm:t>
        <a:bodyPr/>
        <a:lstStyle/>
        <a:p>
          <a:endParaRPr lang="en-US"/>
        </a:p>
      </dgm:t>
    </dgm:pt>
    <dgm:pt modelId="{580E49B4-8185-4938-BFC8-EAA72CFDB516}" type="pres">
      <dgm:prSet presAssocID="{EA32772D-2D07-4517-A0A7-5116D31A5DD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9403A4-CF83-415D-8895-D5DAFF4E4A52}" type="pres">
      <dgm:prSet presAssocID="{2DF4420E-A92D-4652-96F9-2E41917135B1}" presName="node" presStyleLbl="node1" presStyleIdx="0" presStyleCnt="3" custScaleX="278885" custScaleY="33975" custRadScaleRad="111133" custRadScaleInc="-37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F4EEB4-498B-467C-B6A3-27A69C9EA4BD}" type="pres">
      <dgm:prSet presAssocID="{6418A98F-803C-46E1-B777-6719E272DB54}" presName="sibTrans" presStyleLbl="sibTrans2D1" presStyleIdx="0" presStyleCnt="3" custLinFactNeighborX="27993" custLinFactNeighborY="-25743"/>
      <dgm:spPr/>
      <dgm:t>
        <a:bodyPr/>
        <a:lstStyle/>
        <a:p>
          <a:endParaRPr lang="en-US"/>
        </a:p>
      </dgm:t>
    </dgm:pt>
    <dgm:pt modelId="{C11AB6F0-23FD-4F8F-B703-C5E53EF0F8E0}" type="pres">
      <dgm:prSet presAssocID="{6418A98F-803C-46E1-B777-6719E272DB54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0DA52F88-E92D-4518-B746-4D6731807455}" type="pres">
      <dgm:prSet presAssocID="{73CF74B3-0302-4AA1-B24B-DE663C1F16C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7B3FE3-1447-4AA2-A319-BA6F8D242D3F}" type="pres">
      <dgm:prSet presAssocID="{BE0F3D92-F087-43F5-B92D-EB7D596A283B}" presName="sibTrans" presStyleLbl="sibTrans2D1" presStyleIdx="1" presStyleCnt="3"/>
      <dgm:spPr/>
      <dgm:t>
        <a:bodyPr/>
        <a:lstStyle/>
        <a:p>
          <a:endParaRPr lang="en-US"/>
        </a:p>
      </dgm:t>
    </dgm:pt>
    <dgm:pt modelId="{5349A05F-3F8D-490D-96A7-12BEF2807B23}" type="pres">
      <dgm:prSet presAssocID="{BE0F3D92-F087-43F5-B92D-EB7D596A283B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597408DA-CA40-41CB-B342-2F9B97F0B15B}" type="pres">
      <dgm:prSet presAssocID="{979661AA-2AA4-4B38-975B-96C339AA5352}" presName="node" presStyleLbl="node1" presStyleIdx="2" presStyleCnt="3" custRadScaleRad="160389" custRadScaleInc="43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8CC7F1-0E54-4138-A101-74C772290E80}" type="pres">
      <dgm:prSet presAssocID="{A54A12FF-D11C-45D0-8FCC-27CFD6CA0AB7}" presName="sibTrans" presStyleLbl="sibTrans2D1" presStyleIdx="2" presStyleCnt="3" custLinFactNeighborX="-34860" custLinFactNeighborY="-48626"/>
      <dgm:spPr/>
      <dgm:t>
        <a:bodyPr/>
        <a:lstStyle/>
        <a:p>
          <a:endParaRPr lang="en-US"/>
        </a:p>
      </dgm:t>
    </dgm:pt>
    <dgm:pt modelId="{14EBEAAD-B0A4-4A09-90D1-92F0C59DC8C1}" type="pres">
      <dgm:prSet presAssocID="{A54A12FF-D11C-45D0-8FCC-27CFD6CA0AB7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9A8BB633-0184-44B7-B897-A1020EA6C7AE}" type="presOf" srcId="{EA32772D-2D07-4517-A0A7-5116D31A5DD7}" destId="{580E49B4-8185-4938-BFC8-EAA72CFDB516}" srcOrd="0" destOrd="0" presId="urn:microsoft.com/office/officeart/2005/8/layout/cycle7"/>
    <dgm:cxn modelId="{9E273FCC-E1DA-485B-AB8D-B60379D451F7}" type="presOf" srcId="{6418A98F-803C-46E1-B777-6719E272DB54}" destId="{C11AB6F0-23FD-4F8F-B703-C5E53EF0F8E0}" srcOrd="1" destOrd="0" presId="urn:microsoft.com/office/officeart/2005/8/layout/cycle7"/>
    <dgm:cxn modelId="{5106E5B9-D45F-4D92-9485-B673F85E7786}" srcId="{EA32772D-2D07-4517-A0A7-5116D31A5DD7}" destId="{2DF4420E-A92D-4652-96F9-2E41917135B1}" srcOrd="0" destOrd="0" parTransId="{8ED35EE0-9F62-47B6-A677-41008B78100C}" sibTransId="{6418A98F-803C-46E1-B777-6719E272DB54}"/>
    <dgm:cxn modelId="{D7616071-DAF5-4F83-8119-1FD096BFC1AC}" srcId="{EA32772D-2D07-4517-A0A7-5116D31A5DD7}" destId="{979661AA-2AA4-4B38-975B-96C339AA5352}" srcOrd="2" destOrd="0" parTransId="{8D79405A-2C24-40FA-AB4E-17EE247B823B}" sibTransId="{A54A12FF-D11C-45D0-8FCC-27CFD6CA0AB7}"/>
    <dgm:cxn modelId="{8DD6327E-38F3-4B28-98F3-46D52738175C}" type="presOf" srcId="{BE0F3D92-F087-43F5-B92D-EB7D596A283B}" destId="{2C7B3FE3-1447-4AA2-A319-BA6F8D242D3F}" srcOrd="0" destOrd="0" presId="urn:microsoft.com/office/officeart/2005/8/layout/cycle7"/>
    <dgm:cxn modelId="{601737C8-0337-4181-8CE8-7F6A30939234}" type="presOf" srcId="{6418A98F-803C-46E1-B777-6719E272DB54}" destId="{1EF4EEB4-498B-467C-B6A3-27A69C9EA4BD}" srcOrd="0" destOrd="0" presId="urn:microsoft.com/office/officeart/2005/8/layout/cycle7"/>
    <dgm:cxn modelId="{661AE8F8-EB5D-410D-98DF-B7F254F51438}" type="presOf" srcId="{73CF74B3-0302-4AA1-B24B-DE663C1F16CD}" destId="{0DA52F88-E92D-4518-B746-4D6731807455}" srcOrd="0" destOrd="0" presId="urn:microsoft.com/office/officeart/2005/8/layout/cycle7"/>
    <dgm:cxn modelId="{79E3AED4-1FFA-41C8-8DD4-07FCDDB8EA53}" type="presOf" srcId="{A54A12FF-D11C-45D0-8FCC-27CFD6CA0AB7}" destId="{638CC7F1-0E54-4138-A101-74C772290E80}" srcOrd="0" destOrd="0" presId="urn:microsoft.com/office/officeart/2005/8/layout/cycle7"/>
    <dgm:cxn modelId="{1821C559-141F-44E0-8C5D-1849FA487BC9}" type="presOf" srcId="{979661AA-2AA4-4B38-975B-96C339AA5352}" destId="{597408DA-CA40-41CB-B342-2F9B97F0B15B}" srcOrd="0" destOrd="0" presId="urn:microsoft.com/office/officeart/2005/8/layout/cycle7"/>
    <dgm:cxn modelId="{99AAB64D-DB1B-40D8-8AF5-8DFB6C12C301}" type="presOf" srcId="{2DF4420E-A92D-4652-96F9-2E41917135B1}" destId="{0A9403A4-CF83-415D-8895-D5DAFF4E4A52}" srcOrd="0" destOrd="0" presId="urn:microsoft.com/office/officeart/2005/8/layout/cycle7"/>
    <dgm:cxn modelId="{4C4FF37C-5959-4BC4-BE9C-AB7F8C975F3C}" type="presOf" srcId="{BE0F3D92-F087-43F5-B92D-EB7D596A283B}" destId="{5349A05F-3F8D-490D-96A7-12BEF2807B23}" srcOrd="1" destOrd="0" presId="urn:microsoft.com/office/officeart/2005/8/layout/cycle7"/>
    <dgm:cxn modelId="{6A5DA772-07F6-4E9D-B757-515163710D10}" srcId="{EA32772D-2D07-4517-A0A7-5116D31A5DD7}" destId="{73CF74B3-0302-4AA1-B24B-DE663C1F16CD}" srcOrd="1" destOrd="0" parTransId="{F7240780-F40C-434E-9CC3-17B12DCCA7AA}" sibTransId="{BE0F3D92-F087-43F5-B92D-EB7D596A283B}"/>
    <dgm:cxn modelId="{CC1B24A9-4929-4D82-8544-398AE506FB44}" type="presOf" srcId="{A54A12FF-D11C-45D0-8FCC-27CFD6CA0AB7}" destId="{14EBEAAD-B0A4-4A09-90D1-92F0C59DC8C1}" srcOrd="1" destOrd="0" presId="urn:microsoft.com/office/officeart/2005/8/layout/cycle7"/>
    <dgm:cxn modelId="{BF7E9146-B10B-4603-942E-2FE34ECBA842}" type="presParOf" srcId="{580E49B4-8185-4938-BFC8-EAA72CFDB516}" destId="{0A9403A4-CF83-415D-8895-D5DAFF4E4A52}" srcOrd="0" destOrd="0" presId="urn:microsoft.com/office/officeart/2005/8/layout/cycle7"/>
    <dgm:cxn modelId="{24E50AB0-2939-4215-9FA9-E411AF6228D7}" type="presParOf" srcId="{580E49B4-8185-4938-BFC8-EAA72CFDB516}" destId="{1EF4EEB4-498B-467C-B6A3-27A69C9EA4BD}" srcOrd="1" destOrd="0" presId="urn:microsoft.com/office/officeart/2005/8/layout/cycle7"/>
    <dgm:cxn modelId="{FD39B936-15BE-49DA-AAE3-F2B04E6AAC56}" type="presParOf" srcId="{1EF4EEB4-498B-467C-B6A3-27A69C9EA4BD}" destId="{C11AB6F0-23FD-4F8F-B703-C5E53EF0F8E0}" srcOrd="0" destOrd="0" presId="urn:microsoft.com/office/officeart/2005/8/layout/cycle7"/>
    <dgm:cxn modelId="{7AE8AA10-2971-422F-A617-5571360B4025}" type="presParOf" srcId="{580E49B4-8185-4938-BFC8-EAA72CFDB516}" destId="{0DA52F88-E92D-4518-B746-4D6731807455}" srcOrd="2" destOrd="0" presId="urn:microsoft.com/office/officeart/2005/8/layout/cycle7"/>
    <dgm:cxn modelId="{11890671-20AB-4B4F-8C8C-087E755B435C}" type="presParOf" srcId="{580E49B4-8185-4938-BFC8-EAA72CFDB516}" destId="{2C7B3FE3-1447-4AA2-A319-BA6F8D242D3F}" srcOrd="3" destOrd="0" presId="urn:microsoft.com/office/officeart/2005/8/layout/cycle7"/>
    <dgm:cxn modelId="{B3DF4C79-BCFC-4326-81B3-583A379355FE}" type="presParOf" srcId="{2C7B3FE3-1447-4AA2-A319-BA6F8D242D3F}" destId="{5349A05F-3F8D-490D-96A7-12BEF2807B23}" srcOrd="0" destOrd="0" presId="urn:microsoft.com/office/officeart/2005/8/layout/cycle7"/>
    <dgm:cxn modelId="{5981A5DE-54FF-4EC1-912E-0E1D12B229BD}" type="presParOf" srcId="{580E49B4-8185-4938-BFC8-EAA72CFDB516}" destId="{597408DA-CA40-41CB-B342-2F9B97F0B15B}" srcOrd="4" destOrd="0" presId="urn:microsoft.com/office/officeart/2005/8/layout/cycle7"/>
    <dgm:cxn modelId="{F9BA00AB-434B-40AD-A056-F5B823B31B68}" type="presParOf" srcId="{580E49B4-8185-4938-BFC8-EAA72CFDB516}" destId="{638CC7F1-0E54-4138-A101-74C772290E80}" srcOrd="5" destOrd="0" presId="urn:microsoft.com/office/officeart/2005/8/layout/cycle7"/>
    <dgm:cxn modelId="{1582005A-0496-49F7-B55B-40EC9E169ECF}" type="presParOf" srcId="{638CC7F1-0E54-4138-A101-74C772290E80}" destId="{14EBEAAD-B0A4-4A09-90D1-92F0C59DC8C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A713FD-D5D7-44F4-BC9B-06EFAEB24E5F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3558AE9-9969-4405-902A-FBD6131DBF15}">
      <dgm:prSet/>
      <dgm:spPr/>
      <dgm:t>
        <a:bodyPr/>
        <a:lstStyle/>
        <a:p>
          <a:pPr algn="ctr" rtl="0"/>
          <a:r>
            <a:rPr lang="bn-BD" b="1" cap="none" spc="0" dirty="0" smtClean="0">
              <a:ln w="22225">
                <a:prstDash val="solid"/>
              </a:ln>
              <a:effectLst/>
              <a:latin typeface="NikoshBAN" panose="02000000000000000000" pitchFamily="2" charset="0"/>
              <a:cs typeface="NikoshBAN" panose="02000000000000000000" pitchFamily="2" charset="0"/>
            </a:rPr>
            <a:t>রেওয়ামিল</a:t>
          </a:r>
          <a:endParaRPr lang="en-US" b="1" cap="none" spc="0" dirty="0">
            <a:ln w="22225">
              <a:prstDash val="solid"/>
            </a:ln>
            <a:effectLst/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1E395C3-2AD4-4536-BCEF-73495EDF927F}" type="parTrans" cxnId="{E4F5EFE2-84F3-4032-8AD3-FA9B7622F98B}">
      <dgm:prSet/>
      <dgm:spPr/>
      <dgm:t>
        <a:bodyPr/>
        <a:lstStyle/>
        <a:p>
          <a:endParaRPr lang="en-US"/>
        </a:p>
      </dgm:t>
    </dgm:pt>
    <dgm:pt modelId="{9114194E-157B-44FE-ADE2-C813F3909FA6}" type="sibTrans" cxnId="{E4F5EFE2-84F3-4032-8AD3-FA9B7622F98B}">
      <dgm:prSet/>
      <dgm:spPr/>
      <dgm:t>
        <a:bodyPr/>
        <a:lstStyle/>
        <a:p>
          <a:endParaRPr lang="en-US"/>
        </a:p>
      </dgm:t>
    </dgm:pt>
    <dgm:pt modelId="{95168164-BF6C-4E4E-8121-872BA27EBBED}" type="pres">
      <dgm:prSet presAssocID="{38A713FD-D5D7-44F4-BC9B-06EFAEB24E5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D5B4175-1676-4FC5-9426-3AF3E8D2FEE8}" type="pres">
      <dgm:prSet presAssocID="{83558AE9-9969-4405-902A-FBD6131DBF1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2AE3F0-20F9-408D-9462-F0C370FC9856}" type="presOf" srcId="{83558AE9-9969-4405-902A-FBD6131DBF15}" destId="{9D5B4175-1676-4FC5-9426-3AF3E8D2FEE8}" srcOrd="0" destOrd="0" presId="urn:microsoft.com/office/officeart/2005/8/layout/vList2"/>
    <dgm:cxn modelId="{E4F5EFE2-84F3-4032-8AD3-FA9B7622F98B}" srcId="{38A713FD-D5D7-44F4-BC9B-06EFAEB24E5F}" destId="{83558AE9-9969-4405-902A-FBD6131DBF15}" srcOrd="0" destOrd="0" parTransId="{E1E395C3-2AD4-4536-BCEF-73495EDF927F}" sibTransId="{9114194E-157B-44FE-ADE2-C813F3909FA6}"/>
    <dgm:cxn modelId="{B8E96FC8-F5EE-40B7-AC52-53A8D65EA827}" type="presOf" srcId="{38A713FD-D5D7-44F4-BC9B-06EFAEB24E5F}" destId="{95168164-BF6C-4E4E-8121-872BA27EBBED}" srcOrd="0" destOrd="0" presId="urn:microsoft.com/office/officeart/2005/8/layout/vList2"/>
    <dgm:cxn modelId="{180F1991-C603-4871-8CAC-9F0BD93DA14F}" type="presParOf" srcId="{95168164-BF6C-4E4E-8121-872BA27EBBED}" destId="{9D5B4175-1676-4FC5-9426-3AF3E8D2FEE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3AE6B7-7895-4D65-BBD1-6A55C0BA4825}" type="doc">
      <dgm:prSet loTypeId="urn:microsoft.com/office/officeart/2005/8/layout/vList2" loCatId="list" qsTypeId="urn:microsoft.com/office/officeart/2005/8/quickstyle/simple4" qsCatId="simple" csTypeId="urn:microsoft.com/office/officeart/2005/8/colors/accent3_1" csCatId="accent3"/>
      <dgm:spPr/>
      <dgm:t>
        <a:bodyPr/>
        <a:lstStyle/>
        <a:p>
          <a:endParaRPr lang="en-US"/>
        </a:p>
      </dgm:t>
    </dgm:pt>
    <dgm:pt modelId="{55679136-096E-4E84-9B9E-3EC006A01960}">
      <dgm:prSet/>
      <dgm:spPr/>
      <dgm:t>
        <a:bodyPr/>
        <a:lstStyle/>
        <a:p>
          <a:pPr algn="l" rtl="0"/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নিন্মের  লেনদেন</a:t>
          </a:r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 গুলো </a:t>
          </a:r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বিশ্লেষন </a:t>
          </a:r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 কর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7AEA08D-61D1-4ECD-93B3-B68650D1A98A}" type="parTrans" cxnId="{EBFE84E5-9046-489E-8807-475A4F23E051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7BEBE40-A022-40C5-AF0F-1C33D3533930}" type="sibTrans" cxnId="{EBFE84E5-9046-489E-8807-475A4F23E051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A2E5513-B84D-4EBE-9CAC-DAD4FF4AEDC0}" type="pres">
      <dgm:prSet presAssocID="{753AE6B7-7895-4D65-BBD1-6A55C0BA482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1156C3-650D-4662-99C9-ABF649B8A489}" type="pres">
      <dgm:prSet presAssocID="{55679136-096E-4E84-9B9E-3EC006A01960}" presName="parentText" presStyleLbl="node1" presStyleIdx="0" presStyleCnt="1" custLinFactNeighborY="474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BFE84E5-9046-489E-8807-475A4F23E051}" srcId="{753AE6B7-7895-4D65-BBD1-6A55C0BA4825}" destId="{55679136-096E-4E84-9B9E-3EC006A01960}" srcOrd="0" destOrd="0" parTransId="{97AEA08D-61D1-4ECD-93B3-B68650D1A98A}" sibTransId="{F7BEBE40-A022-40C5-AF0F-1C33D3533930}"/>
    <dgm:cxn modelId="{221789E4-4163-4BA7-A840-EB309DA5DF5F}" type="presOf" srcId="{753AE6B7-7895-4D65-BBD1-6A55C0BA4825}" destId="{5A2E5513-B84D-4EBE-9CAC-DAD4FF4AEDC0}" srcOrd="0" destOrd="0" presId="urn:microsoft.com/office/officeart/2005/8/layout/vList2"/>
    <dgm:cxn modelId="{D6A5EFD9-D8A7-49FC-9ADE-E9F682D93E9E}" type="presOf" srcId="{55679136-096E-4E84-9B9E-3EC006A01960}" destId="{E21156C3-650D-4662-99C9-ABF649B8A489}" srcOrd="0" destOrd="0" presId="urn:microsoft.com/office/officeart/2005/8/layout/vList2"/>
    <dgm:cxn modelId="{8E17EC4E-FDFE-4648-8DA4-B0D2A10D89A8}" type="presParOf" srcId="{5A2E5513-B84D-4EBE-9CAC-DAD4FF4AEDC0}" destId="{E21156C3-650D-4662-99C9-ABF649B8A48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9403A4-CF83-415D-8895-D5DAFF4E4A52}">
      <dsp:nvSpPr>
        <dsp:cNvPr id="0" name=""/>
        <dsp:cNvSpPr/>
      </dsp:nvSpPr>
      <dsp:spPr>
        <a:xfrm>
          <a:off x="1430319" y="180823"/>
          <a:ext cx="8351699" cy="5087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latin typeface="NikoshBAN" pitchFamily="2" charset="0"/>
              <a:cs typeface="NikoshBAN" pitchFamily="2" charset="0"/>
            </a:rPr>
            <a:t>লেনদেন শনাক্তকরন</a:t>
          </a:r>
          <a:endParaRPr lang="en-US" sz="4000" kern="1200" dirty="0"/>
        </a:p>
      </dsp:txBody>
      <dsp:txXfrm>
        <a:off x="1445219" y="195723"/>
        <a:ext cx="8321899" cy="478920"/>
      </dsp:txXfrm>
    </dsp:sp>
    <dsp:sp modelId="{1EF4EEB4-498B-467C-B6A3-27A69C9EA4BD}">
      <dsp:nvSpPr>
        <dsp:cNvPr id="0" name=""/>
        <dsp:cNvSpPr/>
      </dsp:nvSpPr>
      <dsp:spPr>
        <a:xfrm rot="3631820">
          <a:off x="6141688" y="2091238"/>
          <a:ext cx="2838087" cy="524068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6298908" y="2196052"/>
        <a:ext cx="2523647" cy="314440"/>
      </dsp:txXfrm>
    </dsp:sp>
    <dsp:sp modelId="{0DA52F88-E92D-4518-B746-4D6731807455}">
      <dsp:nvSpPr>
        <dsp:cNvPr id="0" name=""/>
        <dsp:cNvSpPr/>
      </dsp:nvSpPr>
      <dsp:spPr>
        <a:xfrm>
          <a:off x="6708346" y="4286823"/>
          <a:ext cx="2994675" cy="14973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200" b="1" kern="1200" dirty="0" smtClean="0">
              <a:latin typeface="NikoshBAN" pitchFamily="2" charset="0"/>
              <a:cs typeface="NikoshBAN" pitchFamily="2" charset="0"/>
            </a:rPr>
            <a:t>1.</a:t>
          </a:r>
          <a:r>
            <a:rPr lang="bn-BD" sz="2200" b="1" kern="1200" dirty="0" smtClean="0">
              <a:latin typeface="NikoshBAN" pitchFamily="2" charset="0"/>
              <a:cs typeface="NikoshBAN" pitchFamily="2" charset="0"/>
            </a:rPr>
            <a:t>মালিক ব্যবসায়ে  ১০,০০০ টাকা বিনিয়োগ করলেন।</a:t>
          </a:r>
        </a:p>
        <a:p>
          <a:pPr lvl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200" b="1" kern="1200" dirty="0" smtClean="0">
              <a:latin typeface="NikoshBAN" pitchFamily="2" charset="0"/>
              <a:cs typeface="NikoshBAN" pitchFamily="2" charset="0"/>
            </a:rPr>
            <a:t>2.</a:t>
          </a:r>
          <a:r>
            <a:rPr lang="bn-BD" sz="2200" b="1" kern="1200" dirty="0" smtClean="0">
              <a:latin typeface="NikoshBAN" pitchFamily="2" charset="0"/>
              <a:cs typeface="NikoshBAN" pitchFamily="2" charset="0"/>
            </a:rPr>
            <a:t>ধারে পন্য ক্রয় ৫,০০০ টাকা ।</a:t>
          </a:r>
          <a:endParaRPr lang="en-US" sz="2200" kern="1200" dirty="0"/>
        </a:p>
      </dsp:txBody>
      <dsp:txXfrm>
        <a:off x="6752202" y="4330679"/>
        <a:ext cx="2906963" cy="1409625"/>
      </dsp:txXfrm>
    </dsp:sp>
    <dsp:sp modelId="{2C7B3FE3-1447-4AA2-A319-BA6F8D242D3F}">
      <dsp:nvSpPr>
        <dsp:cNvPr id="0" name=""/>
        <dsp:cNvSpPr/>
      </dsp:nvSpPr>
      <dsp:spPr>
        <a:xfrm rot="10798927">
          <a:off x="3515497" y="4774479"/>
          <a:ext cx="2838087" cy="524068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3672717" y="4879293"/>
        <a:ext cx="2523647" cy="314440"/>
      </dsp:txXfrm>
    </dsp:sp>
    <dsp:sp modelId="{597408DA-CA40-41CB-B342-2F9B97F0B15B}">
      <dsp:nvSpPr>
        <dsp:cNvPr id="0" name=""/>
        <dsp:cNvSpPr/>
      </dsp:nvSpPr>
      <dsp:spPr>
        <a:xfrm>
          <a:off x="166061" y="4288865"/>
          <a:ext cx="2994675" cy="14973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b="1" kern="1200" dirty="0" smtClean="0">
              <a:latin typeface="NikoshBAN" pitchFamily="2" charset="0"/>
              <a:cs typeface="NikoshBAN" pitchFamily="2" charset="0"/>
            </a:rPr>
            <a:t>1.</a:t>
          </a:r>
          <a:r>
            <a:rPr lang="bn-BD" sz="2000" b="1" kern="1200" dirty="0" smtClean="0">
              <a:latin typeface="NikoshBAN" pitchFamily="2" charset="0"/>
              <a:cs typeface="NikoshBAN" pitchFamily="2" charset="0"/>
            </a:rPr>
            <a:t>৫,০০০ টাকা বেতনে একজন  শ্রমিক নিয়োগ করেন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b="1" kern="1200" dirty="0" smtClean="0">
              <a:latin typeface="NikoshBAN" pitchFamily="2" charset="0"/>
              <a:cs typeface="NikoshBAN" pitchFamily="2" charset="0"/>
            </a:rPr>
            <a:t>2.</a:t>
          </a:r>
          <a:r>
            <a:rPr lang="bn-BD" sz="2000" b="1" kern="1200" dirty="0" smtClean="0">
              <a:latin typeface="NikoshBAN" pitchFamily="2" charset="0"/>
              <a:cs typeface="NikoshBAN" pitchFamily="2" charset="0"/>
            </a:rPr>
            <a:t>মালিক তার ব্যাক্তিগত টাকা দিয়ে ছেলের</a:t>
          </a:r>
          <a:r>
            <a:rPr lang="en-US" sz="20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 smtClean="0">
              <a:latin typeface="NikoshBAN" pitchFamily="2" charset="0"/>
              <a:cs typeface="NikoshBAN" pitchFamily="2" charset="0"/>
            </a:rPr>
            <a:t>জন্মদিন</a:t>
          </a:r>
          <a:r>
            <a:rPr lang="en-US" sz="20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 smtClean="0">
              <a:latin typeface="NikoshBAN" pitchFamily="2" charset="0"/>
              <a:cs typeface="NikoshBAN" pitchFamily="2" charset="0"/>
            </a:rPr>
            <a:t>পালন</a:t>
          </a:r>
          <a:r>
            <a:rPr lang="en-US" sz="20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 smtClean="0">
              <a:latin typeface="NikoshBAN" pitchFamily="2" charset="0"/>
              <a:cs typeface="NikoshBAN" pitchFamily="2" charset="0"/>
            </a:rPr>
            <a:t>করেন</a:t>
          </a:r>
          <a:r>
            <a:rPr lang="bn-BD" sz="2000" b="1" kern="1200" dirty="0" smtClean="0">
              <a:latin typeface="NikoshBAN" pitchFamily="2" charset="0"/>
              <a:cs typeface="NikoshBAN" pitchFamily="2" charset="0"/>
            </a:rPr>
            <a:t> ।</a:t>
          </a:r>
          <a:endParaRPr lang="en-US" sz="2000" kern="1200" dirty="0"/>
        </a:p>
      </dsp:txBody>
      <dsp:txXfrm>
        <a:off x="209917" y="4332721"/>
        <a:ext cx="2906963" cy="1409625"/>
      </dsp:txXfrm>
    </dsp:sp>
    <dsp:sp modelId="{638CC7F1-0E54-4138-A101-74C772290E80}">
      <dsp:nvSpPr>
        <dsp:cNvPr id="0" name=""/>
        <dsp:cNvSpPr/>
      </dsp:nvSpPr>
      <dsp:spPr>
        <a:xfrm rot="18635172">
          <a:off x="1438116" y="1972337"/>
          <a:ext cx="2838087" cy="524068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1595336" y="2077151"/>
        <a:ext cx="2523647" cy="3144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5B4175-1676-4FC5-9426-3AF3E8D2FEE8}">
      <dsp:nvSpPr>
        <dsp:cNvPr id="0" name=""/>
        <dsp:cNvSpPr/>
      </dsp:nvSpPr>
      <dsp:spPr>
        <a:xfrm>
          <a:off x="0" y="268199"/>
          <a:ext cx="6324600" cy="1521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500" b="1" kern="1200" cap="none" spc="0" dirty="0" smtClean="0">
              <a:ln w="22225">
                <a:prstDash val="solid"/>
              </a:ln>
              <a:effectLst/>
              <a:latin typeface="NikoshBAN" panose="02000000000000000000" pitchFamily="2" charset="0"/>
              <a:cs typeface="NikoshBAN" panose="02000000000000000000" pitchFamily="2" charset="0"/>
            </a:rPr>
            <a:t>রেওয়ামিল</a:t>
          </a:r>
          <a:endParaRPr lang="en-US" sz="6500" b="1" kern="1200" cap="none" spc="0" dirty="0">
            <a:ln w="22225">
              <a:prstDash val="solid"/>
            </a:ln>
            <a:effectLst/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4249" y="342448"/>
        <a:ext cx="6176102" cy="13725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156C3-650D-4662-99C9-ABF649B8A489}">
      <dsp:nvSpPr>
        <dsp:cNvPr id="0" name=""/>
        <dsp:cNvSpPr/>
      </dsp:nvSpPr>
      <dsp:spPr>
        <a:xfrm>
          <a:off x="0" y="22361"/>
          <a:ext cx="7974768" cy="6552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নিন্মের  লেনদেন</a:t>
          </a:r>
          <a:r>
            <a:rPr lang="bn-IN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গুলো </a:t>
          </a:r>
          <a:r>
            <a:rPr lang="bn-BD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বিশ্লেষন </a:t>
          </a:r>
          <a:r>
            <a:rPr lang="bn-BD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কর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1984" y="54345"/>
        <a:ext cx="7910800" cy="5912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DF0D21-C569-414C-9E8E-8FA24B0E1B5B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B72EEE-0503-46BD-A9E1-0EC70BAC5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894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DF0D21-C569-414C-9E8E-8FA24B0E1B5B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B72EEE-0503-46BD-A9E1-0EC70BAC5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930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DF0D21-C569-414C-9E8E-8FA24B0E1B5B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B72EEE-0503-46BD-A9E1-0EC70BAC5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18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DF0D21-C569-414C-9E8E-8FA24B0E1B5B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B72EEE-0503-46BD-A9E1-0EC70BAC5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9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DF0D21-C569-414C-9E8E-8FA24B0E1B5B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B72EEE-0503-46BD-A9E1-0EC70BAC5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77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DF0D21-C569-414C-9E8E-8FA24B0E1B5B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B72EEE-0503-46BD-A9E1-0EC70BAC5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53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DF0D21-C569-414C-9E8E-8FA24B0E1B5B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B72EEE-0503-46BD-A9E1-0EC70BAC5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554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DF0D21-C569-414C-9E8E-8FA24B0E1B5B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B72EEE-0503-46BD-A9E1-0EC70BAC5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132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DF0D21-C569-414C-9E8E-8FA24B0E1B5B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B72EEE-0503-46BD-A9E1-0EC70BAC5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083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DF0D21-C569-414C-9E8E-8FA24B0E1B5B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B72EEE-0503-46BD-A9E1-0EC70BAC5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3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DF0D21-C569-414C-9E8E-8FA24B0E1B5B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B72EEE-0503-46BD-A9E1-0EC70BAC5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45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6071"/>
            </a:avLst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50574" y="6488668"/>
            <a:ext cx="11343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রিকন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চন্দ্র</a:t>
            </a:r>
            <a:r>
              <a:rPr lang="en-US" sz="20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দাস</a:t>
            </a:r>
            <a:r>
              <a:rPr lang="en-US" sz="20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0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20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0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en-US" sz="20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sz="20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20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) </a:t>
            </a:r>
            <a:r>
              <a:rPr lang="en-US" sz="20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পাগলা</a:t>
            </a:r>
            <a:r>
              <a:rPr lang="en-US" sz="20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20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মডেল</a:t>
            </a:r>
            <a:r>
              <a:rPr lang="en-US" sz="20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হাইস্কুল</a:t>
            </a:r>
            <a:r>
              <a:rPr lang="en-US" sz="20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এন্ড</a:t>
            </a:r>
            <a:r>
              <a:rPr lang="en-US" sz="20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20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0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দক্ষিণ</a:t>
            </a:r>
            <a:r>
              <a:rPr lang="en-US" sz="20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সুনামগঞ্জ</a:t>
            </a:r>
            <a:r>
              <a:rPr lang="en-US" sz="20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0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সুনামগঞ্জ</a:t>
            </a:r>
            <a:r>
              <a:rPr lang="en-US" sz="20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681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8268" y="698269"/>
            <a:ext cx="108397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8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8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endParaRPr lang="en-US" sz="8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3855719" y="2141694"/>
            <a:ext cx="3733800" cy="3581400"/>
          </a:xfrm>
          <a:prstGeom prst="ellipse">
            <a:avLst/>
          </a:prstGeom>
          <a:noFill/>
          <a:ln w="368300" cap="rnd" cmpd="sng"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 flipH="1">
            <a:off x="4900353" y="3524597"/>
            <a:ext cx="17332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767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Diagram group"/>
          <p:cNvGrpSpPr/>
          <p:nvPr/>
        </p:nvGrpSpPr>
        <p:grpSpPr>
          <a:xfrm>
            <a:off x="6086007" y="667315"/>
            <a:ext cx="5626933" cy="1446046"/>
            <a:chOff x="0" y="1753"/>
            <a:chExt cx="4038600" cy="1446046"/>
          </a:xfrm>
          <a:scene3d>
            <a:camera prst="perspectiveLeft" zoom="91000"/>
            <a:lightRig rig="threePt" dir="t">
              <a:rot lat="0" lon="0" rev="20640000"/>
            </a:lightRig>
          </a:scene3d>
        </p:grpSpPr>
        <p:grpSp>
          <p:nvGrpSpPr>
            <p:cNvPr id="5" name="Group 4"/>
            <p:cNvGrpSpPr/>
            <p:nvPr/>
          </p:nvGrpSpPr>
          <p:grpSpPr>
            <a:xfrm>
              <a:off x="0" y="1753"/>
              <a:ext cx="4038600" cy="1446046"/>
              <a:chOff x="0" y="1753"/>
              <a:chExt cx="4038600" cy="1446046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0" y="1753"/>
                <a:ext cx="4038600" cy="1446046"/>
              </a:xfrm>
              <a:prstGeom prst="roundRect">
                <a:avLst/>
              </a:prstGeom>
              <a:sp3d extrusionH="50600" prstMaterial="metal">
                <a:bevelT w="101600" h="80600" prst="relaxedInset"/>
                <a:bevelB w="80600" h="806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7" name="Rounded Rectangle 4"/>
              <p:cNvSpPr/>
              <p:nvPr/>
            </p:nvSpPr>
            <p:spPr>
              <a:xfrm>
                <a:off x="70590" y="72343"/>
                <a:ext cx="3897420" cy="1304866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304800" tIns="304800" rIns="304800" bIns="304800" numCol="1" spcCol="1270" anchor="ctr" anchorCtr="0">
                <a:noAutofit/>
              </a:bodyPr>
              <a:lstStyle/>
              <a:p>
                <a:pPr lvl="0" algn="ctr" defTabSz="35560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bn-BD" sz="8000" kern="1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খতিয়ান</a:t>
                </a:r>
                <a:endParaRPr lang="en-US" sz="8000" kern="1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122" y="570021"/>
            <a:ext cx="5059180" cy="301262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696262" y="2863121"/>
            <a:ext cx="60410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জানুয়ারি ২; নগদে পন্য বিক্রয় ১০,০০০  টাকা । 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766998"/>
              </p:ext>
            </p:extLst>
          </p:nvPr>
        </p:nvGraphicFramePr>
        <p:xfrm>
          <a:off x="944379" y="4383835"/>
          <a:ext cx="10058399" cy="164592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436914"/>
                <a:gridCol w="2118209"/>
                <a:gridCol w="755620"/>
                <a:gridCol w="1436914"/>
                <a:gridCol w="1436914"/>
                <a:gridCol w="1436914"/>
                <a:gridCol w="1436914"/>
              </a:tblGrid>
              <a:tr h="739726"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তারিখ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বিবরন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জা পৃ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ডেবিট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  <a:p>
                      <a:pPr algn="ctr"/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ক্রেডিট</a:t>
                      </a:r>
                    </a:p>
                    <a:p>
                      <a:pPr algn="ctr"/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টাকা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ডেবিট </a:t>
                      </a:r>
                    </a:p>
                    <a:p>
                      <a:pPr algn="ctr"/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জের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ক্রেডিট </a:t>
                      </a:r>
                    </a:p>
                    <a:p>
                      <a:pPr algn="ctr"/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জের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703518"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জানু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৫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নগদান হিসাব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১০,০০০</a:t>
                      </a:r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১০,০০০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১০,০০০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931763" y="3597641"/>
            <a:ext cx="45120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বিক্রয় হিসাব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55608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835484061"/>
              </p:ext>
            </p:extLst>
          </p:nvPr>
        </p:nvGraphicFramePr>
        <p:xfrm>
          <a:off x="3091722" y="382249"/>
          <a:ext cx="6324600" cy="205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000135"/>
              </p:ext>
            </p:extLst>
          </p:nvPr>
        </p:nvGraphicFramePr>
        <p:xfrm>
          <a:off x="2661662" y="3169171"/>
          <a:ext cx="7726520" cy="23241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545304"/>
                <a:gridCol w="1979921"/>
                <a:gridCol w="1110687"/>
                <a:gridCol w="1545304"/>
                <a:gridCol w="1545304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ক্রমিক নং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বিবরন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জা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পৃ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ডেবিট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  <a:p>
                      <a:pPr algn="ctr"/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ক্রেডিট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  <a:p>
                      <a:pPr algn="ctr"/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409700"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</a:p>
                    <a:p>
                      <a:pPr algn="ctr"/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বিক্রয় হিসাব</a:t>
                      </a:r>
                    </a:p>
                    <a:p>
                      <a:pPr algn="ctr"/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নগদান হিসাব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n-BD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১০,০০০</a:t>
                      </a:r>
                    </a:p>
                    <a:p>
                      <a:pPr algn="ctr"/>
                      <a:endParaRPr lang="bn-BD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১০,০০০</a:t>
                      </a:r>
                    </a:p>
                    <a:p>
                      <a:pPr algn="ctr"/>
                      <a:endParaRPr lang="bn-BD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9256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09679" y="734519"/>
            <a:ext cx="32828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6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9430" y="1304144"/>
            <a:ext cx="956372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নিন্মের তথ্য গুলো লক্ষ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১০,০০০ টাকার পন্য ক্রয় করা হলো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করিমের নিকট বিক্রয় ৫০০০ টাকা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মালিক কতৃক নগদ উত্তোলন ৫০০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টাক...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মালিক তার বন্ধুর বিয়েতে ৫০০ টাকা উপহার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দিলেন।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২০০ টাকা বাট্রা প্রদান করা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হলো ।</a:t>
            </a: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হিসাব চক্রের  প্রথম ধাপের সাথে কোন ঘটনা গুলো সম্পর্ক যুক্ত  ও কোন গুলো সম্পর্ক যুক্ত নয় তা নির্নয় কর 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45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477748" y="2083530"/>
            <a:ext cx="7086600" cy="772200"/>
            <a:chOff x="0" y="8838"/>
            <a:chExt cx="7086600" cy="772200"/>
          </a:xfrm>
          <a:scene3d>
            <a:camera prst="orthographicFront"/>
            <a:lightRig rig="flat" dir="t"/>
          </a:scene3d>
        </p:grpSpPr>
        <p:sp>
          <p:nvSpPr>
            <p:cNvPr id="5" name="Rounded Rectangle 4"/>
            <p:cNvSpPr/>
            <p:nvPr/>
          </p:nvSpPr>
          <p:spPr>
            <a:xfrm>
              <a:off x="0" y="8838"/>
              <a:ext cx="7086600" cy="772200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37696" y="46534"/>
              <a:ext cx="7011208" cy="69680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l" defTabSz="1422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200" b="1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হিসাব চক্রের প্রথম ধাপ ক</a:t>
              </a:r>
              <a:r>
                <a:rPr lang="bn-IN" sz="3200" b="1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ী</a:t>
              </a:r>
              <a:r>
                <a:rPr lang="bn-BD" sz="3200" b="1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?</a:t>
              </a:r>
              <a:endParaRPr lang="en-US" sz="32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525218" y="3899838"/>
            <a:ext cx="7086600" cy="772200"/>
            <a:chOff x="0" y="873198"/>
            <a:chExt cx="7086600" cy="772200"/>
          </a:xfrm>
          <a:scene3d>
            <a:camera prst="orthographicFront"/>
            <a:lightRig rig="flat" dir="t"/>
          </a:scene3d>
        </p:grpSpPr>
        <p:sp>
          <p:nvSpPr>
            <p:cNvPr id="8" name="Rounded Rectangle 7"/>
            <p:cNvSpPr/>
            <p:nvPr/>
          </p:nvSpPr>
          <p:spPr>
            <a:xfrm>
              <a:off x="0" y="873198"/>
              <a:ext cx="7086600" cy="772200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2812566"/>
                <a:satOff val="-4220"/>
                <a:lumOff val="-686"/>
                <a:alphaOff val="0"/>
              </a:schemeClr>
            </a:fillRef>
            <a:effectRef idx="1">
              <a:schemeClr val="accent3">
                <a:hueOff val="2812566"/>
                <a:satOff val="-4220"/>
                <a:lumOff val="-686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37696" y="910894"/>
              <a:ext cx="7011208" cy="69680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l" defTabSz="1422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IN" sz="3200" b="1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হিসাব কাকে বলে ?</a:t>
              </a:r>
              <a:endParaRPr lang="en-US" sz="32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510228" y="4739287"/>
            <a:ext cx="7086600" cy="772200"/>
            <a:chOff x="0" y="1737558"/>
            <a:chExt cx="7086600" cy="772200"/>
          </a:xfrm>
          <a:scene3d>
            <a:camera prst="orthographicFront"/>
            <a:lightRig rig="flat" dir="t"/>
          </a:scene3d>
        </p:grpSpPr>
        <p:sp>
          <p:nvSpPr>
            <p:cNvPr id="11" name="Rounded Rectangle 10"/>
            <p:cNvSpPr/>
            <p:nvPr/>
          </p:nvSpPr>
          <p:spPr>
            <a:xfrm>
              <a:off x="0" y="1737558"/>
              <a:ext cx="7086600" cy="772200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5625132"/>
                <a:satOff val="-8440"/>
                <a:lumOff val="-1373"/>
                <a:alphaOff val="0"/>
              </a:schemeClr>
            </a:fillRef>
            <a:effectRef idx="1">
              <a:schemeClr val="accent3">
                <a:hueOff val="5625132"/>
                <a:satOff val="-8440"/>
                <a:lumOff val="-1373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37696" y="1775254"/>
              <a:ext cx="7011208" cy="69680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l" defTabSz="1422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200" b="1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হিসাব চক্র </a:t>
              </a:r>
              <a:r>
                <a:rPr lang="bn-IN" sz="3200" b="1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কী</a:t>
              </a:r>
              <a:r>
                <a:rPr lang="bn-BD" sz="3200" b="1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?</a:t>
              </a:r>
              <a:endParaRPr lang="en-US" sz="32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2570189" y="2985438"/>
            <a:ext cx="7086600" cy="772200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3">
              <a:hueOff val="8437698"/>
              <a:satOff val="-12660"/>
              <a:lumOff val="-2059"/>
              <a:alphaOff val="0"/>
            </a:schemeClr>
          </a:fillRef>
          <a:effectRef idx="1">
            <a:schemeClr val="accent3">
              <a:hueOff val="8437698"/>
              <a:satOff val="-12660"/>
              <a:lumOff val="-2059"/>
              <a:alphaOff val="0"/>
            </a:schemeClr>
          </a:effectRef>
          <a:fontRef idx="minor">
            <a:schemeClr val="dk1"/>
          </a:fontRef>
        </p:style>
      </p:sp>
      <p:sp>
        <p:nvSpPr>
          <p:cNvPr id="16" name="Rectangle 15"/>
          <p:cNvSpPr/>
          <p:nvPr/>
        </p:nvSpPr>
        <p:spPr>
          <a:xfrm>
            <a:off x="2585102" y="3108282"/>
            <a:ext cx="4629794" cy="6047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 চক্রের ৫ম ধাপ কোন টি?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004747" y="674558"/>
            <a:ext cx="34927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7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03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019300" y="2494847"/>
            <a:ext cx="8153400" cy="579149"/>
            <a:chOff x="0" y="0"/>
            <a:chExt cx="8153400" cy="579149"/>
          </a:xfrm>
        </p:grpSpPr>
        <p:sp>
          <p:nvSpPr>
            <p:cNvPr id="5" name="Rounded Rectangle 4"/>
            <p:cNvSpPr/>
            <p:nvPr/>
          </p:nvSpPr>
          <p:spPr>
            <a:xfrm>
              <a:off x="0" y="0"/>
              <a:ext cx="8153400" cy="57914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28272" y="28272"/>
              <a:ext cx="8096856" cy="5226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200" kern="1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১০,০০০ টাকার পন্য ক্রয় করা হলো </a:t>
              </a:r>
              <a:endParaRPr lang="en-US" sz="3200" kern="1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006810" y="3081963"/>
            <a:ext cx="8153400" cy="579149"/>
            <a:chOff x="0" y="697217"/>
            <a:chExt cx="8153400" cy="579149"/>
          </a:xfrm>
        </p:grpSpPr>
        <p:sp>
          <p:nvSpPr>
            <p:cNvPr id="8" name="Rounded Rectangle 7"/>
            <p:cNvSpPr/>
            <p:nvPr/>
          </p:nvSpPr>
          <p:spPr>
            <a:xfrm>
              <a:off x="0" y="697217"/>
              <a:ext cx="8153400" cy="57914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2812566"/>
                <a:satOff val="-4220"/>
                <a:lumOff val="-686"/>
                <a:alphaOff val="0"/>
              </a:schemeClr>
            </a:fillRef>
            <a:effectRef idx="0">
              <a:schemeClr val="accent3">
                <a:hueOff val="2812566"/>
                <a:satOff val="-4220"/>
                <a:lumOff val="-68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28272" y="725489"/>
              <a:ext cx="8096856" cy="5226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200" kern="1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করিমের নিকট বিক্রয় ৫০০০ টাকা </a:t>
              </a:r>
              <a:endParaRPr lang="en-US" sz="3200" kern="1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991817" y="3666578"/>
            <a:ext cx="8170098" cy="610838"/>
            <a:chOff x="14991" y="1345487"/>
            <a:chExt cx="8170098" cy="610838"/>
          </a:xfrm>
        </p:grpSpPr>
        <p:sp>
          <p:nvSpPr>
            <p:cNvPr id="11" name="Rounded Rectangle 10"/>
            <p:cNvSpPr/>
            <p:nvPr/>
          </p:nvSpPr>
          <p:spPr>
            <a:xfrm>
              <a:off x="14991" y="1345487"/>
              <a:ext cx="8153400" cy="57914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5625132"/>
                <a:satOff val="-8440"/>
                <a:lumOff val="-1373"/>
                <a:alphaOff val="0"/>
              </a:schemeClr>
            </a:fillRef>
            <a:effectRef idx="0">
              <a:schemeClr val="accent3">
                <a:hueOff val="5625132"/>
                <a:satOff val="-8440"/>
                <a:lumOff val="-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88233" y="1433720"/>
              <a:ext cx="8096856" cy="5226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200" kern="1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মালিক কতৃক নগদ উত্তোলন ৫০০ টাকা </a:t>
              </a:r>
              <a:endParaRPr lang="en-US" sz="3200" kern="1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019300" y="4323647"/>
            <a:ext cx="8153400" cy="579149"/>
            <a:chOff x="104931" y="1993757"/>
            <a:chExt cx="8153400" cy="579149"/>
          </a:xfrm>
        </p:grpSpPr>
        <p:sp>
          <p:nvSpPr>
            <p:cNvPr id="14" name="Rounded Rectangle 13"/>
            <p:cNvSpPr/>
            <p:nvPr/>
          </p:nvSpPr>
          <p:spPr>
            <a:xfrm>
              <a:off x="104931" y="1993757"/>
              <a:ext cx="8153400" cy="57914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8437698"/>
                <a:satOff val="-12660"/>
                <a:lumOff val="-2059"/>
                <a:alphaOff val="0"/>
              </a:schemeClr>
            </a:fillRef>
            <a:effectRef idx="0">
              <a:schemeClr val="accent3">
                <a:hueOff val="8437698"/>
                <a:satOff val="-12660"/>
                <a:lumOff val="-205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4"/>
            <p:cNvSpPr/>
            <p:nvPr/>
          </p:nvSpPr>
          <p:spPr>
            <a:xfrm>
              <a:off x="118212" y="2007040"/>
              <a:ext cx="8096856" cy="5226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200" kern="1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মালিক তার বন্ধুর বিয়েতে ৫০০ টাকা উপহার দিলেন </a:t>
              </a:r>
              <a:endParaRPr lang="en-US" sz="3200" kern="1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989320" y="5028185"/>
            <a:ext cx="8153400" cy="579149"/>
            <a:chOff x="0" y="2642028"/>
            <a:chExt cx="8153400" cy="579149"/>
          </a:xfrm>
        </p:grpSpPr>
        <p:sp>
          <p:nvSpPr>
            <p:cNvPr id="17" name="Rounded Rectangle 16"/>
            <p:cNvSpPr/>
            <p:nvPr/>
          </p:nvSpPr>
          <p:spPr>
            <a:xfrm>
              <a:off x="0" y="2642028"/>
              <a:ext cx="8153400" cy="57914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11250264"/>
                <a:satOff val="-16880"/>
                <a:lumOff val="-2745"/>
                <a:alphaOff val="0"/>
              </a:schemeClr>
            </a:fillRef>
            <a:effectRef idx="0">
              <a:schemeClr val="accent3">
                <a:hueOff val="11250264"/>
                <a:satOff val="-16880"/>
                <a:lumOff val="-274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ounded Rectangle 4"/>
            <p:cNvSpPr/>
            <p:nvPr/>
          </p:nvSpPr>
          <p:spPr>
            <a:xfrm>
              <a:off x="28272" y="2670300"/>
              <a:ext cx="8096856" cy="5226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200" kern="1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২০০ টাকা বাট্রা প্রদান করা হল </a:t>
              </a:r>
              <a:endParaRPr lang="en-US" sz="3200" kern="1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963711" y="5764899"/>
            <a:ext cx="8124669" cy="514800"/>
            <a:chOff x="0" y="4209"/>
            <a:chExt cx="6477000" cy="514800"/>
          </a:xfrm>
        </p:grpSpPr>
        <p:sp>
          <p:nvSpPr>
            <p:cNvPr id="20" name="Rounded Rectangle 19"/>
            <p:cNvSpPr/>
            <p:nvPr/>
          </p:nvSpPr>
          <p:spPr>
            <a:xfrm>
              <a:off x="0" y="4209"/>
              <a:ext cx="6477000" cy="5148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ounded Rectangle 4"/>
            <p:cNvSpPr/>
            <p:nvPr/>
          </p:nvSpPr>
          <p:spPr>
            <a:xfrm>
              <a:off x="25130" y="29339"/>
              <a:ext cx="6426740" cy="4645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l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IN" sz="2800" kern="1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১ টি করে জাবেদা ও রেওয়ামিলের ঘর আঁক ।</a:t>
              </a:r>
              <a:endParaRPr lang="en-US" sz="2800" kern="1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927052081"/>
              </p:ext>
            </p:extLst>
          </p:nvPr>
        </p:nvGraphicFramePr>
        <p:xfrm>
          <a:off x="2098623" y="1723868"/>
          <a:ext cx="7974768" cy="677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544394" y="689548"/>
            <a:ext cx="31029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5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784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2" grpId="0">
        <p:bldAsOne/>
      </p:bldGraphic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sz="8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ক্লাসে সবাইকে ধন্যবাদ</a:t>
            </a:r>
            <a:endParaRPr lang="en-US" sz="8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658" y="1916242"/>
            <a:ext cx="4452079" cy="444479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512341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3890355" y="581255"/>
            <a:ext cx="41563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73206" y="532263"/>
            <a:ext cx="1951630" cy="2511188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65019" y="3441470"/>
            <a:ext cx="64506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রিকন চন্দ্র দাশ</a:t>
            </a:r>
          </a:p>
          <a:p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( ব্যবসায় শিক্ষা )</a:t>
            </a:r>
          </a:p>
          <a:p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পাগলা সরকারি মডেল হাইস্কুল এন্ড কলেজ</a:t>
            </a:r>
          </a:p>
          <a:p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দক্ষিণ সুনামগঞ্জ, সুনামগঞ্জ</a:t>
            </a:r>
          </a:p>
          <a:p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 নংঃ ০১৭২২২১৫৭৭৯</a:t>
            </a:r>
          </a:p>
          <a:p>
            <a:r>
              <a:rPr lang="bn-BD" sz="2800" b="1" dirty="0"/>
              <a:t>Email : rikanchandrad</a:t>
            </a:r>
            <a:r>
              <a:rPr lang="en-US" sz="2800" b="1" dirty="0"/>
              <a:t>1955@gmail.com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33062" y="3674225"/>
            <a:ext cx="470500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নবম/ দশম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</a:t>
            </a:r>
            <a:endParaRPr lang="bn-BD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সময়ঃ ৪৫ মিনিট</a:t>
            </a:r>
          </a:p>
          <a:p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তারিখঃ 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১২/০১/২০২১ 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খ্রিঃ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420280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8638" y="628528"/>
            <a:ext cx="5176650" cy="3610962"/>
          </a:xfrm>
          <a:prstGeom prst="rect">
            <a:avLst/>
          </a:prstGeom>
          <a:blipFill>
            <a:blip r:embed="rId2"/>
            <a:stretch>
              <a:fillRect l="331" t="-2242" r="-331" b="2242"/>
            </a:stretch>
          </a:blipFill>
          <a:ln w="57150">
            <a:solidFill>
              <a:srgbClr val="FF0000"/>
            </a:solidFill>
          </a:ln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Rectangle 4"/>
          <p:cNvSpPr/>
          <p:nvPr/>
        </p:nvSpPr>
        <p:spPr>
          <a:xfrm>
            <a:off x="6334298" y="628527"/>
            <a:ext cx="5248693" cy="3561087"/>
          </a:xfrm>
          <a:prstGeom prst="rect">
            <a:avLst/>
          </a:prstGeom>
          <a:blipFill>
            <a:blip r:embed="rId3"/>
            <a:stretch>
              <a:fillRect l="331" t="-2242" r="-331" b="2242"/>
            </a:stretch>
          </a:blipFill>
          <a:ln w="57150">
            <a:solidFill>
              <a:srgbClr val="C00000"/>
            </a:solidFill>
          </a:ln>
          <a:scene3d>
            <a:camera prst="orthographicFront"/>
            <a:lightRig rig="threePt" dir="t"/>
          </a:scene3d>
          <a:sp3d extrusionH="76200">
            <a:extrusionClr>
              <a:srgbClr val="FFC000"/>
            </a:extrusionClr>
          </a:sp3d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Down Arrow 5"/>
          <p:cNvSpPr/>
          <p:nvPr/>
        </p:nvSpPr>
        <p:spPr>
          <a:xfrm>
            <a:off x="2759826" y="4339242"/>
            <a:ext cx="365760" cy="9975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8697884" y="4308762"/>
            <a:ext cx="365760" cy="9975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63535" y="5419898"/>
            <a:ext cx="355784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টাকা গুনছে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716685" y="5403273"/>
            <a:ext cx="447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টাকার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 </a:t>
            </a: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লিখছে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15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89154" y="2503357"/>
            <a:ext cx="9308892" cy="15589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8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হিসাব চক্র (প্রথম ৫টি)</a:t>
            </a:r>
            <a:endParaRPr lang="en-US" sz="8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8173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88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bn-BD" sz="4800" b="1" dirty="0">
                <a:latin typeface="NikoshBAN" pitchFamily="2" charset="0"/>
                <a:cs typeface="NikoshBAN" pitchFamily="2" charset="0"/>
              </a:rPr>
              <a:t>এই পাঠ শেষে শিক্ষার্থীরা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................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bn-IN" sz="3600" dirty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কী  তা বলতে পারবে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হিসাব চক্র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কী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তা বলতে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পারব ।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হিসাব চক্রের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৫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টি ধাপ ব্যাখ্যা করতে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পারবে।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বিভিন্ন ধাপের ছক আঁকতে পারবে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2638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Diagram group"/>
          <p:cNvGrpSpPr/>
          <p:nvPr/>
        </p:nvGrpSpPr>
        <p:grpSpPr>
          <a:xfrm>
            <a:off x="1873771" y="689547"/>
            <a:ext cx="8484432" cy="5396459"/>
            <a:chOff x="963160" y="0"/>
            <a:chExt cx="7217678" cy="6958290"/>
          </a:xfrm>
          <a:scene3d>
            <a:camera prst="perspectiveLeft" zoom="91000"/>
            <a:lightRig rig="threePt" dir="t">
              <a:rot lat="0" lon="0" rev="20640000"/>
            </a:lightRig>
          </a:scene3d>
        </p:grpSpPr>
        <p:sp>
          <p:nvSpPr>
            <p:cNvPr id="6" name="Block Arc 5"/>
            <p:cNvSpPr/>
            <p:nvPr/>
          </p:nvSpPr>
          <p:spPr>
            <a:xfrm>
              <a:off x="1689087" y="862820"/>
              <a:ext cx="5767701" cy="5767701"/>
            </a:xfrm>
            <a:prstGeom prst="blockArc">
              <a:avLst>
                <a:gd name="adj1" fmla="val 11876289"/>
                <a:gd name="adj2" fmla="val 16217657"/>
                <a:gd name="adj3" fmla="val 4643"/>
              </a:avLst>
            </a:prstGeom>
            <a:sp3d z="-110000">
              <a:bevelT w="40600" h="206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2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/>
          </p:style>
        </p:sp>
        <p:sp>
          <p:nvSpPr>
            <p:cNvPr id="7" name="Block Arc 6"/>
            <p:cNvSpPr/>
            <p:nvPr/>
          </p:nvSpPr>
          <p:spPr>
            <a:xfrm>
              <a:off x="1688149" y="865713"/>
              <a:ext cx="5767701" cy="5767701"/>
            </a:xfrm>
            <a:prstGeom prst="blockArc">
              <a:avLst>
                <a:gd name="adj1" fmla="val 7560000"/>
                <a:gd name="adj2" fmla="val 11880000"/>
                <a:gd name="adj3" fmla="val 4643"/>
              </a:avLst>
            </a:prstGeom>
            <a:sp3d z="-110000">
              <a:bevelT w="40600" h="206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7450407"/>
                <a:satOff val="29858"/>
                <a:lumOff val="6471"/>
                <a:alphaOff val="0"/>
              </a:schemeClr>
            </a:fillRef>
            <a:effectRef idx="2">
              <a:schemeClr val="accent5">
                <a:hueOff val="-7450407"/>
                <a:satOff val="29858"/>
                <a:lumOff val="6471"/>
                <a:alphaOff val="0"/>
              </a:schemeClr>
            </a:effectRef>
            <a:fontRef idx="minor"/>
          </p:style>
        </p:sp>
        <p:sp>
          <p:nvSpPr>
            <p:cNvPr id="8" name="Block Arc 7"/>
            <p:cNvSpPr/>
            <p:nvPr/>
          </p:nvSpPr>
          <p:spPr>
            <a:xfrm>
              <a:off x="1688149" y="865713"/>
              <a:ext cx="5767701" cy="5767701"/>
            </a:xfrm>
            <a:prstGeom prst="blockArc">
              <a:avLst>
                <a:gd name="adj1" fmla="val 3240000"/>
                <a:gd name="adj2" fmla="val 7560000"/>
                <a:gd name="adj3" fmla="val 4643"/>
              </a:avLst>
            </a:prstGeom>
            <a:sp3d z="-110000">
              <a:bevelT w="40600" h="206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4966938"/>
                <a:satOff val="19906"/>
                <a:lumOff val="4314"/>
                <a:alphaOff val="0"/>
              </a:schemeClr>
            </a:fillRef>
            <a:effectRef idx="2">
              <a:schemeClr val="accent5">
                <a:hueOff val="-4966938"/>
                <a:satOff val="19906"/>
                <a:lumOff val="4314"/>
                <a:alphaOff val="0"/>
              </a:schemeClr>
            </a:effectRef>
            <a:fontRef idx="minor"/>
          </p:style>
        </p:sp>
        <p:sp>
          <p:nvSpPr>
            <p:cNvPr id="9" name="Block Arc 8"/>
            <p:cNvSpPr/>
            <p:nvPr/>
          </p:nvSpPr>
          <p:spPr>
            <a:xfrm>
              <a:off x="1688149" y="865713"/>
              <a:ext cx="5767701" cy="5767701"/>
            </a:xfrm>
            <a:prstGeom prst="blockArc">
              <a:avLst>
                <a:gd name="adj1" fmla="val 20520000"/>
                <a:gd name="adj2" fmla="val 3240000"/>
                <a:gd name="adj3" fmla="val 4643"/>
              </a:avLst>
            </a:prstGeom>
            <a:sp3d z="-110000">
              <a:bevelT w="40600" h="206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2483469"/>
                <a:satOff val="9953"/>
                <a:lumOff val="2157"/>
                <a:alphaOff val="0"/>
              </a:schemeClr>
            </a:fillRef>
            <a:effectRef idx="2">
              <a:schemeClr val="accent5">
                <a:hueOff val="-2483469"/>
                <a:satOff val="9953"/>
                <a:lumOff val="2157"/>
                <a:alphaOff val="0"/>
              </a:schemeClr>
            </a:effectRef>
            <a:fontRef idx="minor"/>
          </p:style>
        </p:sp>
        <p:sp>
          <p:nvSpPr>
            <p:cNvPr id="10" name="Block Arc 9"/>
            <p:cNvSpPr/>
            <p:nvPr/>
          </p:nvSpPr>
          <p:spPr>
            <a:xfrm>
              <a:off x="1687207" y="862810"/>
              <a:ext cx="5767701" cy="5767701"/>
            </a:xfrm>
            <a:prstGeom prst="blockArc">
              <a:avLst>
                <a:gd name="adj1" fmla="val 16219950"/>
                <a:gd name="adj2" fmla="val 20523724"/>
                <a:gd name="adj3" fmla="val 4643"/>
              </a:avLst>
            </a:prstGeom>
            <a:sp3d z="-110000">
              <a:bevelT w="40600" h="206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grpSp>
          <p:nvGrpSpPr>
            <p:cNvPr id="11" name="Group 10"/>
            <p:cNvGrpSpPr/>
            <p:nvPr/>
          </p:nvGrpSpPr>
          <p:grpSpPr>
            <a:xfrm>
              <a:off x="3200384" y="2286004"/>
              <a:ext cx="2656582" cy="2656582"/>
              <a:chOff x="3200384" y="2286004"/>
              <a:chExt cx="2656582" cy="2656582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3200384" y="2286004"/>
                <a:ext cx="2656582" cy="2656582"/>
              </a:xfrm>
              <a:prstGeom prst="ellipse">
                <a:avLst/>
              </a:prstGeom>
              <a:sp3d extrusionH="50600" prstMaterial="plastic">
                <a:bevelT w="101600" h="80600" prst="relaxedInset"/>
                <a:bevelB w="80600" h="806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28" name="Oval 9"/>
              <p:cNvSpPr/>
              <p:nvPr/>
            </p:nvSpPr>
            <p:spPr>
              <a:xfrm>
                <a:off x="3589431" y="2675051"/>
                <a:ext cx="1878488" cy="1878488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lvl="0" algn="ctr" defTabSz="2667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bn-BD" sz="6000" kern="1200" dirty="0" smtClean="0">
                    <a:latin typeface="NikoshBAN" pitchFamily="2" charset="0"/>
                    <a:cs typeface="NikoshBAN" pitchFamily="2" charset="0"/>
                  </a:rPr>
                  <a:t>হিসাব চক্র</a:t>
                </a:r>
                <a:endParaRPr lang="en-US" sz="6000" kern="12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657602" y="0"/>
              <a:ext cx="1859607" cy="1859607"/>
              <a:chOff x="3657602" y="0"/>
              <a:chExt cx="1859607" cy="1859607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3657602" y="0"/>
                <a:ext cx="1859607" cy="1859607"/>
              </a:xfrm>
              <a:prstGeom prst="ellipse">
                <a:avLst/>
              </a:prstGeom>
              <a:sp3d extrusionH="50600" prstMaterial="metal">
                <a:bevelT w="101600" h="80600" prst="relaxedInset"/>
                <a:bevelB w="80600" h="806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26" name="Oval 11"/>
              <p:cNvSpPr/>
              <p:nvPr/>
            </p:nvSpPr>
            <p:spPr>
              <a:xfrm>
                <a:off x="3929935" y="272333"/>
                <a:ext cx="1314941" cy="1314941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30480" tIns="30480" rIns="30480" bIns="30480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bn-BD" sz="2400" kern="1200" dirty="0" smtClean="0">
                    <a:latin typeface="NikoshBAN" pitchFamily="2" charset="0"/>
                    <a:cs typeface="NikoshBAN" pitchFamily="2" charset="0"/>
                  </a:rPr>
                  <a:t>১.লেনদেন শনাক্তকরন</a:t>
                </a:r>
                <a:endParaRPr lang="en-US" sz="2400" kern="12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6321231" y="1949288"/>
              <a:ext cx="1859607" cy="1859607"/>
              <a:chOff x="6321231" y="1949288"/>
              <a:chExt cx="1859607" cy="1859607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6321231" y="1949288"/>
                <a:ext cx="1859607" cy="1859607"/>
              </a:xfrm>
              <a:prstGeom prst="ellipse">
                <a:avLst/>
              </a:prstGeom>
              <a:sp3d extrusionH="50600" prstMaterial="metal">
                <a:bevelT w="101600" h="80600" prst="relaxedInset"/>
                <a:bevelB w="80600" h="806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-2483469"/>
                  <a:satOff val="9953"/>
                  <a:lumOff val="2157"/>
                  <a:alphaOff val="0"/>
                </a:schemeClr>
              </a:fillRef>
              <a:effectRef idx="1">
                <a:schemeClr val="accent5">
                  <a:hueOff val="-2483469"/>
                  <a:satOff val="9953"/>
                  <a:lumOff val="2157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24" name="Oval 13"/>
              <p:cNvSpPr/>
              <p:nvPr/>
            </p:nvSpPr>
            <p:spPr>
              <a:xfrm>
                <a:off x="6593564" y="2221621"/>
                <a:ext cx="1314941" cy="1314941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35560" tIns="35560" rIns="35560" bIns="35560" numCol="1" spcCol="1270" anchor="ctr" anchorCtr="0">
                <a:noAutofit/>
              </a:bodyPr>
              <a:lstStyle/>
              <a:p>
                <a:pPr lvl="0"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bn-BD" sz="2800" kern="1200" dirty="0" smtClean="0">
                    <a:latin typeface="NikoshBAN" pitchFamily="2" charset="0"/>
                    <a:cs typeface="NikoshBAN" pitchFamily="2" charset="0"/>
                  </a:rPr>
                  <a:t>২.লেনদেন বিশ্লেষন</a:t>
                </a:r>
                <a:endParaRPr lang="en-US" sz="2800" kern="12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5297931" y="5098683"/>
              <a:ext cx="1859607" cy="1859607"/>
              <a:chOff x="5297931" y="5098683"/>
              <a:chExt cx="1859607" cy="1859607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5297931" y="5098683"/>
                <a:ext cx="1859607" cy="1859607"/>
              </a:xfrm>
              <a:prstGeom prst="ellipse">
                <a:avLst/>
              </a:prstGeom>
              <a:sp3d extrusionH="50600" prstMaterial="metal">
                <a:bevelT w="101600" h="80600" prst="relaxedInset"/>
                <a:bevelB w="80600" h="806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-4966938"/>
                  <a:satOff val="19906"/>
                  <a:lumOff val="4314"/>
                  <a:alphaOff val="0"/>
                </a:schemeClr>
              </a:fillRef>
              <a:effectRef idx="1">
                <a:schemeClr val="accent5">
                  <a:hueOff val="-4966938"/>
                  <a:satOff val="19906"/>
                  <a:lumOff val="4314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22" name="Oval 15"/>
              <p:cNvSpPr/>
              <p:nvPr/>
            </p:nvSpPr>
            <p:spPr>
              <a:xfrm>
                <a:off x="5570264" y="5371016"/>
                <a:ext cx="1314941" cy="1314941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35560" tIns="35560" rIns="35560" bIns="35560" numCol="1" spcCol="1270" anchor="ctr" anchorCtr="0">
                <a:noAutofit/>
              </a:bodyPr>
              <a:lstStyle/>
              <a:p>
                <a:pPr lvl="0"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bn-BD" sz="2800" kern="1200" dirty="0" smtClean="0">
                    <a:latin typeface="NikoshBAN" pitchFamily="2" charset="0"/>
                    <a:cs typeface="NikoshBAN" pitchFamily="2" charset="0"/>
                  </a:rPr>
                  <a:t>৩.জাবেদা ভুক্তকরন</a:t>
                </a:r>
                <a:endParaRPr lang="en-US" sz="2800" kern="12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1986461" y="5098683"/>
              <a:ext cx="1859607" cy="1859607"/>
              <a:chOff x="1986461" y="5098683"/>
              <a:chExt cx="1859607" cy="1859607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986461" y="5098683"/>
                <a:ext cx="1859607" cy="1859607"/>
              </a:xfrm>
              <a:prstGeom prst="ellipse">
                <a:avLst/>
              </a:prstGeom>
              <a:sp3d extrusionH="50600" prstMaterial="metal">
                <a:bevelT w="101600" h="80600" prst="relaxedInset"/>
                <a:bevelB w="80600" h="806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-7450407"/>
                  <a:satOff val="29858"/>
                  <a:lumOff val="6471"/>
                  <a:alphaOff val="0"/>
                </a:schemeClr>
              </a:fillRef>
              <a:effectRef idx="1">
                <a:schemeClr val="accent5">
                  <a:hueOff val="-7450407"/>
                  <a:satOff val="29858"/>
                  <a:lumOff val="6471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20" name="Oval 17"/>
              <p:cNvSpPr/>
              <p:nvPr/>
            </p:nvSpPr>
            <p:spPr>
              <a:xfrm>
                <a:off x="2258794" y="5371016"/>
                <a:ext cx="1314941" cy="1314941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35560" tIns="35560" rIns="35560" bIns="35560" numCol="1" spcCol="1270" anchor="ctr" anchorCtr="0">
                <a:noAutofit/>
              </a:bodyPr>
              <a:lstStyle/>
              <a:p>
                <a:pPr lvl="0"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bn-BD" sz="2800" kern="1200" dirty="0" smtClean="0">
                    <a:latin typeface="NikoshBAN" pitchFamily="2" charset="0"/>
                    <a:cs typeface="NikoshBAN" pitchFamily="2" charset="0"/>
                  </a:rPr>
                  <a:t>৪.খতিয়ান ভুক্তকরন</a:t>
                </a:r>
                <a:endParaRPr lang="en-US" sz="2800" kern="12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963160" y="1949288"/>
              <a:ext cx="1859607" cy="1859607"/>
              <a:chOff x="963160" y="1949288"/>
              <a:chExt cx="1859607" cy="1859607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963160" y="1949288"/>
                <a:ext cx="1859607" cy="1859607"/>
              </a:xfrm>
              <a:prstGeom prst="ellipse">
                <a:avLst/>
              </a:prstGeom>
              <a:sp3d extrusionH="50600" prstMaterial="metal">
                <a:bevelT w="101600" h="80600" prst="relaxedInset"/>
                <a:bevelB w="80600" h="806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-9933876"/>
                  <a:satOff val="39811"/>
                  <a:lumOff val="8628"/>
                  <a:alphaOff val="0"/>
                </a:schemeClr>
              </a:fillRef>
              <a:effectRef idx="1">
                <a:schemeClr val="accent5">
                  <a:hueOff val="-9933876"/>
                  <a:satOff val="39811"/>
                  <a:lumOff val="8628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18" name="Oval 19"/>
              <p:cNvSpPr/>
              <p:nvPr/>
            </p:nvSpPr>
            <p:spPr>
              <a:xfrm>
                <a:off x="1235493" y="2221621"/>
                <a:ext cx="1314941" cy="1314941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30480" tIns="30480" rIns="30480" bIns="30480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bn-BD" sz="2400" kern="1200" dirty="0" smtClean="0">
                    <a:latin typeface="NikoshBAN" pitchFamily="2" charset="0"/>
                    <a:cs typeface="NikoshBAN" pitchFamily="2" charset="0"/>
                  </a:rPr>
                  <a:t>৫.রেওয়ামিল প্রস্তুত করন</a:t>
                </a:r>
                <a:endParaRPr lang="en-US" sz="2400" kern="12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405411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64058956"/>
              </p:ext>
            </p:extLst>
          </p:nvPr>
        </p:nvGraphicFramePr>
        <p:xfrm>
          <a:off x="728272" y="359764"/>
          <a:ext cx="11463728" cy="57862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944380" y="4922734"/>
            <a:ext cx="2819649" cy="906272"/>
            <a:chOff x="685800" y="5257800"/>
            <a:chExt cx="2209800" cy="990600"/>
          </a:xfrm>
        </p:grpSpPr>
        <p:cxnSp>
          <p:nvCxnSpPr>
            <p:cNvPr id="6" name="Straight Connector 5"/>
            <p:cNvCxnSpPr/>
            <p:nvPr/>
          </p:nvCxnSpPr>
          <p:spPr>
            <a:xfrm flipH="1">
              <a:off x="800100" y="5257800"/>
              <a:ext cx="1981200" cy="9906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685800" y="5334000"/>
              <a:ext cx="2209800" cy="8382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57935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9587" y="659567"/>
            <a:ext cx="106879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>
                <a:ln w="22225">
                  <a:solidFill>
                    <a:schemeClr val="accent2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ln w="22225">
                  <a:solidFill>
                    <a:schemeClr val="accent2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বিশ্লেষন</a:t>
            </a:r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951" y="1446551"/>
            <a:ext cx="4419600" cy="2819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4636" y="4242216"/>
            <a:ext cx="108978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 থেকে উত্তোলন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১০,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০০০ টাকা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9507" y="5471410"/>
            <a:ext cx="2068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নগদান হিসাব 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33941" y="5411450"/>
            <a:ext cx="2323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ব্যাংক হিসাব</a:t>
            </a:r>
            <a:endParaRPr lang="en-US" sz="3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3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988" y="554636"/>
            <a:ext cx="551638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জাবেদা ভূক্তিকরন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77" y="494676"/>
            <a:ext cx="3987384" cy="22928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41429" y="1903751"/>
            <a:ext cx="59660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জানুয়ারি ২</a:t>
            </a:r>
            <a:r>
              <a:rPr lang="bn-B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; </a:t>
            </a:r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নগদে পন্য </a:t>
            </a:r>
            <a:r>
              <a:rPr lang="bn-B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বিক্রয় </a:t>
            </a:r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১০,০০০  </a:t>
            </a:r>
            <a:r>
              <a:rPr lang="bn-B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টাকা ।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790056"/>
              </p:ext>
            </p:extLst>
          </p:nvPr>
        </p:nvGraphicFramePr>
        <p:xfrm>
          <a:off x="1603947" y="3402767"/>
          <a:ext cx="8091355" cy="2391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4421"/>
                <a:gridCol w="3582649"/>
                <a:gridCol w="419725"/>
                <a:gridCol w="1586289"/>
                <a:gridCol w="1618271"/>
              </a:tblGrid>
              <a:tr h="679930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তারিখ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বিবরন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খঃ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পৃ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ডেবিট টাকা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ক্রেডীট টাকা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1568595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জানু-২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নগদান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হিসাব----------- ডেবিট</a:t>
                      </a:r>
                    </a:p>
                    <a:p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বিক্রয় হিসাব--------ক্রেডিট</a:t>
                      </a:r>
                    </a:p>
                    <a:p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 যেহেতু নগদে বিক্রয় করা হলো )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১০,০০০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n-BD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১০,০০০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3415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379</Words>
  <Application>Microsoft Office PowerPoint</Application>
  <PresentationFormat>Widescreen</PresentationFormat>
  <Paragraphs>108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পরিচিতি</vt:lpstr>
      <vt:lpstr>PowerPoint Presentation</vt:lpstr>
      <vt:lpstr>PowerPoint Presentation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আজকের ক্লাসে সবাইকে ধন্যবাদ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Subrata Talukder</dc:creator>
  <cp:lastModifiedBy>Subrata Talukder</cp:lastModifiedBy>
  <cp:revision>27</cp:revision>
  <dcterms:created xsi:type="dcterms:W3CDTF">2020-12-30T16:06:52Z</dcterms:created>
  <dcterms:modified xsi:type="dcterms:W3CDTF">2021-01-12T18:29:50Z</dcterms:modified>
</cp:coreProperties>
</file>