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6" r:id="rId2"/>
    <p:sldId id="287" r:id="rId3"/>
    <p:sldId id="288" r:id="rId4"/>
    <p:sldId id="269" r:id="rId5"/>
    <p:sldId id="295" r:id="rId6"/>
    <p:sldId id="296" r:id="rId7"/>
    <p:sldId id="294" r:id="rId8"/>
    <p:sldId id="297" r:id="rId9"/>
    <p:sldId id="298" r:id="rId10"/>
    <p:sldId id="299" r:id="rId11"/>
    <p:sldId id="301" r:id="rId12"/>
    <p:sldId id="303" r:id="rId13"/>
    <p:sldId id="304" r:id="rId14"/>
    <p:sldId id="278" r:id="rId15"/>
    <p:sldId id="285" r:id="rId16"/>
    <p:sldId id="29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EL" initials="D" lastIdx="1" clrIdx="0">
    <p:extLst>
      <p:ext uri="{19B8F6BF-5375-455C-9EA6-DF929625EA0E}">
        <p15:presenceInfo xmlns:p15="http://schemas.microsoft.com/office/powerpoint/2012/main" xmlns="" userId="DO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1D78AF-175C-409D-9F59-5E5D49D0174F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90AA91-9126-415F-ADBC-12CB0DE43008}">
      <dgm:prSet phldrT="[Text]" custT="1"/>
      <dgm:spPr/>
      <dgm:t>
        <a:bodyPr/>
        <a:lstStyle/>
        <a:p>
          <a:pPr algn="l"/>
          <a:r>
            <a:rPr lang="en-US" sz="4000" dirty="0" err="1">
              <a:solidFill>
                <a:srgbClr val="C00000"/>
              </a:solidFill>
              <a:latin typeface="NikoshBAN" panose="02000000000000000000"/>
            </a:rPr>
            <a:t>দেনাদার</a:t>
          </a:r>
          <a:r>
            <a:rPr lang="en-US" sz="4000" dirty="0">
              <a:solidFill>
                <a:srgbClr val="C00000"/>
              </a:solidFill>
              <a:latin typeface="NikoshBAN" panose="02000000000000000000"/>
            </a:rPr>
            <a:t> </a:t>
          </a:r>
          <a:r>
            <a:rPr lang="en-US" sz="4000" dirty="0" err="1">
              <a:solidFill>
                <a:srgbClr val="C00000"/>
              </a:solidFill>
              <a:latin typeface="NikoshBAN" panose="02000000000000000000"/>
            </a:rPr>
            <a:t>হি</a:t>
          </a:r>
          <a:r>
            <a:rPr lang="en-US" sz="4000" dirty="0">
              <a:solidFill>
                <a:srgbClr val="C00000"/>
              </a:solidFill>
              <a:latin typeface="NikoshBAN" panose="02000000000000000000"/>
            </a:rPr>
            <a:t>.</a:t>
          </a:r>
        </a:p>
        <a:p>
          <a:pPr algn="ctr"/>
          <a:endParaRPr lang="en-US" sz="2800" dirty="0">
            <a:latin typeface="NikoshBAN" panose="02000000000000000000"/>
          </a:endParaRPr>
        </a:p>
      </dgm:t>
    </dgm:pt>
    <dgm:pt modelId="{F6B05FC6-68B1-48E9-BB0C-A254D0A9622A}" type="parTrans" cxnId="{2B5EF310-15EE-4D95-8F57-19078F07485C}">
      <dgm:prSet/>
      <dgm:spPr/>
      <dgm:t>
        <a:bodyPr/>
        <a:lstStyle/>
        <a:p>
          <a:endParaRPr lang="en-US"/>
        </a:p>
      </dgm:t>
    </dgm:pt>
    <dgm:pt modelId="{73A088E3-46B3-46B4-9B5C-45D63EE6B90E}" type="sibTrans" cxnId="{2B5EF310-15EE-4D95-8F57-19078F07485C}">
      <dgm:prSet/>
      <dgm:spPr/>
      <dgm:t>
        <a:bodyPr/>
        <a:lstStyle/>
        <a:p>
          <a:endParaRPr lang="en-US"/>
        </a:p>
      </dgm:t>
    </dgm:pt>
    <dgm:pt modelId="{03A3C18D-1688-4A1E-919E-22AB2BF771F5}">
      <dgm:prSet phldrT="[Text]"/>
      <dgm:spPr/>
      <dgm:t>
        <a:bodyPr/>
        <a:lstStyle/>
        <a:p>
          <a:pPr algn="r"/>
          <a:r>
            <a:rPr lang="en-US" dirty="0" err="1">
              <a:solidFill>
                <a:srgbClr val="FFFF00"/>
              </a:solidFill>
            </a:rPr>
            <a:t>পাওনাদার</a:t>
          </a:r>
          <a:r>
            <a:rPr lang="en-US" dirty="0">
              <a:solidFill>
                <a:srgbClr val="FFFF00"/>
              </a:solidFill>
            </a:rPr>
            <a:t> </a:t>
          </a:r>
          <a:r>
            <a:rPr lang="en-US" dirty="0" err="1">
              <a:solidFill>
                <a:srgbClr val="FFFF00"/>
              </a:solidFill>
            </a:rPr>
            <a:t>হি</a:t>
          </a:r>
          <a:r>
            <a:rPr lang="en-US" dirty="0">
              <a:solidFill>
                <a:srgbClr val="FFFF00"/>
              </a:solidFill>
            </a:rPr>
            <a:t>.</a:t>
          </a:r>
        </a:p>
        <a:p>
          <a:pPr algn="ctr"/>
          <a:endParaRPr lang="en-US" dirty="0"/>
        </a:p>
      </dgm:t>
    </dgm:pt>
    <dgm:pt modelId="{1143C137-B298-4790-85AD-D50AA6386A0A}" type="parTrans" cxnId="{6109B700-D0EB-434F-A0A9-86A5A7293E87}">
      <dgm:prSet/>
      <dgm:spPr/>
      <dgm:t>
        <a:bodyPr/>
        <a:lstStyle/>
        <a:p>
          <a:endParaRPr lang="en-US"/>
        </a:p>
      </dgm:t>
    </dgm:pt>
    <dgm:pt modelId="{C86AD5C8-839C-4B9F-81C2-5322C2C35352}" type="sibTrans" cxnId="{6109B700-D0EB-434F-A0A9-86A5A7293E87}">
      <dgm:prSet/>
      <dgm:spPr/>
      <dgm:t>
        <a:bodyPr/>
        <a:lstStyle/>
        <a:p>
          <a:endParaRPr lang="en-US"/>
        </a:p>
      </dgm:t>
    </dgm:pt>
    <dgm:pt modelId="{120BC404-7DD5-43F9-BAE0-1F73D22149E3}" type="pres">
      <dgm:prSet presAssocID="{EC1D78AF-175C-409D-9F59-5E5D49D0174F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DF148A-34E1-4C9C-9523-EB30E8CC4563}" type="pres">
      <dgm:prSet presAssocID="{EC1D78AF-175C-409D-9F59-5E5D49D0174F}" presName="ribbon" presStyleLbl="node1" presStyleIdx="0" presStyleCnt="1" custScaleX="114286" custLinFactNeighborY="-3369"/>
      <dgm:spPr/>
    </dgm:pt>
    <dgm:pt modelId="{6C57BDA1-2ACB-424C-ADF6-045F8EE6134C}" type="pres">
      <dgm:prSet presAssocID="{EC1D78AF-175C-409D-9F59-5E5D49D0174F}" presName="leftArrowText" presStyleLbl="node1" presStyleIdx="0" presStyleCnt="1" custScaleX="15829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66F78A-DD8E-468E-8858-10BF94F7238D}" type="pres">
      <dgm:prSet presAssocID="{EC1D78AF-175C-409D-9F59-5E5D49D0174F}" presName="rightArrowText" presStyleLbl="node1" presStyleIdx="0" presStyleCnt="1" custScaleX="12954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09B700-D0EB-434F-A0A9-86A5A7293E87}" srcId="{EC1D78AF-175C-409D-9F59-5E5D49D0174F}" destId="{03A3C18D-1688-4A1E-919E-22AB2BF771F5}" srcOrd="1" destOrd="0" parTransId="{1143C137-B298-4790-85AD-D50AA6386A0A}" sibTransId="{C86AD5C8-839C-4B9F-81C2-5322C2C35352}"/>
    <dgm:cxn modelId="{F5D6091A-B18F-4D2E-8BC2-9318811BCF8F}" type="presOf" srcId="{EC1D78AF-175C-409D-9F59-5E5D49D0174F}" destId="{120BC404-7DD5-43F9-BAE0-1F73D22149E3}" srcOrd="0" destOrd="0" presId="urn:microsoft.com/office/officeart/2005/8/layout/arrow6"/>
    <dgm:cxn modelId="{2B5EF310-15EE-4D95-8F57-19078F07485C}" srcId="{EC1D78AF-175C-409D-9F59-5E5D49D0174F}" destId="{6890AA91-9126-415F-ADBC-12CB0DE43008}" srcOrd="0" destOrd="0" parTransId="{F6B05FC6-68B1-48E9-BB0C-A254D0A9622A}" sibTransId="{73A088E3-46B3-46B4-9B5C-45D63EE6B90E}"/>
    <dgm:cxn modelId="{47A3E56E-9A1D-4421-855E-C3DF60690AA7}" type="presOf" srcId="{03A3C18D-1688-4A1E-919E-22AB2BF771F5}" destId="{ED66F78A-DD8E-468E-8858-10BF94F7238D}" srcOrd="0" destOrd="0" presId="urn:microsoft.com/office/officeart/2005/8/layout/arrow6"/>
    <dgm:cxn modelId="{E34EE7A8-5358-4B2F-AF92-5D4B6B4387F6}" type="presOf" srcId="{6890AA91-9126-415F-ADBC-12CB0DE43008}" destId="{6C57BDA1-2ACB-424C-ADF6-045F8EE6134C}" srcOrd="0" destOrd="0" presId="urn:microsoft.com/office/officeart/2005/8/layout/arrow6"/>
    <dgm:cxn modelId="{DAE42482-B071-4824-AC05-3934B3A8044E}" type="presParOf" srcId="{120BC404-7DD5-43F9-BAE0-1F73D22149E3}" destId="{FADF148A-34E1-4C9C-9523-EB30E8CC4563}" srcOrd="0" destOrd="0" presId="urn:microsoft.com/office/officeart/2005/8/layout/arrow6"/>
    <dgm:cxn modelId="{F96C1C02-1719-4375-BA3A-D9DD67FC8DED}" type="presParOf" srcId="{120BC404-7DD5-43F9-BAE0-1F73D22149E3}" destId="{6C57BDA1-2ACB-424C-ADF6-045F8EE6134C}" srcOrd="1" destOrd="0" presId="urn:microsoft.com/office/officeart/2005/8/layout/arrow6"/>
    <dgm:cxn modelId="{511F7A1A-CB2E-4676-AF77-1AD43AB3A2EF}" type="presParOf" srcId="{120BC404-7DD5-43F9-BAE0-1F73D22149E3}" destId="{ED66F78A-DD8E-468E-8858-10BF94F7238D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DF148A-34E1-4C9C-9523-EB30E8CC4563}">
      <dsp:nvSpPr>
        <dsp:cNvPr id="0" name=""/>
        <dsp:cNvSpPr/>
      </dsp:nvSpPr>
      <dsp:spPr>
        <a:xfrm>
          <a:off x="-535191" y="0"/>
          <a:ext cx="10214382" cy="3575025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57BDA1-2ACB-424C-ADF6-045F8EE6134C}">
      <dsp:nvSpPr>
        <dsp:cNvPr id="0" name=""/>
        <dsp:cNvSpPr/>
      </dsp:nvSpPr>
      <dsp:spPr>
        <a:xfrm>
          <a:off x="316021" y="625629"/>
          <a:ext cx="4668804" cy="17517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42240" rIns="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 err="1">
              <a:solidFill>
                <a:srgbClr val="C00000"/>
              </a:solidFill>
              <a:latin typeface="NikoshBAN" panose="02000000000000000000"/>
            </a:rPr>
            <a:t>দেনাদার</a:t>
          </a:r>
          <a:r>
            <a:rPr lang="en-US" sz="4000" kern="1200" dirty="0">
              <a:solidFill>
                <a:srgbClr val="C00000"/>
              </a:solidFill>
              <a:latin typeface="NikoshBAN" panose="02000000000000000000"/>
            </a:rPr>
            <a:t> </a:t>
          </a:r>
          <a:r>
            <a:rPr lang="en-US" sz="4000" kern="1200" dirty="0" err="1">
              <a:solidFill>
                <a:srgbClr val="C00000"/>
              </a:solidFill>
              <a:latin typeface="NikoshBAN" panose="02000000000000000000"/>
            </a:rPr>
            <a:t>হি</a:t>
          </a:r>
          <a:r>
            <a:rPr lang="en-US" sz="4000" kern="1200" dirty="0">
              <a:solidFill>
                <a:srgbClr val="C00000"/>
              </a:solidFill>
              <a:latin typeface="NikoshBAN" panose="02000000000000000000"/>
            </a:rPr>
            <a:t>.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>
            <a:latin typeface="NikoshBAN" panose="02000000000000000000"/>
          </a:endParaRPr>
        </a:p>
      </dsp:txBody>
      <dsp:txXfrm>
        <a:off x="316021" y="625629"/>
        <a:ext cx="4668804" cy="1751762"/>
      </dsp:txXfrm>
    </dsp:sp>
    <dsp:sp modelId="{ED66F78A-DD8E-468E-8858-10BF94F7238D}">
      <dsp:nvSpPr>
        <dsp:cNvPr id="0" name=""/>
        <dsp:cNvSpPr/>
      </dsp:nvSpPr>
      <dsp:spPr>
        <a:xfrm>
          <a:off x="4057030" y="1197633"/>
          <a:ext cx="4515589" cy="17517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45796" rIns="0" bIns="156210" numCol="1" spcCol="1270" anchor="ctr" anchorCtr="0">
          <a:noAutofit/>
        </a:bodyPr>
        <a:lstStyle/>
        <a:p>
          <a:pPr marL="0" lvl="0" indent="0" algn="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 err="1">
              <a:solidFill>
                <a:srgbClr val="FFFF00"/>
              </a:solidFill>
            </a:rPr>
            <a:t>পাওনাদার</a:t>
          </a:r>
          <a:r>
            <a:rPr lang="en-US" sz="4100" kern="1200" dirty="0">
              <a:solidFill>
                <a:srgbClr val="FFFF00"/>
              </a:solidFill>
            </a:rPr>
            <a:t> </a:t>
          </a:r>
          <a:r>
            <a:rPr lang="en-US" sz="4100" kern="1200" dirty="0" err="1">
              <a:solidFill>
                <a:srgbClr val="FFFF00"/>
              </a:solidFill>
            </a:rPr>
            <a:t>হি</a:t>
          </a:r>
          <a:r>
            <a:rPr lang="en-US" sz="4100" kern="1200" dirty="0">
              <a:solidFill>
                <a:srgbClr val="FFFF00"/>
              </a:solidFill>
            </a:rPr>
            <a:t>.</a:t>
          </a:r>
        </a:p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100" kern="1200" dirty="0"/>
        </a:p>
      </dsp:txBody>
      <dsp:txXfrm>
        <a:off x="4057030" y="1197633"/>
        <a:ext cx="4515589" cy="17517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396F9F-AC22-46CE-94EC-E0DEB6099416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4B7A5-D96B-47B9-A711-35BA57F891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74B7A5-D96B-47B9-A711-35BA57F8912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4590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1417638"/>
          </a:xfrm>
        </p:spPr>
        <p:txBody>
          <a:bodyPr>
            <a:noAutofit/>
          </a:bodyPr>
          <a:lstStyle/>
          <a:p>
            <a:r>
              <a:rPr lang="bn-BD" sz="11500" u="sng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u="sng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lc="http://schemas.openxmlformats.org/drawingml/2006/lockedCanvas" xmlns:a16="http://schemas.microsoft.com/office/drawing/2014/main" xmlns="" id="{59918A93-F82A-4092-9D3E-DF85251983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00166" y="1571612"/>
            <a:ext cx="6429420" cy="4357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668231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8772C2-9F7A-4761-90ED-D8FFD7964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>
                <a:latin typeface="NikoshBAN"/>
              </a:rPr>
              <a:t>জাবেদা</a:t>
            </a:r>
            <a:endParaRPr lang="en-US" u="sng" dirty="0">
              <a:latin typeface="NikoshB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E7418F5-98B4-4901-996A-6A9B0F8CE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NikoshBAN"/>
              </a:rPr>
              <a:t>ক্রয়</a:t>
            </a:r>
            <a:r>
              <a:rPr lang="en-US" dirty="0">
                <a:latin typeface="NikoshBAN"/>
              </a:rPr>
              <a:t> হিসাব   </a:t>
            </a:r>
            <a:r>
              <a:rPr lang="en-US" dirty="0" err="1">
                <a:latin typeface="NikoshBAN"/>
              </a:rPr>
              <a:t>ডেবিট</a:t>
            </a:r>
            <a:r>
              <a:rPr lang="en-US" dirty="0">
                <a:latin typeface="NikoshBAN"/>
              </a:rPr>
              <a:t>    ৫,০০০</a:t>
            </a:r>
          </a:p>
          <a:p>
            <a:pPr marL="0" indent="0">
              <a:buNone/>
            </a:pPr>
            <a:r>
              <a:rPr lang="en-US" dirty="0" err="1">
                <a:latin typeface="NikoshBAN"/>
              </a:rPr>
              <a:t>নগদান</a:t>
            </a:r>
            <a:r>
              <a:rPr lang="en-US" dirty="0">
                <a:latin typeface="NikoshBAN"/>
              </a:rPr>
              <a:t> হিসাব   </a:t>
            </a:r>
            <a:r>
              <a:rPr lang="en-US" dirty="0" err="1">
                <a:latin typeface="NikoshBAN"/>
              </a:rPr>
              <a:t>ক্রেডিট</a:t>
            </a:r>
            <a:r>
              <a:rPr lang="en-US" dirty="0">
                <a:latin typeface="NikoshBAN"/>
              </a:rPr>
              <a:t>       ৫০০০</a:t>
            </a:r>
          </a:p>
        </p:txBody>
      </p:sp>
    </p:spTree>
    <p:extLst>
      <p:ext uri="{BB962C8B-B14F-4D97-AF65-F5344CB8AC3E}">
        <p14:creationId xmlns:p14="http://schemas.microsoft.com/office/powerpoint/2010/main" xmlns="" val="97673117"/>
      </p:ext>
    </p:extLst>
  </p:cSld>
  <p:clrMapOvr>
    <a:masterClrMapping/>
  </p:clrMapOvr>
  <p:transition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021043-2253-4F03-B8D3-C81B420F9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NikoshBAN"/>
              </a:rPr>
              <a:t>ক্রয়</a:t>
            </a:r>
            <a:r>
              <a:rPr lang="en-US" dirty="0">
                <a:latin typeface="NikoshBAN"/>
              </a:rPr>
              <a:t> হিসাব</a:t>
            </a:r>
            <a:br>
              <a:rPr lang="en-US" dirty="0">
                <a:latin typeface="NikoshBAN"/>
              </a:rPr>
            </a:br>
            <a:endParaRPr lang="en-US" dirty="0">
              <a:latin typeface="NikoshBAN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7D9598CA-1E6D-487D-9B7A-9B0A27D6F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>
              <a:latin typeface="NikoshBAN"/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xmlns="" id="{9ABEDE2E-A08A-4A56-83E1-441EAE117D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12992053"/>
              </p:ext>
            </p:extLst>
          </p:nvPr>
        </p:nvGraphicFramePr>
        <p:xfrm>
          <a:off x="689316" y="2518116"/>
          <a:ext cx="7997480" cy="136984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99685">
                  <a:extLst>
                    <a:ext uri="{9D8B030D-6E8A-4147-A177-3AD203B41FA5}">
                      <a16:colId xmlns:a16="http://schemas.microsoft.com/office/drawing/2014/main" xmlns="" val="1499809696"/>
                    </a:ext>
                  </a:extLst>
                </a:gridCol>
                <a:gridCol w="999685">
                  <a:extLst>
                    <a:ext uri="{9D8B030D-6E8A-4147-A177-3AD203B41FA5}">
                      <a16:colId xmlns:a16="http://schemas.microsoft.com/office/drawing/2014/main" xmlns="" val="1367421046"/>
                    </a:ext>
                  </a:extLst>
                </a:gridCol>
                <a:gridCol w="999685">
                  <a:extLst>
                    <a:ext uri="{9D8B030D-6E8A-4147-A177-3AD203B41FA5}">
                      <a16:colId xmlns:a16="http://schemas.microsoft.com/office/drawing/2014/main" xmlns="" val="1571403231"/>
                    </a:ext>
                  </a:extLst>
                </a:gridCol>
                <a:gridCol w="999685">
                  <a:extLst>
                    <a:ext uri="{9D8B030D-6E8A-4147-A177-3AD203B41FA5}">
                      <a16:colId xmlns:a16="http://schemas.microsoft.com/office/drawing/2014/main" xmlns="" val="2670576048"/>
                    </a:ext>
                  </a:extLst>
                </a:gridCol>
                <a:gridCol w="999685">
                  <a:extLst>
                    <a:ext uri="{9D8B030D-6E8A-4147-A177-3AD203B41FA5}">
                      <a16:colId xmlns:a16="http://schemas.microsoft.com/office/drawing/2014/main" xmlns="" val="3885045278"/>
                    </a:ext>
                  </a:extLst>
                </a:gridCol>
                <a:gridCol w="999685">
                  <a:extLst>
                    <a:ext uri="{9D8B030D-6E8A-4147-A177-3AD203B41FA5}">
                      <a16:colId xmlns:a16="http://schemas.microsoft.com/office/drawing/2014/main" xmlns="" val="914761209"/>
                    </a:ext>
                  </a:extLst>
                </a:gridCol>
                <a:gridCol w="999685">
                  <a:extLst>
                    <a:ext uri="{9D8B030D-6E8A-4147-A177-3AD203B41FA5}">
                      <a16:colId xmlns:a16="http://schemas.microsoft.com/office/drawing/2014/main" xmlns="" val="2701871481"/>
                    </a:ext>
                  </a:extLst>
                </a:gridCol>
                <a:gridCol w="999685">
                  <a:extLst>
                    <a:ext uri="{9D8B030D-6E8A-4147-A177-3AD203B41FA5}">
                      <a16:colId xmlns:a16="http://schemas.microsoft.com/office/drawing/2014/main" xmlns="" val="1654417456"/>
                    </a:ext>
                  </a:extLst>
                </a:gridCol>
              </a:tblGrid>
              <a:tr h="455442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NikoshBAN"/>
                        </a:rPr>
                        <a:t>তারিখ</a:t>
                      </a:r>
                      <a:endParaRPr lang="en-US" dirty="0">
                        <a:latin typeface="NikoshB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NikoshBAN" panose="02000000000000000000"/>
                        </a:rPr>
                        <a:t>বিবরন</a:t>
                      </a:r>
                      <a:endParaRPr lang="en-US" dirty="0">
                        <a:latin typeface="NikoshBAN" panose="0200000000000000000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NikoshBAN" panose="02000000000000000000"/>
                        </a:rPr>
                        <a:t>জাঃপৃঃ</a:t>
                      </a:r>
                      <a:endParaRPr lang="en-US" dirty="0">
                        <a:latin typeface="NikoshBAN" panose="0200000000000000000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NikoshBAN" panose="02000000000000000000"/>
                        </a:rPr>
                        <a:t>টাকা</a:t>
                      </a:r>
                      <a:endParaRPr lang="en-US" dirty="0">
                        <a:latin typeface="NikoshBAN" panose="0200000000000000000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NikoshBAN"/>
                        </a:rPr>
                        <a:t>তারিখ</a:t>
                      </a:r>
                      <a:endParaRPr lang="en-US" dirty="0">
                        <a:latin typeface="NikoshB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NikoshBAN" panose="02000000000000000000"/>
                        </a:rPr>
                        <a:t>বিবরন</a:t>
                      </a:r>
                      <a:endParaRPr lang="en-US" dirty="0">
                        <a:latin typeface="NikoshBAN" panose="0200000000000000000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NikoshBAN" panose="02000000000000000000"/>
                        </a:rPr>
                        <a:t>জাঃপৃঃ</a:t>
                      </a:r>
                      <a:endParaRPr lang="en-US" dirty="0">
                        <a:latin typeface="NikoshBAN" panose="0200000000000000000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NikoshBAN" panose="02000000000000000000"/>
                        </a:rPr>
                        <a:t>টাকা</a:t>
                      </a:r>
                      <a:endParaRPr lang="en-US" dirty="0">
                        <a:latin typeface="NikoshBAN" panose="0200000000000000000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64310529"/>
                  </a:ext>
                </a:extLst>
              </a:tr>
              <a:tr h="455442">
                <a:tc>
                  <a:txBody>
                    <a:bodyPr/>
                    <a:lstStyle/>
                    <a:p>
                      <a:r>
                        <a:rPr lang="en-US" dirty="0">
                          <a:latin typeface="NikoshBAN" panose="02000000000000000000"/>
                        </a:rPr>
                        <a:t>২০১৭</a:t>
                      </a:r>
                    </a:p>
                    <a:p>
                      <a:r>
                        <a:rPr lang="en-US" dirty="0" err="1">
                          <a:latin typeface="NikoshBAN" panose="02000000000000000000"/>
                        </a:rPr>
                        <a:t>জানু</a:t>
                      </a:r>
                      <a:r>
                        <a:rPr lang="en-US" dirty="0">
                          <a:latin typeface="NikoshBAN" panose="02000000000000000000"/>
                        </a:rPr>
                        <a:t>-</a:t>
                      </a:r>
                      <a:r>
                        <a:rPr lang="as-IN" dirty="0">
                          <a:latin typeface="NikoshBAN" panose="02000000000000000000"/>
                        </a:rPr>
                        <a:t>১</a:t>
                      </a:r>
                      <a:endParaRPr lang="en-US" dirty="0">
                        <a:latin typeface="NikoshBAN" panose="02000000000000000000"/>
                      </a:endParaRPr>
                    </a:p>
                    <a:p>
                      <a:endParaRPr lang="en-US" dirty="0">
                        <a:latin typeface="NikoshBAN" panose="0200000000000000000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NikoshBAN" panose="02000000000000000000"/>
                        </a:rPr>
                        <a:t>ন</a:t>
                      </a:r>
                      <a:r>
                        <a:rPr lang="as-IN" dirty="0">
                          <a:latin typeface="NikoshBAN" panose="02000000000000000000"/>
                        </a:rPr>
                        <a:t>গ</a:t>
                      </a:r>
                      <a:r>
                        <a:rPr lang="en-US" dirty="0" err="1">
                          <a:latin typeface="NikoshBAN" panose="02000000000000000000"/>
                        </a:rPr>
                        <a:t>দানহিঃ</a:t>
                      </a:r>
                      <a:endParaRPr lang="en-US" dirty="0">
                        <a:latin typeface="NikoshBAN" panose="0200000000000000000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NikoshBAN" panose="0200000000000000000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NikoshBAN" panose="02000000000000000000"/>
                        </a:rPr>
                        <a:t>৫</a:t>
                      </a:r>
                      <a:r>
                        <a:rPr lang="as-IN" dirty="0">
                          <a:latin typeface="NikoshBAN" panose="02000000000000000000"/>
                        </a:rPr>
                        <a:t>০</a:t>
                      </a:r>
                      <a:r>
                        <a:rPr lang="en-US" dirty="0">
                          <a:latin typeface="NikoshBAN" panose="02000000000000000000"/>
                        </a:rPr>
                        <a:t>০</a:t>
                      </a:r>
                      <a:r>
                        <a:rPr lang="as-IN" dirty="0">
                          <a:latin typeface="NikoshBAN" panose="02000000000000000000"/>
                        </a:rPr>
                        <a:t>০</a:t>
                      </a:r>
                      <a:endParaRPr lang="en-US" dirty="0">
                        <a:latin typeface="NikoshBAN" panose="0200000000000000000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NikoshBAN" panose="0200000000000000000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NikoshBAN" panose="0200000000000000000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NikoshBAN" panose="0200000000000000000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anose="0200000000000000000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52926163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9FA0BFA-C826-4FC3-A5C7-56BABCA63E3C}"/>
              </a:ext>
            </a:extLst>
          </p:cNvPr>
          <p:cNvSpPr txBox="1"/>
          <p:nvPr/>
        </p:nvSpPr>
        <p:spPr>
          <a:xfrm>
            <a:off x="609600" y="1905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NikoshBAN" panose="02000000000000000000"/>
              </a:rPr>
              <a:t>ডেবিট</a:t>
            </a:r>
            <a:endParaRPr lang="en-US" dirty="0">
              <a:latin typeface="NikoshBAN" panose="0200000000000000000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F39305D2-30ED-4626-9F19-26572E771CD6}"/>
              </a:ext>
            </a:extLst>
          </p:cNvPr>
          <p:cNvSpPr txBox="1"/>
          <p:nvPr/>
        </p:nvSpPr>
        <p:spPr>
          <a:xfrm>
            <a:off x="7298788" y="1861066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NikoshBAN" panose="02000000000000000000"/>
              </a:rPr>
              <a:t>ক্রেডিট</a:t>
            </a:r>
            <a:endParaRPr lang="en-US" dirty="0">
              <a:latin typeface="NikoshBAN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1826587"/>
      </p:ext>
    </p:extLst>
  </p:cSld>
  <p:clrMapOvr>
    <a:masterClrMapping/>
  </p:clrMapOvr>
  <p:transition>
    <p:strip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021043-2253-4F03-B8D3-C81B420F9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err="1">
                <a:latin typeface="NikoshBAN"/>
              </a:rPr>
              <a:t>বিক্রয়</a:t>
            </a:r>
            <a:r>
              <a:rPr lang="en-US" u="sng" dirty="0">
                <a:latin typeface="NikoshBAN"/>
              </a:rPr>
              <a:t> হিসাব</a:t>
            </a:r>
            <a:r>
              <a:rPr lang="en-US" dirty="0">
                <a:latin typeface="NikoshBAN"/>
              </a:rPr>
              <a:t/>
            </a:r>
            <a:br>
              <a:rPr lang="en-US" dirty="0">
                <a:latin typeface="NikoshBAN"/>
              </a:rPr>
            </a:br>
            <a:endParaRPr lang="en-US" dirty="0">
              <a:latin typeface="NikoshBAN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7D9598CA-1E6D-487D-9B7A-9B0A27D6F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>
              <a:latin typeface="NikoshBAN"/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xmlns="" id="{9ABEDE2E-A08A-4A56-83E1-441EAE117D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48067885"/>
              </p:ext>
            </p:extLst>
          </p:nvPr>
        </p:nvGraphicFramePr>
        <p:xfrm>
          <a:off x="457196" y="2518116"/>
          <a:ext cx="8229602" cy="1280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66804">
                  <a:extLst>
                    <a:ext uri="{9D8B030D-6E8A-4147-A177-3AD203B41FA5}">
                      <a16:colId xmlns:a16="http://schemas.microsoft.com/office/drawing/2014/main" xmlns="" val="1499809696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1367421046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1571403231"/>
                    </a:ext>
                  </a:extLst>
                </a:gridCol>
                <a:gridCol w="799134">
                  <a:extLst>
                    <a:ext uri="{9D8B030D-6E8A-4147-A177-3AD203B41FA5}">
                      <a16:colId xmlns:a16="http://schemas.microsoft.com/office/drawing/2014/main" xmlns="" val="2670576048"/>
                    </a:ext>
                  </a:extLst>
                </a:gridCol>
                <a:gridCol w="877266">
                  <a:extLst>
                    <a:ext uri="{9D8B030D-6E8A-4147-A177-3AD203B41FA5}">
                      <a16:colId xmlns:a16="http://schemas.microsoft.com/office/drawing/2014/main" xmlns="" val="3885045278"/>
                    </a:ext>
                  </a:extLst>
                </a:gridCol>
                <a:gridCol w="1313966">
                  <a:extLst>
                    <a:ext uri="{9D8B030D-6E8A-4147-A177-3AD203B41FA5}">
                      <a16:colId xmlns:a16="http://schemas.microsoft.com/office/drawing/2014/main" xmlns="" val="914761209"/>
                    </a:ext>
                  </a:extLst>
                </a:gridCol>
                <a:gridCol w="1095616">
                  <a:extLst>
                    <a:ext uri="{9D8B030D-6E8A-4147-A177-3AD203B41FA5}">
                      <a16:colId xmlns:a16="http://schemas.microsoft.com/office/drawing/2014/main" xmlns="" val="2701871481"/>
                    </a:ext>
                  </a:extLst>
                </a:gridCol>
                <a:gridCol w="1095616">
                  <a:extLst>
                    <a:ext uri="{9D8B030D-6E8A-4147-A177-3AD203B41FA5}">
                      <a16:colId xmlns:a16="http://schemas.microsoft.com/office/drawing/2014/main" xmlns="" val="1654417456"/>
                    </a:ext>
                  </a:extLst>
                </a:gridCol>
              </a:tblGrid>
              <a:tr h="455442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NikoshBAN"/>
                        </a:rPr>
                        <a:t>তারিখ</a:t>
                      </a:r>
                      <a:endParaRPr lang="en-US" dirty="0">
                        <a:latin typeface="NikoshB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NikoshBAN" panose="02000000000000000000"/>
                        </a:rPr>
                        <a:t>বিবরন</a:t>
                      </a:r>
                      <a:endParaRPr lang="en-US" dirty="0">
                        <a:latin typeface="NikoshBAN" panose="0200000000000000000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NikoshBAN" panose="02000000000000000000"/>
                        </a:rPr>
                        <a:t>জাঃপৃঃ</a:t>
                      </a:r>
                      <a:endParaRPr lang="en-US" dirty="0">
                        <a:latin typeface="NikoshBAN" panose="0200000000000000000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NikoshBAN" panose="02000000000000000000"/>
                        </a:rPr>
                        <a:t>টাকা</a:t>
                      </a:r>
                      <a:endParaRPr lang="en-US" dirty="0">
                        <a:latin typeface="NikoshBAN" panose="0200000000000000000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NikoshBAN"/>
                        </a:rPr>
                        <a:t>তারিখ</a:t>
                      </a:r>
                      <a:endParaRPr lang="en-US" dirty="0">
                        <a:latin typeface="NikoshB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NikoshBAN" panose="02000000000000000000"/>
                        </a:rPr>
                        <a:t>বিবরন</a:t>
                      </a:r>
                      <a:endParaRPr lang="en-US" dirty="0">
                        <a:latin typeface="NikoshBAN" panose="0200000000000000000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NikoshBAN" panose="02000000000000000000"/>
                        </a:rPr>
                        <a:t>জাঃপৃঃ</a:t>
                      </a:r>
                      <a:endParaRPr lang="en-US" dirty="0">
                        <a:latin typeface="NikoshBAN" panose="0200000000000000000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NikoshBAN" panose="02000000000000000000"/>
                        </a:rPr>
                        <a:t>টাকা</a:t>
                      </a:r>
                      <a:endParaRPr lang="en-US" dirty="0">
                        <a:latin typeface="NikoshBAN" panose="0200000000000000000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64310529"/>
                  </a:ext>
                </a:extLst>
              </a:tr>
              <a:tr h="455442">
                <a:tc>
                  <a:txBody>
                    <a:bodyPr/>
                    <a:lstStyle/>
                    <a:p>
                      <a:endParaRPr lang="en-US" dirty="0">
                        <a:latin typeface="NikoshBAN" panose="0200000000000000000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anose="0200000000000000000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NikoshBAN" panose="0200000000000000000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anose="0200000000000000000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NikoshBAN" panose="02000000000000000000"/>
                        </a:rPr>
                        <a:t>২</a:t>
                      </a:r>
                      <a:r>
                        <a:rPr lang="as-IN" dirty="0">
                          <a:latin typeface="NikoshBAN" panose="02000000000000000000"/>
                        </a:rPr>
                        <a:t>০</a:t>
                      </a:r>
                      <a:r>
                        <a:rPr lang="en-US" dirty="0">
                          <a:latin typeface="NikoshBAN" panose="02000000000000000000"/>
                        </a:rPr>
                        <a:t>১</a:t>
                      </a:r>
                      <a:r>
                        <a:rPr lang="as-IN" dirty="0">
                          <a:latin typeface="NikoshBAN" panose="02000000000000000000"/>
                        </a:rPr>
                        <a:t>৭</a:t>
                      </a:r>
                      <a:endParaRPr lang="en-US" dirty="0">
                        <a:latin typeface="NikoshBAN" panose="02000000000000000000"/>
                      </a:endParaRPr>
                    </a:p>
                    <a:p>
                      <a:r>
                        <a:rPr lang="en-US" dirty="0">
                          <a:latin typeface="NikoshBAN" panose="02000000000000000000"/>
                        </a:rPr>
                        <a:t>জানু-১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NikoshBAN" panose="02000000000000000000"/>
                        </a:rPr>
                        <a:t>ক্রয়</a:t>
                      </a:r>
                      <a:r>
                        <a:rPr lang="en-US" dirty="0">
                          <a:latin typeface="NikoshBAN" panose="02000000000000000000"/>
                        </a:rPr>
                        <a:t> হিসাব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NikoshBAN" panose="0200000000000000000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NikoshBAN" panose="02000000000000000000"/>
                        </a:rPr>
                        <a:t>৫</a:t>
                      </a:r>
                      <a:r>
                        <a:rPr lang="as-IN" dirty="0">
                          <a:latin typeface="NikoshBAN" panose="02000000000000000000"/>
                        </a:rPr>
                        <a:t>০</a:t>
                      </a:r>
                      <a:r>
                        <a:rPr lang="en-US" dirty="0">
                          <a:latin typeface="NikoshBAN" panose="02000000000000000000"/>
                        </a:rPr>
                        <a:t>০</a:t>
                      </a:r>
                      <a:r>
                        <a:rPr lang="as-IN" dirty="0">
                          <a:latin typeface="NikoshBAN" panose="02000000000000000000"/>
                        </a:rPr>
                        <a:t>০</a:t>
                      </a:r>
                      <a:endParaRPr lang="en-US" dirty="0">
                        <a:latin typeface="NikoshBAN" panose="0200000000000000000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52926163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9FA0BFA-C826-4FC3-A5C7-56BABCA63E3C}"/>
              </a:ext>
            </a:extLst>
          </p:cNvPr>
          <p:cNvSpPr txBox="1"/>
          <p:nvPr/>
        </p:nvSpPr>
        <p:spPr>
          <a:xfrm>
            <a:off x="609600" y="1905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NikoshBAN" panose="02000000000000000000"/>
              </a:rPr>
              <a:t>ডেবিট</a:t>
            </a:r>
            <a:endParaRPr lang="en-US" dirty="0">
              <a:latin typeface="NikoshBAN" panose="0200000000000000000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F39305D2-30ED-4626-9F19-26572E771CD6}"/>
              </a:ext>
            </a:extLst>
          </p:cNvPr>
          <p:cNvSpPr txBox="1"/>
          <p:nvPr/>
        </p:nvSpPr>
        <p:spPr>
          <a:xfrm>
            <a:off x="7298788" y="1861066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NikoshBAN" panose="02000000000000000000"/>
              </a:rPr>
              <a:t>ক্রেডিট</a:t>
            </a:r>
            <a:endParaRPr lang="en-US" dirty="0">
              <a:latin typeface="NikoshBAN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2446964"/>
      </p:ext>
    </p:extLst>
  </p:cSld>
  <p:clrMapOvr>
    <a:masterClrMapping/>
  </p:clrMapOvr>
  <p:transition>
    <p:wheel spokes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7D9598CA-1E6D-487D-9B7A-9B0A27D6F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>
              <a:latin typeface="NikoshBAN"/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xmlns="" id="{9ABEDE2E-A08A-4A56-83E1-441EAE117D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75721655"/>
              </p:ext>
            </p:extLst>
          </p:nvPr>
        </p:nvGraphicFramePr>
        <p:xfrm>
          <a:off x="457198" y="2600898"/>
          <a:ext cx="8229600" cy="3436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66802">
                  <a:extLst>
                    <a:ext uri="{9D8B030D-6E8A-4147-A177-3AD203B41FA5}">
                      <a16:colId xmlns:a16="http://schemas.microsoft.com/office/drawing/2014/main" xmlns="" val="1499809696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xmlns="" val="1367421046"/>
                    </a:ext>
                  </a:extLst>
                </a:gridCol>
                <a:gridCol w="3962398">
                  <a:extLst>
                    <a:ext uri="{9D8B030D-6E8A-4147-A177-3AD203B41FA5}">
                      <a16:colId xmlns:a16="http://schemas.microsoft.com/office/drawing/2014/main" xmlns="" val="1571403231"/>
                    </a:ext>
                  </a:extLst>
                </a:gridCol>
              </a:tblGrid>
              <a:tr h="59234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C/D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Carried Down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>
                          <a:latin typeface="NikoshBAN"/>
                          <a:cs typeface="Times New Roman" panose="02020603050405020304" pitchFamily="18" charset="0"/>
                        </a:rPr>
                        <a:t>নিচে</a:t>
                      </a:r>
                      <a:r>
                        <a:rPr lang="en-US" sz="3200" dirty="0">
                          <a:latin typeface="NikoshB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latin typeface="NikoshBAN"/>
                          <a:cs typeface="Times New Roman" panose="02020603050405020304" pitchFamily="18" charset="0"/>
                        </a:rPr>
                        <a:t>নীত</a:t>
                      </a:r>
                      <a:endParaRPr lang="en-US" sz="3200" dirty="0">
                        <a:latin typeface="NikoshBAN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64310529"/>
                  </a:ext>
                </a:extLst>
              </a:tr>
              <a:tr h="59234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B/D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Broght</a:t>
                      </a:r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>
                          <a:latin typeface="NikoshBAN"/>
                          <a:cs typeface="Times New Roman" panose="02020603050405020304" pitchFamily="18" charset="0"/>
                        </a:rPr>
                        <a:t>উপর</a:t>
                      </a:r>
                      <a:r>
                        <a:rPr lang="en-US" sz="3200" dirty="0">
                          <a:latin typeface="NikoshB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latin typeface="NikoshBAN"/>
                          <a:cs typeface="Times New Roman" panose="02020603050405020304" pitchFamily="18" charset="0"/>
                        </a:rPr>
                        <a:t>থেকে</a:t>
                      </a:r>
                      <a:r>
                        <a:rPr lang="en-US" sz="3200" dirty="0">
                          <a:latin typeface="NikoshB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latin typeface="NikoshBAN"/>
                          <a:cs typeface="Times New Roman" panose="02020603050405020304" pitchFamily="18" charset="0"/>
                        </a:rPr>
                        <a:t>আনীত</a:t>
                      </a:r>
                      <a:endParaRPr lang="en-US" sz="3200" dirty="0">
                        <a:latin typeface="NikoshBAN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52926163"/>
                  </a:ext>
                </a:extLst>
              </a:tr>
              <a:tr h="59234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C/F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Carried Forward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>
                          <a:latin typeface="NikoshBAN"/>
                          <a:cs typeface="Times New Roman" panose="02020603050405020304" pitchFamily="18" charset="0"/>
                        </a:rPr>
                        <a:t>সম্মূখে</a:t>
                      </a:r>
                      <a:r>
                        <a:rPr lang="en-US" sz="3200" dirty="0">
                          <a:latin typeface="NikoshB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latin typeface="NikoshBAN"/>
                          <a:cs typeface="Times New Roman" panose="02020603050405020304" pitchFamily="18" charset="0"/>
                        </a:rPr>
                        <a:t>নীত</a:t>
                      </a:r>
                      <a:endParaRPr lang="en-US" sz="3200" dirty="0">
                        <a:latin typeface="NikoshBAN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20976319"/>
                  </a:ext>
                </a:extLst>
              </a:tr>
              <a:tr h="59234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B/F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Broght</a:t>
                      </a:r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Forward</a:t>
                      </a:r>
                    </a:p>
                    <a:p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>
                          <a:latin typeface="NikoshBAN"/>
                          <a:cs typeface="Times New Roman" panose="02020603050405020304" pitchFamily="18" charset="0"/>
                        </a:rPr>
                        <a:t>পেছন</a:t>
                      </a:r>
                      <a:r>
                        <a:rPr lang="en-US" sz="3200" dirty="0">
                          <a:latin typeface="NikoshB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latin typeface="NikoshBAN"/>
                          <a:cs typeface="Times New Roman" panose="02020603050405020304" pitchFamily="18" charset="0"/>
                        </a:rPr>
                        <a:t>থেকে</a:t>
                      </a:r>
                      <a:r>
                        <a:rPr lang="en-US" sz="3200" dirty="0">
                          <a:latin typeface="NikoshB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>
                          <a:latin typeface="NikoshBAN"/>
                          <a:cs typeface="Times New Roman" panose="02020603050405020304" pitchFamily="18" charset="0"/>
                        </a:rPr>
                        <a:t>আনীত</a:t>
                      </a:r>
                      <a:endParaRPr lang="en-US" sz="3200" dirty="0">
                        <a:latin typeface="NikoshBAN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79985844"/>
                  </a:ext>
                </a:extLst>
              </a:tr>
              <a:tr h="592340">
                <a:tc>
                  <a:txBody>
                    <a:bodyPr/>
                    <a:lstStyle/>
                    <a:p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NikoshBAN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9011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8827687"/>
      </p:ext>
    </p:extLst>
  </p:cSld>
  <p:clrMapOvr>
    <a:masterClrMapping/>
  </p:clrMapOvr>
  <p:transition>
    <p:plus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524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9600" dirty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229600" cy="4906963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400" dirty="0" err="1">
                <a:latin typeface="NikoshBAN" pitchFamily="2" charset="0"/>
                <a:cs typeface="NikoshBAN" pitchFamily="2" charset="0"/>
              </a:rPr>
              <a:t>খতিয়ানের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গুরত্ব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?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44867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ড়ি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র কাজ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চলমান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ছকের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সাহায্য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র।</a:t>
            </a:r>
          </a:p>
          <a:p>
            <a:endParaRPr lang="en-US" dirty="0"/>
          </a:p>
        </p:txBody>
      </p:sp>
      <p:pic>
        <p:nvPicPr>
          <p:cNvPr id="4" name="Content Placeholder 4" descr="বাড়ির কাজের জন্য বাড়ির ছবি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85800" y="2332037"/>
            <a:ext cx="8458200" cy="4525963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9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7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marL="1371600" lvl="3" indent="0" algn="ctr">
              <a:buNone/>
            </a:pPr>
            <a:endParaRPr lang="en-US" sz="4400" dirty="0"/>
          </a:p>
          <a:p>
            <a:pPr marL="1371600" lvl="3" indent="0" algn="ctr">
              <a:buNone/>
            </a:pPr>
            <a:r>
              <a:rPr lang="bn-BD" sz="4400" dirty="0"/>
              <a:t>মোঃ</a:t>
            </a:r>
            <a:r>
              <a:rPr lang="en-US" sz="4400" dirty="0"/>
              <a:t>মাসুদুর রহমান</a:t>
            </a:r>
          </a:p>
          <a:p>
            <a:pPr marL="1371600" lvl="3" indent="0" algn="ctr">
              <a:buNone/>
            </a:pPr>
            <a:r>
              <a:rPr lang="bn-BD" sz="4400" dirty="0"/>
              <a:t> সহকারি</a:t>
            </a:r>
            <a:r>
              <a:rPr lang="en-US" sz="4400" dirty="0"/>
              <a:t> </a:t>
            </a:r>
            <a:r>
              <a:rPr lang="bn-BD" sz="4400" dirty="0"/>
              <a:t>শিক্ষক</a:t>
            </a:r>
            <a:endParaRPr lang="en-US" sz="4400" dirty="0"/>
          </a:p>
          <a:p>
            <a:pPr marL="1371600" lvl="3" indent="0" algn="ctr">
              <a:buNone/>
            </a:pPr>
            <a:r>
              <a:rPr lang="en-US" sz="3200" dirty="0"/>
              <a:t>      আমিরাবাদ জি.কে. উচ্চ বিদ্যালয়।</a:t>
            </a:r>
          </a:p>
          <a:p>
            <a:pPr marL="1371600" lvl="3" indent="0" algn="ctr">
              <a:buNone/>
            </a:pPr>
            <a:r>
              <a:rPr lang="en-US" sz="3200" dirty="0" err="1"/>
              <a:t>মনোহরখাদী</a:t>
            </a:r>
            <a:r>
              <a:rPr lang="en-US" sz="3200" dirty="0"/>
              <a:t>, </a:t>
            </a:r>
            <a:r>
              <a:rPr lang="en-US" sz="3200" dirty="0" err="1"/>
              <a:t>চাঁদপুর</a:t>
            </a:r>
            <a:r>
              <a:rPr lang="en-US" sz="3200" dirty="0"/>
              <a:t>।</a:t>
            </a:r>
            <a:endParaRPr lang="bn-BD" sz="3200" dirty="0"/>
          </a:p>
          <a:p>
            <a:endParaRPr lang="en-US" dirty="0"/>
          </a:p>
        </p:txBody>
      </p:sp>
      <p:pic>
        <p:nvPicPr>
          <p:cNvPr id="4" name="Picture 3" descr="acdef6Md. Masudur Rahm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599" y="153650"/>
            <a:ext cx="2443315" cy="2366978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0" lvl="8" indent="0">
              <a:buNone/>
            </a:pPr>
            <a:r>
              <a:rPr lang="bn-BD" sz="6000" dirty="0">
                <a:latin typeface="NikoshBAN" pitchFamily="2" charset="0"/>
                <a:cs typeface="NikoshBAN" pitchFamily="2" charset="0"/>
              </a:rPr>
              <a:t>শ্রেনি -৯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/১০</a:t>
            </a:r>
            <a:endParaRPr lang="bn-BD" sz="6000" dirty="0">
              <a:latin typeface="NikoshBAN" pitchFamily="2" charset="0"/>
              <a:cs typeface="NikoshBAN" pitchFamily="2" charset="0"/>
            </a:endParaRPr>
          </a:p>
          <a:p>
            <a:pPr marL="1884363" lvl="7" indent="-96838"/>
            <a:r>
              <a:rPr lang="bn-BD" sz="6000" dirty="0">
                <a:latin typeface="NikoshBAN" pitchFamily="2" charset="0"/>
                <a:cs typeface="NikoshBAN" pitchFamily="2" charset="0"/>
              </a:rPr>
              <a:t>বিষয়–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হিসাব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বিজ্ঞান</a:t>
            </a:r>
            <a:endParaRPr lang="bn-BD" sz="6000" dirty="0">
              <a:latin typeface="NikoshBAN" pitchFamily="2" charset="0"/>
              <a:cs typeface="NikoshBAN" pitchFamily="2" charset="0"/>
            </a:endParaRPr>
          </a:p>
          <a:p>
            <a:pPr lvl="4"/>
            <a:r>
              <a:rPr lang="bn-BD" sz="6000" dirty="0">
                <a:latin typeface="NikoshBAN" pitchFamily="2" charset="0"/>
                <a:cs typeface="NikoshBAN" pitchFamily="2" charset="0"/>
              </a:rPr>
              <a:t>অধ্যায়-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৭ম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lvl="4"/>
            <a:r>
              <a:rPr lang="en-US" sz="6600" dirty="0">
                <a:latin typeface="NikoshBAN" pitchFamily="2" charset="0"/>
                <a:cs typeface="NikoshBAN" pitchFamily="2" charset="0"/>
              </a:rPr>
              <a:t>সময়-৪৫মি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.</a:t>
            </a:r>
            <a:endParaRPr lang="bn-BD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C62C69C4-CDC2-4570-8EA5-D8FD8C463B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06698420"/>
              </p:ext>
            </p:extLst>
          </p:nvPr>
        </p:nvGraphicFramePr>
        <p:xfrm>
          <a:off x="0" y="82575"/>
          <a:ext cx="9144000" cy="3575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D58A42B-6940-4B8F-BD13-5B69620C1B18}"/>
              </a:ext>
            </a:extLst>
          </p:cNvPr>
          <p:cNvSpPr txBox="1"/>
          <p:nvPr/>
        </p:nvSpPr>
        <p:spPr>
          <a:xfrm>
            <a:off x="3086098" y="863319"/>
            <a:ext cx="2285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NikoshBAN" panose="02000000000000000000"/>
              </a:rPr>
              <a:t>মূল</a:t>
            </a:r>
            <a:r>
              <a:rPr lang="en-US" sz="2400" dirty="0">
                <a:solidFill>
                  <a:schemeClr val="bg1"/>
                </a:solidFill>
                <a:latin typeface="NikoshBAN" panose="0200000000000000000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NikoshBAN" panose="02000000000000000000"/>
              </a:rPr>
              <a:t>খতিয়ান</a:t>
            </a:r>
            <a:endParaRPr lang="en-US" sz="2400" dirty="0">
              <a:solidFill>
                <a:schemeClr val="bg1"/>
              </a:solidFill>
              <a:latin typeface="NikoshBAN" panose="02000000000000000000"/>
            </a:endParaRPr>
          </a:p>
        </p:txBody>
      </p:sp>
      <p:sp>
        <p:nvSpPr>
          <p:cNvPr id="3" name="Arrow: Left-Right 2">
            <a:extLst>
              <a:ext uri="{FF2B5EF4-FFF2-40B4-BE49-F238E27FC236}">
                <a16:creationId xmlns:a16="http://schemas.microsoft.com/office/drawing/2014/main" xmlns="" id="{2FBDAA73-B81A-4C67-BBC7-7C00E4CC3221}"/>
              </a:ext>
            </a:extLst>
          </p:cNvPr>
          <p:cNvSpPr/>
          <p:nvPr/>
        </p:nvSpPr>
        <p:spPr>
          <a:xfrm>
            <a:off x="2552699" y="2991143"/>
            <a:ext cx="3352799" cy="713935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xmlns="" id="{C7317889-8DEB-416A-BE7C-F37A4AF3B032}"/>
              </a:ext>
            </a:extLst>
          </p:cNvPr>
          <p:cNvSpPr/>
          <p:nvPr/>
        </p:nvSpPr>
        <p:spPr>
          <a:xfrm>
            <a:off x="4913513" y="4259579"/>
            <a:ext cx="609892" cy="6858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xmlns="" id="{9E490985-6746-492C-85D7-F6E5F7D6F1A8}"/>
              </a:ext>
            </a:extLst>
          </p:cNvPr>
          <p:cNvSpPr/>
          <p:nvPr/>
        </p:nvSpPr>
        <p:spPr>
          <a:xfrm>
            <a:off x="7848162" y="4338124"/>
            <a:ext cx="609892" cy="6858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D223FABD-24C5-4F78-8FB0-0A8047394848}"/>
              </a:ext>
            </a:extLst>
          </p:cNvPr>
          <p:cNvSpPr txBox="1"/>
          <p:nvPr/>
        </p:nvSpPr>
        <p:spPr>
          <a:xfrm>
            <a:off x="533400" y="5115310"/>
            <a:ext cx="609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anose="02000000000000000000"/>
              </a:rPr>
              <a:t>ক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8ED8EAF9-641E-49FB-849D-E8EE93E078C6}"/>
              </a:ext>
            </a:extLst>
          </p:cNvPr>
          <p:cNvSpPr txBox="1"/>
          <p:nvPr/>
        </p:nvSpPr>
        <p:spPr>
          <a:xfrm>
            <a:off x="1542648" y="5105400"/>
            <a:ext cx="629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থ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EF4C0DC7-3735-4BC4-940D-606B0F300FB6}"/>
              </a:ext>
            </a:extLst>
          </p:cNvPr>
          <p:cNvSpPr txBox="1"/>
          <p:nvPr/>
        </p:nvSpPr>
        <p:spPr>
          <a:xfrm>
            <a:off x="2477856" y="5105400"/>
            <a:ext cx="875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গ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F10AA96D-30F2-4A94-AB73-20A2902C1CAF}"/>
              </a:ext>
            </a:extLst>
          </p:cNvPr>
          <p:cNvSpPr txBox="1"/>
          <p:nvPr/>
        </p:nvSpPr>
        <p:spPr>
          <a:xfrm>
            <a:off x="3581400" y="5115310"/>
            <a:ext cx="596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ঘ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0401785D-C912-410F-89A8-D91986E4DC73}"/>
              </a:ext>
            </a:extLst>
          </p:cNvPr>
          <p:cNvSpPr txBox="1"/>
          <p:nvPr/>
        </p:nvSpPr>
        <p:spPr>
          <a:xfrm flipH="1">
            <a:off x="4997702" y="5079792"/>
            <a:ext cx="1803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anose="02000000000000000000"/>
              </a:rPr>
              <a:t>ক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77BEC7F8-CC38-448E-9EEA-3A6A33AEF9BF}"/>
              </a:ext>
            </a:extLst>
          </p:cNvPr>
          <p:cNvSpPr txBox="1"/>
          <p:nvPr/>
        </p:nvSpPr>
        <p:spPr>
          <a:xfrm flipH="1">
            <a:off x="6026252" y="5069882"/>
            <a:ext cx="1860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থ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B71A7794-49C7-48FD-90B1-E25C1FCF070E}"/>
              </a:ext>
            </a:extLst>
          </p:cNvPr>
          <p:cNvSpPr txBox="1"/>
          <p:nvPr/>
        </p:nvSpPr>
        <p:spPr>
          <a:xfrm flipH="1">
            <a:off x="7208130" y="5069882"/>
            <a:ext cx="2589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গ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7BF7B7E4-740F-4103-808A-F763D2F57B61}"/>
              </a:ext>
            </a:extLst>
          </p:cNvPr>
          <p:cNvSpPr txBox="1"/>
          <p:nvPr/>
        </p:nvSpPr>
        <p:spPr>
          <a:xfrm flipH="1">
            <a:off x="8032516" y="5079792"/>
            <a:ext cx="1764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ঘ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8856FAFD-CC2F-4AE7-B828-8A51F1883105}"/>
              </a:ext>
            </a:extLst>
          </p:cNvPr>
          <p:cNvGrpSpPr/>
          <p:nvPr/>
        </p:nvGrpSpPr>
        <p:grpSpPr>
          <a:xfrm>
            <a:off x="304800" y="2991143"/>
            <a:ext cx="8382000" cy="1966545"/>
            <a:chOff x="304800" y="2991143"/>
            <a:chExt cx="8382000" cy="1966545"/>
          </a:xfrm>
        </p:grpSpPr>
        <p:sp>
          <p:nvSpPr>
            <p:cNvPr id="4" name="Arrow: Down 3">
              <a:extLst>
                <a:ext uri="{FF2B5EF4-FFF2-40B4-BE49-F238E27FC236}">
                  <a16:creationId xmlns:a16="http://schemas.microsoft.com/office/drawing/2014/main" xmlns="" id="{9C5BE2FB-0229-4BBE-9D47-2DD6353DCCFE}"/>
                </a:ext>
              </a:extLst>
            </p:cNvPr>
            <p:cNvSpPr/>
            <p:nvPr/>
          </p:nvSpPr>
          <p:spPr>
            <a:xfrm>
              <a:off x="1561949" y="3024554"/>
              <a:ext cx="609892" cy="6858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Arrow: Down 5">
              <a:extLst>
                <a:ext uri="{FF2B5EF4-FFF2-40B4-BE49-F238E27FC236}">
                  <a16:creationId xmlns:a16="http://schemas.microsoft.com/office/drawing/2014/main" xmlns="" id="{2FCF1DC4-3771-4E55-818A-8837B296AA6B}"/>
                </a:ext>
              </a:extLst>
            </p:cNvPr>
            <p:cNvSpPr/>
            <p:nvPr/>
          </p:nvSpPr>
          <p:spPr>
            <a:xfrm>
              <a:off x="6286210" y="2991143"/>
              <a:ext cx="609892" cy="6858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Arrow: Left-Right 6">
              <a:extLst>
                <a:ext uri="{FF2B5EF4-FFF2-40B4-BE49-F238E27FC236}">
                  <a16:creationId xmlns:a16="http://schemas.microsoft.com/office/drawing/2014/main" xmlns="" id="{73CE5B49-7EAB-402A-A317-A11BBEB2A7AA}"/>
                </a:ext>
              </a:extLst>
            </p:cNvPr>
            <p:cNvSpPr/>
            <p:nvPr/>
          </p:nvSpPr>
          <p:spPr>
            <a:xfrm>
              <a:off x="304800" y="3747281"/>
              <a:ext cx="3962400" cy="609600"/>
            </a:xfrm>
            <a:prstGeom prst="leftRightArrow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Arrow: Left-Right 7">
              <a:extLst>
                <a:ext uri="{FF2B5EF4-FFF2-40B4-BE49-F238E27FC236}">
                  <a16:creationId xmlns:a16="http://schemas.microsoft.com/office/drawing/2014/main" xmlns="" id="{41EAB12A-B980-4304-ABFB-149B04272CA8}"/>
                </a:ext>
              </a:extLst>
            </p:cNvPr>
            <p:cNvSpPr/>
            <p:nvPr/>
          </p:nvSpPr>
          <p:spPr>
            <a:xfrm>
              <a:off x="4724400" y="3853668"/>
              <a:ext cx="3962400" cy="609600"/>
            </a:xfrm>
            <a:prstGeom prst="leftRightArrow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Arrow: Down 8">
              <a:extLst>
                <a:ext uri="{FF2B5EF4-FFF2-40B4-BE49-F238E27FC236}">
                  <a16:creationId xmlns:a16="http://schemas.microsoft.com/office/drawing/2014/main" xmlns="" id="{C1869C21-7CA4-4B52-ADC4-9EFCF27071DA}"/>
                </a:ext>
              </a:extLst>
            </p:cNvPr>
            <p:cNvSpPr/>
            <p:nvPr/>
          </p:nvSpPr>
          <p:spPr>
            <a:xfrm>
              <a:off x="1542648" y="4215032"/>
              <a:ext cx="609892" cy="685800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row: Down 9">
              <a:extLst>
                <a:ext uri="{FF2B5EF4-FFF2-40B4-BE49-F238E27FC236}">
                  <a16:creationId xmlns:a16="http://schemas.microsoft.com/office/drawing/2014/main" xmlns="" id="{701248B0-C3E5-46EA-946D-209C0B106C92}"/>
                </a:ext>
              </a:extLst>
            </p:cNvPr>
            <p:cNvSpPr/>
            <p:nvPr/>
          </p:nvSpPr>
          <p:spPr>
            <a:xfrm>
              <a:off x="609600" y="4161106"/>
              <a:ext cx="609892" cy="685800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row: Down 10">
              <a:extLst>
                <a:ext uri="{FF2B5EF4-FFF2-40B4-BE49-F238E27FC236}">
                  <a16:creationId xmlns:a16="http://schemas.microsoft.com/office/drawing/2014/main" xmlns="" id="{D3FBC9AB-7FE2-4DC6-8193-C5DC532B3131}"/>
                </a:ext>
              </a:extLst>
            </p:cNvPr>
            <p:cNvSpPr/>
            <p:nvPr/>
          </p:nvSpPr>
          <p:spPr>
            <a:xfrm>
              <a:off x="2475697" y="4191000"/>
              <a:ext cx="609892" cy="685800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Arrow: Down 11">
              <a:extLst>
                <a:ext uri="{FF2B5EF4-FFF2-40B4-BE49-F238E27FC236}">
                  <a16:creationId xmlns:a16="http://schemas.microsoft.com/office/drawing/2014/main" xmlns="" id="{2D87661D-258A-4412-AEED-76D6ECC1EC71}"/>
                </a:ext>
              </a:extLst>
            </p:cNvPr>
            <p:cNvSpPr/>
            <p:nvPr/>
          </p:nvSpPr>
          <p:spPr>
            <a:xfrm>
              <a:off x="3428562" y="4191000"/>
              <a:ext cx="609892" cy="685800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Arrow: Down 12">
              <a:extLst>
                <a:ext uri="{FF2B5EF4-FFF2-40B4-BE49-F238E27FC236}">
                  <a16:creationId xmlns:a16="http://schemas.microsoft.com/office/drawing/2014/main" xmlns="" id="{76A39DAA-C54C-4B93-93CC-E6810FDA7A4C}"/>
                </a:ext>
              </a:extLst>
            </p:cNvPr>
            <p:cNvSpPr/>
            <p:nvPr/>
          </p:nvSpPr>
          <p:spPr>
            <a:xfrm>
              <a:off x="5790178" y="4268958"/>
              <a:ext cx="609892" cy="685800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Arrow: Down 14">
              <a:extLst>
                <a:ext uri="{FF2B5EF4-FFF2-40B4-BE49-F238E27FC236}">
                  <a16:creationId xmlns:a16="http://schemas.microsoft.com/office/drawing/2014/main" xmlns="" id="{EFEA16E7-8FDD-4383-9F2E-0C61CB142043}"/>
                </a:ext>
              </a:extLst>
            </p:cNvPr>
            <p:cNvSpPr/>
            <p:nvPr/>
          </p:nvSpPr>
          <p:spPr>
            <a:xfrm>
              <a:off x="6901601" y="4271888"/>
              <a:ext cx="609892" cy="685800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xmlns="" id="{D845C547-17B2-46F5-A5DF-7D1A9B547452}"/>
                </a:ext>
              </a:extLst>
            </p:cNvPr>
            <p:cNvSpPr txBox="1"/>
            <p:nvPr/>
          </p:nvSpPr>
          <p:spPr>
            <a:xfrm>
              <a:off x="3085589" y="3224432"/>
              <a:ext cx="24378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>
                  <a:latin typeface="NikoshBAN" panose="02000000000000000000"/>
                </a:rPr>
                <a:t>সহকারী</a:t>
              </a:r>
              <a:r>
                <a:rPr lang="en-US" dirty="0">
                  <a:latin typeface="NikoshBAN" panose="02000000000000000000"/>
                </a:rPr>
                <a:t> </a:t>
              </a:r>
              <a:r>
                <a:rPr lang="en-US" dirty="0" err="1">
                  <a:latin typeface="NikoshBAN" panose="02000000000000000000"/>
                </a:rPr>
                <a:t>খতিয়ান</a:t>
              </a:r>
              <a:endParaRPr lang="en-US" dirty="0">
                <a:latin typeface="NikoshBAN" panose="02000000000000000000"/>
              </a:endParaRP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F73EEABA-927E-44EE-A45D-2213BD03AE25}"/>
              </a:ext>
            </a:extLst>
          </p:cNvPr>
          <p:cNvSpPr txBox="1"/>
          <p:nvPr/>
        </p:nvSpPr>
        <p:spPr>
          <a:xfrm>
            <a:off x="2813317" y="82575"/>
            <a:ext cx="2132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/>
              </a:rPr>
              <a:t>খতিয়ান</a:t>
            </a:r>
            <a:endParaRPr lang="en-US" sz="3600" dirty="0">
              <a:latin typeface="NikoshBAN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2178378"/>
      </p:ext>
    </p:extLst>
  </p:cSld>
  <p:clrMapOvr>
    <a:masterClrMapping/>
  </p:clrMapOvr>
  <p:transition spd="slow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389D3A-9D76-4EC9-9ADD-50A2BC395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NikoshBAN"/>
              </a:rPr>
              <a:t>এই</a:t>
            </a:r>
            <a:r>
              <a:rPr lang="en-US" dirty="0">
                <a:latin typeface="NikoshBAN"/>
              </a:rPr>
              <a:t> </a:t>
            </a:r>
            <a:r>
              <a:rPr lang="en-US" dirty="0" err="1">
                <a:latin typeface="NikoshBAN"/>
              </a:rPr>
              <a:t>অধ্যায়</a:t>
            </a:r>
            <a:r>
              <a:rPr lang="en-US" dirty="0">
                <a:latin typeface="NikoshBAN"/>
              </a:rPr>
              <a:t> </a:t>
            </a:r>
            <a:r>
              <a:rPr lang="en-US" dirty="0" err="1">
                <a:latin typeface="NikoshBAN"/>
              </a:rPr>
              <a:t>শেষে</a:t>
            </a:r>
            <a:r>
              <a:rPr lang="en-US" dirty="0">
                <a:latin typeface="NikoshBAN"/>
              </a:rPr>
              <a:t> </a:t>
            </a:r>
            <a:r>
              <a:rPr lang="en-US" dirty="0" err="1">
                <a:latin typeface="NikoshBAN"/>
              </a:rPr>
              <a:t>আমরা</a:t>
            </a:r>
            <a:r>
              <a:rPr lang="en-US" dirty="0">
                <a:latin typeface="NikoshBAN"/>
              </a:rPr>
              <a:t>……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63BCE0-F407-4F8A-91BA-42E8DD77F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NikoshBAN"/>
              </a:rPr>
              <a:t>পাকা</a:t>
            </a:r>
            <a:r>
              <a:rPr lang="en-US" dirty="0">
                <a:latin typeface="NikoshBAN"/>
              </a:rPr>
              <a:t> </a:t>
            </a:r>
            <a:r>
              <a:rPr lang="en-US" dirty="0" err="1">
                <a:latin typeface="NikoshBAN"/>
              </a:rPr>
              <a:t>বই</a:t>
            </a:r>
            <a:r>
              <a:rPr lang="en-US" dirty="0">
                <a:latin typeface="NikoshBAN"/>
              </a:rPr>
              <a:t> </a:t>
            </a:r>
            <a:r>
              <a:rPr lang="en-US" dirty="0" err="1">
                <a:latin typeface="NikoshBAN"/>
              </a:rPr>
              <a:t>হিসেবে</a:t>
            </a:r>
            <a:r>
              <a:rPr lang="en-US" dirty="0">
                <a:latin typeface="NikoshBAN"/>
              </a:rPr>
              <a:t> </a:t>
            </a:r>
            <a:r>
              <a:rPr lang="en-US" dirty="0" err="1">
                <a:latin typeface="NikoshBAN"/>
              </a:rPr>
              <a:t>খতিয়ানের</a:t>
            </a:r>
            <a:r>
              <a:rPr lang="en-US" dirty="0">
                <a:latin typeface="NikoshBAN"/>
              </a:rPr>
              <a:t> </a:t>
            </a:r>
            <a:r>
              <a:rPr lang="en-US" dirty="0" err="1">
                <a:latin typeface="NikoshBAN"/>
              </a:rPr>
              <a:t>ধারনা</a:t>
            </a:r>
            <a:r>
              <a:rPr lang="en-US" dirty="0">
                <a:latin typeface="NikoshBAN"/>
              </a:rPr>
              <a:t> ও </a:t>
            </a:r>
            <a:r>
              <a:rPr lang="en-US" dirty="0" err="1">
                <a:latin typeface="NikoshBAN"/>
              </a:rPr>
              <a:t>গুরত্ব</a:t>
            </a:r>
            <a:r>
              <a:rPr lang="en-US" dirty="0">
                <a:latin typeface="NikoshBAN"/>
              </a:rPr>
              <a:t> </a:t>
            </a:r>
            <a:r>
              <a:rPr lang="en-US" dirty="0" err="1">
                <a:latin typeface="NikoshBAN"/>
              </a:rPr>
              <a:t>ব্যাখ্যা</a:t>
            </a:r>
            <a:r>
              <a:rPr lang="en-US" dirty="0">
                <a:latin typeface="NikoshBAN"/>
              </a:rPr>
              <a:t> </a:t>
            </a:r>
            <a:r>
              <a:rPr lang="en-US" dirty="0" err="1">
                <a:latin typeface="NikoshBAN"/>
              </a:rPr>
              <a:t>করতে</a:t>
            </a:r>
            <a:r>
              <a:rPr lang="en-US" dirty="0">
                <a:latin typeface="NikoshBAN"/>
              </a:rPr>
              <a:t> </a:t>
            </a:r>
            <a:r>
              <a:rPr lang="en-US" dirty="0" err="1">
                <a:latin typeface="NikoshBAN"/>
              </a:rPr>
              <a:t>পারব</a:t>
            </a:r>
            <a:r>
              <a:rPr lang="en-US" dirty="0">
                <a:latin typeface="NikoshBAN"/>
              </a:rPr>
              <a:t>।</a:t>
            </a:r>
          </a:p>
          <a:p>
            <a:r>
              <a:rPr lang="en-US" dirty="0" err="1">
                <a:latin typeface="NikoshBAN"/>
              </a:rPr>
              <a:t>খতিয়ানের</a:t>
            </a:r>
            <a:r>
              <a:rPr lang="en-US" dirty="0">
                <a:latin typeface="NikoshBAN"/>
              </a:rPr>
              <a:t> </a:t>
            </a:r>
            <a:r>
              <a:rPr lang="en-US" dirty="0" err="1">
                <a:latin typeface="NikoshBAN"/>
              </a:rPr>
              <a:t>শ্রেনি</a:t>
            </a:r>
            <a:r>
              <a:rPr lang="en-US" dirty="0">
                <a:latin typeface="NikoshBAN"/>
              </a:rPr>
              <a:t> </a:t>
            </a:r>
            <a:r>
              <a:rPr lang="en-US" dirty="0" err="1">
                <a:latin typeface="NikoshBAN"/>
              </a:rPr>
              <a:t>বিভাগ</a:t>
            </a:r>
            <a:r>
              <a:rPr lang="en-US" dirty="0">
                <a:latin typeface="NikoshBAN"/>
              </a:rPr>
              <a:t> </a:t>
            </a:r>
            <a:r>
              <a:rPr lang="en-US" dirty="0" err="1">
                <a:latin typeface="NikoshBAN"/>
              </a:rPr>
              <a:t>করতে</a:t>
            </a:r>
            <a:r>
              <a:rPr lang="en-US" dirty="0">
                <a:latin typeface="NikoshBAN"/>
              </a:rPr>
              <a:t> </a:t>
            </a:r>
            <a:r>
              <a:rPr lang="en-US" dirty="0" err="1">
                <a:latin typeface="NikoshBAN"/>
              </a:rPr>
              <a:t>পারব</a:t>
            </a:r>
            <a:r>
              <a:rPr lang="en-US" dirty="0">
                <a:latin typeface="NikoshBAN"/>
              </a:rPr>
              <a:t>।</a:t>
            </a:r>
          </a:p>
          <a:p>
            <a:r>
              <a:rPr lang="en-US" dirty="0">
                <a:latin typeface="NikoshBAN"/>
              </a:rPr>
              <a:t>জাবেদা </a:t>
            </a:r>
            <a:r>
              <a:rPr lang="en-US" dirty="0" smtClean="0">
                <a:latin typeface="NikoshBAN"/>
              </a:rPr>
              <a:t>ও খতিয়ানের পার্থক্য নির্ণয়</a:t>
            </a:r>
            <a:r>
              <a:rPr lang="en-US" sz="4000" dirty="0" smtClean="0">
                <a:latin typeface="TonnyMJ" pitchFamily="2" charset="0"/>
              </a:rPr>
              <a:t> </a:t>
            </a:r>
            <a:r>
              <a:rPr lang="en-US" dirty="0">
                <a:latin typeface="NikoshBAN"/>
              </a:rPr>
              <a:t>করতে পারবে।</a:t>
            </a:r>
          </a:p>
          <a:p>
            <a:r>
              <a:rPr lang="en-US" dirty="0" smtClean="0">
                <a:latin typeface="NikoshBAN"/>
              </a:rPr>
              <a:t> </a:t>
            </a:r>
            <a:r>
              <a:rPr lang="en-US" dirty="0">
                <a:latin typeface="NikoshBAN"/>
              </a:rPr>
              <a:t>চলমান জের হিসাব প্রস্তুত করে হিসাবের জের নি</a:t>
            </a:r>
            <a:r>
              <a:rPr lang="as-IN" dirty="0">
                <a:latin typeface="NikoshBAN"/>
              </a:rPr>
              <a:t>র</a:t>
            </a:r>
            <a:r>
              <a:rPr lang="en-US" dirty="0">
                <a:latin typeface="NikoshBAN"/>
              </a:rPr>
              <a:t>্</a:t>
            </a:r>
            <a:r>
              <a:rPr lang="en-US" dirty="0">
                <a:latin typeface="SutonnyMJ" pitchFamily="2" charset="0"/>
              </a:rPr>
              <a:t>ণ</a:t>
            </a:r>
            <a:r>
              <a:rPr lang="as-IN" dirty="0" smtClean="0">
                <a:latin typeface="SutonnyMJ" pitchFamily="2" charset="0"/>
              </a:rPr>
              <a:t>য়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>
                <a:latin typeface="SutonnyMJ" pitchFamily="2" charset="0"/>
              </a:rPr>
              <a:t>করতে  পারবে।</a:t>
            </a:r>
            <a:endParaRPr lang="en-US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6865988"/>
      </p:ext>
    </p:extLst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E517F8-445C-4C6E-8977-F54690C89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NikoshBAN"/>
              </a:rPr>
              <a:t>খতিয়ান</a:t>
            </a:r>
            <a:endParaRPr lang="en-US" dirty="0">
              <a:latin typeface="NikoshBAN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xmlns="" id="{07BC5E7F-A00A-4BEE-BEC7-CEDC428313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77527208"/>
              </p:ext>
            </p:extLst>
          </p:nvPr>
        </p:nvGraphicFramePr>
        <p:xfrm>
          <a:off x="457200" y="1600200"/>
          <a:ext cx="8534400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784">
                  <a:extLst>
                    <a:ext uri="{9D8B030D-6E8A-4147-A177-3AD203B41FA5}">
                      <a16:colId xmlns:a16="http://schemas.microsoft.com/office/drawing/2014/main" xmlns="" val="3031063840"/>
                    </a:ext>
                  </a:extLst>
                </a:gridCol>
                <a:gridCol w="1785950">
                  <a:extLst>
                    <a:ext uri="{9D8B030D-6E8A-4147-A177-3AD203B41FA5}">
                      <a16:colId xmlns:a16="http://schemas.microsoft.com/office/drawing/2014/main" xmlns="" val="231476893"/>
                    </a:ext>
                  </a:extLst>
                </a:gridCol>
                <a:gridCol w="1505906">
                  <a:extLst>
                    <a:ext uri="{9D8B030D-6E8A-4147-A177-3AD203B41FA5}">
                      <a16:colId xmlns:a16="http://schemas.microsoft.com/office/drawing/2014/main" xmlns="" val="1385997763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xmlns="" val="2502571891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xmlns="" val="5772993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NikoshBAN"/>
                        </a:rPr>
                        <a:t>সম্পদ</a:t>
                      </a:r>
                      <a:endParaRPr lang="en-US" sz="2000" dirty="0">
                        <a:latin typeface="NikoshB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NikoshBAN"/>
                        </a:rPr>
                        <a:t>দায়</a:t>
                      </a:r>
                      <a:endParaRPr lang="en-US" sz="2000" dirty="0">
                        <a:latin typeface="NikoshB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NikoshBAN"/>
                        </a:rPr>
                        <a:t>মালিকানা</a:t>
                      </a:r>
                      <a:r>
                        <a:rPr lang="en-US" sz="2000" dirty="0">
                          <a:latin typeface="NikoshBAN"/>
                        </a:rPr>
                        <a:t> </a:t>
                      </a:r>
                      <a:r>
                        <a:rPr lang="en-US" sz="2000" dirty="0" err="1">
                          <a:latin typeface="NikoshBAN"/>
                        </a:rPr>
                        <a:t>স্বত্ব</a:t>
                      </a:r>
                      <a:endParaRPr lang="en-US" sz="2000" dirty="0">
                        <a:latin typeface="NikoshB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NikoshBAN"/>
                        </a:rPr>
                        <a:t>আয়</a:t>
                      </a:r>
                      <a:endParaRPr lang="en-US" sz="2000" dirty="0">
                        <a:latin typeface="NikoshB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NikoshBAN"/>
                        </a:rPr>
                        <a:t>ব্যয়</a:t>
                      </a:r>
                      <a:endParaRPr lang="en-US" sz="2000" dirty="0">
                        <a:latin typeface="NikoshB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47979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NikoshBAN"/>
                        </a:rPr>
                        <a:t>ন</a:t>
                      </a:r>
                      <a:r>
                        <a:rPr lang="as-IN" sz="2000" dirty="0">
                          <a:latin typeface="NikoshBAN"/>
                        </a:rPr>
                        <a:t>গ</a:t>
                      </a:r>
                      <a:r>
                        <a:rPr lang="en-US" sz="2000" dirty="0" err="1">
                          <a:latin typeface="NikoshBAN"/>
                        </a:rPr>
                        <a:t>দা</a:t>
                      </a:r>
                      <a:r>
                        <a:rPr lang="as-IN" sz="2000" dirty="0">
                          <a:latin typeface="NikoshBAN"/>
                        </a:rPr>
                        <a:t>ন</a:t>
                      </a:r>
                      <a:r>
                        <a:rPr lang="en-US" sz="2000" dirty="0">
                          <a:latin typeface="NikoshBAN"/>
                        </a:rPr>
                        <a:t> হিসাব</a:t>
                      </a:r>
                    </a:p>
                    <a:p>
                      <a:r>
                        <a:rPr lang="en-US" sz="2000" dirty="0" err="1">
                          <a:latin typeface="NikoshBAN"/>
                        </a:rPr>
                        <a:t>আসবাবপত্র</a:t>
                      </a:r>
                      <a:r>
                        <a:rPr lang="en-US" sz="2000" dirty="0">
                          <a:latin typeface="NikoshBAN"/>
                        </a:rPr>
                        <a:t> হিসাব</a:t>
                      </a:r>
                    </a:p>
                    <a:p>
                      <a:r>
                        <a:rPr lang="en-US" sz="2000" dirty="0" err="1">
                          <a:latin typeface="NikoshBAN"/>
                        </a:rPr>
                        <a:t>দেনাদান</a:t>
                      </a:r>
                      <a:r>
                        <a:rPr lang="en-US" sz="2000" dirty="0">
                          <a:latin typeface="NikoshBAN"/>
                        </a:rPr>
                        <a:t> হিসাব</a:t>
                      </a:r>
                    </a:p>
                    <a:p>
                      <a:r>
                        <a:rPr lang="en-US" sz="2000" dirty="0" err="1">
                          <a:latin typeface="NikoshBAN"/>
                        </a:rPr>
                        <a:t>অগ্রী</a:t>
                      </a:r>
                      <a:r>
                        <a:rPr lang="as-IN" sz="2000" dirty="0">
                          <a:latin typeface="NikoshBAN"/>
                        </a:rPr>
                        <a:t>ম</a:t>
                      </a:r>
                      <a:r>
                        <a:rPr lang="en-US" sz="2000" dirty="0">
                          <a:latin typeface="NikoshBAN"/>
                        </a:rPr>
                        <a:t> হিসাব</a:t>
                      </a:r>
                    </a:p>
                    <a:p>
                      <a:r>
                        <a:rPr lang="en-US" sz="2000" dirty="0" err="1">
                          <a:latin typeface="NikoshBAN"/>
                        </a:rPr>
                        <a:t>মজুত</a:t>
                      </a:r>
                      <a:r>
                        <a:rPr lang="en-US" sz="2000" dirty="0">
                          <a:latin typeface="NikoshBAN"/>
                        </a:rPr>
                        <a:t> </a:t>
                      </a:r>
                      <a:r>
                        <a:rPr lang="en-US" sz="2000" dirty="0" err="1">
                          <a:latin typeface="NikoshBAN"/>
                        </a:rPr>
                        <a:t>পন্য</a:t>
                      </a:r>
                      <a:endParaRPr lang="en-US" sz="2000" dirty="0">
                        <a:latin typeface="NikoshBAN"/>
                      </a:endParaRPr>
                    </a:p>
                    <a:p>
                      <a:r>
                        <a:rPr lang="en-US" sz="2000" dirty="0" err="1">
                          <a:latin typeface="NikoshBAN"/>
                        </a:rPr>
                        <a:t>ভূমি</a:t>
                      </a:r>
                      <a:r>
                        <a:rPr lang="en-US" sz="2000" dirty="0">
                          <a:latin typeface="NikoshBAN"/>
                        </a:rPr>
                        <a:t> ও </a:t>
                      </a:r>
                      <a:r>
                        <a:rPr lang="en-US" sz="2000" dirty="0" err="1">
                          <a:latin typeface="NikoshBAN"/>
                        </a:rPr>
                        <a:t>দালা</a:t>
                      </a:r>
                      <a:r>
                        <a:rPr lang="as-IN" sz="2000" dirty="0">
                          <a:latin typeface="NikoshBAN"/>
                        </a:rPr>
                        <a:t>ন</a:t>
                      </a:r>
                      <a:endParaRPr lang="en-US" sz="2000" dirty="0">
                        <a:latin typeface="NikoshBAN"/>
                      </a:endParaRPr>
                    </a:p>
                    <a:p>
                      <a:r>
                        <a:rPr lang="en-US" sz="2000" dirty="0" err="1">
                          <a:latin typeface="NikoshBAN"/>
                        </a:rPr>
                        <a:t>যন্ত্রপাতি</a:t>
                      </a:r>
                      <a:endParaRPr lang="en-US" sz="2000" dirty="0">
                        <a:latin typeface="NikoshBAN"/>
                      </a:endParaRPr>
                    </a:p>
                    <a:p>
                      <a:r>
                        <a:rPr lang="en-US" sz="2000" dirty="0" err="1">
                          <a:latin typeface="NikoshBAN"/>
                        </a:rPr>
                        <a:t>সুনাম</a:t>
                      </a:r>
                      <a:endParaRPr lang="en-US" sz="2000" dirty="0">
                        <a:latin typeface="NikoshB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NikoshBAN"/>
                        </a:rPr>
                        <a:t>পাওনাদার</a:t>
                      </a:r>
                      <a:endParaRPr lang="en-US" sz="2000" dirty="0">
                        <a:latin typeface="NikoshBAN"/>
                      </a:endParaRPr>
                    </a:p>
                    <a:p>
                      <a:r>
                        <a:rPr lang="en-US" sz="2000" dirty="0" err="1">
                          <a:latin typeface="NikoshBAN"/>
                        </a:rPr>
                        <a:t>ঋন</a:t>
                      </a:r>
                      <a:r>
                        <a:rPr lang="en-US" sz="2000" dirty="0">
                          <a:latin typeface="NikoshBAN"/>
                        </a:rPr>
                        <a:t> হিসাব</a:t>
                      </a:r>
                    </a:p>
                    <a:p>
                      <a:r>
                        <a:rPr lang="en-US" sz="2000" dirty="0">
                          <a:latin typeface="NikoshBAN"/>
                        </a:rPr>
                        <a:t>বকেয়া খ</a:t>
                      </a:r>
                      <a:r>
                        <a:rPr lang="en-US" sz="2000" dirty="0" smtClean="0">
                          <a:latin typeface="NikoshBAN"/>
                        </a:rPr>
                        <a:t>রচ</a:t>
                      </a:r>
                      <a:endParaRPr lang="en-US" sz="2000" dirty="0">
                        <a:latin typeface="NikoshBAN"/>
                      </a:endParaRPr>
                    </a:p>
                    <a:p>
                      <a:r>
                        <a:rPr lang="en-US" sz="2000" dirty="0" err="1">
                          <a:latin typeface="NikoshBAN"/>
                        </a:rPr>
                        <a:t>অনুপা</a:t>
                      </a:r>
                      <a:r>
                        <a:rPr lang="as-IN" sz="2000" dirty="0">
                          <a:latin typeface="NikoshBAN"/>
                        </a:rPr>
                        <a:t>র</a:t>
                      </a:r>
                      <a:r>
                        <a:rPr lang="en-US" sz="2000" dirty="0" smtClean="0">
                          <a:latin typeface="NikoshBAN"/>
                        </a:rPr>
                        <a:t>্জিত</a:t>
                      </a:r>
                    </a:p>
                    <a:p>
                      <a:r>
                        <a:rPr lang="en-US" sz="2000" dirty="0" smtClean="0">
                          <a:latin typeface="NikoshBAN"/>
                        </a:rPr>
                        <a:t>আয়</a:t>
                      </a:r>
                      <a:endParaRPr lang="en-US" sz="2000" dirty="0">
                        <a:latin typeface="NikoshBAN"/>
                      </a:endParaRPr>
                    </a:p>
                    <a:p>
                      <a:endParaRPr lang="en-US" sz="2000" dirty="0">
                        <a:latin typeface="NikoshB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NikoshBAN"/>
                        </a:rPr>
                        <a:t>মুলধন</a:t>
                      </a:r>
                      <a:r>
                        <a:rPr lang="en-US" sz="2000" dirty="0">
                          <a:latin typeface="NikoshBAN"/>
                        </a:rPr>
                        <a:t> হিসাব</a:t>
                      </a:r>
                    </a:p>
                    <a:p>
                      <a:r>
                        <a:rPr lang="en-US" sz="2000" dirty="0" smtClean="0">
                          <a:latin typeface="NikoshBAN"/>
                        </a:rPr>
                        <a:t>উত্তোল</a:t>
                      </a:r>
                      <a:r>
                        <a:rPr lang="as-IN" sz="2000" dirty="0">
                          <a:latin typeface="NikoshBAN"/>
                        </a:rPr>
                        <a:t>ন</a:t>
                      </a:r>
                      <a:r>
                        <a:rPr lang="en-US" sz="2000" dirty="0">
                          <a:latin typeface="NikoshBAN"/>
                        </a:rPr>
                        <a:t> হিসাব</a:t>
                      </a:r>
                    </a:p>
                    <a:p>
                      <a:r>
                        <a:rPr lang="en-US" sz="2000" dirty="0">
                          <a:latin typeface="NikoshBAN"/>
                        </a:rPr>
                        <a:t>সাধারন </a:t>
                      </a:r>
                      <a:r>
                        <a:rPr lang="en-US" sz="2000" dirty="0" smtClean="0">
                          <a:latin typeface="NikoshBAN"/>
                        </a:rPr>
                        <a:t>সঞ্চিতি</a:t>
                      </a:r>
                      <a:endParaRPr lang="en-US" sz="2000" dirty="0">
                        <a:latin typeface="NikoshBAN"/>
                      </a:endParaRPr>
                    </a:p>
                    <a:p>
                      <a:endParaRPr lang="en-US" sz="2000" dirty="0">
                        <a:latin typeface="NikoshB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NikoshBAN"/>
                        </a:rPr>
                        <a:t>বিক্রয়</a:t>
                      </a:r>
                      <a:r>
                        <a:rPr lang="en-US" sz="2000" dirty="0">
                          <a:latin typeface="NikoshBAN"/>
                        </a:rPr>
                        <a:t> হিসাব</a:t>
                      </a:r>
                    </a:p>
                    <a:p>
                      <a:r>
                        <a:rPr lang="en-US" sz="2000" dirty="0" err="1">
                          <a:latin typeface="NikoshBAN"/>
                        </a:rPr>
                        <a:t>প্রাপ্ত</a:t>
                      </a:r>
                      <a:r>
                        <a:rPr lang="en-US" sz="2000" dirty="0">
                          <a:latin typeface="NikoshBAN"/>
                        </a:rPr>
                        <a:t> হিসাব</a:t>
                      </a:r>
                    </a:p>
                    <a:p>
                      <a:r>
                        <a:rPr lang="en-US" sz="2000" dirty="0" err="1">
                          <a:latin typeface="NikoshBAN"/>
                        </a:rPr>
                        <a:t>প্রাপ্ত</a:t>
                      </a:r>
                      <a:r>
                        <a:rPr lang="en-US" sz="2000" dirty="0">
                          <a:latin typeface="NikoshBAN"/>
                        </a:rPr>
                        <a:t> </a:t>
                      </a:r>
                      <a:r>
                        <a:rPr lang="en-US" sz="2000" dirty="0" err="1">
                          <a:latin typeface="NikoshBAN"/>
                        </a:rPr>
                        <a:t>কমিশন</a:t>
                      </a:r>
                      <a:r>
                        <a:rPr lang="en-US" sz="2000" dirty="0">
                          <a:latin typeface="NikoshBAN"/>
                        </a:rPr>
                        <a:t> </a:t>
                      </a:r>
                    </a:p>
                    <a:p>
                      <a:r>
                        <a:rPr lang="en-US" sz="2000" dirty="0" err="1">
                          <a:latin typeface="NikoshBAN"/>
                        </a:rPr>
                        <a:t>প্রাপ্ত</a:t>
                      </a:r>
                      <a:r>
                        <a:rPr lang="en-US" sz="2000" dirty="0">
                          <a:latin typeface="NikoshBAN"/>
                        </a:rPr>
                        <a:t> </a:t>
                      </a:r>
                      <a:r>
                        <a:rPr lang="en-US" sz="2000" dirty="0" err="1">
                          <a:latin typeface="NikoshBAN"/>
                        </a:rPr>
                        <a:t>বাট্টা</a:t>
                      </a:r>
                      <a:endParaRPr lang="en-US" sz="2000" dirty="0">
                        <a:latin typeface="NikoshBAN"/>
                      </a:endParaRPr>
                    </a:p>
                    <a:p>
                      <a:r>
                        <a:rPr lang="en-US" sz="2000" dirty="0" err="1">
                          <a:latin typeface="NikoshBAN"/>
                        </a:rPr>
                        <a:t>শিক্ষানবিশ</a:t>
                      </a:r>
                      <a:endParaRPr lang="en-US" sz="2000" dirty="0">
                        <a:latin typeface="NikoshB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NikoshBAN"/>
                        </a:rPr>
                        <a:t>ক্রয়</a:t>
                      </a:r>
                      <a:endParaRPr lang="en-US" sz="2000" dirty="0">
                        <a:latin typeface="NikoshBAN"/>
                      </a:endParaRPr>
                    </a:p>
                    <a:p>
                      <a:r>
                        <a:rPr lang="en-US" sz="2000" dirty="0" err="1">
                          <a:latin typeface="NikoshBAN"/>
                        </a:rPr>
                        <a:t>বেতন</a:t>
                      </a:r>
                      <a:endParaRPr lang="en-US" sz="2000" dirty="0">
                        <a:latin typeface="NikoshBAN"/>
                      </a:endParaRPr>
                    </a:p>
                    <a:p>
                      <a:r>
                        <a:rPr lang="en-US" sz="2000" dirty="0" err="1">
                          <a:latin typeface="NikoshBAN"/>
                        </a:rPr>
                        <a:t>মজুরি</a:t>
                      </a:r>
                      <a:endParaRPr lang="en-US" sz="2000" dirty="0">
                        <a:latin typeface="NikoshBAN"/>
                      </a:endParaRPr>
                    </a:p>
                    <a:p>
                      <a:r>
                        <a:rPr lang="en-US" sz="2000" dirty="0" err="1">
                          <a:latin typeface="NikoshBAN"/>
                        </a:rPr>
                        <a:t>অবচয়</a:t>
                      </a:r>
                      <a:endParaRPr lang="en-US" sz="2000" dirty="0">
                        <a:latin typeface="NikoshBAN"/>
                      </a:endParaRPr>
                    </a:p>
                    <a:p>
                      <a:r>
                        <a:rPr lang="en-US" sz="2000" dirty="0" err="1">
                          <a:latin typeface="NikoshBAN"/>
                        </a:rPr>
                        <a:t>বি</a:t>
                      </a:r>
                      <a:r>
                        <a:rPr lang="as-IN" sz="2000" dirty="0">
                          <a:latin typeface="NikoshBAN"/>
                        </a:rPr>
                        <a:t>জ</a:t>
                      </a:r>
                      <a:r>
                        <a:rPr lang="en-US" sz="2000" dirty="0">
                          <a:latin typeface="NikoshBAN"/>
                        </a:rPr>
                        <a:t>্</a:t>
                      </a:r>
                      <a:r>
                        <a:rPr lang="as-IN" sz="2000" dirty="0">
                          <a:latin typeface="NikoshBAN"/>
                        </a:rPr>
                        <a:t>ঞ</a:t>
                      </a:r>
                      <a:r>
                        <a:rPr lang="en-US" sz="2000" dirty="0" err="1">
                          <a:latin typeface="NikoshBAN"/>
                        </a:rPr>
                        <a:t>াপন</a:t>
                      </a:r>
                      <a:endParaRPr lang="en-US" sz="2000" dirty="0">
                        <a:latin typeface="NikoshBAN"/>
                      </a:endParaRPr>
                    </a:p>
                    <a:p>
                      <a:r>
                        <a:rPr lang="en-US" sz="2000" dirty="0" err="1">
                          <a:latin typeface="NikoshBAN"/>
                        </a:rPr>
                        <a:t>বিমা</a:t>
                      </a:r>
                      <a:endParaRPr lang="en-US" sz="2000" dirty="0">
                        <a:latin typeface="NikoshBAN"/>
                      </a:endParaRPr>
                    </a:p>
                    <a:p>
                      <a:r>
                        <a:rPr lang="en-US" sz="2000" dirty="0" err="1">
                          <a:latin typeface="NikoshBAN"/>
                        </a:rPr>
                        <a:t>ভাড়া</a:t>
                      </a:r>
                      <a:endParaRPr lang="en-US" sz="2000" dirty="0">
                        <a:latin typeface="NikoshBAN"/>
                      </a:endParaRPr>
                    </a:p>
                    <a:p>
                      <a:endParaRPr lang="en-US" sz="2000" dirty="0">
                        <a:latin typeface="NikoshB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6136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24498838"/>
      </p:ext>
    </p:extLst>
  </p:cSld>
  <p:clrMapOvr>
    <a:masterClrMapping/>
  </p:clrMapOvr>
  <p:transition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0C64A91E-D4B6-4636-87EA-DA6572938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err="1">
                <a:latin typeface="NikoshBAN" panose="02000000000000000000"/>
              </a:rPr>
              <a:t>খতিয়ানের</a:t>
            </a:r>
            <a:r>
              <a:rPr lang="en-US" u="sng" dirty="0">
                <a:latin typeface="NikoshBAN" panose="02000000000000000000"/>
              </a:rPr>
              <a:t> </a:t>
            </a:r>
            <a:r>
              <a:rPr lang="en-US" u="sng" dirty="0" err="1">
                <a:latin typeface="NikoshBAN" panose="02000000000000000000"/>
              </a:rPr>
              <a:t>গুরত্ব</a:t>
            </a:r>
            <a:endParaRPr lang="en-US" u="sng" dirty="0">
              <a:latin typeface="NikoshBAN" panose="0200000000000000000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2409D90-3A4F-4C2F-A8DF-4663E71B37EA}"/>
              </a:ext>
            </a:extLst>
          </p:cNvPr>
          <p:cNvSpPr txBox="1"/>
          <p:nvPr/>
        </p:nvSpPr>
        <p:spPr>
          <a:xfrm>
            <a:off x="304800" y="213360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/>
              </a:rPr>
              <a:t>লেনদেনসমূহ</a:t>
            </a:r>
            <a:r>
              <a:rPr lang="en-US" sz="3200" dirty="0">
                <a:latin typeface="NikoshBAN" panose="02000000000000000000"/>
              </a:rPr>
              <a:t> </a:t>
            </a:r>
            <a:r>
              <a:rPr lang="en-US" sz="3200" dirty="0" err="1">
                <a:latin typeface="NikoshBAN" panose="02000000000000000000"/>
              </a:rPr>
              <a:t>সুশৃঙ্গল</a:t>
            </a:r>
            <a:r>
              <a:rPr lang="en-US" sz="3200" dirty="0">
                <a:latin typeface="NikoshBAN" panose="02000000000000000000"/>
              </a:rPr>
              <a:t> </a:t>
            </a:r>
            <a:r>
              <a:rPr lang="en-US" sz="3200" dirty="0" err="1">
                <a:latin typeface="NikoshBAN" panose="02000000000000000000"/>
              </a:rPr>
              <a:t>ভাবে</a:t>
            </a:r>
            <a:r>
              <a:rPr lang="en-US" sz="3200" dirty="0">
                <a:latin typeface="NikoshBAN" panose="02000000000000000000"/>
              </a:rPr>
              <a:t> </a:t>
            </a:r>
            <a:r>
              <a:rPr lang="en-US" sz="3200" dirty="0" err="1">
                <a:latin typeface="NikoshBAN" panose="02000000000000000000"/>
              </a:rPr>
              <a:t>সাজিয়ে</a:t>
            </a:r>
            <a:r>
              <a:rPr lang="en-US" sz="3200" dirty="0">
                <a:latin typeface="NikoshBAN" panose="02000000000000000000"/>
              </a:rPr>
              <a:t> </a:t>
            </a:r>
            <a:r>
              <a:rPr lang="en-US" sz="3200" dirty="0" err="1">
                <a:latin typeface="NikoshBAN" panose="02000000000000000000"/>
              </a:rPr>
              <a:t>লিখে</a:t>
            </a:r>
            <a:r>
              <a:rPr lang="en-US" sz="3200" dirty="0">
                <a:latin typeface="NikoshBAN" panose="02000000000000000000"/>
              </a:rPr>
              <a:t> </a:t>
            </a:r>
            <a:r>
              <a:rPr lang="en-US" sz="3200" dirty="0" err="1">
                <a:latin typeface="NikoshBAN" panose="02000000000000000000"/>
              </a:rPr>
              <a:t>রাখা</a:t>
            </a:r>
            <a:r>
              <a:rPr lang="en-US" sz="3200" dirty="0">
                <a:latin typeface="NikoshBAN" panose="02000000000000000000"/>
              </a:rPr>
              <a:t> </a:t>
            </a:r>
            <a:r>
              <a:rPr lang="en-US" sz="3200" dirty="0" err="1">
                <a:latin typeface="NikoshBAN" panose="02000000000000000000"/>
              </a:rPr>
              <a:t>হয়</a:t>
            </a:r>
            <a:r>
              <a:rPr lang="en-US" sz="3200" dirty="0">
                <a:latin typeface="NikoshBAN" panose="02000000000000000000"/>
              </a:rPr>
              <a:t> </a:t>
            </a:r>
            <a:r>
              <a:rPr lang="en-US" sz="3200" dirty="0" err="1">
                <a:latin typeface="NikoshBAN" panose="02000000000000000000"/>
              </a:rPr>
              <a:t>বিধায়</a:t>
            </a:r>
            <a:r>
              <a:rPr lang="en-US" sz="3200" dirty="0">
                <a:latin typeface="NikoshBAN" panose="02000000000000000000"/>
              </a:rPr>
              <a:t> হিসাব </a:t>
            </a:r>
            <a:r>
              <a:rPr lang="as-IN" sz="3200" dirty="0">
                <a:latin typeface="NikoshBAN" panose="02000000000000000000"/>
              </a:rPr>
              <a:t>ত</a:t>
            </a:r>
            <a:r>
              <a:rPr lang="en-US" sz="3200" dirty="0">
                <a:latin typeface="NikoshBAN" panose="02000000000000000000"/>
              </a:rPr>
              <a:t>থ্য ব্যবহারকারী সহজেই তাদের </a:t>
            </a:r>
            <a:r>
              <a:rPr lang="en-US" sz="3200" dirty="0" smtClean="0">
                <a:latin typeface="NikoshBAN" panose="02000000000000000000"/>
              </a:rPr>
              <a:t>প্রয়োজনীয় </a:t>
            </a:r>
            <a:r>
              <a:rPr lang="en-US" sz="3200" dirty="0">
                <a:latin typeface="NikoshBAN" panose="02000000000000000000"/>
              </a:rPr>
              <a:t>তথ্য খতিয়ার হতে পেতে পারে।</a:t>
            </a:r>
          </a:p>
        </p:txBody>
      </p:sp>
    </p:spTree>
    <p:extLst>
      <p:ext uri="{BB962C8B-B14F-4D97-AF65-F5344CB8AC3E}">
        <p14:creationId xmlns:p14="http://schemas.microsoft.com/office/powerpoint/2010/main" xmlns="" val="627421919"/>
      </p:ext>
    </p:extLst>
  </p:cSld>
  <p:clrMapOvr>
    <a:masterClrMapping/>
  </p:clrMapOvr>
  <p:transition spd="slow">
    <p:cover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49CA01-4955-48D4-B797-07B920FB8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NikoshBAN" panose="02000000000000000000"/>
              </a:rPr>
              <a:t> </a:t>
            </a:r>
            <a:r>
              <a:rPr lang="en-US" u="sng" dirty="0">
                <a:latin typeface="NikoshBAN" panose="02000000000000000000"/>
              </a:rPr>
              <a:t>জাবেদা ও খতিয়ানের </a:t>
            </a:r>
            <a:r>
              <a:rPr lang="en-US" u="sng" dirty="0" smtClean="0">
                <a:latin typeface="NikoshBAN" panose="02000000000000000000"/>
              </a:rPr>
              <a:t>পার্থক্য</a:t>
            </a:r>
            <a:endParaRPr lang="en-US" u="sng" dirty="0">
              <a:latin typeface="NikoshBAN" panose="0200000000000000000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E40D23-38D7-4562-B3C3-B6D43AB23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NikoshBAN" panose="02000000000000000000"/>
              </a:rPr>
              <a:t>জাবেদা</a:t>
            </a:r>
            <a:r>
              <a:rPr lang="en-US" dirty="0">
                <a:latin typeface="NikoshBAN" panose="02000000000000000000"/>
              </a:rPr>
              <a:t> ও </a:t>
            </a:r>
            <a:r>
              <a:rPr lang="en-US" dirty="0" err="1">
                <a:latin typeface="NikoshBAN" panose="02000000000000000000"/>
              </a:rPr>
              <a:t>খতিয়ান</a:t>
            </a:r>
            <a:r>
              <a:rPr lang="en-US" dirty="0">
                <a:latin typeface="NikoshBAN" panose="02000000000000000000"/>
              </a:rPr>
              <a:t> </a:t>
            </a:r>
            <a:r>
              <a:rPr lang="en-US" dirty="0" err="1">
                <a:latin typeface="NikoshBAN" panose="02000000000000000000"/>
              </a:rPr>
              <a:t>উভয়ই</a:t>
            </a:r>
            <a:r>
              <a:rPr lang="en-US" dirty="0">
                <a:latin typeface="NikoshBAN" panose="02000000000000000000"/>
              </a:rPr>
              <a:t> হিসাব </a:t>
            </a:r>
            <a:r>
              <a:rPr lang="en-US" dirty="0" err="1">
                <a:latin typeface="NikoshBAN" panose="02000000000000000000"/>
              </a:rPr>
              <a:t>চক্রের</a:t>
            </a:r>
            <a:r>
              <a:rPr lang="en-US" dirty="0">
                <a:latin typeface="NikoshBAN" panose="02000000000000000000"/>
              </a:rPr>
              <a:t> </a:t>
            </a:r>
            <a:r>
              <a:rPr lang="en-US" dirty="0" err="1">
                <a:latin typeface="NikoshBAN" panose="02000000000000000000"/>
              </a:rPr>
              <a:t>দুইটি</a:t>
            </a:r>
            <a:r>
              <a:rPr lang="en-US" dirty="0">
                <a:latin typeface="NikoshBAN" panose="02000000000000000000"/>
              </a:rPr>
              <a:t> </a:t>
            </a:r>
            <a:r>
              <a:rPr lang="en-US" dirty="0" err="1">
                <a:latin typeface="NikoshBAN" panose="02000000000000000000"/>
              </a:rPr>
              <a:t>ধাপ</a:t>
            </a:r>
            <a:r>
              <a:rPr lang="en-US" dirty="0">
                <a:latin typeface="NikoshBAN" panose="02000000000000000000"/>
              </a:rPr>
              <a:t>। </a:t>
            </a:r>
            <a:r>
              <a:rPr lang="en-US" dirty="0" err="1">
                <a:latin typeface="NikoshBAN" panose="02000000000000000000"/>
              </a:rPr>
              <a:t>খতিয়ান</a:t>
            </a:r>
            <a:r>
              <a:rPr lang="en-US" dirty="0">
                <a:latin typeface="NikoshBAN" panose="02000000000000000000"/>
              </a:rPr>
              <a:t> </a:t>
            </a:r>
            <a:r>
              <a:rPr lang="en-US" dirty="0" err="1">
                <a:latin typeface="NikoshBAN" panose="02000000000000000000"/>
              </a:rPr>
              <a:t>জাবেদা</a:t>
            </a:r>
            <a:r>
              <a:rPr lang="en-US" dirty="0">
                <a:latin typeface="NikoshBAN" panose="02000000000000000000"/>
              </a:rPr>
              <a:t> </a:t>
            </a:r>
            <a:r>
              <a:rPr lang="en-US" dirty="0" err="1">
                <a:latin typeface="NikoshBAN" panose="02000000000000000000"/>
              </a:rPr>
              <a:t>অপেক্ষা</a:t>
            </a:r>
            <a:r>
              <a:rPr lang="en-US" dirty="0">
                <a:latin typeface="NikoshBAN" panose="02000000000000000000"/>
              </a:rPr>
              <a:t> </a:t>
            </a:r>
            <a:r>
              <a:rPr lang="en-US" dirty="0" err="1">
                <a:latin typeface="NikoshBAN" panose="02000000000000000000"/>
              </a:rPr>
              <a:t>অধিক</a:t>
            </a:r>
            <a:r>
              <a:rPr lang="en-US" dirty="0">
                <a:latin typeface="NikoshBAN" panose="02000000000000000000"/>
              </a:rPr>
              <a:t> </a:t>
            </a:r>
            <a:r>
              <a:rPr lang="en-US" dirty="0" err="1">
                <a:latin typeface="NikoshBAN" panose="02000000000000000000"/>
              </a:rPr>
              <a:t>গুরত্বপূণ</a:t>
            </a:r>
            <a:r>
              <a:rPr lang="en-US" dirty="0">
                <a:latin typeface="NikoshBAN" panose="02000000000000000000"/>
              </a:rPr>
              <a:t> </a:t>
            </a:r>
            <a:r>
              <a:rPr lang="en-US" dirty="0" err="1">
                <a:latin typeface="NikoshBAN" panose="02000000000000000000"/>
              </a:rPr>
              <a:t>এবং</a:t>
            </a:r>
            <a:r>
              <a:rPr lang="en-US" dirty="0">
                <a:latin typeface="NikoshBAN" panose="02000000000000000000"/>
              </a:rPr>
              <a:t> </a:t>
            </a:r>
            <a:r>
              <a:rPr lang="en-US" dirty="0" err="1">
                <a:latin typeface="NikoshBAN" panose="02000000000000000000"/>
              </a:rPr>
              <a:t>ব্যবহার</a:t>
            </a:r>
            <a:r>
              <a:rPr lang="en-US" dirty="0">
                <a:latin typeface="NikoshBAN" panose="02000000000000000000"/>
              </a:rPr>
              <a:t> </a:t>
            </a:r>
            <a:r>
              <a:rPr lang="as-IN" dirty="0">
                <a:latin typeface="NikoshBAN" panose="02000000000000000000"/>
              </a:rPr>
              <a:t>উ</a:t>
            </a:r>
            <a:r>
              <a:rPr lang="en-US" dirty="0" smtClean="0">
                <a:latin typeface="NikoshBAN" panose="02000000000000000000"/>
              </a:rPr>
              <a:t>পযোগী </a:t>
            </a:r>
            <a:r>
              <a:rPr lang="en-US" dirty="0">
                <a:latin typeface="NikoshBAN" panose="02000000000000000000"/>
              </a:rPr>
              <a:t>। জাবেদা </a:t>
            </a:r>
            <a:r>
              <a:rPr lang="as-IN" dirty="0">
                <a:latin typeface="NikoshBAN" panose="02000000000000000000"/>
              </a:rPr>
              <a:t>ঐ</a:t>
            </a:r>
            <a:r>
              <a:rPr lang="en-US" dirty="0" err="1">
                <a:latin typeface="NikoshBAN" panose="02000000000000000000"/>
              </a:rPr>
              <a:t>চ্ছিক</a:t>
            </a:r>
            <a:r>
              <a:rPr lang="en-US" dirty="0">
                <a:latin typeface="NikoshBAN" panose="02000000000000000000"/>
              </a:rPr>
              <a:t> </a:t>
            </a:r>
            <a:r>
              <a:rPr lang="as-IN" dirty="0">
                <a:latin typeface="NikoshBAN" panose="02000000000000000000"/>
              </a:rPr>
              <a:t>আ</a:t>
            </a:r>
            <a:r>
              <a:rPr lang="en-US" dirty="0">
                <a:latin typeface="NikoshBAN" panose="02000000000000000000"/>
              </a:rPr>
              <a:t>র </a:t>
            </a:r>
            <a:r>
              <a:rPr lang="as-IN" dirty="0">
                <a:latin typeface="NikoshBAN" panose="02000000000000000000"/>
              </a:rPr>
              <a:t>খ</a:t>
            </a:r>
            <a:r>
              <a:rPr lang="en-US" dirty="0">
                <a:latin typeface="NikoshBAN" panose="02000000000000000000"/>
              </a:rPr>
              <a:t>তিয়ান বাধ্যতামূলক। খতিয়ানের </a:t>
            </a:r>
            <a:r>
              <a:rPr lang="en-US" dirty="0" smtClean="0">
                <a:latin typeface="NikoshBAN" panose="02000000000000000000"/>
              </a:rPr>
              <a:t>সাহায্যে </a:t>
            </a:r>
            <a:r>
              <a:rPr lang="en-US" dirty="0">
                <a:latin typeface="NikoshBAN" panose="02000000000000000000"/>
              </a:rPr>
              <a:t>গানিতিক শুদ্ধতা যাচাইয়ের পাশাপাশি </a:t>
            </a:r>
            <a:r>
              <a:rPr lang="as-IN" dirty="0" smtClean="0">
                <a:latin typeface="NikoshBAN" panose="02000000000000000000"/>
              </a:rPr>
              <a:t>আ</a:t>
            </a:r>
            <a:r>
              <a:rPr lang="en-US" dirty="0" smtClean="0">
                <a:latin typeface="NikoshBAN" panose="02000000000000000000"/>
              </a:rPr>
              <a:t>র্থিক </a:t>
            </a:r>
            <a:r>
              <a:rPr lang="en-US" dirty="0">
                <a:latin typeface="NikoshBAN" panose="02000000000000000000"/>
              </a:rPr>
              <a:t>অবস্থা নিরুপন সহজ।জাবেদার সাহায্য শুধু ডেবিট ও ক্রেডিট </a:t>
            </a:r>
            <a:r>
              <a:rPr lang="as-IN" dirty="0">
                <a:latin typeface="NikoshBAN" panose="02000000000000000000"/>
              </a:rPr>
              <a:t>এ</a:t>
            </a:r>
            <a:r>
              <a:rPr lang="en-US" dirty="0">
                <a:latin typeface="NikoshBAN" panose="02000000000000000000"/>
              </a:rPr>
              <a:t>র </a:t>
            </a:r>
            <a:r>
              <a:rPr lang="en-US" dirty="0" smtClean="0">
                <a:latin typeface="NikoshBAN" panose="02000000000000000000"/>
              </a:rPr>
              <a:t>উদ্ধৃত্ত নি</a:t>
            </a:r>
            <a:r>
              <a:rPr lang="as-IN" dirty="0" smtClean="0">
                <a:latin typeface="NikoshBAN" panose="02000000000000000000"/>
              </a:rPr>
              <a:t>র</a:t>
            </a:r>
            <a:r>
              <a:rPr lang="en-US" dirty="0" err="1">
                <a:latin typeface="NikoshBAN" panose="02000000000000000000"/>
              </a:rPr>
              <a:t>্ন</a:t>
            </a:r>
            <a:r>
              <a:rPr lang="as-IN" dirty="0">
                <a:latin typeface="NikoshBAN" panose="02000000000000000000"/>
              </a:rPr>
              <a:t>য়</a:t>
            </a:r>
            <a:r>
              <a:rPr lang="en-US" dirty="0">
                <a:latin typeface="NikoshBAN" panose="02000000000000000000"/>
              </a:rPr>
              <a:t> </a:t>
            </a:r>
            <a:r>
              <a:rPr lang="as-IN" dirty="0">
                <a:latin typeface="NikoshBAN" panose="02000000000000000000"/>
              </a:rPr>
              <a:t>ক</a:t>
            </a:r>
            <a:r>
              <a:rPr lang="en-US" dirty="0" err="1">
                <a:latin typeface="NikoshBAN" panose="02000000000000000000"/>
              </a:rPr>
              <a:t>রা</a:t>
            </a:r>
            <a:r>
              <a:rPr lang="en-US" dirty="0">
                <a:latin typeface="NikoshBAN" panose="02000000000000000000"/>
              </a:rPr>
              <a:t> </a:t>
            </a:r>
            <a:r>
              <a:rPr lang="en-US" dirty="0" err="1">
                <a:latin typeface="NikoshBAN" panose="02000000000000000000"/>
              </a:rPr>
              <a:t>হয়</a:t>
            </a:r>
            <a:r>
              <a:rPr lang="en-US" dirty="0">
                <a:latin typeface="NikoshBAN" panose="02000000000000000000"/>
              </a:rPr>
              <a:t>।</a:t>
            </a:r>
          </a:p>
          <a:p>
            <a:pPr marL="0" indent="0">
              <a:buNone/>
            </a:pPr>
            <a:endParaRPr lang="en-US" dirty="0">
              <a:latin typeface="NikoshBAN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9588199"/>
      </p:ext>
    </p:extLst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7B9368-6537-46AC-93CD-111B08012E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err="1">
                <a:latin typeface="NikoshBAN"/>
              </a:rPr>
              <a:t>খতিয়ান</a:t>
            </a:r>
            <a:r>
              <a:rPr lang="en-US" u="sng" dirty="0">
                <a:latin typeface="NikoshBAN"/>
              </a:rPr>
              <a:t> </a:t>
            </a:r>
            <a:r>
              <a:rPr lang="en-US" u="sng" dirty="0" err="1">
                <a:latin typeface="NikoshBAN"/>
              </a:rPr>
              <a:t>ভূক্তকরণ</a:t>
            </a:r>
            <a:endParaRPr lang="en-US" u="sng" dirty="0">
              <a:latin typeface="NikoshBAN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7C4EAE5-E345-4693-BE21-D1E734B58B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০১/০১/</a:t>
            </a:r>
            <a:r>
              <a:rPr lang="as-IN" dirty="0">
                <a:latin typeface="NikoshBAN" pitchFamily="2" charset="0"/>
                <a:cs typeface="NikoshBAN" pitchFamily="2" charset="0"/>
              </a:rPr>
              <a:t>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০</a:t>
            </a:r>
            <a:r>
              <a:rPr lang="as-IN" dirty="0">
                <a:latin typeface="NikoshBAN" pitchFamily="2" charset="0"/>
                <a:cs typeface="NikoshBAN" pitchFamily="2" charset="0"/>
              </a:rPr>
              <a:t>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৭ </a:t>
            </a:r>
            <a:r>
              <a:rPr lang="as-IN" dirty="0">
                <a:latin typeface="NikoshBAN" pitchFamily="2" charset="0"/>
                <a:cs typeface="NikoshBAN" pitchFamily="2" charset="0"/>
              </a:rPr>
              <a:t>ন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গদে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পন্য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dirty="0">
                <a:latin typeface="NikoshBAN" pitchFamily="2" charset="0"/>
                <a:cs typeface="NikoshBAN" pitchFamily="2" charset="0"/>
              </a:rPr>
              <a:t>৫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০</a:t>
            </a:r>
            <a:r>
              <a:rPr lang="as-IN" dirty="0">
                <a:latin typeface="NikoshBAN" pitchFamily="2" charset="0"/>
                <a:cs typeface="NikoshBAN" pitchFamily="2" charset="0"/>
              </a:rPr>
              <a:t>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০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টাকা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1435250"/>
      </p:ext>
    </p:extLst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359</Words>
  <Application>Microsoft Office PowerPoint</Application>
  <PresentationFormat>On-screen Show (4:3)</PresentationFormat>
  <Paragraphs>120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স্বাগতম</vt:lpstr>
      <vt:lpstr>Slide 2</vt:lpstr>
      <vt:lpstr>পাঠ পরিচিতি</vt:lpstr>
      <vt:lpstr>Slide 4</vt:lpstr>
      <vt:lpstr>এই অধ্যায় শেষে আমরা……</vt:lpstr>
      <vt:lpstr>খতিয়ান</vt:lpstr>
      <vt:lpstr>খতিয়ানের গুরত্ব</vt:lpstr>
      <vt:lpstr> জাবেদা ও খতিয়ানের পার্থক্য</vt:lpstr>
      <vt:lpstr>খতিয়ান ভূক্তকরণ</vt:lpstr>
      <vt:lpstr>জাবেদা</vt:lpstr>
      <vt:lpstr>ক্রয় হিসাব </vt:lpstr>
      <vt:lpstr>বিক্রয় হিসাব </vt:lpstr>
      <vt:lpstr>Slide 13</vt:lpstr>
      <vt:lpstr>একক কাজ</vt:lpstr>
      <vt:lpstr>বাড়ির কাজ 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IC</dc:creator>
  <cp:lastModifiedBy>IC</cp:lastModifiedBy>
  <cp:revision>198</cp:revision>
  <dcterms:created xsi:type="dcterms:W3CDTF">2006-08-16T00:00:00Z</dcterms:created>
  <dcterms:modified xsi:type="dcterms:W3CDTF">2021-01-13T16:12:00Z</dcterms:modified>
</cp:coreProperties>
</file>