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61" r:id="rId7"/>
    <p:sldId id="266" r:id="rId8"/>
    <p:sldId id="262" r:id="rId9"/>
    <p:sldId id="267" r:id="rId10"/>
    <p:sldId id="263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1AF4-5B37-004E-9556-684AA2BE7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CEDEF-791B-374D-85B6-D817D81A5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EF820-F469-BD49-88E2-C8ECAEA8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8310A-B766-AB4E-9064-323EB73C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3881-FAFA-904A-BE19-552BACD4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10D3-C9D0-4145-91D7-3C170AB7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26819-9428-8E4B-9371-48FDE175E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A3C74-1A1A-9640-9BE6-7A35F28F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9B48B-DE4E-204E-9FF4-096249A8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DEDB3-5FDF-ED43-BA22-88A0755F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7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58983-DFA2-6444-800F-443E0CD1C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C53A7-7E62-6243-82B4-3E82F2D6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6C629-3E3B-E846-84C3-03D832FB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33ABB-AAC1-8D42-8CCE-37D3AB5E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BAA1F-106B-BE4A-ACFD-36EBA594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0BEE4-868A-AD4C-A321-34929613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8F8D-B3D1-284F-941A-F614B468A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3788-D36D-BD44-9FFF-05F63CA6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63B6-9959-5F43-B61D-7DA04CAF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9D4F1-E262-E742-AAAA-02682F91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3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247F-4B11-6348-ADBA-B4A922476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F4872-868D-B84C-9E9F-523BC811B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D9F9B-210A-E340-8390-37014A36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3CC3-2F68-C24D-806A-4E29543B3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1282-CE19-2B4E-9E3E-10D6A3EE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3C81-1FB9-8B43-995F-1B2C36DF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20B04-1599-4347-AFF9-6EDB4A8E4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9F481-C358-2A40-987F-EF4FB7DF5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3B905-D9F2-0744-9FE6-749BC044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C8921-42C2-7845-A579-E81DBDCA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38D7-795F-0046-845C-431AE4E2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15D0-09A6-8E44-AD49-2817B2DE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90154-2DD2-D746-8B45-B558AB1D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185A0-B978-B34E-8186-8FC227714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4D1B1-86B3-684E-BC88-74F8AE82D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AEC68-CB03-194E-8336-034567758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A0F85C-20F5-1B4B-B917-E0EA43B9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2C073-53AD-9440-A8E9-40AD2F23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2133C4-B503-5B47-9E59-9B53B56F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F1A7-6564-CD46-AC48-82C7089F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80D986-7F8D-474D-B43E-5157AE3B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5F411-6823-DA45-BC1E-C874E40D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553F8-6364-6747-9E7D-118E879D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6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9B9AF-219B-144E-AAF3-6BD4A73B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5C22D-47DF-F142-9B76-BEFC3B32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B56AE-629C-564F-9B3E-CDCD56C2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E736-FF9F-594C-A001-1B13212B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F3F56-3CE2-BF4A-915C-2011B9F13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B63C2-6A4E-0146-B898-226F99897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69A74-07F9-1E4B-9DB2-0D372988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48309-61B6-A74E-AAC5-A4D0D172D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7F733-58BC-E541-890A-88E2A2A1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FD43E-7944-CB44-AD4C-7B9BD34A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9FFE26-6A8A-7743-9B0B-F816B94F3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E7122-2F58-6C4F-934A-DE1041317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5A9FE-248E-4F48-9180-0ADB9433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86A18-0FE2-2845-99EA-11C72B6F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FBF6F-6A6E-814A-B96F-F6D9EF8D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9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A48D3-7313-2340-AC3E-860D5CD2C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EB5AE-7AA0-9D4E-8C47-4E1DF8E26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EABF6-9887-394F-83C4-3FECF9BB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2446-83ED-2C44-923E-4FBB77C1278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55B26-8847-BA41-AEDB-8BFA58FA7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F5388-C724-474B-AFED-CE3CD949F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D208-F8EE-C74D-9FFE-20AA64AA0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 /><Relationship Id="rId3" Type="http://schemas.openxmlformats.org/officeDocument/2006/relationships/image" Target="../media/image3.jpeg" /><Relationship Id="rId7" Type="http://schemas.openxmlformats.org/officeDocument/2006/relationships/image" Target="../media/image7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jpeg" /><Relationship Id="rId5" Type="http://schemas.openxmlformats.org/officeDocument/2006/relationships/image" Target="../media/image5.jpeg" /><Relationship Id="rId4" Type="http://schemas.openxmlformats.org/officeDocument/2006/relationships/image" Target="../media/image4.jpeg" /><Relationship Id="rId9" Type="http://schemas.openxmlformats.org/officeDocument/2006/relationships/image" Target="../media/image9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7" Type="http://schemas.openxmlformats.org/officeDocument/2006/relationships/image" Target="../media/image11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0.jpeg" /><Relationship Id="rId5" Type="http://schemas.openxmlformats.org/officeDocument/2006/relationships/image" Target="../media/image4.jpeg" /><Relationship Id="rId4" Type="http://schemas.openxmlformats.org/officeDocument/2006/relationships/image" Target="../media/image6.jpe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7" Type="http://schemas.openxmlformats.org/officeDocument/2006/relationships/image" Target="../media/image12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7.jpeg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2891-0DC1-A842-8F09-D9361E238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স্বাগত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6EA5A-69A6-CF49-B838-D487A2831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73951CA-8DEF-5C4E-B227-179B97D0D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3509963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69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6AB7-FAE9-4546-92DB-ADB28FBA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অর্থনৈতিক প্রভাব Economic Impact 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AA02F-F9AC-FF4B-AB86-CB7E5894D7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ইতিবাচক প্রভাব Positive impact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14221-92AF-954D-B762-8158A00F2E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উত্পাদন ব্যবস্থায় পরিবর্তন</a:t>
            </a:r>
          </a:p>
          <a:p>
            <a:r>
              <a:rPr lang="en-US"/>
              <a:t>চাহিদা ও ক্রয়ক্ষমতা বৃদ্ধি</a:t>
            </a:r>
          </a:p>
          <a:p>
            <a:r>
              <a:rPr lang="en-US"/>
              <a:t>প্রাকৃতিক ও সম্পদের সদ্ব্যবহার  </a:t>
            </a:r>
          </a:p>
          <a:p>
            <a:r>
              <a:rPr lang="en-US"/>
              <a:t>জীবনমাম বৃদ্ধি</a:t>
            </a:r>
          </a:p>
          <a:p>
            <a:r>
              <a:rPr lang="en-US"/>
              <a:t>পেশাগত মান বৃদ্ধি</a:t>
            </a:r>
          </a:p>
          <a:p>
            <a:r>
              <a:rPr lang="en-US"/>
              <a:t>জ্ঞান বিজ্ঞানের প্রসার</a:t>
            </a:r>
          </a:p>
          <a:p>
            <a:r>
              <a:rPr lang="en-US"/>
              <a:t>বিভিন্ন প্রতিষ্ঠানের উদ্ভব</a:t>
            </a:r>
          </a:p>
          <a:p>
            <a:r>
              <a:rPr lang="en-US"/>
              <a:t>অবকাঠামোগত উন্নয়ন</a:t>
            </a:r>
          </a:p>
          <a:p>
            <a:r>
              <a:rPr lang="en-US"/>
              <a:t>     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1CC58-D1BD-B048-925D-A72DDA123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নেতিবাচক প্রভাব Negative impact  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EBDB4-0A8A-4D42-80E0-D88868305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8" y="2505075"/>
            <a:ext cx="836612" cy="3684588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অর্থনৈতিক নিরাপত্তাহীনতা</a:t>
            </a:r>
          </a:p>
          <a:p>
            <a:r>
              <a:rPr lang="en-US"/>
              <a:t>পুঁজিবাদের বিকাশ  </a:t>
            </a:r>
          </a:p>
          <a:p>
            <a:r>
              <a:rPr lang="en-US"/>
              <a:t>কুটির শিল্পের অবলুপ্তি </a:t>
            </a:r>
          </a:p>
          <a:p>
            <a:r>
              <a:rPr lang="en-US"/>
              <a:t>কারখানার অস্বাস্থ্যকর পরিবেশ</a:t>
            </a:r>
          </a:p>
          <a:p>
            <a:r>
              <a:rPr lang="en-US"/>
              <a:t>পরনির্ভরশীলতা</a:t>
            </a:r>
          </a:p>
          <a:p>
            <a:r>
              <a:rPr lang="en-US"/>
              <a:t>অর্থনৈতিক ভারসাম্যহীনতা</a:t>
            </a:r>
          </a:p>
          <a:p>
            <a:r>
              <a:rPr lang="en-US"/>
              <a:t>বেকারত্ব সৃষ্টি</a:t>
            </a:r>
          </a:p>
          <a:p>
            <a:r>
              <a:rPr lang="en-US"/>
              <a:t>জটিল সামাজিক সমস্যা</a:t>
            </a:r>
          </a:p>
          <a:p>
            <a:r>
              <a:rPr lang="en-US"/>
              <a:t>শ্রমিক শ্রেণির অবমূল্যায়ন</a:t>
            </a:r>
          </a:p>
          <a:p>
            <a:r>
              <a:rPr lang="en-US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78682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1652C-9BF3-8446-AC62-6349ECDF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মূল্যায়ন </a:t>
            </a:r>
            <a:br>
              <a:rPr lang="en-US"/>
            </a:br>
            <a:r>
              <a:rPr lang="en-US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3E0A3-15E1-2144-9DEA-3CF083488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শিল্পবিপ্লবের প্রভাবকে কয়েকটি ভাগে ভাগ করা যায়? </a:t>
            </a:r>
          </a:p>
          <a:p>
            <a:pPr marL="514350" indent="-514350">
              <a:buAutoNum type="arabicParenR"/>
            </a:pPr>
            <a:r>
              <a:rPr lang="en-US"/>
              <a:t>শিল্পবিপ্লবের ৫টি ইতিবাচক প্রভাব উল্লেখ কর।       </a:t>
            </a:r>
          </a:p>
        </p:txBody>
      </p:sp>
    </p:spTree>
    <p:extLst>
      <p:ext uri="{BB962C8B-B14F-4D97-AF65-F5344CB8AC3E}">
        <p14:creationId xmlns:p14="http://schemas.microsoft.com/office/powerpoint/2010/main" val="217856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4900-8CD7-6543-ACA2-100E9AA1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দলীয় কাজ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0654F-5B49-E245-A22B-D43E667C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দুটি গ্রুপের একটি গ্রুপ শিল্পবিপ্লবের সামাজিক প্রভাবের তালিকায় কর।  অপর গ্রুপটি শিল্পবিপ্লবের  অর্থনৈতিক প্রভাবের তালিকা কর। </a:t>
            </a:r>
          </a:p>
          <a:p>
            <a:pPr marL="0" indent="0">
              <a:buNone/>
            </a:pPr>
            <a:r>
              <a:rPr lang="en-US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51511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EC82-3096-F64E-A99E-92CFE1E8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ধন্যবাদ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BFA1-085F-7446-B917-BE57A6C3C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কনটেন্ট দেখার জন্য আন্তরিক ধন্যবাদ ।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329B3DF-6D85-9146-8157-6E89DE23A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222" y="719666"/>
            <a:ext cx="386945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B6751-888F-D447-AB52-06D57476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D084D-72CD-D54A-89AB-5FC84C8A7F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শিক্ষক পরিচিতি</a:t>
            </a:r>
          </a:p>
          <a:p>
            <a:pPr marL="0" indent="0">
              <a:buNone/>
            </a:pPr>
            <a:r>
              <a:rPr lang="en-US"/>
              <a:t>এ এস এম রবিউল ইসলাম</a:t>
            </a:r>
          </a:p>
          <a:p>
            <a:pPr marL="0" indent="0">
              <a:buNone/>
            </a:pPr>
            <a:r>
              <a:rPr lang="en-US"/>
              <a:t>প্রভাষক </a:t>
            </a:r>
          </a:p>
          <a:p>
            <a:pPr marL="0" indent="0">
              <a:buNone/>
            </a:pPr>
            <a:r>
              <a:rPr lang="en-US"/>
              <a:t>সমাজকর্ম</a:t>
            </a:r>
          </a:p>
          <a:p>
            <a:pPr marL="0" indent="0">
              <a:buNone/>
            </a:pPr>
            <a:r>
              <a:rPr lang="en-US"/>
              <a:t>আদিতমারী সরকারি কলেজ </a:t>
            </a:r>
          </a:p>
          <a:p>
            <a:pPr marL="0" indent="0">
              <a:buNone/>
            </a:pPr>
            <a:r>
              <a:rPr lang="en-US"/>
              <a:t>আদিতমারী, লালমনিরহাট। </a:t>
            </a:r>
          </a:p>
          <a:p>
            <a:pPr marL="0" indent="0">
              <a:buNone/>
            </a:pPr>
            <a:r>
              <a:rPr lang="en-US"/>
              <a:t>ইমেইলঃ</a:t>
            </a:r>
            <a:r>
              <a:rPr lang="en-US">
                <a:hlinkClick r:id="rId2"/>
              </a:rPr>
              <a:t>rabiul.agc.sw@gmail</a:t>
            </a:r>
            <a:r>
              <a:rPr lang="en-US"/>
              <a:t>.com    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CD6C9-FA75-514F-B6EF-941D82312F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শ্রেণিঃ একাদশ</a:t>
            </a:r>
          </a:p>
          <a:p>
            <a:pPr marL="0" indent="0">
              <a:buNone/>
            </a:pPr>
            <a:r>
              <a:rPr lang="en-US"/>
              <a:t>বিষয়ঃ সমাজকর্ম, প্রথম পত্র</a:t>
            </a:r>
          </a:p>
          <a:p>
            <a:pPr marL="0" indent="0">
              <a:buNone/>
            </a:pPr>
            <a:r>
              <a:rPr lang="en-US"/>
              <a:t>অধ্যায়ঃ দ্বিতীয়</a:t>
            </a:r>
          </a:p>
          <a:p>
            <a:pPr marL="0" indent="0">
              <a:buNone/>
            </a:pPr>
            <a:r>
              <a:rPr lang="en-US"/>
              <a:t>(সমাজকর্ম পেশার ঐতিহাসিক প্রেক্ষাপট)</a:t>
            </a:r>
          </a:p>
          <a:p>
            <a:pPr marL="0" indent="0">
              <a:buNone/>
            </a:pPr>
            <a:r>
              <a:rPr lang="en-US"/>
              <a:t>Historical Background of social work profession</a:t>
            </a:r>
          </a:p>
          <a:p>
            <a:pPr marL="0" indent="0">
              <a:buNone/>
            </a:pPr>
            <a:r>
              <a:rPr lang="en-US"/>
              <a:t>     </a:t>
            </a:r>
          </a:p>
          <a:p>
            <a:pPr marL="0" indent="0">
              <a:buNone/>
            </a:pPr>
            <a:r>
              <a:rPr lang="en-US"/>
              <a:t>  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582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DE555652-2A4B-0B44-81B9-43AD2E286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576" y="475058"/>
            <a:ext cx="2614613" cy="2105622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0CE261C-DE08-B14C-AE5C-20BC9CCD3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2" y="3702837"/>
            <a:ext cx="3071932" cy="216098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58B394BF-7428-234B-941C-B3CD909942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527445"/>
            <a:ext cx="2531492" cy="2069904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F561D709-7107-7C47-BDC3-6A3D9C897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3655216"/>
            <a:ext cx="2614613" cy="2321717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B6F4AEF2-29AB-FF42-80A3-323B0E8E92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892" y="3603420"/>
            <a:ext cx="2780109" cy="263128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7FB34F63-FDB4-3F46-AC5D-37187966C5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078" y="475058"/>
            <a:ext cx="2673923" cy="2070495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C4618E47-957B-EB43-BA57-2AD1FA4835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" y="475058"/>
            <a:ext cx="3300412" cy="2321717"/>
          </a:xfrm>
          <a:prstGeom prst="rect">
            <a:avLst/>
          </a:prstGeom>
        </p:spPr>
      </p:pic>
      <p:pic>
        <p:nvPicPr>
          <p:cNvPr id="18" name="Picture 18">
            <a:extLst>
              <a:ext uri="{FF2B5EF4-FFF2-40B4-BE49-F238E27FC236}">
                <a16:creationId xmlns:a16="http://schemas.microsoft.com/office/drawing/2014/main" id="{D10A6E07-23DB-704D-88BE-C6EBF883A5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197576" y="3603420"/>
            <a:ext cx="2555056" cy="23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6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91D1-64E7-2740-9D67-76B68D040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আজকের পাঠ</a:t>
            </a:r>
            <a:br>
              <a:rPr lang="en-US"/>
            </a:br>
            <a:r>
              <a:rPr lang="en-US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7E8FC-CDAB-1244-9FDD-F774553048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আর্থ- সামাজিক জীবনে শিল্পবিপ্লবের প্রভাব  </a:t>
            </a:r>
          </a:p>
          <a:p>
            <a:r>
              <a:rPr lang="en-US"/>
              <a:t>Impact of Industrial Revolution on Socio-economic Life   </a:t>
            </a:r>
          </a:p>
        </p:txBody>
      </p:sp>
    </p:spTree>
    <p:extLst>
      <p:ext uri="{BB962C8B-B14F-4D97-AF65-F5344CB8AC3E}">
        <p14:creationId xmlns:p14="http://schemas.microsoft.com/office/powerpoint/2010/main" val="150392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2D55-6735-CF4E-A9AE-5FF053CB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232" y="18255"/>
            <a:ext cx="10515600" cy="1325563"/>
          </a:xfrm>
        </p:spPr>
        <p:txBody>
          <a:bodyPr/>
          <a:lstStyle/>
          <a:p>
            <a:r>
              <a:rPr lang="en-US"/>
              <a:t>শিখনফল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6DB7-00A6-8E42-86A9-730C0BF41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325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শিল্পবিপ্লবের প্রভাব জানতে পারবে  । </a:t>
            </a:r>
          </a:p>
        </p:txBody>
      </p:sp>
    </p:spTree>
    <p:extLst>
      <p:ext uri="{BB962C8B-B14F-4D97-AF65-F5344CB8AC3E}">
        <p14:creationId xmlns:p14="http://schemas.microsoft.com/office/powerpoint/2010/main" val="719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DDE41-4D43-254C-BD20-B34CADA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বর্তমান বিশ্বের মানব সমাজে আর্থসামাজিক জীবনে শিল্পবিপ্লবের প্রভাব অপরিসীম। </a:t>
            </a:r>
            <a:br>
              <a:rPr lang="en-US"/>
            </a:b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39E20-CC3C-0F48-81AD-C2D64337A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শিল্পবিপ্লবের ফলে অর্থনৈতিক তথা উত্পাদন ও সম্পদ বন্টনের ক্ষেত্রে যে বৈপ্লবিক পরিবর্তন সাধিত হয় তা বিশ্বের সকল রাষ্ট্রের সামাজিক জীবনের গতি সঞ্চার করে । যার প্রভাবে মানব সভ্যতা আধুনিক যুগে প্রবেশ করে। প্রাক শিল্প যুগ ও শিল্প বিপ্লব পরবর্তী যুগ বিশ্লেষণ করলে এ  পরিবর্তন খুব সহজেই বোঝা যায় ।  আর্থসামাজিক জীবনে শিল্পায়নের প্রভাবকে দুই ভাগে ভাগ করা যায়।    </a:t>
            </a:r>
          </a:p>
          <a:p>
            <a:pPr marL="0" indent="0">
              <a:buNone/>
            </a:pPr>
            <a:r>
              <a:rPr lang="en-US"/>
              <a:t>যথা  -</a:t>
            </a:r>
          </a:p>
          <a:p>
            <a:pPr marL="514350" indent="-514350">
              <a:buAutoNum type="arabicParenR"/>
            </a:pPr>
            <a:r>
              <a:rPr lang="en-US"/>
              <a:t>ইতিবাচক প্রভাব</a:t>
            </a:r>
          </a:p>
          <a:p>
            <a:pPr marL="514350" indent="-514350">
              <a:buAutoNum type="arabicParenR"/>
            </a:pPr>
            <a:r>
              <a:rPr lang="en-US"/>
              <a:t>নেতিবাচক প্রভাব </a:t>
            </a:r>
          </a:p>
          <a:p>
            <a:pPr marL="0" indent="0">
              <a:buNone/>
            </a:pPr>
            <a:r>
              <a:rPr lang="en-US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368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>
            <a:extLst>
              <a:ext uri="{FF2B5EF4-FFF2-40B4-BE49-F238E27FC236}">
                <a16:creationId xmlns:a16="http://schemas.microsoft.com/office/drawing/2014/main" id="{05339E1A-AE12-F642-9FC5-CE667365E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224" y="4499035"/>
            <a:ext cx="3553704" cy="2041812"/>
          </a:xfr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33C653FF-5E2F-2049-9011-6C118BC8B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156" y="1494235"/>
            <a:ext cx="3267772" cy="2631281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72F1A11A-C256-264A-B84E-32C2608F3E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485" y="1464469"/>
            <a:ext cx="3211206" cy="2508275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A0C65C23-A705-3A40-8ADB-5429CFFBCE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10" y="4499034"/>
            <a:ext cx="2853555" cy="1949279"/>
          </a:xfrm>
          <a:prstGeom prst="rect">
            <a:avLst/>
          </a:prstGeom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D9B58BBF-C130-8B47-813E-124840BB92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5" y="1464469"/>
            <a:ext cx="3211206" cy="2631281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9C619BAF-1996-5549-93BE-1DCEA14DD6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5" y="4406501"/>
            <a:ext cx="3211206" cy="204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1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0BE5-21A7-7F47-AF79-C4988075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427"/>
            <a:ext cx="10515600" cy="823912"/>
          </a:xfrm>
        </p:spPr>
        <p:txBody>
          <a:bodyPr/>
          <a:lstStyle/>
          <a:p>
            <a:r>
              <a:rPr lang="en-US"/>
              <a:t>সামাজিক প্রভাব Social Impact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27CED-A39F-3A4D-AA97-006A02D3C5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ইতিবাচক প্রভাব Positive Impact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D031-703C-D14D-8CEB-95359E0C9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407" y="3173412"/>
            <a:ext cx="8890794" cy="3684588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জনসংখ্যার হার হ্রাস</a:t>
            </a:r>
          </a:p>
          <a:p>
            <a:r>
              <a:rPr lang="en-US"/>
              <a:t>জীবনযাত্রার মান বৃদ্ধি</a:t>
            </a:r>
          </a:p>
          <a:p>
            <a:r>
              <a:rPr lang="en-US"/>
              <a:t>নিরাপত্তার নিশ্চয়তা</a:t>
            </a:r>
          </a:p>
          <a:p>
            <a:r>
              <a:rPr lang="en-US"/>
              <a:t>পরিকল্পিত জীবন</a:t>
            </a:r>
          </a:p>
          <a:p>
            <a:r>
              <a:rPr lang="en-US"/>
              <a:t>বহুমুখী চিন্তাভাবনা</a:t>
            </a:r>
          </a:p>
          <a:p>
            <a:r>
              <a:rPr lang="en-US"/>
              <a:t>শিক্ষার প্রসার</a:t>
            </a:r>
          </a:p>
          <a:p>
            <a:r>
              <a:rPr lang="en-US"/>
              <a:t>সাংস্কৃতিক চর্চা  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1E8FC-57A3-6044-98BF-119A70809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2871" y="1827610"/>
            <a:ext cx="5183188" cy="672703"/>
          </a:xfrm>
        </p:spPr>
        <p:txBody>
          <a:bodyPr/>
          <a:lstStyle/>
          <a:p>
            <a:r>
              <a:rPr lang="en-US"/>
              <a:t>নেতিবাচক প্রভাব  Negative Impact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B2901D-B2B8-B241-A3B3-98A41B3EA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8739" y="2907903"/>
            <a:ext cx="5183188" cy="3684588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স্বাস্থ্য সমস্যা</a:t>
            </a:r>
          </a:p>
          <a:p>
            <a:r>
              <a:rPr lang="en-US"/>
              <a:t>গ্রাম ও শহরের ব্যবধান</a:t>
            </a:r>
          </a:p>
          <a:p>
            <a:r>
              <a:rPr lang="en-US"/>
              <a:t>সম্পদের অসম বণ্টন</a:t>
            </a:r>
          </a:p>
          <a:p>
            <a:r>
              <a:rPr lang="en-US"/>
              <a:t>জনসংখ্যা বৃদ্ধি</a:t>
            </a:r>
          </a:p>
          <a:p>
            <a:r>
              <a:rPr lang="en-US"/>
              <a:t>সামাজিক বিচ্ছিন্নতা</a:t>
            </a:r>
          </a:p>
          <a:p>
            <a:r>
              <a:rPr lang="en-US"/>
              <a:t>মানসিক সমস্যা</a:t>
            </a:r>
          </a:p>
          <a:p>
            <a:r>
              <a:rPr lang="en-US"/>
              <a:t>পারিবারিক বিশৃঙ্খলা</a:t>
            </a:r>
          </a:p>
          <a:p>
            <a:r>
              <a:rPr lang="en-US"/>
              <a:t>শ্রেণি সংঘাত           </a:t>
            </a:r>
          </a:p>
        </p:txBody>
      </p:sp>
    </p:spTree>
    <p:extLst>
      <p:ext uri="{BB962C8B-B14F-4D97-AF65-F5344CB8AC3E}">
        <p14:creationId xmlns:p14="http://schemas.microsoft.com/office/powerpoint/2010/main" val="56296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:a16="http://schemas.microsoft.com/office/drawing/2014/main" id="{0B626EB4-DFF7-CC43-B9C6-569EFB41A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84" y="3835894"/>
            <a:ext cx="3107532" cy="2361309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F63EB066-D6D4-E942-9827-C43236DFC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84" y="260738"/>
            <a:ext cx="3446860" cy="2768202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39CA65AC-FC1C-C943-BC6A-812B43D08D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984" y="260739"/>
            <a:ext cx="3381375" cy="2768201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9956DDA5-DE5D-8F4A-96D5-7576DAA38E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856" y="3835894"/>
            <a:ext cx="2619375" cy="2282429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00C53FE0-4160-644A-93EB-7609C2BBD1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844" y="128576"/>
            <a:ext cx="3125390" cy="2768201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B9BD5043-9F96-C441-9BE7-2123EA630C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5" y="3679032"/>
            <a:ext cx="3920731" cy="25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 </vt:lpstr>
      <vt:lpstr> পরিচিতি </vt:lpstr>
      <vt:lpstr>PowerPoint Presentation</vt:lpstr>
      <vt:lpstr>আজকের পাঠ   </vt:lpstr>
      <vt:lpstr>শিখনফল  </vt:lpstr>
      <vt:lpstr>বর্তমান বিশ্বের মানব সমাজে আর্থসামাজিক জীবনে শিল্পবিপ্লবের প্রভাব অপরিসীম।    </vt:lpstr>
      <vt:lpstr>PowerPoint Presentation</vt:lpstr>
      <vt:lpstr>সামাজিক প্রভাব Social Impact  </vt:lpstr>
      <vt:lpstr>PowerPoint Presentation</vt:lpstr>
      <vt:lpstr>অর্থনৈতিক প্রভাব Economic Impact    </vt:lpstr>
      <vt:lpstr>মূল্যায়ন   </vt:lpstr>
      <vt:lpstr>দলীয় কাজ 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4</cp:revision>
  <dcterms:created xsi:type="dcterms:W3CDTF">2021-01-13T09:37:14Z</dcterms:created>
  <dcterms:modified xsi:type="dcterms:W3CDTF">2021-01-13T13:11:28Z</dcterms:modified>
</cp:coreProperties>
</file>