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2" r:id="rId1"/>
  </p:sldMasterIdLst>
  <p:notesMasterIdLst>
    <p:notesMasterId r:id="rId31"/>
  </p:notesMasterIdLst>
  <p:sldIdLst>
    <p:sldId id="304" r:id="rId2"/>
    <p:sldId id="305" r:id="rId3"/>
    <p:sldId id="314" r:id="rId4"/>
    <p:sldId id="318" r:id="rId5"/>
    <p:sldId id="282" r:id="rId6"/>
    <p:sldId id="283" r:id="rId7"/>
    <p:sldId id="313" r:id="rId8"/>
    <p:sldId id="320" r:id="rId9"/>
    <p:sldId id="321" r:id="rId10"/>
    <p:sldId id="325" r:id="rId11"/>
    <p:sldId id="322" r:id="rId12"/>
    <p:sldId id="323" r:id="rId13"/>
    <p:sldId id="326" r:id="rId14"/>
    <p:sldId id="329" r:id="rId15"/>
    <p:sldId id="330" r:id="rId16"/>
    <p:sldId id="328" r:id="rId17"/>
    <p:sldId id="327" r:id="rId18"/>
    <p:sldId id="319" r:id="rId19"/>
    <p:sldId id="316" r:id="rId20"/>
    <p:sldId id="291" r:id="rId21"/>
    <p:sldId id="298" r:id="rId22"/>
    <p:sldId id="317" r:id="rId23"/>
    <p:sldId id="294" r:id="rId24"/>
    <p:sldId id="302" r:id="rId25"/>
    <p:sldId id="312" r:id="rId26"/>
    <p:sldId id="324" r:id="rId27"/>
    <p:sldId id="310" r:id="rId28"/>
    <p:sldId id="311" r:id="rId29"/>
    <p:sldId id="315" r:id="rId30"/>
  </p:sldIdLst>
  <p:sldSz cx="9144000" cy="5715000" type="screen16x1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29FD39E7-4019-47DD-A8C4-39CB113F0A78}">
          <p14:sldIdLst>
            <p14:sldId id="258"/>
          </p14:sldIdLst>
        </p14:section>
        <p14:section name="Untitled Section" id="{62C2DEE9-4ECA-4314-94CE-FBAA46F5DAD5}">
          <p14:sldIdLst>
            <p14:sldId id="264"/>
            <p14:sldId id="285"/>
            <p14:sldId id="282"/>
            <p14:sldId id="283"/>
            <p14:sldId id="284"/>
            <p14:sldId id="307"/>
            <p14:sldId id="297"/>
            <p14:sldId id="267"/>
            <p14:sldId id="272"/>
            <p14:sldId id="286"/>
            <p14:sldId id="288"/>
            <p14:sldId id="289"/>
            <p14:sldId id="290"/>
            <p14:sldId id="299"/>
            <p14:sldId id="291"/>
            <p14:sldId id="298"/>
            <p14:sldId id="294"/>
            <p14:sldId id="302"/>
            <p14:sldId id="295"/>
            <p14:sldId id="301"/>
            <p14:sldId id="303"/>
            <p14:sldId id="306"/>
            <p14:sldId id="304"/>
            <p14:sldId id="305"/>
            <p14:sldId id="276"/>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8000"/>
    <a:srgbClr val="415808"/>
    <a:srgbClr val="D60093"/>
    <a:srgbClr val="CC66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89606" autoAdjust="0"/>
  </p:normalViewPr>
  <p:slideViewPr>
    <p:cSldViewPr>
      <p:cViewPr>
        <p:scale>
          <a:sx n="47" d="100"/>
          <a:sy n="47" d="100"/>
        </p:scale>
        <p:origin x="-624" y="-660"/>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724688D1-A133-4BFF-931E-4B44AEBE2789}" type="datetimeFigureOut">
              <a:rPr lang="en-US" smtClean="0"/>
              <a:pPr/>
              <a:t>1/13/2021</a:t>
            </a:fld>
            <a:endParaRPr lang="en-US"/>
          </a:p>
        </p:txBody>
      </p:sp>
      <p:sp>
        <p:nvSpPr>
          <p:cNvPr id="4" name="Slide Image Placeholder 3"/>
          <p:cNvSpPr>
            <a:spLocks noGrp="1" noRot="1" noChangeAspect="1"/>
          </p:cNvSpPr>
          <p:nvPr>
            <p:ph type="sldImg" idx="2"/>
          </p:nvPr>
        </p:nvSpPr>
        <p:spPr>
          <a:xfrm>
            <a:off x="2514600" y="514350"/>
            <a:ext cx="41148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9F611E99-5EA4-446C-B79D-7E578014A90B}" type="slidenum">
              <a:rPr lang="en-US" smtClean="0"/>
              <a:pPr/>
              <a:t>‹#›</a:t>
            </a:fld>
            <a:endParaRPr lang="en-US"/>
          </a:p>
        </p:txBody>
      </p:sp>
    </p:spTree>
    <p:extLst>
      <p:ext uri="{BB962C8B-B14F-4D97-AF65-F5344CB8AC3E}">
        <p14:creationId xmlns="" xmlns:p14="http://schemas.microsoft.com/office/powerpoint/2010/main" val="3005570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083170"/>
            <a:ext cx="8305800" cy="9525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194777"/>
            <a:ext cx="8305800" cy="16510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2958439"/>
            <a:ext cx="2971800" cy="1323"/>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2958439"/>
            <a:ext cx="2971800" cy="1323"/>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2938585"/>
            <a:ext cx="45720" cy="3810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D8BD707-D9CF-40AE-B4C6-C98DA3205C09}" type="datetimeFigureOut">
              <a:rPr lang="en-US" smtClean="0"/>
              <a:pPr/>
              <a:t>1/13/2021</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270000"/>
            <a:ext cx="8229600" cy="3810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D8BD707-D9CF-40AE-B4C6-C98DA3205C09}" type="datetimeFigureOut">
              <a:rPr lang="en-US" smtClean="0"/>
              <a:pPr/>
              <a:t>1/13/2021</a:t>
            </a:fld>
            <a:endParaRPr lang="en-US"/>
          </a:p>
        </p:txBody>
      </p:sp>
      <p:sp>
        <p:nvSpPr>
          <p:cNvPr id="15" name="Slide Number Placeholder 14"/>
          <p:cNvSpPr>
            <a:spLocks noGrp="1"/>
          </p:cNvSpPr>
          <p:nvPr>
            <p:ph type="sldNum" sz="quarter" idx="15"/>
          </p:nvPr>
        </p:nvSpPr>
        <p:spPr/>
        <p:txBody>
          <a:bodyPr/>
          <a:lstStyle>
            <a:lvl1pPr algn="ctr">
              <a:defRPr/>
            </a:lvl1pPr>
          </a:lstStyle>
          <a:p>
            <a:fld id="{B6F15528-21DE-4FAA-801E-634DDDAF4B2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685800" y="2921000"/>
            <a:ext cx="7924800" cy="11430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132387"/>
            <a:ext cx="7924800" cy="820613"/>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097494"/>
            <a:ext cx="7924800" cy="3584"/>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270000"/>
            <a:ext cx="4059936" cy="3810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270000"/>
            <a:ext cx="4059936" cy="3810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1/13/2021</a:t>
            </a:fld>
            <a:endParaRPr lang="en-US"/>
          </a:p>
        </p:txBody>
      </p:sp>
      <p:sp>
        <p:nvSpPr>
          <p:cNvPr id="3" name="Text Placeholder 2"/>
          <p:cNvSpPr>
            <a:spLocks noGrp="1"/>
          </p:cNvSpPr>
          <p:nvPr>
            <p:ph type="body" idx="1"/>
          </p:nvPr>
        </p:nvSpPr>
        <p:spPr>
          <a:xfrm>
            <a:off x="457200" y="1166328"/>
            <a:ext cx="4040188" cy="635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1834913"/>
            <a:ext cx="4038600" cy="32613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1834913"/>
            <a:ext cx="4038600" cy="32613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29540"/>
            <a:ext cx="8229600" cy="9525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166328"/>
            <a:ext cx="4040188" cy="635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1816849"/>
            <a:ext cx="3749040" cy="1323"/>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1816849"/>
            <a:ext cx="3749040" cy="1323"/>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381000"/>
            <a:ext cx="6248400" cy="47625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333500"/>
            <a:ext cx="1984248" cy="31115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381000"/>
            <a:ext cx="1981200" cy="8890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D8BD707-D9CF-40AE-B4C6-C98DA3205C09}" type="datetimeFigureOut">
              <a:rPr lang="en-US" smtClean="0"/>
              <a:pPr/>
              <a:t>1/13/2021</a:t>
            </a:fld>
            <a:endParaRPr lang="en-US"/>
          </a:p>
        </p:txBody>
      </p:sp>
      <p:sp>
        <p:nvSpPr>
          <p:cNvPr id="9" name="Slide Number Placeholder 8"/>
          <p:cNvSpPr>
            <a:spLocks noGrp="1"/>
          </p:cNvSpPr>
          <p:nvPr>
            <p:ph type="sldNum" sz="quarter" idx="15"/>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381000"/>
            <a:ext cx="2057400" cy="8890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381000"/>
            <a:ext cx="6019800" cy="46355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333500"/>
            <a:ext cx="2057400" cy="36830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1/13/2021</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206500"/>
            <a:ext cx="8229600" cy="3898636"/>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5169723"/>
            <a:ext cx="2590800" cy="320040"/>
          </a:xfrm>
          <a:prstGeom prst="rect">
            <a:avLst/>
          </a:prstGeom>
        </p:spPr>
        <p:txBody>
          <a:bodyPr vert="horz" anchor="ctr" anchorCtr="0"/>
          <a:lstStyle>
            <a:lvl1pPr algn="l" eaLnBrk="1" latinLnBrk="0" hangingPunct="1">
              <a:defRPr kumimoji="0" sz="1200">
                <a:solidFill>
                  <a:schemeClr val="tx2"/>
                </a:solidFill>
              </a:defRPr>
            </a:lvl1pPr>
          </a:lstStyle>
          <a:p>
            <a:fld id="{1D8BD707-D9CF-40AE-B4C6-C98DA3205C09}" type="datetimeFigureOut">
              <a:rPr lang="en-US" smtClean="0"/>
              <a:pPr/>
              <a:t>1/13/2021</a:t>
            </a:fld>
            <a:endParaRPr lang="en-US"/>
          </a:p>
        </p:txBody>
      </p:sp>
      <p:sp>
        <p:nvSpPr>
          <p:cNvPr id="10" name="Footer Placeholder 9"/>
          <p:cNvSpPr>
            <a:spLocks noGrp="1"/>
          </p:cNvSpPr>
          <p:nvPr>
            <p:ph type="ftr" sz="quarter" idx="3"/>
          </p:nvPr>
        </p:nvSpPr>
        <p:spPr>
          <a:xfrm>
            <a:off x="2133600" y="5169723"/>
            <a:ext cx="3581400" cy="320040"/>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5151276"/>
            <a:ext cx="609600" cy="3810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6F15528-21DE-4FAA-801E-634DDDAF4B2B}" type="slidenum">
              <a:rPr lang="en-US" smtClean="0"/>
              <a:pPr/>
              <a:t>‹#›</a:t>
            </a:fld>
            <a:endParaRPr lang="en-US"/>
          </a:p>
        </p:txBody>
      </p:sp>
      <p:sp>
        <p:nvSpPr>
          <p:cNvPr id="5" name="Title Placeholder 4"/>
          <p:cNvSpPr>
            <a:spLocks noGrp="1"/>
          </p:cNvSpPr>
          <p:nvPr>
            <p:ph type="title"/>
          </p:nvPr>
        </p:nvSpPr>
        <p:spPr>
          <a:xfrm>
            <a:off x="457200" y="127000"/>
            <a:ext cx="8229600" cy="10160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7000"/>
            <a:ext cx="8763000" cy="707886"/>
          </a:xfrm>
          <a:prstGeom prst="rect">
            <a:avLst/>
          </a:prstGeom>
          <a:solidFill>
            <a:schemeClr val="tx2">
              <a:lumMod val="40000"/>
              <a:lumOff val="60000"/>
            </a:schemeClr>
          </a:solidFill>
        </p:spPr>
        <p:txBody>
          <a:bodyPr wrap="square" rtlCol="0">
            <a:spAutoFit/>
          </a:bodyPr>
          <a:lstStyle/>
          <a:p>
            <a:pPr algn="ctr"/>
            <a:endParaRPr lang="en-US" sz="4000" dirty="0"/>
          </a:p>
        </p:txBody>
      </p:sp>
      <p:sp>
        <p:nvSpPr>
          <p:cNvPr id="4" name="Rectangle 3"/>
          <p:cNvSpPr/>
          <p:nvPr/>
        </p:nvSpPr>
        <p:spPr>
          <a:xfrm>
            <a:off x="1600200" y="0"/>
            <a:ext cx="4495800" cy="923330"/>
          </a:xfrm>
          <a:prstGeom prst="rect">
            <a:avLst/>
          </a:prstGeom>
          <a:noFill/>
        </p:spPr>
        <p:txBody>
          <a:bodyPr wrap="squar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Rectangle 5"/>
          <p:cNvSpPr/>
          <p:nvPr/>
        </p:nvSpPr>
        <p:spPr>
          <a:xfrm>
            <a:off x="0" y="0"/>
            <a:ext cx="914400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স্বাগতম</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descr="E:\একাদশ দ্বাদশ\Image of flower\images (23).jpg"/>
          <p:cNvPicPr>
            <a:picLocks noChangeAspect="1" noChangeArrowheads="1"/>
          </p:cNvPicPr>
          <p:nvPr/>
        </p:nvPicPr>
        <p:blipFill>
          <a:blip r:embed="rId2"/>
          <a:srcRect/>
          <a:stretch>
            <a:fillRect/>
          </a:stretch>
        </p:blipFill>
        <p:spPr bwMode="auto">
          <a:xfrm>
            <a:off x="381000" y="952500"/>
            <a:ext cx="8343900" cy="4419600"/>
          </a:xfrm>
          <a:prstGeom prst="rect">
            <a:avLst/>
          </a:prstGeom>
          <a:noFill/>
        </p:spPr>
      </p:pic>
    </p:spTree>
  </p:cSld>
  <p:clrMapOvr>
    <a:masterClrMapping/>
  </p:clrMapOvr>
  <p:transition spd="med">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ages (4).jfif"/>
          <p:cNvPicPr>
            <a:picLocks noGrp="1" noChangeAspect="1"/>
          </p:cNvPicPr>
          <p:nvPr>
            <p:ph sz="half" idx="1"/>
          </p:nvPr>
        </p:nvPicPr>
        <p:blipFill>
          <a:blip r:embed="rId2"/>
          <a:stretch>
            <a:fillRect/>
          </a:stretch>
        </p:blipFill>
        <p:spPr>
          <a:xfrm>
            <a:off x="381000" y="0"/>
            <a:ext cx="4038600" cy="5372099"/>
          </a:xfrm>
        </p:spPr>
      </p:pic>
      <p:pic>
        <p:nvPicPr>
          <p:cNvPr id="6" name="Content Placeholder 5" descr="download (7).jfif"/>
          <p:cNvPicPr>
            <a:picLocks noGrp="1" noChangeAspect="1"/>
          </p:cNvPicPr>
          <p:nvPr>
            <p:ph sz="half" idx="2"/>
          </p:nvPr>
        </p:nvPicPr>
        <p:blipFill>
          <a:blip r:embed="rId3"/>
          <a:stretch>
            <a:fillRect/>
          </a:stretch>
        </p:blipFill>
        <p:spPr>
          <a:xfrm>
            <a:off x="4495800" y="0"/>
            <a:ext cx="4648200" cy="53721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strVal val="#ppt_w*0.70"/>
                                          </p:val>
                                        </p:tav>
                                        <p:tav tm="100000">
                                          <p:val>
                                            <p:strVal val="#ppt_w"/>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animEffect transition="in" filter="fade">
                                      <p:cBhvr>
                                        <p:cTn id="9" dur="5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Horizontal)">
                                      <p:cBhvr>
                                        <p:cTn id="14"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0"/>
            <a:ext cx="8382000" cy="1016000"/>
          </a:xfrm>
        </p:spPr>
        <p:style>
          <a:lnRef idx="2">
            <a:schemeClr val="accent6">
              <a:shade val="50000"/>
            </a:schemeClr>
          </a:lnRef>
          <a:fillRef idx="1">
            <a:schemeClr val="accent6"/>
          </a:fillRef>
          <a:effectRef idx="0">
            <a:schemeClr val="accent6"/>
          </a:effectRef>
          <a:fontRef idx="minor">
            <a:schemeClr val="lt1"/>
          </a:fontRef>
        </p:style>
        <p:txBody>
          <a:bodyPr/>
          <a:lstStyle/>
          <a:p>
            <a:r>
              <a:rPr smtClean="0">
                <a:solidFill>
                  <a:schemeClr val="bg1"/>
                </a:solidFill>
              </a:rPr>
              <a:t>সরকারী অফিসে আরবী ভাষা প্রতিষ্ঠা</a:t>
            </a:r>
            <a:endParaRPr lang="en-US" dirty="0">
              <a:solidFill>
                <a:schemeClr val="bg1"/>
              </a:solidFill>
            </a:endParaRPr>
          </a:p>
        </p:txBody>
      </p:sp>
      <p:pic>
        <p:nvPicPr>
          <p:cNvPr id="5" name="Content Placeholder 4" descr="download (6).jfif"/>
          <p:cNvPicPr>
            <a:picLocks noGrp="1" noChangeAspect="1"/>
          </p:cNvPicPr>
          <p:nvPr>
            <p:ph sz="half" idx="1"/>
          </p:nvPr>
        </p:nvPicPr>
        <p:blipFill>
          <a:blip r:embed="rId2"/>
          <a:stretch>
            <a:fillRect/>
          </a:stretch>
        </p:blipFill>
        <p:spPr>
          <a:xfrm>
            <a:off x="381000" y="1181100"/>
            <a:ext cx="4419600" cy="4267200"/>
          </a:xfrm>
        </p:spPr>
      </p:pic>
      <p:pic>
        <p:nvPicPr>
          <p:cNvPr id="11" name="Content Placeholder 7" descr="images (3).jfif"/>
          <p:cNvPicPr>
            <a:picLocks noChangeAspect="1"/>
          </p:cNvPicPr>
          <p:nvPr/>
        </p:nvPicPr>
        <p:blipFill>
          <a:blip r:embed="rId3"/>
          <a:stretch>
            <a:fillRect/>
          </a:stretch>
        </p:blipFill>
        <p:spPr>
          <a:xfrm>
            <a:off x="4876800" y="1104900"/>
            <a:ext cx="3962399" cy="419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Horizontal)">
                                      <p:cBhvr>
                                        <p:cTn id="12" dur="5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7000"/>
            <a:ext cx="8153400" cy="1016000"/>
          </a:xfrm>
        </p:spPr>
        <p:style>
          <a:lnRef idx="2">
            <a:schemeClr val="accent1">
              <a:shade val="50000"/>
            </a:schemeClr>
          </a:lnRef>
          <a:fillRef idx="1">
            <a:schemeClr val="accent1"/>
          </a:fillRef>
          <a:effectRef idx="0">
            <a:schemeClr val="accent1"/>
          </a:effectRef>
          <a:fontRef idx="minor">
            <a:schemeClr val="lt1"/>
          </a:fontRef>
        </p:style>
        <p:txBody>
          <a:bodyPr/>
          <a:lstStyle/>
          <a:p>
            <a:r>
              <a:rPr smtClean="0">
                <a:solidFill>
                  <a:schemeClr val="bg1"/>
                </a:solidFill>
              </a:rPr>
              <a:t>টাকশাল প্রতিষ্ঠা</a:t>
            </a:r>
            <a:endParaRPr lang="en-US" dirty="0">
              <a:solidFill>
                <a:schemeClr val="bg1"/>
              </a:solidFill>
            </a:endParaRPr>
          </a:p>
        </p:txBody>
      </p:sp>
      <p:pic>
        <p:nvPicPr>
          <p:cNvPr id="6" name="Content Placeholder 5" descr="images (1).jfif"/>
          <p:cNvPicPr>
            <a:picLocks noGrp="1" noChangeAspect="1"/>
          </p:cNvPicPr>
          <p:nvPr>
            <p:ph sz="half" idx="2"/>
          </p:nvPr>
        </p:nvPicPr>
        <p:blipFill>
          <a:blip r:embed="rId2"/>
          <a:stretch>
            <a:fillRect/>
          </a:stretch>
        </p:blipFill>
        <p:spPr>
          <a:xfrm>
            <a:off x="4495800" y="1028700"/>
            <a:ext cx="4267200" cy="4686300"/>
          </a:xfrm>
        </p:spPr>
      </p:pic>
      <p:pic>
        <p:nvPicPr>
          <p:cNvPr id="1026" name="Picture 2" descr="E:\picture\images.jfif"/>
          <p:cNvPicPr>
            <a:picLocks noChangeAspect="1" noChangeArrowheads="1"/>
          </p:cNvPicPr>
          <p:nvPr/>
        </p:nvPicPr>
        <p:blipFill>
          <a:blip r:embed="rId3"/>
          <a:srcRect/>
          <a:stretch>
            <a:fillRect/>
          </a:stretch>
        </p:blipFill>
        <p:spPr bwMode="auto">
          <a:xfrm>
            <a:off x="381000" y="1028700"/>
            <a:ext cx="4038600" cy="4686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0" fill="hold"/>
                                        <p:tgtEl>
                                          <p:spTgt spid="1026"/>
                                        </p:tgtEl>
                                        <p:attrNameLst>
                                          <p:attrName>ppt_w</p:attrName>
                                        </p:attrNameLst>
                                      </p:cBhvr>
                                      <p:tavLst>
                                        <p:tav tm="0">
                                          <p:val>
                                            <p:strVal val="#ppt_w*0.70"/>
                                          </p:val>
                                        </p:tav>
                                        <p:tav tm="100000">
                                          <p:val>
                                            <p:strVal val="#ppt_w"/>
                                          </p:val>
                                        </p:tav>
                                      </p:tavLst>
                                    </p:anim>
                                    <p:anim calcmode="lin" valueType="num">
                                      <p:cBhvr>
                                        <p:cTn id="8" dur="5000" fill="hold"/>
                                        <p:tgtEl>
                                          <p:spTgt spid="1026"/>
                                        </p:tgtEl>
                                        <p:attrNameLst>
                                          <p:attrName>ppt_h</p:attrName>
                                        </p:attrNameLst>
                                      </p:cBhvr>
                                      <p:tavLst>
                                        <p:tav tm="0">
                                          <p:val>
                                            <p:strVal val="#ppt_h"/>
                                          </p:val>
                                        </p:tav>
                                        <p:tav tm="100000">
                                          <p:val>
                                            <p:strVal val="#ppt_h"/>
                                          </p:val>
                                        </p:tav>
                                      </p:tavLst>
                                    </p:anim>
                                    <p:animEffect transition="in" filter="fade">
                                      <p:cBhvr>
                                        <p:cTn id="9" dur="5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0" fill="hold"/>
                                        <p:tgtEl>
                                          <p:spTgt spid="6"/>
                                        </p:tgtEl>
                                        <p:attrNameLst>
                                          <p:attrName>ppt_w</p:attrName>
                                        </p:attrNameLst>
                                      </p:cBhvr>
                                      <p:tavLst>
                                        <p:tav tm="0">
                                          <p:val>
                                            <p:fltVal val="0"/>
                                          </p:val>
                                        </p:tav>
                                        <p:tav tm="100000">
                                          <p:val>
                                            <p:strVal val="#ppt_w"/>
                                          </p:val>
                                        </p:tav>
                                      </p:tavLst>
                                    </p:anim>
                                    <p:anim calcmode="lin" valueType="num">
                                      <p:cBhvr>
                                        <p:cTn id="15" dur="5000" fill="hold"/>
                                        <p:tgtEl>
                                          <p:spTgt spid="6"/>
                                        </p:tgtEl>
                                        <p:attrNameLst>
                                          <p:attrName>ppt_h</p:attrName>
                                        </p:attrNameLst>
                                      </p:cBhvr>
                                      <p:tavLst>
                                        <p:tav tm="0">
                                          <p:val>
                                            <p:fltVal val="0"/>
                                          </p:val>
                                        </p:tav>
                                        <p:tav tm="100000">
                                          <p:val>
                                            <p:strVal val="#ppt_h"/>
                                          </p:val>
                                        </p:tav>
                                      </p:tavLst>
                                    </p:anim>
                                    <p:animEffect transition="in" filter="fade">
                                      <p:cBhvr>
                                        <p:cTn id="16"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7000"/>
            <a:ext cx="8458200" cy="1016000"/>
          </a:xfrm>
        </p:spPr>
        <p:style>
          <a:lnRef idx="2">
            <a:schemeClr val="accent5">
              <a:shade val="50000"/>
            </a:schemeClr>
          </a:lnRef>
          <a:fillRef idx="1">
            <a:schemeClr val="accent5"/>
          </a:fillRef>
          <a:effectRef idx="0">
            <a:schemeClr val="accent5"/>
          </a:effectRef>
          <a:fontRef idx="minor">
            <a:schemeClr val="lt1"/>
          </a:fontRef>
        </p:style>
        <p:txBody>
          <a:bodyPr/>
          <a:lstStyle/>
          <a:p>
            <a:r>
              <a:rPr smtClean="0">
                <a:solidFill>
                  <a:schemeClr val="bg1"/>
                </a:solidFill>
              </a:rPr>
              <a:t>নোকতা হরকতের প্রচলন</a:t>
            </a:r>
            <a:endParaRPr lang="en-US" dirty="0">
              <a:solidFill>
                <a:schemeClr val="bg1"/>
              </a:solidFill>
            </a:endParaRPr>
          </a:p>
        </p:txBody>
      </p:sp>
      <p:pic>
        <p:nvPicPr>
          <p:cNvPr id="5" name="Content Placeholder 4" descr="download (9).jfif"/>
          <p:cNvPicPr>
            <a:picLocks noGrp="1" noChangeAspect="1"/>
          </p:cNvPicPr>
          <p:nvPr>
            <p:ph sz="half" idx="1"/>
          </p:nvPr>
        </p:nvPicPr>
        <p:blipFill>
          <a:blip r:embed="rId2"/>
          <a:stretch>
            <a:fillRect/>
          </a:stretch>
        </p:blipFill>
        <p:spPr>
          <a:xfrm>
            <a:off x="228600" y="1104900"/>
            <a:ext cx="4343400" cy="4343400"/>
          </a:xfrm>
        </p:spPr>
      </p:pic>
      <p:pic>
        <p:nvPicPr>
          <p:cNvPr id="6" name="Content Placeholder 5" descr="images (6).jfif"/>
          <p:cNvPicPr>
            <a:picLocks noGrp="1" noChangeAspect="1"/>
          </p:cNvPicPr>
          <p:nvPr>
            <p:ph sz="half" idx="2"/>
          </p:nvPr>
        </p:nvPicPr>
        <p:blipFill>
          <a:blip r:embed="rId3"/>
          <a:stretch>
            <a:fillRect/>
          </a:stretch>
        </p:blipFill>
        <p:spPr>
          <a:xfrm>
            <a:off x="4648200" y="1181100"/>
            <a:ext cx="4114800" cy="4267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nodeType="clickEffect">
                                  <p:stCondLst>
                                    <p:cond delay="0"/>
                                  </p:stCondLst>
                                  <p:childTnLst>
                                    <p:set>
                                      <p:cBhvr>
                                        <p:cTn id="6" dur="5000">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Horizontal)">
                                      <p:cBhvr>
                                        <p:cTn id="11"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6000"/>
          </a:xfrm>
        </p:spPr>
        <p:style>
          <a:lnRef idx="2">
            <a:schemeClr val="accent4">
              <a:shade val="50000"/>
            </a:schemeClr>
          </a:lnRef>
          <a:fillRef idx="1">
            <a:schemeClr val="accent4"/>
          </a:fillRef>
          <a:effectRef idx="0">
            <a:schemeClr val="accent4"/>
          </a:effectRef>
          <a:fontRef idx="minor">
            <a:schemeClr val="lt1"/>
          </a:fontRef>
        </p:style>
        <p:txBody>
          <a:bodyPr/>
          <a:lstStyle/>
          <a:p>
            <a:pPr algn="ctr"/>
            <a:r>
              <a:rPr smtClean="0">
                <a:solidFill>
                  <a:schemeClr val="bg1"/>
                </a:solidFill>
              </a:rPr>
              <a:t>ডাক অফিসের চিত্র</a:t>
            </a:r>
            <a:endParaRPr lang="en-US" dirty="0">
              <a:solidFill>
                <a:schemeClr val="bg1"/>
              </a:solidFill>
            </a:endParaRPr>
          </a:p>
        </p:txBody>
      </p:sp>
      <p:pic>
        <p:nvPicPr>
          <p:cNvPr id="5" name="Content Placeholder 4" descr="images (10).jfif"/>
          <p:cNvPicPr>
            <a:picLocks noGrp="1" noChangeAspect="1"/>
          </p:cNvPicPr>
          <p:nvPr>
            <p:ph sz="half" idx="1"/>
          </p:nvPr>
        </p:nvPicPr>
        <p:blipFill>
          <a:blip r:embed="rId2"/>
          <a:stretch>
            <a:fillRect/>
          </a:stretch>
        </p:blipFill>
        <p:spPr>
          <a:xfrm>
            <a:off x="228600" y="1181100"/>
            <a:ext cx="4419600" cy="4533900"/>
          </a:xfrm>
        </p:spPr>
      </p:pic>
      <p:pic>
        <p:nvPicPr>
          <p:cNvPr id="6" name="Content Placeholder 5" descr="images (11).jfif"/>
          <p:cNvPicPr>
            <a:picLocks noGrp="1" noChangeAspect="1"/>
          </p:cNvPicPr>
          <p:nvPr>
            <p:ph sz="half" idx="2"/>
          </p:nvPr>
        </p:nvPicPr>
        <p:blipFill>
          <a:blip r:embed="rId3"/>
          <a:stretch>
            <a:fillRect/>
          </a:stretch>
        </p:blipFill>
        <p:spPr>
          <a:xfrm>
            <a:off x="4724400" y="1181100"/>
            <a:ext cx="4038600" cy="45339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strVal val="#ppt_w*0.70"/>
                                          </p:val>
                                        </p:tav>
                                        <p:tav tm="100000">
                                          <p:val>
                                            <p:strVal val="#ppt_w"/>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animEffect transition="in" filter="fade">
                                      <p:cBhvr>
                                        <p:cTn id="9" dur="5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plus(in)">
                                      <p:cBhvr>
                                        <p:cTn id="14"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smtClean="0">
                <a:solidFill>
                  <a:schemeClr val="bg1"/>
                </a:solidFill>
              </a:rPr>
              <a:t>সেনাবাহিনীর জন্য ব্যারাক প্রতিষ্ঠা</a:t>
            </a:r>
            <a:endParaRPr lang="en-US" dirty="0">
              <a:solidFill>
                <a:schemeClr val="bg1"/>
              </a:solidFill>
            </a:endParaRPr>
          </a:p>
        </p:txBody>
      </p:sp>
      <p:pic>
        <p:nvPicPr>
          <p:cNvPr id="5" name="Content Placeholder 4" descr="images (9).jfif"/>
          <p:cNvPicPr>
            <a:picLocks noGrp="1" noChangeAspect="1"/>
          </p:cNvPicPr>
          <p:nvPr>
            <p:ph sz="half" idx="1"/>
          </p:nvPr>
        </p:nvPicPr>
        <p:blipFill>
          <a:blip r:embed="rId2"/>
          <a:stretch>
            <a:fillRect/>
          </a:stretch>
        </p:blipFill>
        <p:spPr>
          <a:xfrm>
            <a:off x="381000" y="1257300"/>
            <a:ext cx="4572000" cy="4114800"/>
          </a:xfrm>
        </p:spPr>
      </p:pic>
      <p:pic>
        <p:nvPicPr>
          <p:cNvPr id="6" name="Content Placeholder 5" descr="images (8).jfif"/>
          <p:cNvPicPr>
            <a:picLocks noGrp="1" noChangeAspect="1"/>
          </p:cNvPicPr>
          <p:nvPr>
            <p:ph sz="half" idx="2"/>
          </p:nvPr>
        </p:nvPicPr>
        <p:blipFill>
          <a:blip r:embed="rId3"/>
          <a:stretch>
            <a:fillRect/>
          </a:stretch>
        </p:blipFill>
        <p:spPr>
          <a:xfrm>
            <a:off x="5029200" y="1181100"/>
            <a:ext cx="3886200" cy="4191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ages (7).jfif"/>
          <p:cNvPicPr>
            <a:picLocks noGrp="1" noChangeAspect="1"/>
          </p:cNvPicPr>
          <p:nvPr>
            <p:ph sz="half" idx="1"/>
          </p:nvPr>
        </p:nvPicPr>
        <p:blipFill>
          <a:blip r:embed="rId2"/>
          <a:stretch>
            <a:fillRect/>
          </a:stretch>
        </p:blipFill>
        <p:spPr>
          <a:xfrm>
            <a:off x="457200" y="266700"/>
            <a:ext cx="4114800" cy="5029199"/>
          </a:xfrm>
        </p:spPr>
      </p:pic>
      <p:pic>
        <p:nvPicPr>
          <p:cNvPr id="6" name="Content Placeholder 5" descr="download (7).jfif"/>
          <p:cNvPicPr>
            <a:picLocks noGrp="1" noChangeAspect="1"/>
          </p:cNvPicPr>
          <p:nvPr>
            <p:ph sz="half" idx="2"/>
          </p:nvPr>
        </p:nvPicPr>
        <p:blipFill>
          <a:blip r:embed="rId3"/>
          <a:stretch>
            <a:fillRect/>
          </a:stretch>
        </p:blipFill>
        <p:spPr>
          <a:xfrm>
            <a:off x="4572000" y="266700"/>
            <a:ext cx="4267199" cy="5029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5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smtClean="0">
                <a:solidFill>
                  <a:schemeClr val="bg1"/>
                </a:solidFill>
              </a:rPr>
              <a:t>ডাক ও যোগাযোগ ব্যবস্থার উন্নয়ন</a:t>
            </a:r>
            <a:endParaRPr lang="en-US" dirty="0">
              <a:solidFill>
                <a:schemeClr val="bg1"/>
              </a:solidFill>
            </a:endParaRPr>
          </a:p>
        </p:txBody>
      </p:sp>
      <p:pic>
        <p:nvPicPr>
          <p:cNvPr id="5" name="Content Placeholder 4" descr="download (12).jfif"/>
          <p:cNvPicPr>
            <a:picLocks noGrp="1" noChangeAspect="1"/>
          </p:cNvPicPr>
          <p:nvPr>
            <p:ph sz="half" idx="1"/>
          </p:nvPr>
        </p:nvPicPr>
        <p:blipFill>
          <a:blip r:embed="rId2"/>
          <a:stretch>
            <a:fillRect/>
          </a:stretch>
        </p:blipFill>
        <p:spPr>
          <a:xfrm>
            <a:off x="381000" y="1181100"/>
            <a:ext cx="4114800" cy="4038600"/>
          </a:xfrm>
        </p:spPr>
      </p:pic>
      <p:pic>
        <p:nvPicPr>
          <p:cNvPr id="6" name="Content Placeholder 5" descr="download (11).jfif"/>
          <p:cNvPicPr>
            <a:picLocks noGrp="1" noChangeAspect="1"/>
          </p:cNvPicPr>
          <p:nvPr>
            <p:ph sz="half" idx="2"/>
          </p:nvPr>
        </p:nvPicPr>
        <p:blipFill>
          <a:blip r:embed="rId3"/>
          <a:stretch>
            <a:fillRect/>
          </a:stretch>
        </p:blipFill>
        <p:spPr>
          <a:xfrm>
            <a:off x="4572000" y="1257300"/>
            <a:ext cx="4191000" cy="4038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62100"/>
            <a:ext cx="8188460" cy="25853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US" sz="5400" dirty="0" err="1" smtClean="0">
                <a:solidFill>
                  <a:srgbClr val="002060"/>
                </a:solidFill>
              </a:rPr>
              <a:t>শিল্প</a:t>
            </a:r>
            <a:r>
              <a:rPr lang="en-US" sz="5400" dirty="0" smtClean="0">
                <a:solidFill>
                  <a:srgbClr val="002060"/>
                </a:solidFill>
              </a:rPr>
              <a:t> ও </a:t>
            </a:r>
            <a:r>
              <a:rPr lang="en-US" sz="5400" dirty="0" err="1" smtClean="0">
                <a:solidFill>
                  <a:srgbClr val="002060"/>
                </a:solidFill>
              </a:rPr>
              <a:t>সাংস্কৃতির</a:t>
            </a:r>
            <a:r>
              <a:rPr lang="en-US" sz="5400" dirty="0" smtClean="0">
                <a:solidFill>
                  <a:srgbClr val="002060"/>
                </a:solidFill>
              </a:rPr>
              <a:t> </a:t>
            </a:r>
            <a:r>
              <a:rPr lang="en-US" sz="5400" dirty="0" err="1" smtClean="0">
                <a:solidFill>
                  <a:srgbClr val="002060"/>
                </a:solidFill>
              </a:rPr>
              <a:t>পৃষ্ঠপোষক</a:t>
            </a:r>
            <a:r>
              <a:rPr lang="en-US" sz="5400" dirty="0" smtClean="0">
                <a:solidFill>
                  <a:srgbClr val="002060"/>
                </a:solidFill>
              </a:rPr>
              <a:t> </a:t>
            </a:r>
            <a:r>
              <a:rPr lang="en-US" sz="5400" dirty="0" err="1" smtClean="0">
                <a:solidFill>
                  <a:srgbClr val="002060"/>
                </a:solidFill>
              </a:rPr>
              <a:t>হিসেবে</a:t>
            </a:r>
            <a:r>
              <a:rPr lang="en-US" sz="5400" dirty="0" smtClean="0">
                <a:solidFill>
                  <a:srgbClr val="002060"/>
                </a:solidFill>
              </a:rPr>
              <a:t> </a:t>
            </a:r>
            <a:r>
              <a:rPr lang="en-US" sz="5400" dirty="0" err="1" smtClean="0">
                <a:solidFill>
                  <a:srgbClr val="002060"/>
                </a:solidFill>
              </a:rPr>
              <a:t>স্থাপত্য</a:t>
            </a:r>
            <a:r>
              <a:rPr lang="en-US" sz="5400" dirty="0" smtClean="0">
                <a:solidFill>
                  <a:srgbClr val="002060"/>
                </a:solidFill>
              </a:rPr>
              <a:t> </a:t>
            </a:r>
            <a:r>
              <a:rPr lang="en-US" sz="5400" dirty="0" err="1" smtClean="0">
                <a:solidFill>
                  <a:srgbClr val="002060"/>
                </a:solidFill>
              </a:rPr>
              <a:t>শিল্পে</a:t>
            </a:r>
            <a:r>
              <a:rPr lang="en-US" sz="5400" dirty="0" smtClean="0">
                <a:solidFill>
                  <a:srgbClr val="002060"/>
                </a:solidFill>
              </a:rPr>
              <a:t> </a:t>
            </a:r>
            <a:r>
              <a:rPr lang="en-US" sz="5400" dirty="0" err="1" smtClean="0">
                <a:solidFill>
                  <a:srgbClr val="002060"/>
                </a:solidFill>
              </a:rPr>
              <a:t>আব্দুল</a:t>
            </a:r>
            <a:r>
              <a:rPr lang="en-US" sz="5400" dirty="0" smtClean="0">
                <a:solidFill>
                  <a:srgbClr val="002060"/>
                </a:solidFill>
              </a:rPr>
              <a:t> </a:t>
            </a:r>
            <a:r>
              <a:rPr lang="en-US" sz="5400" dirty="0" err="1" smtClean="0">
                <a:solidFill>
                  <a:srgbClr val="002060"/>
                </a:solidFill>
              </a:rPr>
              <a:t>মালিকের</a:t>
            </a:r>
            <a:r>
              <a:rPr lang="en-US" sz="5400" dirty="0" smtClean="0">
                <a:solidFill>
                  <a:srgbClr val="002060"/>
                </a:solidFill>
              </a:rPr>
              <a:t> </a:t>
            </a:r>
            <a:r>
              <a:rPr lang="en-US" sz="5400" dirty="0" err="1" smtClean="0">
                <a:solidFill>
                  <a:srgbClr val="002060"/>
                </a:solidFill>
              </a:rPr>
              <a:t>অবদান</a:t>
            </a:r>
            <a:endParaRPr lang="en-US" sz="5400" dirty="0">
              <a:solidFill>
                <a:srgbClr val="00206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838200" y="800100"/>
            <a:ext cx="7391400" cy="4343400"/>
          </a:xfrm>
          <a:prstGeom prst="rect">
            <a:avLst/>
          </a:prstGeom>
          <a:noFill/>
          <a:ln w="9525">
            <a:noFill/>
            <a:miter lim="800000"/>
            <a:headEnd/>
            <a:tailEnd/>
          </a:ln>
        </p:spPr>
      </p:pic>
      <p:sp>
        <p:nvSpPr>
          <p:cNvPr id="3" name="Rectangle 2"/>
          <p:cNvSpPr/>
          <p:nvPr/>
        </p:nvSpPr>
        <p:spPr>
          <a:xfrm>
            <a:off x="2743200" y="266700"/>
            <a:ext cx="4222631"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bn-BD" b="1" dirty="0" smtClean="0">
                <a:solidFill>
                  <a:srgbClr val="0000CC"/>
                </a:solidFill>
                <a:latin typeface="Kalpurush" pitchFamily="2" charset="0"/>
                <a:cs typeface="Kalpurush" pitchFamily="2" charset="0"/>
              </a:rPr>
              <a:t>Dome of the Rock </a:t>
            </a:r>
            <a:r>
              <a:rPr lang="en-US" b="1" dirty="0" err="1" smtClean="0">
                <a:solidFill>
                  <a:srgbClr val="0000CC"/>
                </a:solidFill>
                <a:latin typeface="Kalpurush" pitchFamily="2" charset="0"/>
                <a:cs typeface="Kalpurush" pitchFamily="2" charset="0"/>
              </a:rPr>
              <a:t>বা</a:t>
            </a:r>
            <a:r>
              <a:rPr lang="en-US" b="1" dirty="0" smtClean="0">
                <a:solidFill>
                  <a:srgbClr val="0000CC"/>
                </a:solidFill>
                <a:latin typeface="Kalpurush" pitchFamily="2" charset="0"/>
                <a:cs typeface="Kalpurush" pitchFamily="2" charset="0"/>
              </a:rPr>
              <a:t> </a:t>
            </a:r>
            <a:r>
              <a:rPr lang="en-US" b="1" dirty="0" err="1" smtClean="0">
                <a:solidFill>
                  <a:srgbClr val="0000CC"/>
                </a:solidFill>
                <a:latin typeface="Kalpurush" pitchFamily="2" charset="0"/>
                <a:cs typeface="Kalpurush" pitchFamily="2" charset="0"/>
              </a:rPr>
              <a:t>কুব্বাতুস</a:t>
            </a:r>
            <a:r>
              <a:rPr lang="en-US" b="1" dirty="0" smtClean="0">
                <a:solidFill>
                  <a:srgbClr val="0000CC"/>
                </a:solidFill>
                <a:latin typeface="Kalpurush" pitchFamily="2" charset="0"/>
                <a:cs typeface="Kalpurush" pitchFamily="2" charset="0"/>
              </a:rPr>
              <a:t> </a:t>
            </a:r>
            <a:r>
              <a:rPr lang="en-US" b="1" dirty="0" err="1" smtClean="0">
                <a:solidFill>
                  <a:srgbClr val="0000CC"/>
                </a:solidFill>
                <a:latin typeface="Kalpurush" pitchFamily="2" charset="0"/>
                <a:cs typeface="Kalpurush" pitchFamily="2" charset="0"/>
              </a:rPr>
              <a:t>সাখরা</a:t>
            </a:r>
            <a:r>
              <a:rPr lang="en-US" b="1" dirty="0" smtClean="0">
                <a:solidFill>
                  <a:srgbClr val="0000CC"/>
                </a:solidFill>
                <a:latin typeface="Kalpurush" pitchFamily="2" charset="0"/>
                <a:cs typeface="Kalpurush" pitchFamily="2" charset="0"/>
              </a:rPr>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06956"/>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10-Point Star 7"/>
          <p:cNvSpPr/>
          <p:nvPr/>
        </p:nvSpPr>
        <p:spPr>
          <a:xfrm>
            <a:off x="762000" y="952500"/>
            <a:ext cx="1554678" cy="3236025"/>
          </a:xfrm>
          <a:prstGeom prst="star10">
            <a:avLst/>
          </a:prstGeom>
          <a:blipFill>
            <a:blip r:embed="rId2" cstate="print"/>
            <a:tile tx="0" ty="0" sx="100000" sy="100000" flip="none" algn="tl"/>
          </a:blipFill>
          <a:ln w="190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solidFill>
                  <a:schemeClr val="tx1"/>
                </a:solidFill>
                <a:latin typeface="NikoshBAN" panose="02000000000000000000" pitchFamily="2" charset="0"/>
                <a:cs typeface="NikoshBAN" panose="02000000000000000000" pitchFamily="2" charset="0"/>
              </a:rPr>
              <a:t>প</a:t>
            </a:r>
            <a:endParaRPr lang="en-US" sz="4800" b="1" dirty="0" smtClean="0">
              <a:solidFill>
                <a:schemeClr val="tx1"/>
              </a:solidFill>
              <a:latin typeface="NikoshBAN" panose="02000000000000000000" pitchFamily="2" charset="0"/>
              <a:cs typeface="NikoshBAN" panose="02000000000000000000" pitchFamily="2" charset="0"/>
            </a:endParaRPr>
          </a:p>
          <a:p>
            <a:pPr algn="ctr"/>
            <a:r>
              <a:rPr lang="bn-IN" sz="4800" b="1" dirty="0" smtClean="0">
                <a:solidFill>
                  <a:schemeClr val="tx1"/>
                </a:solidFill>
                <a:latin typeface="NikoshBAN" panose="02000000000000000000" pitchFamily="2" charset="0"/>
                <a:cs typeface="NikoshBAN" panose="02000000000000000000" pitchFamily="2" charset="0"/>
              </a:rPr>
              <a:t>রি</a:t>
            </a:r>
            <a:endParaRPr lang="en-US" sz="4800" b="1" dirty="0" smtClean="0">
              <a:solidFill>
                <a:schemeClr val="tx1"/>
              </a:solidFill>
              <a:latin typeface="NikoshBAN" panose="02000000000000000000" pitchFamily="2" charset="0"/>
              <a:cs typeface="NikoshBAN" panose="02000000000000000000" pitchFamily="2" charset="0"/>
            </a:endParaRPr>
          </a:p>
          <a:p>
            <a:pPr algn="ctr"/>
            <a:r>
              <a:rPr lang="bn-IN" sz="4800" b="1" dirty="0" smtClean="0">
                <a:solidFill>
                  <a:schemeClr val="tx1"/>
                </a:solidFill>
                <a:latin typeface="NikoshBAN" panose="02000000000000000000" pitchFamily="2" charset="0"/>
                <a:cs typeface="NikoshBAN" panose="02000000000000000000" pitchFamily="2" charset="0"/>
              </a:rPr>
              <a:t>চি</a:t>
            </a:r>
            <a:endParaRPr lang="en-US" sz="4800" b="1" dirty="0" smtClean="0">
              <a:solidFill>
                <a:schemeClr val="tx1"/>
              </a:solidFill>
              <a:latin typeface="NikoshBAN" panose="02000000000000000000" pitchFamily="2" charset="0"/>
              <a:cs typeface="NikoshBAN" panose="02000000000000000000" pitchFamily="2" charset="0"/>
            </a:endParaRPr>
          </a:p>
          <a:p>
            <a:pPr algn="ctr"/>
            <a:r>
              <a:rPr lang="bn-IN" sz="4800" b="1" dirty="0" smtClean="0">
                <a:solidFill>
                  <a:schemeClr val="tx1"/>
                </a:solidFill>
                <a:latin typeface="NikoshBAN" panose="02000000000000000000" pitchFamily="2" charset="0"/>
                <a:cs typeface="NikoshBAN" panose="02000000000000000000" pitchFamily="2" charset="0"/>
              </a:rPr>
              <a:t>তি</a:t>
            </a:r>
            <a:endParaRPr lang="en-US" sz="4800" b="1"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2590800" y="647700"/>
            <a:ext cx="5943600" cy="35394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buNone/>
            </a:pPr>
            <a:r>
              <a:rPr lang="en-US" sz="4800" b="1" i="1" dirty="0" err="1" smtClean="0">
                <a:solidFill>
                  <a:srgbClr val="008000"/>
                </a:solidFill>
                <a:latin typeface="NikoshBAN" pitchFamily="2" charset="0"/>
                <a:cs typeface="NikoshBAN" pitchFamily="2" charset="0"/>
              </a:rPr>
              <a:t>চামেলি</a:t>
            </a:r>
            <a:r>
              <a:rPr lang="en-US" sz="4800" b="1" i="1" dirty="0" smtClean="0">
                <a:solidFill>
                  <a:srgbClr val="008000"/>
                </a:solidFill>
                <a:latin typeface="NikoshBAN" pitchFamily="2" charset="0"/>
                <a:cs typeface="NikoshBAN" pitchFamily="2" charset="0"/>
              </a:rPr>
              <a:t>  </a:t>
            </a:r>
            <a:r>
              <a:rPr lang="en-US" sz="4800" b="1" i="1" dirty="0" err="1" smtClean="0">
                <a:solidFill>
                  <a:srgbClr val="008000"/>
                </a:solidFill>
                <a:latin typeface="NikoshBAN" pitchFamily="2" charset="0"/>
                <a:cs typeface="NikoshBAN" pitchFamily="2" charset="0"/>
              </a:rPr>
              <a:t>আফরোজ</a:t>
            </a:r>
            <a:endParaRPr lang="en-US" sz="4800" b="1" i="1" dirty="0" smtClean="0">
              <a:solidFill>
                <a:srgbClr val="008000"/>
              </a:solidFill>
              <a:latin typeface="NikoshBAN" pitchFamily="2" charset="0"/>
              <a:cs typeface="NikoshBAN" pitchFamily="2" charset="0"/>
            </a:endParaRPr>
          </a:p>
          <a:p>
            <a:pPr algn="ctr">
              <a:buNone/>
            </a:pPr>
            <a:r>
              <a:rPr lang="bn-BD" sz="2800" b="1" i="1" dirty="0" smtClean="0">
                <a:solidFill>
                  <a:srgbClr val="002060"/>
                </a:solidFill>
                <a:latin typeface="NikoshBAN" pitchFamily="2" charset="0"/>
                <a:cs typeface="NikoshBAN" pitchFamily="2" charset="0"/>
              </a:rPr>
              <a:t>প্রভাষক</a:t>
            </a:r>
            <a:r>
              <a:rPr lang="en-US" sz="2800" b="1" i="1" dirty="0" smtClean="0">
                <a:solidFill>
                  <a:srgbClr val="002060"/>
                </a:solidFill>
                <a:latin typeface="NikoshBAN" pitchFamily="2" charset="0"/>
                <a:cs typeface="NikoshBAN" pitchFamily="2" charset="0"/>
              </a:rPr>
              <a:t>:</a:t>
            </a:r>
            <a:endParaRPr lang="bn-BD" sz="2800" b="1" i="1" dirty="0" smtClean="0">
              <a:solidFill>
                <a:srgbClr val="002060"/>
              </a:solidFill>
              <a:latin typeface="NikoshBAN" pitchFamily="2" charset="0"/>
              <a:cs typeface="NikoshBAN" pitchFamily="2" charset="0"/>
            </a:endParaRPr>
          </a:p>
          <a:p>
            <a:pPr algn="ctr">
              <a:buNone/>
            </a:pPr>
            <a:r>
              <a:rPr lang="bn-BD" sz="2800" b="1" i="1" dirty="0" smtClean="0">
                <a:solidFill>
                  <a:srgbClr val="002060"/>
                </a:solidFill>
                <a:latin typeface="NikoshBAN" pitchFamily="2" charset="0"/>
                <a:cs typeface="NikoshBAN" pitchFamily="2" charset="0"/>
              </a:rPr>
              <a:t>		</a:t>
            </a:r>
            <a:r>
              <a:rPr lang="bn-BD" sz="2800" b="1" i="1" dirty="0" smtClean="0">
                <a:solidFill>
                  <a:srgbClr val="0000CC"/>
                </a:solidFill>
                <a:latin typeface="NikoshBAN" pitchFamily="2" charset="0"/>
                <a:cs typeface="NikoshBAN" pitchFamily="2" charset="0"/>
              </a:rPr>
              <a:t>ইসলামের ইতিহাস ও সংস্কৃতি</a:t>
            </a:r>
          </a:p>
          <a:p>
            <a:pPr algn="ctr">
              <a:buNone/>
            </a:pPr>
            <a:r>
              <a:rPr lang="en-US" sz="3200" b="1" i="1" dirty="0" err="1" smtClean="0">
                <a:solidFill>
                  <a:srgbClr val="002060"/>
                </a:solidFill>
                <a:latin typeface="NikoshBAN" pitchFamily="2" charset="0"/>
                <a:cs typeface="NikoshBAN" pitchFamily="2" charset="0"/>
              </a:rPr>
              <a:t>সফিউদ্দিন</a:t>
            </a:r>
            <a:r>
              <a:rPr lang="en-US" sz="3200" b="1" i="1" dirty="0" smtClean="0">
                <a:solidFill>
                  <a:srgbClr val="002060"/>
                </a:solidFill>
                <a:latin typeface="NikoshBAN" pitchFamily="2" charset="0"/>
                <a:cs typeface="NikoshBAN" pitchFamily="2" charset="0"/>
              </a:rPr>
              <a:t> </a:t>
            </a:r>
            <a:r>
              <a:rPr lang="en-US" sz="3200" b="1" i="1" dirty="0" err="1" smtClean="0">
                <a:solidFill>
                  <a:srgbClr val="002060"/>
                </a:solidFill>
                <a:latin typeface="NikoshBAN" pitchFamily="2" charset="0"/>
                <a:cs typeface="NikoshBAN" pitchFamily="2" charset="0"/>
              </a:rPr>
              <a:t>সরকার</a:t>
            </a:r>
            <a:r>
              <a:rPr lang="en-US" sz="3200" b="1" i="1" dirty="0" smtClean="0">
                <a:solidFill>
                  <a:srgbClr val="002060"/>
                </a:solidFill>
                <a:latin typeface="NikoshBAN" pitchFamily="2" charset="0"/>
                <a:cs typeface="NikoshBAN" pitchFamily="2" charset="0"/>
              </a:rPr>
              <a:t> </a:t>
            </a:r>
            <a:r>
              <a:rPr lang="en-US" sz="3200" b="1" i="1" dirty="0" err="1" smtClean="0">
                <a:solidFill>
                  <a:srgbClr val="002060"/>
                </a:solidFill>
                <a:latin typeface="NikoshBAN" pitchFamily="2" charset="0"/>
                <a:cs typeface="NikoshBAN" pitchFamily="2" charset="0"/>
              </a:rPr>
              <a:t>একাডেমী</a:t>
            </a:r>
            <a:r>
              <a:rPr lang="en-US" sz="3200" b="1" i="1" dirty="0" smtClean="0">
                <a:solidFill>
                  <a:srgbClr val="002060"/>
                </a:solidFill>
                <a:latin typeface="NikoshBAN" pitchFamily="2" charset="0"/>
                <a:cs typeface="NikoshBAN" pitchFamily="2" charset="0"/>
              </a:rPr>
              <a:t> </a:t>
            </a:r>
            <a:r>
              <a:rPr lang="en-US" sz="3200" b="1" i="1" dirty="0" err="1" smtClean="0">
                <a:solidFill>
                  <a:srgbClr val="002060"/>
                </a:solidFill>
                <a:latin typeface="NikoshBAN" pitchFamily="2" charset="0"/>
                <a:cs typeface="NikoshBAN" pitchFamily="2" charset="0"/>
              </a:rPr>
              <a:t>এন্ড</a:t>
            </a:r>
            <a:r>
              <a:rPr lang="en-US" sz="3200" b="1" i="1" dirty="0" smtClean="0">
                <a:solidFill>
                  <a:srgbClr val="002060"/>
                </a:solidFill>
                <a:latin typeface="NikoshBAN" pitchFamily="2" charset="0"/>
                <a:cs typeface="NikoshBAN" pitchFamily="2" charset="0"/>
              </a:rPr>
              <a:t> </a:t>
            </a:r>
            <a:r>
              <a:rPr lang="en-US" sz="3200" b="1" i="1" dirty="0" err="1" smtClean="0">
                <a:solidFill>
                  <a:srgbClr val="002060"/>
                </a:solidFill>
                <a:latin typeface="NikoshBAN" pitchFamily="2" charset="0"/>
                <a:cs typeface="NikoshBAN" pitchFamily="2" charset="0"/>
              </a:rPr>
              <a:t>কলেজ</a:t>
            </a:r>
            <a:r>
              <a:rPr lang="en-US" sz="3200" b="1" i="1" dirty="0" smtClean="0">
                <a:solidFill>
                  <a:srgbClr val="002060"/>
                </a:solidFill>
                <a:latin typeface="NikoshBAN" pitchFamily="2" charset="0"/>
                <a:cs typeface="NikoshBAN" pitchFamily="2" charset="0"/>
              </a:rPr>
              <a:t> </a:t>
            </a:r>
            <a:endParaRPr lang="bn-BD" sz="3200" b="1" i="1" dirty="0" smtClean="0">
              <a:solidFill>
                <a:srgbClr val="002060"/>
              </a:solidFill>
              <a:latin typeface="NikoshBAN" pitchFamily="2" charset="0"/>
              <a:cs typeface="NikoshBAN" pitchFamily="2" charset="0"/>
            </a:endParaRPr>
          </a:p>
          <a:p>
            <a:pPr algn="ctr">
              <a:buNone/>
            </a:pPr>
            <a:r>
              <a:rPr lang="en-US" sz="2800" b="1" i="1" dirty="0" err="1" smtClean="0">
                <a:solidFill>
                  <a:srgbClr val="415808"/>
                </a:solidFill>
                <a:latin typeface="NikoshBAN" pitchFamily="2" charset="0"/>
                <a:cs typeface="NikoshBAN" pitchFamily="2" charset="0"/>
              </a:rPr>
              <a:t>মোবাইল</a:t>
            </a:r>
            <a:r>
              <a:rPr lang="en-US" sz="2800" b="1" i="1" dirty="0" smtClean="0">
                <a:solidFill>
                  <a:srgbClr val="415808"/>
                </a:solidFill>
                <a:latin typeface="NikoshBAN" pitchFamily="2" charset="0"/>
                <a:cs typeface="NikoshBAN" pitchFamily="2" charset="0"/>
              </a:rPr>
              <a:t> নং:01711565687</a:t>
            </a:r>
            <a:endParaRPr lang="en-US" sz="2800" dirty="0">
              <a:solidFill>
                <a:srgbClr val="415808"/>
              </a:solidFill>
              <a:latin typeface="NikoshLightBAN" panose="02000000000000000000" pitchFamily="2" charset="0"/>
              <a:cs typeface="NikoshLightBAN" panose="02000000000000000000" pitchFamily="2" charset="0"/>
            </a:endParaRPr>
          </a:p>
        </p:txBody>
      </p:sp>
    </p:spTree>
    <p:extLst>
      <p:ext uri="{BB962C8B-B14F-4D97-AF65-F5344CB8AC3E}">
        <p14:creationId xmlns:p14="http://schemas.microsoft.com/office/powerpoint/2010/main" xmlns="" val="2155741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76300"/>
            <a:ext cx="8763000" cy="4572000"/>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just"/>
            <a:endParaRPr lang="en-US" sz="2400" b="1" dirty="0" smtClean="0">
              <a:solidFill>
                <a:schemeClr val="tx1"/>
              </a:solidFill>
              <a:latin typeface="Kalpurush" pitchFamily="2" charset="0"/>
              <a:cs typeface="Kalpurush" pitchFamily="2" charset="0"/>
            </a:endParaRPr>
          </a:p>
          <a:p>
            <a:pPr algn="just"/>
            <a:r>
              <a:rPr lang="bn-BD" sz="2400" b="1" dirty="0" smtClean="0">
                <a:solidFill>
                  <a:srgbClr val="0000CC"/>
                </a:solidFill>
                <a:latin typeface="Kalpurush" pitchFamily="2" charset="0"/>
                <a:cs typeface="Kalpurush" pitchFamily="2" charset="0"/>
              </a:rPr>
              <a:t>কথিত আছে, মহানবি (সা) যে পাথরে ভর করে মিরাজে গিয়েছিলেন, সেই পাথরকে কেন্দ্র করে এ স্থাপত্যটি নির্মিত হয়</a:t>
            </a:r>
            <a:r>
              <a:rPr lang="en-US" sz="2400" b="1" dirty="0" smtClean="0">
                <a:solidFill>
                  <a:srgbClr val="0000CC"/>
                </a:solidFill>
                <a:latin typeface="Kalpurush" pitchFamily="2" charset="0"/>
                <a:cs typeface="Kalpurush" pitchFamily="2" charset="0"/>
              </a:rPr>
              <a:t> </a:t>
            </a:r>
            <a:r>
              <a:rPr lang="en-US" sz="2400" b="1" dirty="0" err="1" smtClean="0">
                <a:solidFill>
                  <a:srgbClr val="0000CC"/>
                </a:solidFill>
                <a:latin typeface="Kalpurush" pitchFamily="2" charset="0"/>
                <a:cs typeface="Kalpurush" pitchFamily="2" charset="0"/>
              </a:rPr>
              <a:t>বলে</a:t>
            </a:r>
            <a:r>
              <a:rPr lang="en-US" sz="2400" b="1" dirty="0" smtClean="0">
                <a:solidFill>
                  <a:srgbClr val="0000CC"/>
                </a:solidFill>
                <a:latin typeface="Kalpurush" pitchFamily="2" charset="0"/>
                <a:cs typeface="Kalpurush" pitchFamily="2" charset="0"/>
              </a:rPr>
              <a:t> </a:t>
            </a:r>
            <a:r>
              <a:rPr lang="en-US" sz="2400" b="1" dirty="0" err="1" smtClean="0">
                <a:solidFill>
                  <a:srgbClr val="0000CC"/>
                </a:solidFill>
                <a:latin typeface="Kalpurush" pitchFamily="2" charset="0"/>
                <a:cs typeface="Kalpurush" pitchFamily="2" charset="0"/>
              </a:rPr>
              <a:t>একে</a:t>
            </a:r>
            <a:r>
              <a:rPr lang="en-US" sz="2400" b="1" dirty="0" smtClean="0">
                <a:solidFill>
                  <a:srgbClr val="0000CC"/>
                </a:solidFill>
                <a:latin typeface="Kalpurush" pitchFamily="2" charset="0"/>
                <a:cs typeface="Kalpurush" pitchFamily="2" charset="0"/>
              </a:rPr>
              <a:t> </a:t>
            </a:r>
            <a:r>
              <a:rPr lang="en-US" sz="2400" b="1" dirty="0" err="1" smtClean="0">
                <a:solidFill>
                  <a:srgbClr val="0000CC"/>
                </a:solidFill>
                <a:latin typeface="Kalpurush" pitchFamily="2" charset="0"/>
                <a:cs typeface="Kalpurush" pitchFamily="2" charset="0"/>
              </a:rPr>
              <a:t>পাথরের</a:t>
            </a:r>
            <a:r>
              <a:rPr lang="en-US" sz="2400" b="1" dirty="0" smtClean="0">
                <a:solidFill>
                  <a:srgbClr val="0000CC"/>
                </a:solidFill>
                <a:latin typeface="Kalpurush" pitchFamily="2" charset="0"/>
                <a:cs typeface="Kalpurush" pitchFamily="2" charset="0"/>
              </a:rPr>
              <a:t>  </a:t>
            </a:r>
            <a:r>
              <a:rPr lang="en-US" sz="2400" b="1" dirty="0" err="1" smtClean="0">
                <a:solidFill>
                  <a:srgbClr val="0000CC"/>
                </a:solidFill>
                <a:latin typeface="Kalpurush" pitchFamily="2" charset="0"/>
                <a:cs typeface="Kalpurush" pitchFamily="2" charset="0"/>
              </a:rPr>
              <a:t>গম্বুজ</a:t>
            </a:r>
            <a:r>
              <a:rPr lang="en-US" sz="2400" b="1" dirty="0" smtClean="0">
                <a:solidFill>
                  <a:srgbClr val="0000CC"/>
                </a:solidFill>
                <a:latin typeface="Kalpurush" pitchFamily="2" charset="0"/>
                <a:cs typeface="Kalpurush" pitchFamily="2" charset="0"/>
              </a:rPr>
              <a:t> </a:t>
            </a:r>
            <a:r>
              <a:rPr lang="en-US" sz="2400" b="1" dirty="0" err="1" smtClean="0">
                <a:solidFill>
                  <a:srgbClr val="0000CC"/>
                </a:solidFill>
                <a:latin typeface="Kalpurush" pitchFamily="2" charset="0"/>
                <a:cs typeface="Kalpurush" pitchFamily="2" charset="0"/>
              </a:rPr>
              <a:t>বলে</a:t>
            </a:r>
            <a:r>
              <a:rPr lang="en-US" sz="2400" b="1" dirty="0" smtClean="0">
                <a:solidFill>
                  <a:srgbClr val="0000CC"/>
                </a:solidFill>
                <a:latin typeface="Kalpurush" pitchFamily="2" charset="0"/>
                <a:cs typeface="Kalpurush" pitchFamily="2" charset="0"/>
              </a:rPr>
              <a:t>  </a:t>
            </a:r>
            <a:r>
              <a:rPr lang="bn-BD" sz="2400" b="1" dirty="0" smtClean="0">
                <a:solidFill>
                  <a:srgbClr val="0000CC"/>
                </a:solidFill>
                <a:latin typeface="Kalpurush" pitchFamily="2" charset="0"/>
                <a:cs typeface="Kalpurush" pitchFamily="2" charset="0"/>
              </a:rPr>
              <a:t>।  </a:t>
            </a:r>
            <a:endParaRPr lang="en-US" sz="2400" b="1" dirty="0" smtClean="0">
              <a:solidFill>
                <a:srgbClr val="0000CC"/>
              </a:solidFill>
              <a:latin typeface="Kalpurush" pitchFamily="2" charset="0"/>
              <a:cs typeface="Kalpurush" pitchFamily="2" charset="0"/>
            </a:endParaRPr>
          </a:p>
          <a:p>
            <a:pPr algn="just"/>
            <a:r>
              <a:rPr lang="en-US" sz="2400" b="1" dirty="0" smtClean="0">
                <a:solidFill>
                  <a:srgbClr val="0000CC"/>
                </a:solidFill>
                <a:latin typeface="Kalpurush" pitchFamily="2" charset="0"/>
                <a:cs typeface="Kalpurush" pitchFamily="2" charset="0"/>
              </a:rPr>
              <a:t>Dome </a:t>
            </a:r>
            <a:r>
              <a:rPr lang="en-US" sz="2400" b="1" dirty="0" err="1" smtClean="0">
                <a:solidFill>
                  <a:srgbClr val="0000CC"/>
                </a:solidFill>
                <a:latin typeface="Kalpurush" pitchFamily="2" charset="0"/>
                <a:cs typeface="Kalpurush" pitchFamily="2" charset="0"/>
              </a:rPr>
              <a:t>শব্দের</a:t>
            </a:r>
            <a:r>
              <a:rPr lang="en-US" sz="2400" b="1" dirty="0" smtClean="0">
                <a:solidFill>
                  <a:srgbClr val="0000CC"/>
                </a:solidFill>
                <a:latin typeface="Kalpurush" pitchFamily="2" charset="0"/>
                <a:cs typeface="Kalpurush" pitchFamily="2" charset="0"/>
              </a:rPr>
              <a:t> </a:t>
            </a:r>
            <a:r>
              <a:rPr lang="en-US" sz="2400" b="1" dirty="0" err="1" smtClean="0">
                <a:solidFill>
                  <a:srgbClr val="0000CC"/>
                </a:solidFill>
                <a:latin typeface="Kalpurush" pitchFamily="2" charset="0"/>
                <a:cs typeface="Kalpurush" pitchFamily="2" charset="0"/>
              </a:rPr>
              <a:t>অর্থ</a:t>
            </a:r>
            <a:r>
              <a:rPr lang="en-US" sz="2400" b="1" dirty="0" smtClean="0">
                <a:solidFill>
                  <a:srgbClr val="0000CC"/>
                </a:solidFill>
                <a:latin typeface="Kalpurush" pitchFamily="2" charset="0"/>
                <a:cs typeface="Kalpurush" pitchFamily="2" charset="0"/>
              </a:rPr>
              <a:t> </a:t>
            </a:r>
            <a:r>
              <a:rPr lang="en-US" sz="2400" b="1" dirty="0" err="1" smtClean="0">
                <a:solidFill>
                  <a:srgbClr val="0000CC"/>
                </a:solidFill>
                <a:latin typeface="Kalpurush" pitchFamily="2" charset="0"/>
                <a:cs typeface="Kalpurush" pitchFamily="2" charset="0"/>
              </a:rPr>
              <a:t>গম্বুজ</a:t>
            </a:r>
            <a:r>
              <a:rPr lang="en-US" sz="2400" b="1" dirty="0" smtClean="0">
                <a:solidFill>
                  <a:srgbClr val="0000CC"/>
                </a:solidFill>
                <a:latin typeface="Kalpurush" pitchFamily="2" charset="0"/>
                <a:cs typeface="Kalpurush" pitchFamily="2" charset="0"/>
              </a:rPr>
              <a:t>,   Rock</a:t>
            </a:r>
            <a:r>
              <a:rPr lang="bn-BD" sz="2400" b="1" dirty="0" smtClean="0">
                <a:solidFill>
                  <a:srgbClr val="0000CC"/>
                </a:solidFill>
                <a:latin typeface="Kalpurush" pitchFamily="2" charset="0"/>
                <a:cs typeface="Kalpurush" pitchFamily="2" charset="0"/>
              </a:rPr>
              <a:t> </a:t>
            </a:r>
            <a:r>
              <a:rPr lang="en-US" sz="2400" b="1" dirty="0" err="1">
                <a:solidFill>
                  <a:srgbClr val="0000CC"/>
                </a:solidFill>
                <a:latin typeface="Kalpurush" pitchFamily="2" charset="0"/>
                <a:cs typeface="Kalpurush" pitchFamily="2" charset="0"/>
              </a:rPr>
              <a:t>শব্দের</a:t>
            </a:r>
            <a:r>
              <a:rPr lang="en-US" sz="2400" b="1" dirty="0">
                <a:solidFill>
                  <a:srgbClr val="0000CC"/>
                </a:solidFill>
                <a:latin typeface="Kalpurush" pitchFamily="2" charset="0"/>
                <a:cs typeface="Kalpurush" pitchFamily="2" charset="0"/>
              </a:rPr>
              <a:t> </a:t>
            </a:r>
            <a:r>
              <a:rPr lang="en-US" sz="2400" b="1" dirty="0" err="1" smtClean="0">
                <a:solidFill>
                  <a:srgbClr val="0000CC"/>
                </a:solidFill>
                <a:latin typeface="Kalpurush" pitchFamily="2" charset="0"/>
                <a:cs typeface="Kalpurush" pitchFamily="2" charset="0"/>
              </a:rPr>
              <a:t>অর্থ</a:t>
            </a:r>
            <a:r>
              <a:rPr lang="bn-BD" sz="2400" b="1" dirty="0" smtClean="0">
                <a:solidFill>
                  <a:srgbClr val="0000CC"/>
                </a:solidFill>
                <a:latin typeface="Kalpurush" pitchFamily="2" charset="0"/>
                <a:cs typeface="Kalpurush" pitchFamily="2" charset="0"/>
              </a:rPr>
              <a:t> পাথর। সুতরাং </a:t>
            </a:r>
            <a:r>
              <a:rPr lang="en-US" sz="2400" b="1" dirty="0">
                <a:solidFill>
                  <a:srgbClr val="0000CC"/>
                </a:solidFill>
                <a:latin typeface="Kalpurush" pitchFamily="2" charset="0"/>
                <a:cs typeface="Kalpurush" pitchFamily="2" charset="0"/>
              </a:rPr>
              <a:t>Dome </a:t>
            </a:r>
            <a:r>
              <a:rPr lang="bn-BD" sz="2400" b="1" dirty="0" smtClean="0">
                <a:solidFill>
                  <a:srgbClr val="0000CC"/>
                </a:solidFill>
                <a:latin typeface="Kalpurush" pitchFamily="2" charset="0"/>
                <a:cs typeface="Kalpurush" pitchFamily="2" charset="0"/>
              </a:rPr>
              <a:t>of the</a:t>
            </a:r>
            <a:r>
              <a:rPr lang="en-US" sz="2400" b="1" dirty="0" smtClean="0">
                <a:solidFill>
                  <a:srgbClr val="0000CC"/>
                </a:solidFill>
                <a:latin typeface="Kalpurush" pitchFamily="2" charset="0"/>
                <a:cs typeface="Kalpurush" pitchFamily="2" charset="0"/>
              </a:rPr>
              <a:t> </a:t>
            </a:r>
            <a:r>
              <a:rPr lang="en-US" sz="2400" b="1" dirty="0">
                <a:solidFill>
                  <a:srgbClr val="0000CC"/>
                </a:solidFill>
                <a:latin typeface="Kalpurush" pitchFamily="2" charset="0"/>
                <a:cs typeface="Kalpurush" pitchFamily="2" charset="0"/>
              </a:rPr>
              <a:t>Rock</a:t>
            </a:r>
            <a:r>
              <a:rPr lang="bn-BD" sz="2400" b="1" dirty="0" smtClean="0">
                <a:solidFill>
                  <a:srgbClr val="0000CC"/>
                </a:solidFill>
                <a:latin typeface="Kalpurush" pitchFamily="2" charset="0"/>
                <a:cs typeface="Kalpurush" pitchFamily="2" charset="0"/>
              </a:rPr>
              <a:t> </a:t>
            </a:r>
            <a:r>
              <a:rPr lang="en-US" sz="2400" b="1" dirty="0" err="1" smtClean="0">
                <a:solidFill>
                  <a:srgbClr val="0000CC"/>
                </a:solidFill>
                <a:latin typeface="Kalpurush" pitchFamily="2" charset="0"/>
                <a:cs typeface="Kalpurush" pitchFamily="2" charset="0"/>
              </a:rPr>
              <a:t>হলো-পাথরের</a:t>
            </a:r>
            <a:r>
              <a:rPr lang="en-US" sz="2400" b="1" dirty="0" smtClean="0">
                <a:solidFill>
                  <a:srgbClr val="0000CC"/>
                </a:solidFill>
                <a:latin typeface="Kalpurush" pitchFamily="2" charset="0"/>
                <a:cs typeface="Kalpurush" pitchFamily="2" charset="0"/>
              </a:rPr>
              <a:t> </a:t>
            </a:r>
            <a:r>
              <a:rPr lang="en-US" sz="2400" b="1" dirty="0" err="1" smtClean="0">
                <a:solidFill>
                  <a:srgbClr val="0000CC"/>
                </a:solidFill>
                <a:latin typeface="Kalpurush" pitchFamily="2" charset="0"/>
                <a:cs typeface="Kalpurush" pitchFamily="2" charset="0"/>
              </a:rPr>
              <a:t>গম্বুজ</a:t>
            </a:r>
            <a:r>
              <a:rPr lang="en-US" sz="2400" b="1" dirty="0" smtClean="0">
                <a:solidFill>
                  <a:srgbClr val="0000CC"/>
                </a:solidFill>
                <a:latin typeface="Kalpurush" pitchFamily="2" charset="0"/>
                <a:cs typeface="Kalpurush" pitchFamily="2" charset="0"/>
              </a:rPr>
              <a:t>।</a:t>
            </a:r>
            <a:r>
              <a:rPr lang="bn-BD" sz="2400" b="1" dirty="0" smtClean="0">
                <a:solidFill>
                  <a:srgbClr val="0000CC"/>
                </a:solidFill>
                <a:latin typeface="Kalpurush" pitchFamily="2" charset="0"/>
                <a:cs typeface="Kalpurush" pitchFamily="2" charset="0"/>
              </a:rPr>
              <a:t> </a:t>
            </a:r>
            <a:endParaRPr lang="en-US" sz="2400" b="1" dirty="0" smtClean="0">
              <a:solidFill>
                <a:srgbClr val="0000CC"/>
              </a:solidFill>
              <a:latin typeface="Kalpurush" pitchFamily="2" charset="0"/>
              <a:cs typeface="Kalpurush" pitchFamily="2" charset="0"/>
            </a:endParaRPr>
          </a:p>
          <a:p>
            <a:pPr algn="just"/>
            <a:r>
              <a:rPr lang="en-US" sz="2400" b="1" dirty="0" err="1" smtClean="0">
                <a:solidFill>
                  <a:srgbClr val="0000CC"/>
                </a:solidFill>
                <a:latin typeface="Kalpurush" pitchFamily="2" charset="0"/>
                <a:cs typeface="Kalpurush" pitchFamily="2" charset="0"/>
              </a:rPr>
              <a:t>আরবিতে</a:t>
            </a:r>
            <a:r>
              <a:rPr lang="bn-BD" sz="2400" b="1" dirty="0" smtClean="0">
                <a:solidFill>
                  <a:srgbClr val="0000CC"/>
                </a:solidFill>
                <a:latin typeface="Kalpurush" pitchFamily="2" charset="0"/>
                <a:cs typeface="Kalpurush" pitchFamily="2" charset="0"/>
              </a:rPr>
              <a:t> </a:t>
            </a:r>
            <a:r>
              <a:rPr lang="en-US" sz="2400" b="1" dirty="0" err="1" smtClean="0">
                <a:solidFill>
                  <a:srgbClr val="0000CC"/>
                </a:solidFill>
                <a:latin typeface="Kalpurush" pitchFamily="2" charset="0"/>
                <a:cs typeface="Kalpurush" pitchFamily="2" charset="0"/>
              </a:rPr>
              <a:t>কুব্বা</a:t>
            </a:r>
            <a:r>
              <a:rPr lang="bn-BD" sz="2400" b="1" dirty="0" smtClean="0">
                <a:solidFill>
                  <a:srgbClr val="0000CC"/>
                </a:solidFill>
                <a:latin typeface="Kalpurush" pitchFamily="2" charset="0"/>
                <a:cs typeface="Kalpurush" pitchFamily="2" charset="0"/>
              </a:rPr>
              <a:t> </a:t>
            </a:r>
            <a:r>
              <a:rPr lang="en-US" sz="2400" b="1" dirty="0" err="1" smtClean="0">
                <a:solidFill>
                  <a:srgbClr val="0000CC"/>
                </a:solidFill>
                <a:latin typeface="Kalpurush" pitchFamily="2" charset="0"/>
                <a:cs typeface="Kalpurush" pitchFamily="2" charset="0"/>
              </a:rPr>
              <a:t>শব্দের</a:t>
            </a:r>
            <a:r>
              <a:rPr lang="en-US" sz="2400" b="1" dirty="0" smtClean="0">
                <a:solidFill>
                  <a:srgbClr val="0000CC"/>
                </a:solidFill>
                <a:latin typeface="Kalpurush" pitchFamily="2" charset="0"/>
                <a:cs typeface="Kalpurush" pitchFamily="2" charset="0"/>
              </a:rPr>
              <a:t> </a:t>
            </a:r>
            <a:r>
              <a:rPr lang="en-US" sz="2400" b="1" dirty="0" err="1" smtClean="0">
                <a:solidFill>
                  <a:srgbClr val="0000CC"/>
                </a:solidFill>
                <a:latin typeface="Kalpurush" pitchFamily="2" charset="0"/>
                <a:cs typeface="Kalpurush" pitchFamily="2" charset="0"/>
              </a:rPr>
              <a:t>অর্থ</a:t>
            </a:r>
            <a:r>
              <a:rPr lang="en-US" sz="2400" b="1" dirty="0">
                <a:solidFill>
                  <a:srgbClr val="0000CC"/>
                </a:solidFill>
                <a:latin typeface="Kalpurush" pitchFamily="2" charset="0"/>
                <a:cs typeface="Kalpurush" pitchFamily="2" charset="0"/>
              </a:rPr>
              <a:t> </a:t>
            </a:r>
            <a:r>
              <a:rPr lang="bn-BD" sz="2400" b="1" dirty="0" smtClean="0">
                <a:solidFill>
                  <a:srgbClr val="0000CC"/>
                </a:solidFill>
                <a:latin typeface="Kalpurush" pitchFamily="2" charset="0"/>
                <a:cs typeface="Kalpurush" pitchFamily="2" charset="0"/>
              </a:rPr>
              <a:t> গম্বুজ, সাখরা শব্দের অর্থ পাথর। </a:t>
            </a:r>
            <a:r>
              <a:rPr lang="bn-BD" sz="2400" b="1" dirty="0">
                <a:solidFill>
                  <a:srgbClr val="0000CC"/>
                </a:solidFill>
                <a:latin typeface="Kalpurush" pitchFamily="2" charset="0"/>
                <a:cs typeface="Kalpurush" pitchFamily="2" charset="0"/>
              </a:rPr>
              <a:t>সুতরাং </a:t>
            </a:r>
            <a:r>
              <a:rPr lang="bn-BD" sz="2400" b="1" dirty="0" smtClean="0">
                <a:solidFill>
                  <a:srgbClr val="0000CC"/>
                </a:solidFill>
                <a:latin typeface="Kalpurush" pitchFamily="2" charset="0"/>
                <a:cs typeface="Kalpurush" pitchFamily="2" charset="0"/>
              </a:rPr>
              <a:t>কুব্বাতুস সাখরা </a:t>
            </a:r>
            <a:r>
              <a:rPr lang="en-US" sz="2400" b="1" dirty="0" err="1" smtClean="0">
                <a:solidFill>
                  <a:srgbClr val="0000CC"/>
                </a:solidFill>
                <a:latin typeface="Kalpurush" pitchFamily="2" charset="0"/>
                <a:cs typeface="Kalpurush" pitchFamily="2" charset="0"/>
              </a:rPr>
              <a:t>হলো-পাথরের</a:t>
            </a:r>
            <a:r>
              <a:rPr lang="en-US" sz="2400" b="1" dirty="0" smtClean="0">
                <a:solidFill>
                  <a:srgbClr val="0000CC"/>
                </a:solidFill>
                <a:latin typeface="Kalpurush" pitchFamily="2" charset="0"/>
                <a:cs typeface="Kalpurush" pitchFamily="2" charset="0"/>
              </a:rPr>
              <a:t> </a:t>
            </a:r>
            <a:r>
              <a:rPr lang="en-US" sz="2400" b="1" dirty="0" err="1">
                <a:solidFill>
                  <a:srgbClr val="0000CC"/>
                </a:solidFill>
                <a:latin typeface="Kalpurush" pitchFamily="2" charset="0"/>
                <a:cs typeface="Kalpurush" pitchFamily="2" charset="0"/>
              </a:rPr>
              <a:t>গম্বুজ</a:t>
            </a:r>
            <a:r>
              <a:rPr lang="en-US" sz="2400" b="1" dirty="0">
                <a:solidFill>
                  <a:srgbClr val="0000CC"/>
                </a:solidFill>
                <a:latin typeface="Kalpurush" pitchFamily="2" charset="0"/>
                <a:cs typeface="Kalpurush" pitchFamily="2" charset="0"/>
              </a:rPr>
              <a:t>। </a:t>
            </a:r>
            <a:endParaRPr lang="en-US" sz="2400" b="1" dirty="0" smtClean="0">
              <a:solidFill>
                <a:srgbClr val="0000CC"/>
              </a:solidFill>
              <a:latin typeface="Kalpurush" pitchFamily="2" charset="0"/>
              <a:cs typeface="Kalpurush" pitchFamily="2" charset="0"/>
            </a:endParaRPr>
          </a:p>
        </p:txBody>
      </p:sp>
      <p:sp>
        <p:nvSpPr>
          <p:cNvPr id="2" name="Title 1"/>
          <p:cNvSpPr>
            <a:spLocks noGrp="1"/>
          </p:cNvSpPr>
          <p:nvPr>
            <p:ph type="title"/>
          </p:nvPr>
        </p:nvSpPr>
        <p:spPr>
          <a:xfrm>
            <a:off x="0" y="266700"/>
            <a:ext cx="9144000" cy="670560"/>
          </a:xfrm>
        </p:spPr>
        <p:style>
          <a:lnRef idx="1">
            <a:schemeClr val="dk1"/>
          </a:lnRef>
          <a:fillRef idx="2">
            <a:schemeClr val="dk1"/>
          </a:fillRef>
          <a:effectRef idx="1">
            <a:schemeClr val="dk1"/>
          </a:effectRef>
          <a:fontRef idx="minor">
            <a:schemeClr val="dk1"/>
          </a:fontRef>
        </p:style>
        <p:txBody>
          <a:bodyPr>
            <a:normAutofit fontScale="90000"/>
          </a:bodyPr>
          <a:lstStyle/>
          <a:p>
            <a:r>
              <a:rPr lang="bn-BD" b="1" dirty="0" smtClean="0">
                <a:solidFill>
                  <a:srgbClr val="0000CC"/>
                </a:solidFill>
                <a:latin typeface="Kalpurush" pitchFamily="2" charset="0"/>
                <a:cs typeface="Kalpurush" pitchFamily="2" charset="0"/>
              </a:rPr>
              <a:t>Dome of the Rock </a:t>
            </a:r>
            <a:r>
              <a:rPr lang="en-US" b="1" dirty="0" err="1" smtClean="0">
                <a:solidFill>
                  <a:srgbClr val="0000CC"/>
                </a:solidFill>
                <a:latin typeface="Kalpurush" pitchFamily="2" charset="0"/>
                <a:cs typeface="Kalpurush" pitchFamily="2" charset="0"/>
              </a:rPr>
              <a:t>বা</a:t>
            </a:r>
            <a:r>
              <a:rPr lang="en-US" b="1" dirty="0" smtClean="0">
                <a:solidFill>
                  <a:srgbClr val="0000CC"/>
                </a:solidFill>
                <a:latin typeface="Kalpurush" pitchFamily="2" charset="0"/>
                <a:cs typeface="Kalpurush" pitchFamily="2" charset="0"/>
              </a:rPr>
              <a:t> </a:t>
            </a:r>
            <a:r>
              <a:rPr lang="en-US" b="1" dirty="0" err="1" smtClean="0">
                <a:solidFill>
                  <a:srgbClr val="0000CC"/>
                </a:solidFill>
                <a:latin typeface="Kalpurush" pitchFamily="2" charset="0"/>
                <a:cs typeface="Kalpurush" pitchFamily="2" charset="0"/>
              </a:rPr>
              <a:t>কুব্বাতুস</a:t>
            </a:r>
            <a:r>
              <a:rPr lang="en-US" b="1" dirty="0" smtClean="0">
                <a:solidFill>
                  <a:srgbClr val="0000CC"/>
                </a:solidFill>
                <a:latin typeface="Kalpurush" pitchFamily="2" charset="0"/>
                <a:cs typeface="Kalpurush" pitchFamily="2" charset="0"/>
              </a:rPr>
              <a:t> </a:t>
            </a:r>
            <a:r>
              <a:rPr lang="en-US" b="1" dirty="0" err="1" smtClean="0">
                <a:solidFill>
                  <a:srgbClr val="0000CC"/>
                </a:solidFill>
                <a:latin typeface="Kalpurush" pitchFamily="2" charset="0"/>
                <a:cs typeface="Kalpurush" pitchFamily="2" charset="0"/>
              </a:rPr>
              <a:t>সাখরা</a:t>
            </a:r>
            <a:r>
              <a:rPr lang="en-US" b="1" dirty="0" smtClean="0">
                <a:solidFill>
                  <a:srgbClr val="0000CC"/>
                </a:solidFill>
                <a:latin typeface="Kalpurush" pitchFamily="2" charset="0"/>
                <a:cs typeface="Kalpurush" pitchFamily="2" charset="0"/>
              </a:rPr>
              <a:t> </a:t>
            </a:r>
            <a:endParaRPr lang="en-US" b="1" dirty="0">
              <a:solidFill>
                <a:srgbClr val="0000CC"/>
              </a:solidFill>
              <a:latin typeface="Kalpurush" pitchFamily="2" charset="0"/>
              <a:cs typeface="Kalpurush" pitchFamily="2" charset="0"/>
            </a:endParaRPr>
          </a:p>
        </p:txBody>
      </p:sp>
    </p:spTree>
    <p:extLst>
      <p:ext uri="{BB962C8B-B14F-4D97-AF65-F5344CB8AC3E}">
        <p14:creationId xmlns="" xmlns:p14="http://schemas.microsoft.com/office/powerpoint/2010/main" val="39611641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4)">
                                      <p:cBhvr>
                                        <p:cTn id="7" dur="5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4)">
                                      <p:cBhvr>
                                        <p:cTn id="12" dur="5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4)">
                                      <p:cBhvr>
                                        <p:cTn id="17" dur="5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4)">
                                      <p:cBhvr>
                                        <p:cTn id="22" dur="5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981200"/>
            <a:ext cx="8610600" cy="3733800"/>
          </a:xfrm>
        </p:spPr>
        <p:style>
          <a:lnRef idx="1">
            <a:schemeClr val="dk1"/>
          </a:lnRef>
          <a:fillRef idx="2">
            <a:schemeClr val="dk1"/>
          </a:fillRef>
          <a:effectRef idx="1">
            <a:schemeClr val="dk1"/>
          </a:effectRef>
          <a:fontRef idx="minor">
            <a:schemeClr val="dk1"/>
          </a:fontRef>
        </p:style>
        <p:txBody>
          <a:bodyPr>
            <a:noAutofit/>
          </a:bodyPr>
          <a:lstStyle/>
          <a:p>
            <a:pPr algn="just"/>
            <a:r>
              <a:rPr lang="bn-BD" sz="2400" b="1" dirty="0" smtClean="0">
                <a:solidFill>
                  <a:srgbClr val="008000"/>
                </a:solidFill>
                <a:latin typeface="Kalpurush" pitchFamily="2" charset="0"/>
                <a:cs typeface="Kalpurush" pitchFamily="2" charset="0"/>
              </a:rPr>
              <a:t>মক্কা মদিনার কর্তৃত্বশালী  আব্দুল্লাহ </a:t>
            </a:r>
            <a:r>
              <a:rPr lang="bn-BD" sz="2400" b="1" dirty="0">
                <a:solidFill>
                  <a:srgbClr val="008000"/>
                </a:solidFill>
                <a:latin typeface="Kalpurush" pitchFamily="2" charset="0"/>
                <a:cs typeface="Kalpurush" pitchFamily="2" charset="0"/>
              </a:rPr>
              <a:t>ইবনে জুবাইয়েরকে রাজনৈতিকভাবে দুর্বল </a:t>
            </a:r>
            <a:r>
              <a:rPr lang="bn-BD" sz="2400" b="1" dirty="0" smtClean="0">
                <a:solidFill>
                  <a:srgbClr val="008000"/>
                </a:solidFill>
                <a:latin typeface="Kalpurush" pitchFamily="2" charset="0"/>
                <a:cs typeface="Kalpurush" pitchFamily="2" charset="0"/>
              </a:rPr>
              <a:t>করার জন্য মুসলমানদের অন্যতম পবিত্রস্থান জেরুজালেমে এটি নির্মিত হ</a:t>
            </a:r>
            <a:r>
              <a:rPr lang="en-US" sz="2400" b="1" dirty="0" err="1" smtClean="0">
                <a:solidFill>
                  <a:srgbClr val="008000"/>
                </a:solidFill>
                <a:latin typeface="Kalpurush" pitchFamily="2" charset="0"/>
                <a:cs typeface="Kalpurush" pitchFamily="2" charset="0"/>
              </a:rPr>
              <a:t>য়েছিল</a:t>
            </a:r>
            <a:r>
              <a:rPr lang="bn-BD" sz="2400" b="1" dirty="0" smtClean="0">
                <a:solidFill>
                  <a:srgbClr val="008000"/>
                </a:solidFill>
                <a:latin typeface="Kalpurush" pitchFamily="2" charset="0"/>
                <a:cs typeface="Kalpurush" pitchFamily="2" charset="0"/>
              </a:rPr>
              <a:t>।</a:t>
            </a:r>
          </a:p>
          <a:p>
            <a:pPr algn="just"/>
            <a:r>
              <a:rPr lang="bn-BD" sz="2800" b="1" dirty="0" smtClean="0">
                <a:solidFill>
                  <a:srgbClr val="008000"/>
                </a:solidFill>
                <a:latin typeface="Kalpurush" pitchFamily="2" charset="0"/>
                <a:cs typeface="Kalpurush" pitchFamily="2" charset="0"/>
              </a:rPr>
              <a:t>মক্কা </a:t>
            </a:r>
            <a:r>
              <a:rPr lang="bn-BD" sz="2800" b="1" dirty="0">
                <a:solidFill>
                  <a:srgbClr val="008000"/>
                </a:solidFill>
                <a:latin typeface="Kalpurush" pitchFamily="2" charset="0"/>
                <a:cs typeface="Kalpurush" pitchFamily="2" charset="0"/>
              </a:rPr>
              <a:t>মদিনার পরিবর্তে </a:t>
            </a:r>
            <a:r>
              <a:rPr lang="bn-IN" sz="2800" b="1" dirty="0" smtClean="0">
                <a:solidFill>
                  <a:srgbClr val="008000"/>
                </a:solidFill>
                <a:latin typeface="Kalpurush" pitchFamily="2" charset="0"/>
                <a:cs typeface="Kalpurush" pitchFamily="2" charset="0"/>
              </a:rPr>
              <a:t>জেরুজালেমে</a:t>
            </a:r>
            <a:r>
              <a:rPr lang="bn-BD" sz="2800" b="1" dirty="0" smtClean="0">
                <a:solidFill>
                  <a:srgbClr val="008000"/>
                </a:solidFill>
                <a:latin typeface="Kalpurush" pitchFamily="2" charset="0"/>
                <a:cs typeface="Kalpurush" pitchFamily="2" charset="0"/>
              </a:rPr>
              <a:t> </a:t>
            </a:r>
            <a:r>
              <a:rPr lang="bn-BD" sz="2800" b="1" dirty="0">
                <a:solidFill>
                  <a:srgbClr val="008000"/>
                </a:solidFill>
                <a:latin typeface="Kalpurush" pitchFamily="2" charset="0"/>
                <a:cs typeface="Kalpurush" pitchFamily="2" charset="0"/>
              </a:rPr>
              <a:t>তওয়াফের ব্যবস্থা করা</a:t>
            </a:r>
            <a:r>
              <a:rPr lang="bn-BD" sz="2800" b="1" dirty="0" smtClean="0">
                <a:solidFill>
                  <a:srgbClr val="008000"/>
                </a:solidFill>
                <a:latin typeface="Kalpurush" pitchFamily="2" charset="0"/>
                <a:cs typeface="Kalpurush" pitchFamily="2" charset="0"/>
              </a:rPr>
              <a:t>।</a:t>
            </a:r>
            <a:r>
              <a:rPr lang="bn-IN" sz="2800" b="1" dirty="0" smtClean="0">
                <a:solidFill>
                  <a:srgbClr val="008000"/>
                </a:solidFill>
                <a:latin typeface="Kalpurush" pitchFamily="2" charset="0"/>
                <a:cs typeface="Kalpurush" pitchFamily="2" charset="0"/>
              </a:rPr>
              <a:t> </a:t>
            </a:r>
            <a:endParaRPr lang="bn-BD" sz="2800" b="1" dirty="0" smtClean="0">
              <a:solidFill>
                <a:srgbClr val="008000"/>
              </a:solidFill>
              <a:latin typeface="Kalpurush" pitchFamily="2" charset="0"/>
              <a:cs typeface="Kalpurush" pitchFamily="2" charset="0"/>
            </a:endParaRPr>
          </a:p>
          <a:p>
            <a:pPr algn="just"/>
            <a:r>
              <a:rPr lang="bn-BD" sz="2400" b="1" dirty="0" smtClean="0">
                <a:solidFill>
                  <a:srgbClr val="008000"/>
                </a:solidFill>
                <a:latin typeface="Kalpurush" pitchFamily="2" charset="0"/>
                <a:cs typeface="Kalpurush" pitchFamily="2" charset="0"/>
              </a:rPr>
              <a:t>ধর্মীয় </a:t>
            </a:r>
            <a:r>
              <a:rPr lang="bn-BD" sz="2400" b="1" dirty="0">
                <a:solidFill>
                  <a:srgbClr val="008000"/>
                </a:solidFill>
                <a:latin typeface="Kalpurush" pitchFamily="2" charset="0"/>
                <a:cs typeface="Kalpurush" pitchFamily="2" charset="0"/>
              </a:rPr>
              <a:t>কারণ হিসেবে বলা যায়ঃ মরুবাসি আরবরা গির্জার কারুকার্য ও শোভা দেখিয়া খ্রিস্টান ধর্মে দিক্ষিত হয়ে যেতে পারে, তাই </a:t>
            </a:r>
            <a:r>
              <a:rPr lang="en-US" sz="2400" b="1" dirty="0" smtClean="0">
                <a:solidFill>
                  <a:srgbClr val="008000"/>
                </a:solidFill>
                <a:latin typeface="Kalpurush" pitchFamily="2" charset="0"/>
                <a:cs typeface="Kalpurush" pitchFamily="2" charset="0"/>
              </a:rPr>
              <a:t> </a:t>
            </a:r>
            <a:r>
              <a:rPr lang="en-US" sz="2400" b="1" dirty="0" err="1" smtClean="0">
                <a:solidFill>
                  <a:srgbClr val="008000"/>
                </a:solidFill>
                <a:latin typeface="Kalpurush" pitchFamily="2" charset="0"/>
                <a:cs typeface="Kalpurush" pitchFamily="2" charset="0"/>
              </a:rPr>
              <a:t>এই</a:t>
            </a:r>
            <a:r>
              <a:rPr lang="en-US" sz="2400" b="1" dirty="0" smtClean="0">
                <a:solidFill>
                  <a:srgbClr val="008000"/>
                </a:solidFill>
                <a:latin typeface="Kalpurush" pitchFamily="2" charset="0"/>
                <a:cs typeface="Kalpurush" pitchFamily="2" charset="0"/>
              </a:rPr>
              <a:t> </a:t>
            </a:r>
            <a:r>
              <a:rPr lang="en-US" sz="2400" b="1" dirty="0" err="1" smtClean="0">
                <a:solidFill>
                  <a:srgbClr val="008000"/>
                </a:solidFill>
                <a:latin typeface="Kalpurush" pitchFamily="2" charset="0"/>
                <a:cs typeface="Kalpurush" pitchFamily="2" charset="0"/>
              </a:rPr>
              <a:t>ভয়ে</a:t>
            </a:r>
            <a:r>
              <a:rPr lang="en-US" sz="2400" b="1" dirty="0" smtClean="0">
                <a:solidFill>
                  <a:srgbClr val="008000"/>
                </a:solidFill>
                <a:latin typeface="Kalpurush" pitchFamily="2" charset="0"/>
                <a:cs typeface="Kalpurush" pitchFamily="2" charset="0"/>
              </a:rPr>
              <a:t> </a:t>
            </a:r>
            <a:r>
              <a:rPr lang="bn-BD" sz="2400" b="1" dirty="0" smtClean="0">
                <a:solidFill>
                  <a:srgbClr val="008000"/>
                </a:solidFill>
                <a:latin typeface="Kalpurush" pitchFamily="2" charset="0"/>
                <a:cs typeface="Kalpurush" pitchFamily="2" charset="0"/>
              </a:rPr>
              <a:t>তিনি </a:t>
            </a:r>
            <a:r>
              <a:rPr lang="bn-BD" sz="2400" b="1" dirty="0">
                <a:solidFill>
                  <a:srgbClr val="008000"/>
                </a:solidFill>
                <a:latin typeface="Kalpurush" pitchFamily="2" charset="0"/>
                <a:cs typeface="Kalpurush" pitchFamily="2" charset="0"/>
              </a:rPr>
              <a:t>কারুকার্য মণ্ডিত এ স্থাপনা নির্মাণ করেন।</a:t>
            </a:r>
            <a:endParaRPr lang="bn-BD" sz="2800" b="1" dirty="0">
              <a:solidFill>
                <a:srgbClr val="008000"/>
              </a:solidFill>
              <a:latin typeface="Kalpurush" pitchFamily="2" charset="0"/>
              <a:cs typeface="Kalpurush" pitchFamily="2" charset="0"/>
            </a:endParaRPr>
          </a:p>
          <a:p>
            <a:endParaRPr lang="en-US" sz="3200" dirty="0">
              <a:solidFill>
                <a:srgbClr val="008000"/>
              </a:solidFill>
            </a:endParaRPr>
          </a:p>
        </p:txBody>
      </p:sp>
      <p:sp>
        <p:nvSpPr>
          <p:cNvPr id="3" name="Title 2"/>
          <p:cNvSpPr>
            <a:spLocks noGrp="1"/>
          </p:cNvSpPr>
          <p:nvPr>
            <p:ph type="title"/>
          </p:nvPr>
        </p:nvSpPr>
        <p:spPr>
          <a:xfrm>
            <a:off x="381000" y="647700"/>
            <a:ext cx="8229600" cy="122936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bn-BD" b="1" dirty="0" smtClean="0">
                <a:solidFill>
                  <a:srgbClr val="0000CC"/>
                </a:solidFill>
                <a:latin typeface="Kalpurush" pitchFamily="2" charset="0"/>
                <a:cs typeface="Kalpurush" pitchFamily="2" charset="0"/>
              </a:rPr>
              <a:t>Dome of the Rock </a:t>
            </a:r>
            <a:r>
              <a:rPr b="1" smtClean="0">
                <a:solidFill>
                  <a:srgbClr val="0000CC"/>
                </a:solidFill>
                <a:latin typeface="Kalpurush" pitchFamily="2" charset="0"/>
                <a:cs typeface="Kalpurush" pitchFamily="2" charset="0"/>
              </a:rPr>
              <a:t>বা কুব্বাতুস সাখরা তৈরীর উদ্দেশ্য </a:t>
            </a:r>
            <a:endParaRPr/>
          </a:p>
        </p:txBody>
      </p:sp>
    </p:spTree>
    <p:extLst>
      <p:ext uri="{BB962C8B-B14F-4D97-AF65-F5344CB8AC3E}">
        <p14:creationId xmlns="" xmlns:p14="http://schemas.microsoft.com/office/powerpoint/2010/main" val="73900244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checkerboard(across)">
                                      <p:cBhvr>
                                        <p:cTn id="7" dur="50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heckerboard(across)">
                                      <p:cBhvr>
                                        <p:cTn id="12" dur="5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checkerboard(across)">
                                      <p:cBhvr>
                                        <p:cTn id="17" dur="5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checkerboard(across)">
                                      <p:cBhvr>
                                        <p:cTn id="22" dur="5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104900"/>
            <a:ext cx="7467600" cy="304698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bn-BD" sz="3200" b="1" dirty="0" smtClean="0">
                <a:latin typeface="Kalpurush" pitchFamily="2" charset="0"/>
                <a:cs typeface="Kalpurush" pitchFamily="2" charset="0"/>
              </a:rPr>
              <a:t>নির্মাতাঃ খলিফা আব্দুল মালিক।</a:t>
            </a:r>
          </a:p>
          <a:p>
            <a:pPr algn="just"/>
            <a:r>
              <a:rPr lang="bn-BD" sz="3200" b="1" dirty="0" smtClean="0">
                <a:latin typeface="Kalpurush" pitchFamily="2" charset="0"/>
                <a:cs typeface="Kalpurush" pitchFamily="2" charset="0"/>
              </a:rPr>
              <a:t>স্থপতিঃ জেরুজালেমের অধিবাসী ইয়াজিদ বিন সালামের উপর নির্মাণ সম্পর্কিত ও প্রকৌশলগত দায়িত্ব প্রদান করা হয়। তবে ইহার প্রকৃ</a:t>
            </a:r>
            <a:r>
              <a:rPr lang="bn-IN" sz="3200" b="1" dirty="0" smtClean="0">
                <a:latin typeface="Kalpurush" pitchFamily="2" charset="0"/>
                <a:cs typeface="Kalpurush" pitchFamily="2" charset="0"/>
              </a:rPr>
              <a:t>ত </a:t>
            </a:r>
            <a:r>
              <a:rPr lang="bn-BD" sz="3200" b="1" dirty="0" smtClean="0">
                <a:latin typeface="Kalpurush" pitchFamily="2" charset="0"/>
                <a:cs typeface="Kalpurush" pitchFamily="2" charset="0"/>
              </a:rPr>
              <a:t>স্থপতির হদিস পাওয়া যায়না।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66700"/>
            <a:ext cx="4648200" cy="5448300"/>
          </a:xfrm>
        </p:spPr>
        <p:style>
          <a:lnRef idx="1">
            <a:schemeClr val="dk1"/>
          </a:lnRef>
          <a:fillRef idx="2">
            <a:schemeClr val="dk1"/>
          </a:fillRef>
          <a:effectRef idx="1">
            <a:schemeClr val="dk1"/>
          </a:effectRef>
          <a:fontRef idx="minor">
            <a:schemeClr val="dk1"/>
          </a:fontRef>
        </p:style>
        <p:txBody>
          <a:bodyPr>
            <a:noAutofit/>
          </a:bodyPr>
          <a:lstStyle/>
          <a:p>
            <a:pPr algn="just"/>
            <a:r>
              <a:rPr lang="bn-BD" sz="2400" b="1" dirty="0" smtClean="0">
                <a:solidFill>
                  <a:srgbClr val="7030A0"/>
                </a:solidFill>
                <a:latin typeface="Kalpurush" pitchFamily="2" charset="0"/>
                <a:cs typeface="Kalpurush" pitchFamily="2" charset="0"/>
              </a:rPr>
              <a:t>বর্ণনা</a:t>
            </a:r>
            <a:endParaRPr lang="en-US" sz="2400" b="1" dirty="0" smtClean="0">
              <a:solidFill>
                <a:srgbClr val="7030A0"/>
              </a:solidFill>
              <a:latin typeface="Kalpurush" pitchFamily="2" charset="0"/>
              <a:cs typeface="Kalpurush" pitchFamily="2" charset="0"/>
            </a:endParaRPr>
          </a:p>
          <a:p>
            <a:pPr algn="just"/>
            <a:r>
              <a:rPr lang="en-US" sz="2400" b="1" dirty="0" err="1" smtClean="0">
                <a:latin typeface="Kalpurush" pitchFamily="2" charset="0"/>
                <a:cs typeface="Kalpurush" pitchFamily="2" charset="0"/>
              </a:rPr>
              <a:t>মেরাজ</a:t>
            </a:r>
            <a:r>
              <a:rPr lang="en-US" sz="2400" b="1" dirty="0" smtClean="0">
                <a:latin typeface="Kalpurush" pitchFamily="2" charset="0"/>
                <a:cs typeface="Kalpurush" pitchFamily="2" charset="0"/>
              </a:rPr>
              <a:t> </a:t>
            </a:r>
            <a:r>
              <a:rPr lang="en-US" sz="2400" b="1" dirty="0" err="1" smtClean="0">
                <a:latin typeface="Kalpurush" pitchFamily="2" charset="0"/>
                <a:cs typeface="Kalpurush" pitchFamily="2" charset="0"/>
              </a:rPr>
              <a:t>গমনের</a:t>
            </a:r>
            <a:r>
              <a:rPr lang="en-US" sz="2400" b="1" dirty="0" smtClean="0">
                <a:latin typeface="Kalpurush" pitchFamily="2" charset="0"/>
                <a:cs typeface="Kalpurush" pitchFamily="2" charset="0"/>
              </a:rPr>
              <a:t>  </a:t>
            </a:r>
            <a:r>
              <a:rPr lang="en-US" sz="2400" b="1" dirty="0" err="1" smtClean="0">
                <a:latin typeface="Kalpurush" pitchFamily="2" charset="0"/>
                <a:cs typeface="Kalpurush" pitchFamily="2" charset="0"/>
              </a:rPr>
              <a:t>সময়</a:t>
            </a:r>
            <a:r>
              <a:rPr lang="en-US" sz="2400" b="1" dirty="0" smtClean="0">
                <a:latin typeface="Kalpurush" pitchFamily="2" charset="0"/>
                <a:cs typeface="Kalpurush" pitchFamily="2" charset="0"/>
              </a:rPr>
              <a:t> </a:t>
            </a:r>
            <a:r>
              <a:rPr lang="en-US" sz="2400" b="1" dirty="0" err="1" smtClean="0">
                <a:latin typeface="Kalpurush" pitchFamily="2" charset="0"/>
                <a:cs typeface="Kalpurush" pitchFamily="2" charset="0"/>
              </a:rPr>
              <a:t>যে</a:t>
            </a:r>
            <a:r>
              <a:rPr lang="en-US" sz="2400" b="1" dirty="0" smtClean="0">
                <a:latin typeface="Kalpurush" pitchFamily="2" charset="0"/>
                <a:cs typeface="Kalpurush" pitchFamily="2" charset="0"/>
              </a:rPr>
              <a:t>             </a:t>
            </a:r>
            <a:r>
              <a:rPr lang="bn-BD" sz="2400" b="1" dirty="0" smtClean="0">
                <a:latin typeface="Kalpurush" pitchFamily="2" charset="0"/>
                <a:cs typeface="Kalpurush" pitchFamily="2" charset="0"/>
              </a:rPr>
              <a:t>পবিত্র</a:t>
            </a:r>
            <a:r>
              <a:rPr lang="en-US" sz="2400" b="1" dirty="0" smtClean="0">
                <a:latin typeface="Kalpurush" pitchFamily="2" charset="0"/>
                <a:cs typeface="Kalpurush" pitchFamily="2" charset="0"/>
              </a:rPr>
              <a:t> </a:t>
            </a:r>
            <a:r>
              <a:rPr lang="en-US" sz="2400" b="1" dirty="0" err="1" smtClean="0">
                <a:latin typeface="Kalpurush" pitchFamily="2" charset="0"/>
                <a:cs typeface="Kalpurush" pitchFamily="2" charset="0"/>
              </a:rPr>
              <a:t>পবিত্র</a:t>
            </a:r>
            <a:r>
              <a:rPr lang="en-US" sz="2400" b="1" dirty="0" smtClean="0">
                <a:latin typeface="Kalpurush" pitchFamily="2" charset="0"/>
                <a:cs typeface="Kalpurush" pitchFamily="2" charset="0"/>
              </a:rPr>
              <a:t> </a:t>
            </a:r>
            <a:r>
              <a:rPr lang="en-US" sz="2400" b="1" dirty="0" err="1" smtClean="0">
                <a:latin typeface="Kalpurush" pitchFamily="2" charset="0"/>
                <a:cs typeface="Kalpurush" pitchFamily="2" charset="0"/>
              </a:rPr>
              <a:t>পাথরের</a:t>
            </a:r>
            <a:r>
              <a:rPr lang="en-US" sz="2400" b="1" dirty="0" smtClean="0">
                <a:latin typeface="Kalpurush" pitchFamily="2" charset="0"/>
                <a:cs typeface="Kalpurush" pitchFamily="2" charset="0"/>
              </a:rPr>
              <a:t> </a:t>
            </a:r>
            <a:r>
              <a:rPr lang="en-US" sz="2400" b="1" dirty="0" err="1" smtClean="0">
                <a:latin typeface="Kalpurush" pitchFamily="2" charset="0"/>
                <a:cs typeface="Kalpurush" pitchFamily="2" charset="0"/>
              </a:rPr>
              <a:t>উপর</a:t>
            </a:r>
            <a:r>
              <a:rPr lang="en-US" sz="2400" b="1" dirty="0" smtClean="0">
                <a:latin typeface="Kalpurush" pitchFamily="2" charset="0"/>
                <a:cs typeface="Kalpurush" pitchFamily="2" charset="0"/>
              </a:rPr>
              <a:t> </a:t>
            </a:r>
            <a:r>
              <a:rPr lang="en-US" sz="2400" b="1" dirty="0" err="1" smtClean="0">
                <a:latin typeface="Kalpurush" pitchFamily="2" charset="0"/>
                <a:cs typeface="Kalpurush" pitchFamily="2" charset="0"/>
              </a:rPr>
              <a:t>পা</a:t>
            </a:r>
            <a:r>
              <a:rPr lang="en-US" sz="2400" b="1" dirty="0" smtClean="0">
                <a:latin typeface="Kalpurush" pitchFamily="2" charset="0"/>
                <a:cs typeface="Kalpurush" pitchFamily="2" charset="0"/>
              </a:rPr>
              <a:t> </a:t>
            </a:r>
            <a:r>
              <a:rPr lang="en-US" sz="2400" b="1" dirty="0" err="1" smtClean="0">
                <a:latin typeface="Kalpurush" pitchFamily="2" charset="0"/>
                <a:cs typeface="Kalpurush" pitchFamily="2" charset="0"/>
              </a:rPr>
              <a:t>রেখে</a:t>
            </a:r>
            <a:r>
              <a:rPr lang="en-US" sz="2400" b="1" dirty="0" smtClean="0">
                <a:latin typeface="Kalpurush" pitchFamily="2" charset="0"/>
                <a:cs typeface="Kalpurush" pitchFamily="2" charset="0"/>
              </a:rPr>
              <a:t> </a:t>
            </a:r>
            <a:r>
              <a:rPr lang="en-US" sz="2400" b="1" dirty="0" err="1" smtClean="0">
                <a:latin typeface="Kalpurush" pitchFamily="2" charset="0"/>
                <a:cs typeface="Kalpurush" pitchFamily="2" charset="0"/>
              </a:rPr>
              <a:t>নবি</a:t>
            </a:r>
            <a:r>
              <a:rPr lang="en-US" sz="2400" b="1" dirty="0" smtClean="0">
                <a:latin typeface="Kalpurush" pitchFamily="2" charset="0"/>
                <a:cs typeface="Kalpurush" pitchFamily="2" charset="0"/>
              </a:rPr>
              <a:t> (স: ) </a:t>
            </a:r>
            <a:r>
              <a:rPr lang="en-US" sz="2400" b="1" dirty="0" err="1" smtClean="0">
                <a:latin typeface="Kalpurush" pitchFamily="2" charset="0"/>
                <a:cs typeface="Kalpurush" pitchFamily="2" charset="0"/>
              </a:rPr>
              <a:t>মেরাজে</a:t>
            </a:r>
            <a:r>
              <a:rPr lang="en-US" sz="2400" b="1" dirty="0" smtClean="0">
                <a:latin typeface="Kalpurush" pitchFamily="2" charset="0"/>
                <a:cs typeface="Kalpurush" pitchFamily="2" charset="0"/>
              </a:rPr>
              <a:t> </a:t>
            </a:r>
            <a:r>
              <a:rPr lang="en-US" sz="2400" b="1" dirty="0" err="1" smtClean="0">
                <a:latin typeface="Kalpurush" pitchFamily="2" charset="0"/>
                <a:cs typeface="Kalpurush" pitchFamily="2" charset="0"/>
              </a:rPr>
              <a:t>উঠেছিলেন</a:t>
            </a:r>
            <a:r>
              <a:rPr lang="en-US" sz="2400" b="1" dirty="0" smtClean="0">
                <a:latin typeface="Kalpurush" pitchFamily="2" charset="0"/>
                <a:cs typeface="Kalpurush" pitchFamily="2" charset="0"/>
              </a:rPr>
              <a:t>  </a:t>
            </a:r>
            <a:r>
              <a:rPr lang="en-US" sz="2400" b="1" dirty="0" err="1" smtClean="0">
                <a:latin typeface="Kalpurush" pitchFamily="2" charset="0"/>
                <a:cs typeface="Kalpurush" pitchFamily="2" charset="0"/>
              </a:rPr>
              <a:t>সেই</a:t>
            </a:r>
            <a:r>
              <a:rPr lang="en-US" sz="2400" b="1" dirty="0" smtClean="0">
                <a:latin typeface="Kalpurush" pitchFamily="2" charset="0"/>
                <a:cs typeface="Kalpurush" pitchFamily="2" charset="0"/>
              </a:rPr>
              <a:t> </a:t>
            </a:r>
            <a:r>
              <a:rPr lang="bn-BD" sz="2400" b="1" dirty="0" smtClean="0">
                <a:latin typeface="Kalpurush" pitchFamily="2" charset="0"/>
                <a:cs typeface="Kalpurush" pitchFamily="2" charset="0"/>
              </a:rPr>
              <a:t>পাথরকে </a:t>
            </a:r>
            <a:r>
              <a:rPr lang="en-US" sz="2400" b="1" dirty="0" smtClean="0">
                <a:latin typeface="Kalpurush" pitchFamily="2" charset="0"/>
                <a:cs typeface="Kalpurush" pitchFamily="2" charset="0"/>
              </a:rPr>
              <a:t>       </a:t>
            </a:r>
            <a:r>
              <a:rPr lang="en-US" sz="2400" b="1" dirty="0" err="1" smtClean="0">
                <a:latin typeface="Kalpurush" pitchFamily="2" charset="0"/>
                <a:cs typeface="Kalpurush" pitchFamily="2" charset="0"/>
              </a:rPr>
              <a:t>কেন্দ্র</a:t>
            </a:r>
            <a:r>
              <a:rPr lang="en-US" sz="2400" b="1" dirty="0" smtClean="0">
                <a:latin typeface="Kalpurush" pitchFamily="2" charset="0"/>
                <a:cs typeface="Kalpurush" pitchFamily="2" charset="0"/>
              </a:rPr>
              <a:t> </a:t>
            </a:r>
            <a:r>
              <a:rPr lang="bn-BD" sz="2400" b="1" dirty="0" smtClean="0">
                <a:latin typeface="Kalpurush" pitchFamily="2" charset="0"/>
                <a:cs typeface="Kalpurush" pitchFamily="2" charset="0"/>
              </a:rPr>
              <a:t>করে </a:t>
            </a:r>
            <a:r>
              <a:rPr lang="en-US" sz="2400" b="1" dirty="0" smtClean="0">
                <a:latin typeface="Kalpurush" pitchFamily="2" charset="0"/>
                <a:cs typeface="Kalpurush" pitchFamily="2" charset="0"/>
              </a:rPr>
              <a:t> </a:t>
            </a:r>
            <a:r>
              <a:rPr lang="en-US" sz="2400" b="1" dirty="0" err="1" smtClean="0">
                <a:latin typeface="Kalpurush" pitchFamily="2" charset="0"/>
                <a:cs typeface="Kalpurush" pitchFamily="2" charset="0"/>
              </a:rPr>
              <a:t>এর</a:t>
            </a:r>
            <a:r>
              <a:rPr lang="en-US" sz="2400" b="1" dirty="0" smtClean="0">
                <a:latin typeface="Kalpurush" pitchFamily="2" charset="0"/>
                <a:cs typeface="Kalpurush" pitchFamily="2" charset="0"/>
              </a:rPr>
              <a:t> </a:t>
            </a:r>
            <a:r>
              <a:rPr lang="bn-BD" sz="2400" b="1" dirty="0" smtClean="0">
                <a:latin typeface="Kalpurush" pitchFamily="2" charset="0"/>
                <a:cs typeface="Kalpurush" pitchFamily="2" charset="0"/>
              </a:rPr>
              <a:t>অভ্যন্তরে গোলাকৃতির প্রদক্ষিণ পথের সৃষ্টি করেছে</a:t>
            </a:r>
            <a:r>
              <a:rPr lang="en-US" sz="2400" b="1" dirty="0" smtClean="0">
                <a:latin typeface="Kalpurush" pitchFamily="2" charset="0"/>
                <a:cs typeface="Kalpurush" pitchFamily="2" charset="0"/>
              </a:rPr>
              <a:t>।</a:t>
            </a:r>
            <a:endParaRPr lang="bn-BD" sz="2400" b="1" dirty="0" smtClean="0">
              <a:latin typeface="Kalpurush" pitchFamily="2" charset="0"/>
              <a:cs typeface="Kalpurush" pitchFamily="2" charset="0"/>
            </a:endParaRPr>
          </a:p>
          <a:p>
            <a:pPr algn="just"/>
            <a:r>
              <a:rPr lang="bn-BD" sz="2400" b="1" dirty="0" smtClean="0">
                <a:latin typeface="Kalpurush" pitchFamily="2" charset="0"/>
                <a:cs typeface="Kalpurush" pitchFamily="2" charset="0"/>
              </a:rPr>
              <a:t>স্তম্ভ ও পিলপার উপর নির্মিত খিলান</a:t>
            </a:r>
            <a:r>
              <a:rPr lang="en-US" sz="2400" b="1" dirty="0" smtClean="0">
                <a:latin typeface="Kalpurush" pitchFamily="2" charset="0"/>
                <a:cs typeface="Kalpurush" pitchFamily="2" charset="0"/>
              </a:rPr>
              <a:t> </a:t>
            </a:r>
            <a:r>
              <a:rPr lang="bn-BD" sz="2400" b="1" dirty="0" smtClean="0">
                <a:latin typeface="Kalpurush" pitchFamily="2" charset="0"/>
                <a:cs typeface="Kalpurush" pitchFamily="2" charset="0"/>
              </a:rPr>
              <a:t>রাশি দ্বারা নির্মিত অষ্টভূজ আকৃতির</a:t>
            </a:r>
            <a:r>
              <a:rPr lang="en-US" sz="2400" b="1" dirty="0" smtClean="0">
                <a:latin typeface="Kalpurush" pitchFamily="2" charset="0"/>
                <a:cs typeface="Kalpurush" pitchFamily="2" charset="0"/>
              </a:rPr>
              <a:t> </a:t>
            </a:r>
            <a:r>
              <a:rPr lang="en-US" sz="2400" b="1" dirty="0" err="1" smtClean="0">
                <a:latin typeface="Kalpurush" pitchFamily="2" charset="0"/>
                <a:cs typeface="Kalpurush" pitchFamily="2" charset="0"/>
              </a:rPr>
              <a:t>পরিকল্পনা</a:t>
            </a:r>
            <a:r>
              <a:rPr lang="en-US" sz="2400" b="1" dirty="0" smtClean="0">
                <a:latin typeface="Kalpurush" pitchFamily="2" charset="0"/>
                <a:cs typeface="Kalpurush" pitchFamily="2" charset="0"/>
              </a:rPr>
              <a:t> ও </a:t>
            </a:r>
            <a:r>
              <a:rPr lang="en-US" sz="2400" b="1" dirty="0" err="1" smtClean="0">
                <a:latin typeface="Kalpurush" pitchFamily="2" charset="0"/>
                <a:cs typeface="Kalpurush" pitchFamily="2" charset="0"/>
              </a:rPr>
              <a:t>বহিঃপ্রাচীর</a:t>
            </a:r>
            <a:r>
              <a:rPr lang="en-US" sz="2400" b="1" dirty="0" smtClean="0">
                <a:latin typeface="Kalpurush" pitchFamily="2" charset="0"/>
                <a:cs typeface="Kalpurush" pitchFamily="2" charset="0"/>
              </a:rPr>
              <a:t>  </a:t>
            </a:r>
            <a:r>
              <a:rPr lang="en-US" sz="2400" b="1" dirty="0" err="1" smtClean="0">
                <a:latin typeface="Kalpurush" pitchFamily="2" charset="0"/>
                <a:cs typeface="Kalpurush" pitchFamily="2" charset="0"/>
              </a:rPr>
              <a:t>মধ্যে</a:t>
            </a:r>
            <a:r>
              <a:rPr lang="en-US" sz="2400" b="1" dirty="0" smtClean="0">
                <a:latin typeface="Kalpurush" pitchFamily="2" charset="0"/>
                <a:cs typeface="Kalpurush" pitchFamily="2" charset="0"/>
              </a:rPr>
              <a:t> </a:t>
            </a:r>
            <a:r>
              <a:rPr lang="bn-BD" sz="2400" b="1" dirty="0" smtClean="0">
                <a:latin typeface="Kalpurush" pitchFamily="2" charset="0"/>
                <a:cs typeface="Kalpurush" pitchFamily="2" charset="0"/>
              </a:rPr>
              <a:t>২য় </a:t>
            </a:r>
            <a:r>
              <a:rPr lang="bn-BD" sz="2400" b="1" dirty="0">
                <a:latin typeface="Kalpurush" pitchFamily="2" charset="0"/>
                <a:cs typeface="Kalpurush" pitchFamily="2" charset="0"/>
              </a:rPr>
              <a:t>প্রদক্ষিণ পথের সৃষ্টি </a:t>
            </a:r>
            <a:r>
              <a:rPr lang="bn-BD" sz="2400" b="1" dirty="0" smtClean="0">
                <a:latin typeface="Kalpurush" pitchFamily="2" charset="0"/>
                <a:cs typeface="Kalpurush" pitchFamily="2" charset="0"/>
              </a:rPr>
              <a:t>করেছে।</a:t>
            </a:r>
          </a:p>
        </p:txBody>
      </p:sp>
      <p:pic>
        <p:nvPicPr>
          <p:cNvPr id="5" name="Picture 2"/>
          <p:cNvPicPr>
            <a:picLocks noChangeAspect="1" noChangeArrowheads="1"/>
          </p:cNvPicPr>
          <p:nvPr/>
        </p:nvPicPr>
        <p:blipFill>
          <a:blip r:embed="rId2" cstate="print"/>
          <a:srcRect/>
          <a:stretch>
            <a:fillRect/>
          </a:stretch>
        </p:blipFill>
        <p:spPr bwMode="auto">
          <a:xfrm>
            <a:off x="4953000" y="342900"/>
            <a:ext cx="4191000" cy="5372100"/>
          </a:xfrm>
          <a:prstGeom prst="rect">
            <a:avLst/>
          </a:prstGeom>
          <a:noFill/>
          <a:ln w="9525">
            <a:noFill/>
            <a:miter lim="800000"/>
            <a:headEnd/>
            <a:tailEnd/>
          </a:ln>
        </p:spPr>
      </p:pic>
    </p:spTree>
    <p:extLst>
      <p:ext uri="{BB962C8B-B14F-4D97-AF65-F5344CB8AC3E}">
        <p14:creationId xmlns="" xmlns:p14="http://schemas.microsoft.com/office/powerpoint/2010/main" val="676763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plus(in)">
                                      <p:cBhvr>
                                        <p:cTn id="7" dur="5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plus(in)">
                                      <p:cBhvr>
                                        <p:cTn id="12" dur="5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plus(in)">
                                      <p:cBhvr>
                                        <p:cTn id="17" dur="5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plus(in)">
                                      <p:cBhvr>
                                        <p:cTn id="22" dur="5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62100"/>
            <a:ext cx="8305800" cy="3733800"/>
          </a:xfrm>
        </p:spPr>
        <p:style>
          <a:lnRef idx="3">
            <a:schemeClr val="lt1"/>
          </a:lnRef>
          <a:fillRef idx="1">
            <a:schemeClr val="dk1"/>
          </a:fillRef>
          <a:effectRef idx="1">
            <a:schemeClr val="dk1"/>
          </a:effectRef>
          <a:fontRef idx="minor">
            <a:schemeClr val="lt1"/>
          </a:fontRef>
        </p:style>
        <p:txBody>
          <a:bodyPr>
            <a:normAutofit fontScale="32500" lnSpcReduction="20000"/>
          </a:bodyPr>
          <a:lstStyle/>
          <a:p>
            <a:r>
              <a:rPr lang="bn-BD" sz="8600" b="1" dirty="0" smtClean="0">
                <a:latin typeface="Kalpurush" pitchFamily="2" charset="0"/>
                <a:cs typeface="Kalpurush" pitchFamily="2" charset="0"/>
              </a:rPr>
              <a:t>আব্দুল্লাহ ইবনে জুবাইয়েরের রাজনৈতিক ক্ষমতা হ্রাস।</a:t>
            </a:r>
            <a:endParaRPr lang="bn-IN" sz="8600" b="1" dirty="0" smtClean="0">
              <a:latin typeface="Kalpurush" pitchFamily="2" charset="0"/>
              <a:cs typeface="Kalpurush" pitchFamily="2" charset="0"/>
            </a:endParaRPr>
          </a:p>
          <a:p>
            <a:r>
              <a:rPr lang="bn-IN" sz="8000" b="1" dirty="0" smtClean="0">
                <a:latin typeface="Kalpurush" pitchFamily="2" charset="0"/>
                <a:cs typeface="Kalpurush" pitchFamily="2" charset="0"/>
              </a:rPr>
              <a:t>মক্কা মদিনার গুরুত্ব হ্রাস</a:t>
            </a:r>
            <a:r>
              <a:rPr lang="bn-IN" sz="5900" b="1" dirty="0" smtClean="0">
                <a:latin typeface="Kalpurush" pitchFamily="2" charset="0"/>
                <a:cs typeface="Kalpurush" pitchFamily="2" charset="0"/>
              </a:rPr>
              <a:t>। </a:t>
            </a:r>
            <a:r>
              <a:rPr lang="bn-BD" sz="5900" b="1" dirty="0" smtClean="0">
                <a:latin typeface="Kalpurush" pitchFamily="2" charset="0"/>
                <a:cs typeface="Kalpurush" pitchFamily="2" charset="0"/>
              </a:rPr>
              <a:t>  </a:t>
            </a:r>
          </a:p>
          <a:p>
            <a:r>
              <a:rPr lang="bn-BD" sz="8000" b="1" dirty="0" smtClean="0">
                <a:latin typeface="Kalpurush" pitchFamily="2" charset="0"/>
                <a:cs typeface="Kalpurush" pitchFamily="2" charset="0"/>
              </a:rPr>
              <a:t>জেরুজালেমের গুরুত্ব বৃদ্ধি।</a:t>
            </a:r>
          </a:p>
          <a:p>
            <a:r>
              <a:rPr lang="bn-BD" sz="8000" b="1" dirty="0" smtClean="0">
                <a:latin typeface="Kalpurush" pitchFamily="2" charset="0"/>
                <a:cs typeface="Kalpurush" pitchFamily="2" charset="0"/>
              </a:rPr>
              <a:t>জেরুজালেম</a:t>
            </a:r>
            <a:r>
              <a:rPr lang="bn-IN" sz="8000" b="1" dirty="0" smtClean="0">
                <a:latin typeface="Kalpurush" pitchFamily="2" charset="0"/>
                <a:cs typeface="Kalpurush" pitchFamily="2" charset="0"/>
              </a:rPr>
              <a:t>/ দামেস্কের</a:t>
            </a:r>
            <a:r>
              <a:rPr lang="bn-BD" sz="8000" b="1" dirty="0" smtClean="0">
                <a:latin typeface="Kalpurush" pitchFamily="2" charset="0"/>
                <a:cs typeface="Kalpurush" pitchFamily="2" charset="0"/>
              </a:rPr>
              <a:t> আর্থিক </a:t>
            </a:r>
            <a:r>
              <a:rPr lang="bn-IN" sz="8000" b="1" dirty="0" smtClean="0">
                <a:latin typeface="Kalpurush" pitchFamily="2" charset="0"/>
                <a:cs typeface="Kalpurush" pitchFamily="2" charset="0"/>
              </a:rPr>
              <a:t>সমৃ</a:t>
            </a:r>
            <a:r>
              <a:rPr lang="bn-BD" sz="8000" b="1" dirty="0" smtClean="0">
                <a:latin typeface="Kalpurush" pitchFamily="2" charset="0"/>
                <a:cs typeface="Kalpurush" pitchFamily="2" charset="0"/>
              </a:rPr>
              <a:t>দ্ধি।</a:t>
            </a:r>
            <a:r>
              <a:rPr lang="bn-IN" sz="8000" b="1" dirty="0" smtClean="0">
                <a:latin typeface="Kalpurush" pitchFamily="2" charset="0"/>
                <a:cs typeface="Kalpurush" pitchFamily="2" charset="0"/>
              </a:rPr>
              <a:t> </a:t>
            </a:r>
            <a:endParaRPr lang="bn-BD" sz="8000" b="1" dirty="0" smtClean="0">
              <a:latin typeface="Kalpurush" pitchFamily="2" charset="0"/>
              <a:cs typeface="Kalpurush" pitchFamily="2" charset="0"/>
            </a:endParaRPr>
          </a:p>
          <a:p>
            <a:r>
              <a:rPr lang="bn-BD" sz="8600" b="1" dirty="0" smtClean="0">
                <a:latin typeface="Kalpurush" pitchFamily="2" charset="0"/>
                <a:cs typeface="Kalpurush" pitchFamily="2" charset="0"/>
              </a:rPr>
              <a:t>মুসলিম খলিফা আব্দুল মালিকের শৈল্পিক মনের</a:t>
            </a:r>
            <a:r>
              <a:rPr lang="bn-IN" sz="8600" b="1" dirty="0" smtClean="0">
                <a:latin typeface="Kalpurush" pitchFamily="2" charset="0"/>
                <a:cs typeface="Kalpurush" pitchFamily="2" charset="0"/>
              </a:rPr>
              <a:t> </a:t>
            </a:r>
            <a:r>
              <a:rPr lang="bn-BD" sz="8600" b="1" dirty="0" smtClean="0">
                <a:latin typeface="Kalpurush" pitchFamily="2" charset="0"/>
                <a:cs typeface="Kalpurush" pitchFamily="2" charset="0"/>
              </a:rPr>
              <a:t>পরিচয়বাহক।</a:t>
            </a:r>
            <a:endParaRPr lang="bn-IN" sz="8600" b="1" dirty="0" smtClean="0">
              <a:latin typeface="Kalpurush" pitchFamily="2" charset="0"/>
              <a:cs typeface="Kalpurush" pitchFamily="2" charset="0"/>
            </a:endParaRPr>
          </a:p>
          <a:p>
            <a:r>
              <a:rPr lang="bn-BD" sz="8600" b="1" dirty="0" smtClean="0">
                <a:latin typeface="Kalpurush" pitchFamily="2" charset="0"/>
                <a:cs typeface="Kalpurush" pitchFamily="2" charset="0"/>
              </a:rPr>
              <a:t>পর্যটকের মনের খোরাক</a:t>
            </a:r>
            <a:r>
              <a:rPr lang="bn-BD" sz="6700" b="1" dirty="0" smtClean="0">
                <a:latin typeface="Kalpurush" pitchFamily="2" charset="0"/>
                <a:cs typeface="Kalpurush" pitchFamily="2" charset="0"/>
              </a:rPr>
              <a:t>।</a:t>
            </a:r>
          </a:p>
          <a:p>
            <a:r>
              <a:rPr lang="bn-IN" sz="9800" b="1" dirty="0" smtClean="0">
                <a:latin typeface="Kalpurush" pitchFamily="2" charset="0"/>
                <a:cs typeface="Kalpurush" pitchFamily="2" charset="0"/>
              </a:rPr>
              <a:t>মুসলিম </a:t>
            </a:r>
            <a:r>
              <a:rPr lang="bn-BD" sz="9800" b="1" dirty="0" smtClean="0">
                <a:latin typeface="Kalpurush" pitchFamily="2" charset="0"/>
                <a:cs typeface="Kalpurush" pitchFamily="2" charset="0"/>
              </a:rPr>
              <a:t>স্থাপত্যের অতুলনীয় নিদর্শন।</a:t>
            </a:r>
            <a:endParaRPr lang="bn-IN" sz="9800" b="1" dirty="0" smtClean="0">
              <a:latin typeface="Kalpurush" pitchFamily="2" charset="0"/>
              <a:cs typeface="Kalpurush" pitchFamily="2" charset="0"/>
            </a:endParaRPr>
          </a:p>
          <a:p>
            <a:endParaRPr lang="bn-BD" sz="4000" b="1" dirty="0">
              <a:latin typeface="Kalpurush" pitchFamily="2" charset="0"/>
              <a:cs typeface="Kalpurush" pitchFamily="2" charset="0"/>
            </a:endParaRPr>
          </a:p>
          <a:p>
            <a:endParaRPr lang="bn-BD" dirty="0" smtClean="0"/>
          </a:p>
          <a:p>
            <a:endParaRPr lang="en-US" dirty="0"/>
          </a:p>
        </p:txBody>
      </p:sp>
      <p:sp>
        <p:nvSpPr>
          <p:cNvPr id="3" name="Title 2"/>
          <p:cNvSpPr>
            <a:spLocks noGrp="1"/>
          </p:cNvSpPr>
          <p:nvPr>
            <p:ph type="title"/>
          </p:nvPr>
        </p:nvSpPr>
        <p:spPr>
          <a:xfrm>
            <a:off x="3276600" y="0"/>
            <a:ext cx="2209800" cy="1447800"/>
          </a:xfrm>
        </p:spPr>
        <p:style>
          <a:lnRef idx="3">
            <a:schemeClr val="lt1"/>
          </a:lnRef>
          <a:fillRef idx="1">
            <a:schemeClr val="dk1"/>
          </a:fillRef>
          <a:effectRef idx="1">
            <a:schemeClr val="dk1"/>
          </a:effectRef>
          <a:fontRef idx="minor">
            <a:schemeClr val="lt1"/>
          </a:fontRef>
        </p:style>
        <p:txBody>
          <a:bodyPr>
            <a:normAutofit/>
          </a:bodyPr>
          <a:lstStyle/>
          <a:p>
            <a:r>
              <a:rPr lang="bn-BD" sz="6000" dirty="0" smtClean="0">
                <a:solidFill>
                  <a:srgbClr val="7030A0"/>
                </a:solidFill>
                <a:latin typeface="Kalpurush" pitchFamily="2" charset="0"/>
                <a:cs typeface="Kalpurush" pitchFamily="2" charset="0"/>
              </a:rPr>
              <a:t>গুরুত্ব</a:t>
            </a:r>
            <a:r>
              <a:rPr lang="bn-BD" sz="6000" dirty="0" smtClean="0"/>
              <a:t> </a:t>
            </a:r>
            <a:endParaRPr lang="en-US" sz="6000" dirty="0"/>
          </a:p>
        </p:txBody>
      </p:sp>
    </p:spTree>
    <p:extLst>
      <p:ext uri="{BB962C8B-B14F-4D97-AF65-F5344CB8AC3E}">
        <p14:creationId xmlns="" xmlns:p14="http://schemas.microsoft.com/office/powerpoint/2010/main" val="104584638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down)">
                                      <p:cBhvr>
                                        <p:cTn id="32" dur="50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down)">
                                      <p:cBhvr>
                                        <p:cTn id="37" dur="50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wipe(down)">
                                      <p:cBhvr>
                                        <p:cTn id="42" dur="5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66700"/>
            <a:ext cx="5029200" cy="5105400"/>
          </a:xfrm>
        </p:spPr>
        <p:style>
          <a:lnRef idx="1">
            <a:schemeClr val="accent2"/>
          </a:lnRef>
          <a:fillRef idx="2">
            <a:schemeClr val="accent2"/>
          </a:fillRef>
          <a:effectRef idx="1">
            <a:schemeClr val="accent2"/>
          </a:effectRef>
          <a:fontRef idx="minor">
            <a:schemeClr val="dk1"/>
          </a:fontRef>
        </p:style>
        <p:txBody>
          <a:bodyPr>
            <a:normAutofit fontScale="92500"/>
          </a:bodyPr>
          <a:lstStyle/>
          <a:p>
            <a:pPr algn="just"/>
            <a:r>
              <a:rPr lang="bn-BD" b="1" dirty="0" smtClean="0">
                <a:latin typeface="Kalpurush" pitchFamily="2" charset="0"/>
                <a:cs typeface="Kalpurush" pitchFamily="2" charset="0"/>
              </a:rPr>
              <a:t>কে</a:t>
            </a:r>
            <a:r>
              <a:rPr lang="en-US" b="1" dirty="0" err="1" smtClean="0">
                <a:latin typeface="Kalpurush" pitchFamily="2" charset="0"/>
                <a:cs typeface="Kalpurush" pitchFamily="2" charset="0"/>
              </a:rPr>
              <a:t>ন্দ্রে</a:t>
            </a:r>
            <a:r>
              <a:rPr lang="bn-BD" b="1" dirty="0" smtClean="0">
                <a:latin typeface="Kalpurush" pitchFamily="2" charset="0"/>
                <a:cs typeface="Kalpurush" pitchFamily="2" charset="0"/>
              </a:rPr>
              <a:t> অবস্থিত পাথরকে কেন্দ্র করে স্থাপত্যটি আংটির ন্যায় একটি গোলাকার ইমারত।</a:t>
            </a:r>
            <a:endParaRPr lang="bn-IN" b="1" dirty="0" smtClean="0">
              <a:latin typeface="Kalpurush" pitchFamily="2" charset="0"/>
              <a:cs typeface="Kalpurush" pitchFamily="2" charset="0"/>
            </a:endParaRPr>
          </a:p>
          <a:p>
            <a:pPr algn="just"/>
            <a:r>
              <a:rPr lang="bn-BD" b="1" dirty="0" smtClean="0">
                <a:latin typeface="Kalpurush" pitchFamily="2" charset="0"/>
                <a:cs typeface="Kalpurush" pitchFamily="2" charset="0"/>
              </a:rPr>
              <a:t>ইহার উপরাংশে পিপারের (Drum) উপর ৬৭ ফুট ব্যাসের দুইটি অবিভক্ত কাঠের গম্বুজ রয়েছে।</a:t>
            </a:r>
            <a:endParaRPr lang="en-US" b="1" dirty="0" smtClean="0">
              <a:latin typeface="Kalpurush" pitchFamily="2" charset="0"/>
              <a:cs typeface="Kalpurush" pitchFamily="2" charset="0"/>
            </a:endParaRPr>
          </a:p>
          <a:p>
            <a:pPr algn="just"/>
            <a:r>
              <a:rPr lang="en-US" b="1" dirty="0" err="1" smtClean="0">
                <a:latin typeface="Kalpurush" pitchFamily="2" charset="0"/>
                <a:cs typeface="Kalpurush" pitchFamily="2" charset="0"/>
              </a:rPr>
              <a:t>গম্বুজ</a:t>
            </a:r>
            <a:r>
              <a:rPr lang="en-US" b="1" dirty="0" smtClean="0">
                <a:latin typeface="Kalpurush" pitchFamily="2" charset="0"/>
                <a:cs typeface="Kalpurush" pitchFamily="2" charset="0"/>
              </a:rPr>
              <a:t> </a:t>
            </a:r>
            <a:r>
              <a:rPr lang="en-US" b="1" dirty="0" err="1" smtClean="0">
                <a:latin typeface="Kalpurush" pitchFamily="2" charset="0"/>
                <a:cs typeface="Kalpurush" pitchFamily="2" charset="0"/>
              </a:rPr>
              <a:t>শীর্ষে</a:t>
            </a:r>
            <a:r>
              <a:rPr lang="en-US" b="1" dirty="0" smtClean="0">
                <a:latin typeface="Kalpurush" pitchFamily="2" charset="0"/>
                <a:cs typeface="Kalpurush" pitchFamily="2" charset="0"/>
              </a:rPr>
              <a:t> </a:t>
            </a:r>
            <a:r>
              <a:rPr lang="en-US" b="1" dirty="0" err="1" smtClean="0">
                <a:latin typeface="Kalpurush" pitchFamily="2" charset="0"/>
                <a:cs typeface="Kalpurush" pitchFamily="2" charset="0"/>
              </a:rPr>
              <a:t>ব্রোঞ্জ</a:t>
            </a:r>
            <a:r>
              <a:rPr lang="en-US" b="1" dirty="0" smtClean="0">
                <a:latin typeface="Kalpurush" pitchFamily="2" charset="0"/>
                <a:cs typeface="Kalpurush" pitchFamily="2" charset="0"/>
              </a:rPr>
              <a:t> </a:t>
            </a:r>
            <a:r>
              <a:rPr lang="en-US" b="1" dirty="0" err="1" smtClean="0">
                <a:latin typeface="Kalpurush" pitchFamily="2" charset="0"/>
                <a:cs typeface="Kalpurush" pitchFamily="2" charset="0"/>
              </a:rPr>
              <a:t>নির্মিত</a:t>
            </a:r>
            <a:r>
              <a:rPr lang="en-US" b="1" dirty="0" smtClean="0">
                <a:latin typeface="Kalpurush" pitchFamily="2" charset="0"/>
                <a:cs typeface="Kalpurush" pitchFamily="2" charset="0"/>
              </a:rPr>
              <a:t> </a:t>
            </a:r>
            <a:r>
              <a:rPr lang="en-US" b="1" dirty="0" err="1" smtClean="0">
                <a:latin typeface="Kalpurush" pitchFamily="2" charset="0"/>
                <a:cs typeface="Kalpurush" pitchFamily="2" charset="0"/>
              </a:rPr>
              <a:t>সাড়ে</a:t>
            </a:r>
            <a:r>
              <a:rPr lang="en-US" b="1" dirty="0" smtClean="0">
                <a:latin typeface="Kalpurush" pitchFamily="2" charset="0"/>
                <a:cs typeface="Kalpurush" pitchFamily="2" charset="0"/>
              </a:rPr>
              <a:t> ১৩ </a:t>
            </a:r>
            <a:r>
              <a:rPr lang="en-US" b="1" dirty="0" err="1" smtClean="0">
                <a:latin typeface="Kalpurush" pitchFamily="2" charset="0"/>
                <a:cs typeface="Kalpurush" pitchFamily="2" charset="0"/>
              </a:rPr>
              <a:t>ফুট</a:t>
            </a:r>
            <a:r>
              <a:rPr lang="en-US" b="1" dirty="0" smtClean="0">
                <a:latin typeface="Kalpurush" pitchFamily="2" charset="0"/>
                <a:cs typeface="Kalpurush" pitchFamily="2" charset="0"/>
              </a:rPr>
              <a:t> </a:t>
            </a:r>
            <a:r>
              <a:rPr lang="en-US" b="1" dirty="0" err="1" smtClean="0">
                <a:latin typeface="Kalpurush" pitchFamily="2" charset="0"/>
                <a:cs typeface="Kalpurush" pitchFamily="2" charset="0"/>
              </a:rPr>
              <a:t>একটি</a:t>
            </a:r>
            <a:r>
              <a:rPr lang="en-US" b="1" dirty="0" smtClean="0">
                <a:latin typeface="Kalpurush" pitchFamily="2" charset="0"/>
                <a:cs typeface="Kalpurush" pitchFamily="2" charset="0"/>
              </a:rPr>
              <a:t> </a:t>
            </a:r>
            <a:r>
              <a:rPr lang="en-US" b="1" dirty="0" err="1" smtClean="0">
                <a:latin typeface="Kalpurush" pitchFamily="2" charset="0"/>
                <a:cs typeface="Kalpurush" pitchFamily="2" charset="0"/>
              </a:rPr>
              <a:t>বর্শা</a:t>
            </a:r>
            <a:r>
              <a:rPr lang="en-US" b="1" dirty="0" smtClean="0">
                <a:latin typeface="Kalpurush" pitchFamily="2" charset="0"/>
                <a:cs typeface="Kalpurush" pitchFamily="2" charset="0"/>
              </a:rPr>
              <a:t> </a:t>
            </a:r>
            <a:r>
              <a:rPr lang="en-US" b="1" dirty="0" err="1" smtClean="0">
                <a:latin typeface="Kalpurush" pitchFamily="2" charset="0"/>
                <a:cs typeface="Kalpurush" pitchFamily="2" charset="0"/>
              </a:rPr>
              <a:t>ফলক</a:t>
            </a:r>
            <a:r>
              <a:rPr lang="en-US" b="1" dirty="0" smtClean="0">
                <a:latin typeface="Kalpurush" pitchFamily="2" charset="0"/>
                <a:cs typeface="Kalpurush" pitchFamily="2" charset="0"/>
              </a:rPr>
              <a:t> </a:t>
            </a:r>
            <a:r>
              <a:rPr lang="en-US" b="1" dirty="0" err="1" smtClean="0">
                <a:latin typeface="Kalpurush" pitchFamily="2" charset="0"/>
                <a:cs typeface="Kalpurush" pitchFamily="2" charset="0"/>
              </a:rPr>
              <a:t>রুপে</a:t>
            </a:r>
            <a:r>
              <a:rPr lang="en-US" b="1" dirty="0" smtClean="0">
                <a:latin typeface="Kalpurush" pitchFamily="2" charset="0"/>
                <a:cs typeface="Kalpurush" pitchFamily="2" charset="0"/>
              </a:rPr>
              <a:t> </a:t>
            </a:r>
            <a:r>
              <a:rPr lang="en-US" b="1" dirty="0" err="1" smtClean="0">
                <a:latin typeface="Kalpurush" pitchFamily="2" charset="0"/>
                <a:cs typeface="Kalpurush" pitchFamily="2" charset="0"/>
              </a:rPr>
              <a:t>চূড়া</a:t>
            </a:r>
            <a:r>
              <a:rPr lang="en-US" b="1" dirty="0" smtClean="0">
                <a:latin typeface="Kalpurush" pitchFamily="2" charset="0"/>
                <a:cs typeface="Kalpurush" pitchFamily="2" charset="0"/>
              </a:rPr>
              <a:t> </a:t>
            </a:r>
            <a:r>
              <a:rPr lang="en-US" b="1" dirty="0" err="1" smtClean="0">
                <a:latin typeface="Kalpurush" pitchFamily="2" charset="0"/>
                <a:cs typeface="Kalpurush" pitchFamily="2" charset="0"/>
              </a:rPr>
              <a:t>সংযোজিত</a:t>
            </a:r>
            <a:r>
              <a:rPr lang="en-US" b="1" dirty="0" smtClean="0">
                <a:latin typeface="Kalpurush" pitchFamily="2" charset="0"/>
                <a:cs typeface="Kalpurush" pitchFamily="2" charset="0"/>
              </a:rPr>
              <a:t> </a:t>
            </a:r>
            <a:r>
              <a:rPr lang="en-US" b="1" dirty="0" err="1" smtClean="0">
                <a:latin typeface="Kalpurush" pitchFamily="2" charset="0"/>
                <a:cs typeface="Kalpurush" pitchFamily="2" charset="0"/>
              </a:rPr>
              <a:t>হয়েছে</a:t>
            </a:r>
            <a:r>
              <a:rPr lang="en-US" b="1" dirty="0" smtClean="0">
                <a:latin typeface="Kalpurush" pitchFamily="2" charset="0"/>
                <a:cs typeface="Kalpurush" pitchFamily="2" charset="0"/>
              </a:rPr>
              <a:t> </a:t>
            </a:r>
            <a:r>
              <a:rPr lang="en-US" b="1" dirty="0" err="1" smtClean="0">
                <a:latin typeface="Kalpurush" pitchFamily="2" charset="0"/>
                <a:cs typeface="Kalpurush" pitchFamily="2" charset="0"/>
              </a:rPr>
              <a:t>এবং</a:t>
            </a:r>
            <a:r>
              <a:rPr lang="en-US" b="1" dirty="0" smtClean="0">
                <a:latin typeface="Kalpurush" pitchFamily="2" charset="0"/>
                <a:cs typeface="Kalpurush" pitchFamily="2" charset="0"/>
              </a:rPr>
              <a:t> </a:t>
            </a:r>
            <a:r>
              <a:rPr lang="en-US" b="1" dirty="0" err="1" smtClean="0">
                <a:latin typeface="Kalpurush" pitchFamily="2" charset="0"/>
                <a:cs typeface="Kalpurush" pitchFamily="2" charset="0"/>
              </a:rPr>
              <a:t>তাতে</a:t>
            </a:r>
            <a:r>
              <a:rPr lang="en-US" b="1" dirty="0" smtClean="0">
                <a:latin typeface="Kalpurush" pitchFamily="2" charset="0"/>
                <a:cs typeface="Kalpurush" pitchFamily="2" charset="0"/>
              </a:rPr>
              <a:t> </a:t>
            </a:r>
            <a:r>
              <a:rPr lang="en-US" b="1" dirty="0" err="1" smtClean="0">
                <a:latin typeface="Kalpurush" pitchFamily="2" charset="0"/>
                <a:cs typeface="Kalpurush" pitchFamily="2" charset="0"/>
              </a:rPr>
              <a:t>অর্ধাচন্দ্রাকৃতির</a:t>
            </a:r>
            <a:r>
              <a:rPr lang="en-US" b="1" dirty="0" smtClean="0">
                <a:latin typeface="Kalpurush" pitchFamily="2" charset="0"/>
                <a:cs typeface="Kalpurush" pitchFamily="2" charset="0"/>
              </a:rPr>
              <a:t> </a:t>
            </a:r>
            <a:r>
              <a:rPr lang="en-US" b="1" dirty="0" err="1" smtClean="0">
                <a:latin typeface="Kalpurush" pitchFamily="2" charset="0"/>
                <a:cs typeface="Kalpurush" pitchFamily="2" charset="0"/>
              </a:rPr>
              <a:t>নকশা</a:t>
            </a:r>
            <a:r>
              <a:rPr lang="en-US" b="1" dirty="0" smtClean="0">
                <a:latin typeface="Kalpurush" pitchFamily="2" charset="0"/>
                <a:cs typeface="Kalpurush" pitchFamily="2" charset="0"/>
              </a:rPr>
              <a:t> </a:t>
            </a:r>
            <a:r>
              <a:rPr lang="en-US" b="1" dirty="0" err="1" smtClean="0">
                <a:latin typeface="Kalpurush" pitchFamily="2" charset="0"/>
                <a:cs typeface="Kalpurush" pitchFamily="2" charset="0"/>
              </a:rPr>
              <a:t>স্থাপন</a:t>
            </a:r>
            <a:r>
              <a:rPr lang="en-US" b="1" dirty="0" smtClean="0">
                <a:latin typeface="Kalpurush" pitchFamily="2" charset="0"/>
                <a:cs typeface="Kalpurush" pitchFamily="2" charset="0"/>
              </a:rPr>
              <a:t> </a:t>
            </a:r>
            <a:r>
              <a:rPr lang="en-US" b="1" dirty="0" err="1" smtClean="0">
                <a:latin typeface="Kalpurush" pitchFamily="2" charset="0"/>
                <a:cs typeface="Kalpurush" pitchFamily="2" charset="0"/>
              </a:rPr>
              <a:t>করা</a:t>
            </a:r>
            <a:r>
              <a:rPr lang="en-US" b="1" dirty="0" smtClean="0">
                <a:latin typeface="Kalpurush" pitchFamily="2" charset="0"/>
                <a:cs typeface="Kalpurush" pitchFamily="2" charset="0"/>
              </a:rPr>
              <a:t> </a:t>
            </a:r>
            <a:r>
              <a:rPr lang="en-US" b="1" dirty="0" err="1" smtClean="0">
                <a:latin typeface="Kalpurush" pitchFamily="2" charset="0"/>
                <a:cs typeface="Kalpurush" pitchFamily="2" charset="0"/>
              </a:rPr>
              <a:t>হয়েছে</a:t>
            </a:r>
            <a:r>
              <a:rPr lang="en-US" b="1" dirty="0" smtClean="0">
                <a:latin typeface="Kalpurush" pitchFamily="2" charset="0"/>
                <a:cs typeface="Kalpurush" pitchFamily="2" charset="0"/>
              </a:rPr>
              <a:t>।  </a:t>
            </a:r>
          </a:p>
          <a:p>
            <a:endParaRPr lang="en-US" dirty="0"/>
          </a:p>
        </p:txBody>
      </p:sp>
      <p:pic>
        <p:nvPicPr>
          <p:cNvPr id="5" name="Picture 2"/>
          <p:cNvPicPr>
            <a:picLocks noChangeAspect="1" noChangeArrowheads="1"/>
          </p:cNvPicPr>
          <p:nvPr/>
        </p:nvPicPr>
        <p:blipFill>
          <a:blip r:embed="rId2" cstate="print"/>
          <a:srcRect/>
          <a:stretch>
            <a:fillRect/>
          </a:stretch>
        </p:blipFill>
        <p:spPr bwMode="auto">
          <a:xfrm>
            <a:off x="5257800" y="342900"/>
            <a:ext cx="3581400" cy="510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2000">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fill="hold" grpId="0" nodeType="clickEffect">
                                  <p:stCondLst>
                                    <p:cond delay="0"/>
                                  </p:stCondLst>
                                  <p:childTnLst>
                                    <p:set>
                                      <p:cBhvr>
                                        <p:cTn id="10" dur="2000">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1" presetClass="entr" presetSubtype="0" fill="hold" grpId="0" nodeType="clickEffect">
                                  <p:stCondLst>
                                    <p:cond delay="0"/>
                                  </p:stCondLst>
                                  <p:childTnLst>
                                    <p:set>
                                      <p:cBhvr>
                                        <p:cTn id="14" dur="2000">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1" presetClass="entr" presetSubtype="0" fill="hold" grpId="0" nodeType="clickEffect">
                                  <p:stCondLst>
                                    <p:cond delay="0"/>
                                  </p:stCondLst>
                                  <p:childTnLst>
                                    <p:set>
                                      <p:cBhvr>
                                        <p:cTn id="18" dur="2000">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4400" dirty="0" err="1" smtClean="0">
                <a:solidFill>
                  <a:srgbClr val="008000"/>
                </a:solidFill>
              </a:rPr>
              <a:t>আব্দুল</a:t>
            </a:r>
            <a:r>
              <a:rPr lang="en-US" sz="4400" dirty="0" smtClean="0">
                <a:solidFill>
                  <a:srgbClr val="008000"/>
                </a:solidFill>
              </a:rPr>
              <a:t> </a:t>
            </a:r>
            <a:r>
              <a:rPr lang="en-US" sz="4400" dirty="0" err="1" smtClean="0">
                <a:solidFill>
                  <a:srgbClr val="008000"/>
                </a:solidFill>
              </a:rPr>
              <a:t>মালিকের</a:t>
            </a:r>
            <a:r>
              <a:rPr lang="en-US" sz="4400" dirty="0" smtClean="0">
                <a:solidFill>
                  <a:srgbClr val="008000"/>
                </a:solidFill>
              </a:rPr>
              <a:t> </a:t>
            </a:r>
            <a:r>
              <a:rPr lang="en-US" sz="4400" dirty="0" err="1" smtClean="0">
                <a:solidFill>
                  <a:srgbClr val="008000"/>
                </a:solidFill>
              </a:rPr>
              <a:t>শাসননীতি</a:t>
            </a:r>
            <a:r>
              <a:rPr lang="en-US" sz="4400" dirty="0" smtClean="0">
                <a:solidFill>
                  <a:srgbClr val="008000"/>
                </a:solidFill>
              </a:rPr>
              <a:t> ও </a:t>
            </a:r>
            <a:r>
              <a:rPr lang="en-US" sz="4400" dirty="0" err="1" smtClean="0">
                <a:solidFill>
                  <a:srgbClr val="008000"/>
                </a:solidFill>
              </a:rPr>
              <a:t>সংস্কার</a:t>
            </a:r>
            <a:r>
              <a:rPr lang="en-US" sz="4400" dirty="0" smtClean="0">
                <a:solidFill>
                  <a:srgbClr val="008000"/>
                </a:solidFill>
              </a:rPr>
              <a:t> </a:t>
            </a:r>
            <a:r>
              <a:rPr lang="en-US" sz="4400" dirty="0" err="1" smtClean="0">
                <a:solidFill>
                  <a:srgbClr val="008000"/>
                </a:solidFill>
              </a:rPr>
              <a:t>আলোচনা</a:t>
            </a:r>
            <a:r>
              <a:rPr lang="en-US" sz="4400" dirty="0" smtClean="0">
                <a:solidFill>
                  <a:srgbClr val="008000"/>
                </a:solidFill>
              </a:rPr>
              <a:t> </a:t>
            </a:r>
            <a:r>
              <a:rPr lang="en-US" sz="4400" dirty="0" err="1" smtClean="0">
                <a:solidFill>
                  <a:srgbClr val="008000"/>
                </a:solidFill>
              </a:rPr>
              <a:t>কর</a:t>
            </a:r>
            <a:r>
              <a:rPr lang="en-US" sz="4400" dirty="0" smtClean="0">
                <a:solidFill>
                  <a:srgbClr val="008000"/>
                </a:solidFill>
              </a:rPr>
              <a:t>।</a:t>
            </a:r>
            <a:endParaRPr lang="en-US" sz="4400" dirty="0"/>
          </a:p>
        </p:txBody>
      </p:sp>
      <p:pic>
        <p:nvPicPr>
          <p:cNvPr id="7" name="Content Placeholder 6" descr="download (1).jfif"/>
          <p:cNvPicPr>
            <a:picLocks noGrp="1" noChangeAspect="1"/>
          </p:cNvPicPr>
          <p:nvPr>
            <p:ph sz="half" idx="1"/>
          </p:nvPr>
        </p:nvPicPr>
        <p:blipFill>
          <a:blip r:embed="rId2"/>
          <a:stretch>
            <a:fillRect/>
          </a:stretch>
        </p:blipFill>
        <p:spPr>
          <a:xfrm>
            <a:off x="381000" y="0"/>
            <a:ext cx="4419600" cy="5372100"/>
          </a:xfrm>
        </p:spPr>
      </p:pic>
      <p:sp>
        <p:nvSpPr>
          <p:cNvPr id="8" name="Title 7"/>
          <p:cNvSpPr>
            <a:spLocks noGrp="1"/>
          </p:cNvSpPr>
          <p:nvPr>
            <p:ph type="title"/>
          </p:nvPr>
        </p:nvSpPr>
        <p:spPr>
          <a:xfrm>
            <a:off x="4800600" y="127000"/>
            <a:ext cx="3886200" cy="1016000"/>
          </a:xfrm>
        </p:spPr>
        <p:style>
          <a:lnRef idx="2">
            <a:schemeClr val="dk1">
              <a:shade val="50000"/>
            </a:schemeClr>
          </a:lnRef>
          <a:fillRef idx="1">
            <a:schemeClr val="dk1"/>
          </a:fillRef>
          <a:effectRef idx="0">
            <a:schemeClr val="dk1"/>
          </a:effectRef>
          <a:fontRef idx="minor">
            <a:schemeClr val="lt1"/>
          </a:fontRef>
        </p:style>
        <p:txBody>
          <a:bodyPr/>
          <a:lstStyle/>
          <a:p>
            <a:r>
              <a:rPr smtClean="0"/>
              <a:t>বাড়ীর কাজ</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heel(4)">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heel(4)">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123" y="125106"/>
            <a:ext cx="8915400" cy="5481851"/>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5" name="Rounded Rectangle 4"/>
          <p:cNvSpPr/>
          <p:nvPr/>
        </p:nvSpPr>
        <p:spPr>
          <a:xfrm>
            <a:off x="3297346" y="366852"/>
            <a:ext cx="2577158" cy="564008"/>
          </a:xfrm>
          <a:prstGeom prst="roundRect">
            <a:avLst>
              <a:gd name="adj" fmla="val 0"/>
            </a:avLst>
          </a:prstGeom>
          <a:noFill/>
          <a:ln w="38100">
            <a:solidFill>
              <a:srgbClr val="7030A0"/>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1872234">
              <a:lnSpc>
                <a:spcPct val="90000"/>
              </a:lnSpc>
              <a:spcBef>
                <a:spcPct val="0"/>
              </a:spcBef>
              <a:spcAft>
                <a:spcPct val="35000"/>
              </a:spcAft>
            </a:pPr>
            <a:r>
              <a:rPr lang="bn-BD" sz="3700" dirty="0">
                <a:ln w="1905"/>
                <a:solidFill>
                  <a:schemeClr val="tx1"/>
                </a:solidFill>
                <a:effectLst>
                  <a:innerShdw blurRad="69850" dist="43180" dir="5400000">
                    <a:srgbClr val="000000">
                      <a:alpha val="65000"/>
                    </a:srgbClr>
                  </a:innerShdw>
                </a:effectLst>
                <a:latin typeface="NikoshBAN" pitchFamily="2" charset="0"/>
                <a:cs typeface="NikoshBAN" pitchFamily="2" charset="0"/>
              </a:rPr>
              <a:t>মূল্যায়ন</a:t>
            </a:r>
            <a:endParaRPr lang="en-US" sz="3700" dirty="0">
              <a:ln w="1905"/>
              <a:solidFill>
                <a:schemeClr val="tx1"/>
              </a:solidFill>
              <a:effectLst>
                <a:innerShdw blurRad="69850" dist="43180" dir="5400000">
                  <a:srgbClr val="000000">
                    <a:alpha val="65000"/>
                  </a:srgbClr>
                </a:innerShdw>
              </a:effectLst>
              <a:latin typeface="NikoshBAN" pitchFamily="2" charset="0"/>
              <a:cs typeface="NikoshBAN" pitchFamily="2" charset="0"/>
            </a:endParaRPr>
          </a:p>
        </p:txBody>
      </p:sp>
      <p:sp>
        <p:nvSpPr>
          <p:cNvPr id="11" name="Rectangle 10"/>
          <p:cNvSpPr/>
          <p:nvPr/>
        </p:nvSpPr>
        <p:spPr>
          <a:xfrm>
            <a:off x="369422" y="985650"/>
            <a:ext cx="8124875" cy="40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r>
              <a:rPr lang="bn-IN" sz="2800" b="1" dirty="0" smtClean="0">
                <a:solidFill>
                  <a:schemeClr val="bg1"/>
                </a:solidFill>
                <a:latin typeface="Kalpurush" pitchFamily="2" charset="0"/>
                <a:cs typeface="Kalpurush" pitchFamily="2" charset="0"/>
              </a:rPr>
              <a:t>১। </a:t>
            </a:r>
            <a:r>
              <a:rPr lang="bn-BD" sz="2800" b="1" dirty="0" smtClean="0">
                <a:solidFill>
                  <a:schemeClr val="bg1"/>
                </a:solidFill>
                <a:latin typeface="Kalpurush" pitchFamily="2" charset="0"/>
                <a:cs typeface="Kalpurush" pitchFamily="2" charset="0"/>
              </a:rPr>
              <a:t>Dome of the Rock কে</a:t>
            </a:r>
            <a:r>
              <a:rPr lang="bn-IN" sz="2800" b="1" dirty="0" smtClean="0">
                <a:solidFill>
                  <a:schemeClr val="bg1"/>
                </a:solidFill>
                <a:latin typeface="Kalpurush" pitchFamily="2" charset="0"/>
                <a:cs typeface="Kalpurush" pitchFamily="2" charset="0"/>
              </a:rPr>
              <a:t> নির্মাণ করেন</a:t>
            </a:r>
            <a:r>
              <a:rPr lang="bn-BD" sz="2800" b="1" dirty="0" smtClean="0">
                <a:solidFill>
                  <a:schemeClr val="bg1"/>
                </a:solidFill>
                <a:latin typeface="Kalpurush" pitchFamily="2" charset="0"/>
                <a:cs typeface="Kalpurush" pitchFamily="2" charset="0"/>
              </a:rPr>
              <a:t>?</a:t>
            </a:r>
            <a:endParaRPr lang="en-US" sz="2800" b="1" dirty="0">
              <a:solidFill>
                <a:schemeClr val="bg1"/>
              </a:solidFill>
              <a:latin typeface="Kalpurush" pitchFamily="2" charset="0"/>
              <a:cs typeface="Kalpurush" pitchFamily="2" charset="0"/>
            </a:endParaRPr>
          </a:p>
        </p:txBody>
      </p:sp>
      <p:sp>
        <p:nvSpPr>
          <p:cNvPr id="12" name="Rectangle 11"/>
          <p:cNvSpPr/>
          <p:nvPr/>
        </p:nvSpPr>
        <p:spPr>
          <a:xfrm>
            <a:off x="369422" y="1853280"/>
            <a:ext cx="8124875" cy="40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r>
              <a:rPr lang="bn-IN" sz="2800" b="1" dirty="0">
                <a:solidFill>
                  <a:schemeClr val="bg1"/>
                </a:solidFill>
                <a:latin typeface="Kalpurush" pitchFamily="2" charset="0"/>
                <a:cs typeface="Kalpurush" pitchFamily="2" charset="0"/>
              </a:rPr>
              <a:t>২</a:t>
            </a:r>
            <a:r>
              <a:rPr lang="bn-IN" sz="2800" b="1" dirty="0" smtClean="0">
                <a:solidFill>
                  <a:schemeClr val="bg1"/>
                </a:solidFill>
                <a:latin typeface="Kalpurush" pitchFamily="2" charset="0"/>
                <a:cs typeface="Kalpurush" pitchFamily="2" charset="0"/>
              </a:rPr>
              <a:t>। </a:t>
            </a:r>
            <a:r>
              <a:rPr lang="bn-BD" sz="2800" b="1" dirty="0" smtClean="0">
                <a:solidFill>
                  <a:schemeClr val="bg1"/>
                </a:solidFill>
                <a:latin typeface="Kalpurush" pitchFamily="2" charset="0"/>
                <a:cs typeface="Kalpurush" pitchFamily="2" charset="0"/>
              </a:rPr>
              <a:t>কুব্বাতুস সাখরা </a:t>
            </a:r>
            <a:r>
              <a:rPr lang="bn-IN" sz="2800" b="1" dirty="0" smtClean="0">
                <a:solidFill>
                  <a:schemeClr val="bg1"/>
                </a:solidFill>
                <a:latin typeface="Kalpurush" pitchFamily="2" charset="0"/>
                <a:cs typeface="Kalpurush" pitchFamily="2" charset="0"/>
              </a:rPr>
              <a:t>কোথায় অবস্থিত</a:t>
            </a:r>
            <a:r>
              <a:rPr lang="bn-BD" sz="2800" b="1" dirty="0" smtClean="0">
                <a:solidFill>
                  <a:schemeClr val="bg1"/>
                </a:solidFill>
                <a:latin typeface="Kalpurush" pitchFamily="2" charset="0"/>
                <a:cs typeface="Kalpurush" pitchFamily="2" charset="0"/>
              </a:rPr>
              <a:t>?</a:t>
            </a:r>
            <a:endParaRPr lang="en-US" sz="2800" b="1" dirty="0">
              <a:solidFill>
                <a:schemeClr val="bg1"/>
              </a:solidFill>
              <a:latin typeface="Kalpurush" pitchFamily="2" charset="0"/>
              <a:cs typeface="Kalpurush" pitchFamily="2" charset="0"/>
            </a:endParaRPr>
          </a:p>
        </p:txBody>
      </p:sp>
      <p:sp>
        <p:nvSpPr>
          <p:cNvPr id="13" name="Rectangle 12"/>
          <p:cNvSpPr/>
          <p:nvPr/>
        </p:nvSpPr>
        <p:spPr>
          <a:xfrm>
            <a:off x="369422" y="1412256"/>
            <a:ext cx="8124875" cy="40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r>
              <a:rPr lang="bn-IN" sz="2800" b="1" dirty="0" smtClean="0">
                <a:solidFill>
                  <a:srgbClr val="7030A0"/>
                </a:solidFill>
                <a:latin typeface="Kalpurush" pitchFamily="2" charset="0"/>
                <a:cs typeface="Kalpurush" pitchFamily="2" charset="0"/>
              </a:rPr>
              <a:t>উত্তরঃ খলিফা আব্দুল মালিক।</a:t>
            </a:r>
            <a:endParaRPr lang="en-US" sz="2800" b="1" dirty="0">
              <a:solidFill>
                <a:srgbClr val="7030A0"/>
              </a:solidFill>
              <a:latin typeface="Kalpurush" pitchFamily="2" charset="0"/>
              <a:cs typeface="Kalpurush" pitchFamily="2" charset="0"/>
            </a:endParaRPr>
          </a:p>
        </p:txBody>
      </p:sp>
      <p:sp>
        <p:nvSpPr>
          <p:cNvPr id="14" name="Rectangle 13"/>
          <p:cNvSpPr/>
          <p:nvPr/>
        </p:nvSpPr>
        <p:spPr>
          <a:xfrm>
            <a:off x="369422" y="3140534"/>
            <a:ext cx="8124875" cy="1317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r>
              <a:rPr lang="bn-IN" sz="2500" b="1" dirty="0" smtClean="0">
                <a:solidFill>
                  <a:srgbClr val="7030A0"/>
                </a:solidFill>
                <a:latin typeface="Kalpurush" pitchFamily="2" charset="0"/>
                <a:cs typeface="Kalpurush" pitchFamily="2" charset="0"/>
              </a:rPr>
              <a:t>উত্তরঃ আর্থ-রাজনৈতিক। </a:t>
            </a:r>
            <a:endParaRPr lang="en-US" sz="2500" b="1" dirty="0" smtClean="0">
              <a:solidFill>
                <a:srgbClr val="7030A0"/>
              </a:solidFill>
              <a:latin typeface="Kalpurush" pitchFamily="2" charset="0"/>
              <a:cs typeface="Kalpurush" pitchFamily="2" charset="0"/>
            </a:endParaRPr>
          </a:p>
          <a:p>
            <a:r>
              <a:rPr lang="en-US" sz="2500" b="1" dirty="0" smtClean="0">
                <a:solidFill>
                  <a:schemeClr val="bg1"/>
                </a:solidFill>
                <a:latin typeface="Kalpurush" pitchFamily="2" charset="0"/>
                <a:cs typeface="Kalpurush" pitchFamily="2" charset="0"/>
              </a:rPr>
              <a:t>৪।আরব </a:t>
            </a:r>
            <a:r>
              <a:rPr lang="en-US" sz="2500" b="1" dirty="0" err="1" smtClean="0">
                <a:solidFill>
                  <a:schemeClr val="bg1"/>
                </a:solidFill>
                <a:latin typeface="Kalpurush" pitchFamily="2" charset="0"/>
                <a:cs typeface="Kalpurush" pitchFamily="2" charset="0"/>
              </a:rPr>
              <a:t>জাতীয়তাবাদের</a:t>
            </a:r>
            <a:r>
              <a:rPr lang="en-US" sz="2500" b="1" dirty="0" smtClean="0">
                <a:solidFill>
                  <a:schemeClr val="bg1"/>
                </a:solidFill>
                <a:latin typeface="Kalpurush" pitchFamily="2" charset="0"/>
                <a:cs typeface="Kalpurush" pitchFamily="2" charset="0"/>
              </a:rPr>
              <a:t> </a:t>
            </a:r>
            <a:r>
              <a:rPr lang="en-US" sz="2500" b="1" dirty="0" err="1" smtClean="0">
                <a:solidFill>
                  <a:schemeClr val="bg1"/>
                </a:solidFill>
                <a:latin typeface="Kalpurush" pitchFamily="2" charset="0"/>
                <a:cs typeface="Kalpurush" pitchFamily="2" charset="0"/>
              </a:rPr>
              <a:t>প্রতিষ্ঠাতা</a:t>
            </a:r>
            <a:r>
              <a:rPr lang="en-US" sz="2500" b="1" dirty="0" smtClean="0">
                <a:solidFill>
                  <a:schemeClr val="bg1"/>
                </a:solidFill>
                <a:latin typeface="Kalpurush" pitchFamily="2" charset="0"/>
                <a:cs typeface="Kalpurush" pitchFamily="2" charset="0"/>
              </a:rPr>
              <a:t> </a:t>
            </a:r>
            <a:r>
              <a:rPr lang="en-US" sz="2500" b="1" dirty="0" err="1" smtClean="0">
                <a:solidFill>
                  <a:schemeClr val="bg1"/>
                </a:solidFill>
                <a:latin typeface="Kalpurush" pitchFamily="2" charset="0"/>
                <a:cs typeface="Kalpurush" pitchFamily="2" charset="0"/>
              </a:rPr>
              <a:t>কে</a:t>
            </a:r>
            <a:r>
              <a:rPr lang="en-US" sz="2500" b="1" dirty="0" smtClean="0">
                <a:solidFill>
                  <a:schemeClr val="bg1"/>
                </a:solidFill>
                <a:latin typeface="Kalpurush" pitchFamily="2" charset="0"/>
                <a:cs typeface="Kalpurush" pitchFamily="2" charset="0"/>
              </a:rPr>
              <a:t>?    </a:t>
            </a:r>
          </a:p>
          <a:p>
            <a:r>
              <a:rPr lang="en-US" sz="2500" b="1" dirty="0" err="1" smtClean="0">
                <a:solidFill>
                  <a:srgbClr val="7030A0"/>
                </a:solidFill>
                <a:latin typeface="Kalpurush" pitchFamily="2" charset="0"/>
                <a:cs typeface="Kalpurush" pitchFamily="2" charset="0"/>
              </a:rPr>
              <a:t>উওর</a:t>
            </a:r>
            <a:r>
              <a:rPr lang="en-US" sz="2500" b="1" dirty="0" smtClean="0">
                <a:solidFill>
                  <a:srgbClr val="7030A0"/>
                </a:solidFill>
                <a:latin typeface="Kalpurush" pitchFamily="2" charset="0"/>
                <a:cs typeface="Kalpurush" pitchFamily="2" charset="0"/>
              </a:rPr>
              <a:t>: </a:t>
            </a:r>
            <a:r>
              <a:rPr lang="en-US" sz="2500" b="1" dirty="0" err="1" smtClean="0">
                <a:solidFill>
                  <a:srgbClr val="7030A0"/>
                </a:solidFill>
                <a:latin typeface="Kalpurush" pitchFamily="2" charset="0"/>
                <a:cs typeface="Kalpurush" pitchFamily="2" charset="0"/>
              </a:rPr>
              <a:t>আব্দুল</a:t>
            </a:r>
            <a:r>
              <a:rPr lang="en-US" sz="2500" b="1" dirty="0" smtClean="0">
                <a:solidFill>
                  <a:srgbClr val="7030A0"/>
                </a:solidFill>
                <a:latin typeface="Kalpurush" pitchFamily="2" charset="0"/>
                <a:cs typeface="Kalpurush" pitchFamily="2" charset="0"/>
              </a:rPr>
              <a:t> </a:t>
            </a:r>
            <a:r>
              <a:rPr lang="en-US" sz="2500" b="1" dirty="0" err="1" smtClean="0">
                <a:solidFill>
                  <a:srgbClr val="7030A0"/>
                </a:solidFill>
                <a:latin typeface="Kalpurush" pitchFamily="2" charset="0"/>
                <a:cs typeface="Kalpurush" pitchFamily="2" charset="0"/>
              </a:rPr>
              <a:t>মালিক</a:t>
            </a:r>
            <a:r>
              <a:rPr lang="en-US" sz="2500" b="1" dirty="0" smtClean="0">
                <a:solidFill>
                  <a:srgbClr val="7030A0"/>
                </a:solidFill>
                <a:latin typeface="Kalpurush" pitchFamily="2" charset="0"/>
                <a:cs typeface="Kalpurush" pitchFamily="2" charset="0"/>
              </a:rPr>
              <a:t>।</a:t>
            </a:r>
            <a:endParaRPr lang="en-US" sz="2500" b="1" dirty="0">
              <a:solidFill>
                <a:srgbClr val="7030A0"/>
              </a:solidFill>
              <a:latin typeface="Kalpurush" pitchFamily="2" charset="0"/>
              <a:cs typeface="Kalpurush" pitchFamily="2" charset="0"/>
            </a:endParaRPr>
          </a:p>
        </p:txBody>
      </p:sp>
      <p:sp>
        <p:nvSpPr>
          <p:cNvPr id="15" name="Rectangle 14"/>
          <p:cNvSpPr/>
          <p:nvPr/>
        </p:nvSpPr>
        <p:spPr>
          <a:xfrm>
            <a:off x="422861" y="2329070"/>
            <a:ext cx="8124875" cy="40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r>
              <a:rPr lang="bn-IN" sz="2800" dirty="0" smtClean="0">
                <a:solidFill>
                  <a:srgbClr val="7030A0"/>
                </a:solidFill>
                <a:latin typeface="Kalpurush" pitchFamily="2" charset="0"/>
                <a:cs typeface="Kalpurush" pitchFamily="2" charset="0"/>
              </a:rPr>
              <a:t>উত্তরঃ জেরুজালেমে।</a:t>
            </a:r>
            <a:endParaRPr lang="en-US" sz="2800" dirty="0">
              <a:solidFill>
                <a:srgbClr val="7030A0"/>
              </a:solidFill>
              <a:latin typeface="Kalpurush" pitchFamily="2" charset="0"/>
              <a:cs typeface="Kalpurush" pitchFamily="2" charset="0"/>
            </a:endParaRPr>
          </a:p>
        </p:txBody>
      </p:sp>
      <p:sp>
        <p:nvSpPr>
          <p:cNvPr id="16" name="Rectangle 15"/>
          <p:cNvSpPr/>
          <p:nvPr/>
        </p:nvSpPr>
        <p:spPr>
          <a:xfrm>
            <a:off x="369422" y="2699510"/>
            <a:ext cx="8124875" cy="40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r>
              <a:rPr lang="bn-IN" sz="2800" b="1" dirty="0">
                <a:solidFill>
                  <a:schemeClr val="bg1"/>
                </a:solidFill>
                <a:latin typeface="Kalpurush" pitchFamily="2" charset="0"/>
                <a:cs typeface="Kalpurush" pitchFamily="2" charset="0"/>
              </a:rPr>
              <a:t>৩</a:t>
            </a:r>
            <a:r>
              <a:rPr lang="bn-IN" sz="2800" b="1" dirty="0" smtClean="0">
                <a:solidFill>
                  <a:schemeClr val="bg1"/>
                </a:solidFill>
                <a:latin typeface="Kalpurush" pitchFamily="2" charset="0"/>
                <a:cs typeface="Kalpurush" pitchFamily="2" charset="0"/>
              </a:rPr>
              <a:t>। </a:t>
            </a:r>
            <a:r>
              <a:rPr lang="bn-BD" sz="2800" b="1" dirty="0" smtClean="0">
                <a:solidFill>
                  <a:schemeClr val="bg1"/>
                </a:solidFill>
                <a:latin typeface="Kalpurush" pitchFamily="2" charset="0"/>
                <a:cs typeface="Kalpurush" pitchFamily="2" charset="0"/>
              </a:rPr>
              <a:t>Dome of the Rock নির্মাণের উদ্দেশ্য-</a:t>
            </a:r>
            <a:endParaRPr lang="en-US" sz="2800" b="1" dirty="0">
              <a:solidFill>
                <a:schemeClr val="bg1"/>
              </a:solidFill>
              <a:latin typeface="Kalpurush" pitchFamily="2" charset="0"/>
              <a:cs typeface="Kalpurush" pitchFamily="2" charset="0"/>
            </a:endParaRPr>
          </a:p>
        </p:txBody>
      </p:sp>
    </p:spTree>
    <p:extLst>
      <p:ext uri="{BB962C8B-B14F-4D97-AF65-F5344CB8AC3E}">
        <p14:creationId xmlns:p14="http://schemas.microsoft.com/office/powerpoint/2010/main" xmlns="" val="27238908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04900"/>
            <a:ext cx="8686800" cy="4343400"/>
          </a:xfrm>
        </p:spPr>
        <p:style>
          <a:lnRef idx="3">
            <a:schemeClr val="lt1"/>
          </a:lnRef>
          <a:fillRef idx="1">
            <a:schemeClr val="accent5"/>
          </a:fillRef>
          <a:effectRef idx="1">
            <a:schemeClr val="accent5"/>
          </a:effectRef>
          <a:fontRef idx="minor">
            <a:schemeClr val="lt1"/>
          </a:fontRef>
        </p:style>
        <p:txBody>
          <a:bodyPr>
            <a:noAutofit/>
          </a:bodyPr>
          <a:lstStyle/>
          <a:p>
            <a:pPr algn="just"/>
            <a:endParaRPr lang="en-US" sz="1600" b="1" dirty="0" smtClean="0">
              <a:latin typeface="Kalpurush" pitchFamily="2" charset="0"/>
              <a:cs typeface="Kalpurush" pitchFamily="2" charset="0"/>
            </a:endParaRPr>
          </a:p>
          <a:p>
            <a:pPr algn="just"/>
            <a:endParaRPr lang="en-US" sz="1600" b="1" dirty="0" smtClean="0">
              <a:latin typeface="Kalpurush" pitchFamily="2" charset="0"/>
              <a:cs typeface="Kalpurush" pitchFamily="2" charset="0"/>
            </a:endParaRPr>
          </a:p>
          <a:p>
            <a:pPr algn="just"/>
            <a:r>
              <a:rPr lang="bn-IN" sz="1600" b="1" dirty="0" smtClean="0">
                <a:solidFill>
                  <a:schemeClr val="bg1"/>
                </a:solidFill>
                <a:latin typeface="Kalpurush" pitchFamily="2" charset="0"/>
                <a:cs typeface="Kalpurush" pitchFamily="2" charset="0"/>
              </a:rPr>
              <a:t>আবিসিনিয়ার রাজা</a:t>
            </a:r>
            <a:r>
              <a:rPr lang="bn-BD" sz="1600" b="1" dirty="0" smtClean="0">
                <a:solidFill>
                  <a:schemeClr val="bg1"/>
                </a:solidFill>
                <a:latin typeface="Kalpurush" pitchFamily="2" charset="0"/>
                <a:cs typeface="Kalpurush" pitchFamily="2" charset="0"/>
              </a:rPr>
              <a:t> আবরাহা</a:t>
            </a:r>
            <a:r>
              <a:rPr lang="bn-IN" sz="1600" b="1" dirty="0" smtClean="0">
                <a:solidFill>
                  <a:schemeClr val="bg1"/>
                </a:solidFill>
                <a:latin typeface="Kalpurush" pitchFamily="2" charset="0"/>
                <a:cs typeface="Kalpurush" pitchFamily="2" charset="0"/>
              </a:rPr>
              <a:t> </a:t>
            </a:r>
            <a:r>
              <a:rPr lang="bn-IN" sz="1600" b="1" dirty="0">
                <a:solidFill>
                  <a:schemeClr val="bg1"/>
                </a:solidFill>
                <a:latin typeface="Kalpurush" pitchFamily="2" charset="0"/>
                <a:cs typeface="Kalpurush" pitchFamily="2" charset="0"/>
              </a:rPr>
              <a:t>কাবাঘরের প্রভাবে ঈর্ষা পরায়ণ হয়ে একটি গির্জা নির্মান করেন। তার ইচ্ছা ছিল লোকেরা কাবাঘরের পরিবর্তে নতুন গির্জায় উপাসনা করতে আসবে। কিন্তু তা পূরণ না হওয়ায় তিনি শক্তিশালী প্রাণির সমন্বয়ে গঠিত বাহিনী নিয়ে কাবাঘর ধবংস করতে এসে প্রাকৃতিক প্রতিশোধের কবলে পড়েন</a:t>
            </a:r>
            <a:r>
              <a:rPr lang="bn-IN" sz="1600" b="1" dirty="0" smtClean="0">
                <a:solidFill>
                  <a:schemeClr val="bg1"/>
                </a:solidFill>
                <a:latin typeface="Kalpurush" pitchFamily="2" charset="0"/>
                <a:cs typeface="Kalpurush" pitchFamily="2" charset="0"/>
              </a:rPr>
              <a:t>।</a:t>
            </a:r>
            <a:endParaRPr lang="en-US" sz="1600" b="1" dirty="0">
              <a:solidFill>
                <a:schemeClr val="bg1"/>
              </a:solidFill>
              <a:latin typeface="Kalpurush" pitchFamily="2" charset="0"/>
              <a:cs typeface="Kalpurush" pitchFamily="2" charset="0"/>
            </a:endParaRPr>
          </a:p>
          <a:p>
            <a:pPr algn="just"/>
            <a:endParaRPr lang="en-US" sz="2000" b="1" dirty="0" smtClean="0">
              <a:latin typeface="Kalpurush" pitchFamily="2" charset="0"/>
              <a:cs typeface="Kalpurush" pitchFamily="2" charset="0"/>
            </a:endParaRPr>
          </a:p>
          <a:p>
            <a:pPr algn="just">
              <a:buNone/>
            </a:pPr>
            <a:r>
              <a:rPr lang="en-US" sz="2000" b="1" dirty="0" smtClean="0">
                <a:solidFill>
                  <a:srgbClr val="0000CC"/>
                </a:solidFill>
                <a:latin typeface="Kalpurush" pitchFamily="2" charset="0"/>
                <a:cs typeface="Kalpurush" pitchFamily="2" charset="0"/>
              </a:rPr>
              <a:t>      </a:t>
            </a:r>
            <a:r>
              <a:rPr lang="bn-IN" sz="2000" b="1" dirty="0" smtClean="0">
                <a:solidFill>
                  <a:srgbClr val="0000CC"/>
                </a:solidFill>
                <a:latin typeface="Kalpurush" pitchFamily="2" charset="0"/>
                <a:cs typeface="Kalpurush" pitchFamily="2" charset="0"/>
              </a:rPr>
              <a:t>ক) </a:t>
            </a:r>
            <a:r>
              <a:rPr lang="bn-BD" sz="2000" b="1" dirty="0" smtClean="0">
                <a:solidFill>
                  <a:srgbClr val="0000CC"/>
                </a:solidFill>
                <a:latin typeface="Kalpurush" pitchFamily="2" charset="0"/>
                <a:cs typeface="Kalpurush" pitchFamily="2" charset="0"/>
              </a:rPr>
              <a:t>দামেস্কে কত সালে টাকশাল নির্মান করা হয়</a:t>
            </a:r>
            <a:r>
              <a:rPr lang="bn-IN" sz="2000" b="1" dirty="0" smtClean="0">
                <a:solidFill>
                  <a:srgbClr val="0000CC"/>
                </a:solidFill>
                <a:latin typeface="Kalpurush" pitchFamily="2" charset="0"/>
                <a:cs typeface="Kalpurush" pitchFamily="2" charset="0"/>
              </a:rPr>
              <a:t>?</a:t>
            </a:r>
            <a:r>
              <a:rPr lang="bn-BD" sz="2000" b="1" dirty="0" smtClean="0">
                <a:solidFill>
                  <a:srgbClr val="0000CC"/>
                </a:solidFill>
                <a:latin typeface="Kalpurush" pitchFamily="2" charset="0"/>
                <a:cs typeface="Kalpurush" pitchFamily="2" charset="0"/>
              </a:rPr>
              <a:t> </a:t>
            </a:r>
            <a:endParaRPr lang="en-US" sz="2000" b="1" dirty="0">
              <a:solidFill>
                <a:srgbClr val="0000CC"/>
              </a:solidFill>
              <a:latin typeface="Kalpurush" pitchFamily="2" charset="0"/>
              <a:cs typeface="Kalpurush" pitchFamily="2" charset="0"/>
            </a:endParaRPr>
          </a:p>
          <a:p>
            <a:pPr algn="just"/>
            <a:r>
              <a:rPr lang="bn-IN" sz="2000" b="1" dirty="0" smtClean="0">
                <a:solidFill>
                  <a:srgbClr val="0000CC"/>
                </a:solidFill>
                <a:latin typeface="Kalpurush" pitchFamily="2" charset="0"/>
                <a:cs typeface="Kalpurush" pitchFamily="2" charset="0"/>
              </a:rPr>
              <a:t>খ)  </a:t>
            </a:r>
            <a:r>
              <a:rPr lang="bn-BD" sz="2000" b="1" dirty="0" smtClean="0">
                <a:solidFill>
                  <a:srgbClr val="0000CC"/>
                </a:solidFill>
                <a:latin typeface="Kalpurush" pitchFamily="2" charset="0"/>
                <a:cs typeface="Kalpurush" pitchFamily="2" charset="0"/>
              </a:rPr>
              <a:t>আব্দুল মালিককে কেন রাজেন্দ্র বলা হয়?</a:t>
            </a:r>
            <a:r>
              <a:rPr lang="en-US" sz="2000" b="1" dirty="0" smtClean="0">
                <a:solidFill>
                  <a:srgbClr val="0000CC"/>
                </a:solidFill>
                <a:latin typeface="Kalpurush" pitchFamily="2" charset="0"/>
                <a:cs typeface="Kalpurush" pitchFamily="2" charset="0"/>
              </a:rPr>
              <a:t> </a:t>
            </a:r>
            <a:r>
              <a:rPr lang="en-US" sz="2000" b="1" dirty="0" err="1" smtClean="0">
                <a:solidFill>
                  <a:srgbClr val="0000CC"/>
                </a:solidFill>
                <a:latin typeface="Kalpurush" pitchFamily="2" charset="0"/>
                <a:cs typeface="Kalpurush" pitchFamily="2" charset="0"/>
              </a:rPr>
              <a:t>ব্যাখ্যা</a:t>
            </a:r>
            <a:r>
              <a:rPr lang="en-US" sz="2000" b="1" dirty="0" smtClean="0">
                <a:solidFill>
                  <a:srgbClr val="0000CC"/>
                </a:solidFill>
                <a:latin typeface="Kalpurush" pitchFamily="2" charset="0"/>
                <a:cs typeface="Kalpurush" pitchFamily="2" charset="0"/>
              </a:rPr>
              <a:t> </a:t>
            </a:r>
            <a:r>
              <a:rPr lang="en-US" sz="2000" b="1" dirty="0" err="1" smtClean="0">
                <a:solidFill>
                  <a:srgbClr val="0000CC"/>
                </a:solidFill>
                <a:latin typeface="Kalpurush" pitchFamily="2" charset="0"/>
                <a:cs typeface="Kalpurush" pitchFamily="2" charset="0"/>
              </a:rPr>
              <a:t>কর</a:t>
            </a:r>
            <a:r>
              <a:rPr lang="en-US" sz="2000" b="1" dirty="0" smtClean="0">
                <a:solidFill>
                  <a:srgbClr val="0000CC"/>
                </a:solidFill>
                <a:latin typeface="Kalpurush" pitchFamily="2" charset="0"/>
                <a:cs typeface="Kalpurush" pitchFamily="2" charset="0"/>
              </a:rPr>
              <a:t>।</a:t>
            </a:r>
            <a:endParaRPr lang="en-US" sz="2000" b="1" dirty="0">
              <a:solidFill>
                <a:srgbClr val="0000CC"/>
              </a:solidFill>
              <a:latin typeface="Kalpurush" pitchFamily="2" charset="0"/>
              <a:cs typeface="Kalpurush" pitchFamily="2" charset="0"/>
            </a:endParaRPr>
          </a:p>
          <a:p>
            <a:pPr algn="just"/>
            <a:r>
              <a:rPr lang="bn-IN" sz="2000" b="1" dirty="0" smtClean="0">
                <a:solidFill>
                  <a:srgbClr val="0000CC"/>
                </a:solidFill>
                <a:latin typeface="Kalpurush" pitchFamily="2" charset="0"/>
                <a:cs typeface="Kalpurush" pitchFamily="2" charset="0"/>
              </a:rPr>
              <a:t>গ) উদ্দিপকটি</a:t>
            </a:r>
            <a:r>
              <a:rPr lang="en-US" sz="2000" b="1" dirty="0" smtClean="0">
                <a:solidFill>
                  <a:srgbClr val="0000CC"/>
                </a:solidFill>
                <a:latin typeface="Kalpurush" pitchFamily="2" charset="0"/>
                <a:cs typeface="Kalpurush" pitchFamily="2" charset="0"/>
              </a:rPr>
              <a:t> </a:t>
            </a:r>
            <a:r>
              <a:rPr lang="en-US" sz="2000" b="1" dirty="0" err="1" smtClean="0">
                <a:solidFill>
                  <a:srgbClr val="0000CC"/>
                </a:solidFill>
                <a:latin typeface="Kalpurush" pitchFamily="2" charset="0"/>
                <a:cs typeface="Kalpurush" pitchFamily="2" charset="0"/>
              </a:rPr>
              <a:t>তোমার</a:t>
            </a:r>
            <a:r>
              <a:rPr lang="en-US" sz="2000" b="1" dirty="0" smtClean="0">
                <a:solidFill>
                  <a:srgbClr val="0000CC"/>
                </a:solidFill>
                <a:latin typeface="Kalpurush" pitchFamily="2" charset="0"/>
                <a:cs typeface="Kalpurush" pitchFamily="2" charset="0"/>
              </a:rPr>
              <a:t> </a:t>
            </a:r>
            <a:r>
              <a:rPr lang="en-US" sz="2000" b="1" dirty="0" err="1" smtClean="0">
                <a:solidFill>
                  <a:srgbClr val="0000CC"/>
                </a:solidFill>
                <a:latin typeface="Kalpurush" pitchFamily="2" charset="0"/>
                <a:cs typeface="Kalpurush" pitchFamily="2" charset="0"/>
              </a:rPr>
              <a:t>পাঠ্যপুস্তকের</a:t>
            </a:r>
            <a:r>
              <a:rPr lang="en-US" sz="2000" b="1" dirty="0" smtClean="0">
                <a:solidFill>
                  <a:srgbClr val="0000CC"/>
                </a:solidFill>
                <a:latin typeface="Kalpurush" pitchFamily="2" charset="0"/>
                <a:cs typeface="Kalpurush" pitchFamily="2" charset="0"/>
              </a:rPr>
              <a:t>  </a:t>
            </a:r>
            <a:r>
              <a:rPr lang="en-US" sz="2000" b="1" dirty="0" err="1" smtClean="0">
                <a:solidFill>
                  <a:srgbClr val="0000CC"/>
                </a:solidFill>
                <a:latin typeface="Kalpurush" pitchFamily="2" charset="0"/>
                <a:cs typeface="Kalpurush" pitchFamily="2" charset="0"/>
              </a:rPr>
              <a:t>কোন</a:t>
            </a:r>
            <a:r>
              <a:rPr lang="en-US" sz="2000" b="1" dirty="0" smtClean="0">
                <a:solidFill>
                  <a:srgbClr val="0000CC"/>
                </a:solidFill>
                <a:latin typeface="Kalpurush" pitchFamily="2" charset="0"/>
                <a:cs typeface="Kalpurush" pitchFamily="2" charset="0"/>
              </a:rPr>
              <a:t> </a:t>
            </a:r>
            <a:r>
              <a:rPr lang="en-US" sz="2000" b="1" dirty="0" err="1" smtClean="0">
                <a:solidFill>
                  <a:srgbClr val="0000CC"/>
                </a:solidFill>
                <a:latin typeface="Kalpurush" pitchFamily="2" charset="0"/>
                <a:cs typeface="Kalpurush" pitchFamily="2" charset="0"/>
              </a:rPr>
              <a:t>শাসকের</a:t>
            </a:r>
            <a:r>
              <a:rPr lang="bn-IN" sz="2000" b="1" dirty="0" smtClean="0">
                <a:solidFill>
                  <a:srgbClr val="0000CC"/>
                </a:solidFill>
                <a:latin typeface="Kalpurush" pitchFamily="2" charset="0"/>
                <a:cs typeface="Kalpurush" pitchFamily="2" charset="0"/>
              </a:rPr>
              <a:t> </a:t>
            </a:r>
            <a:r>
              <a:rPr lang="bn-IN" sz="2000" b="1" dirty="0">
                <a:solidFill>
                  <a:srgbClr val="0000CC"/>
                </a:solidFill>
                <a:latin typeface="Kalpurush" pitchFamily="2" charset="0"/>
                <a:cs typeface="Kalpurush" pitchFamily="2" charset="0"/>
              </a:rPr>
              <a:t>ইঙ্গিত বহন করছে? ব্যাখ্যা কর।</a:t>
            </a:r>
            <a:endParaRPr lang="en-US" sz="2000" b="1" dirty="0">
              <a:solidFill>
                <a:srgbClr val="0000CC"/>
              </a:solidFill>
              <a:latin typeface="Kalpurush" pitchFamily="2" charset="0"/>
              <a:cs typeface="Kalpurush" pitchFamily="2" charset="0"/>
            </a:endParaRPr>
          </a:p>
          <a:p>
            <a:pPr algn="just"/>
            <a:r>
              <a:rPr lang="bn-IN" sz="2000" b="1" dirty="0" smtClean="0">
                <a:solidFill>
                  <a:srgbClr val="0000CC"/>
                </a:solidFill>
                <a:latin typeface="Kalpurush" pitchFamily="2" charset="0"/>
                <a:cs typeface="Kalpurush" pitchFamily="2" charset="0"/>
              </a:rPr>
              <a:t>ঘ) </a:t>
            </a:r>
            <a:r>
              <a:rPr lang="bn-BD" sz="2000" b="1" dirty="0" smtClean="0">
                <a:solidFill>
                  <a:srgbClr val="0000CC"/>
                </a:solidFill>
                <a:latin typeface="Kalpurush" pitchFamily="2" charset="0"/>
                <a:cs typeface="Kalpurush" pitchFamily="2" charset="0"/>
              </a:rPr>
              <a:t>খলিফা উপ</a:t>
            </a:r>
            <a:r>
              <a:rPr lang="en-US" sz="2000" b="1" dirty="0" err="1" smtClean="0">
                <a:solidFill>
                  <a:srgbClr val="0000CC"/>
                </a:solidFill>
                <a:latin typeface="Kalpurush" pitchFamily="2" charset="0"/>
                <a:cs typeface="Kalpurush" pitchFamily="2" charset="0"/>
              </a:rPr>
              <a:t>রোক্ত</a:t>
            </a:r>
            <a:r>
              <a:rPr lang="bn-BD" sz="2000" b="1" dirty="0" smtClean="0">
                <a:solidFill>
                  <a:srgbClr val="0000CC"/>
                </a:solidFill>
                <a:latin typeface="Kalpurush" pitchFamily="2" charset="0"/>
                <a:cs typeface="Kalpurush" pitchFamily="2" charset="0"/>
              </a:rPr>
              <a:t> কাজে ব্যর্থ হলেও তাঁর সফলতার হার কিন্তু কম নয় -বিশ্লেষণ কর। </a:t>
            </a:r>
            <a:endParaRPr lang="en-US" sz="2000" b="1" dirty="0">
              <a:solidFill>
                <a:srgbClr val="0000CC"/>
              </a:solidFill>
              <a:latin typeface="Kalpurush" pitchFamily="2" charset="0"/>
              <a:cs typeface="Kalpurush" pitchFamily="2" charset="0"/>
            </a:endParaRPr>
          </a:p>
        </p:txBody>
      </p:sp>
      <p:sp>
        <p:nvSpPr>
          <p:cNvPr id="3" name="Title 2"/>
          <p:cNvSpPr>
            <a:spLocks noGrp="1"/>
          </p:cNvSpPr>
          <p:nvPr>
            <p:ph type="title"/>
          </p:nvPr>
        </p:nvSpPr>
        <p:spPr>
          <a:xfrm>
            <a:off x="457200" y="281940"/>
            <a:ext cx="8229600" cy="861060"/>
          </a:xfrm>
        </p:spPr>
        <p:style>
          <a:lnRef idx="2">
            <a:schemeClr val="accent2"/>
          </a:lnRef>
          <a:fillRef idx="1">
            <a:schemeClr val="lt1"/>
          </a:fillRef>
          <a:effectRef idx="0">
            <a:schemeClr val="accent2"/>
          </a:effectRef>
          <a:fontRef idx="minor">
            <a:schemeClr val="dk1"/>
          </a:fontRef>
        </p:style>
        <p:txBody>
          <a:bodyPr/>
          <a:lstStyle/>
          <a:p>
            <a:pPr algn="ctr"/>
            <a:r>
              <a:rPr lang="bn-BD" dirty="0">
                <a:solidFill>
                  <a:srgbClr val="0000CC"/>
                </a:solidFill>
                <a:latin typeface="Kalpurush" pitchFamily="2" charset="0"/>
                <a:cs typeface="Kalpurush" pitchFamily="2" charset="0"/>
              </a:rPr>
              <a:t>সৃজনশীল </a:t>
            </a:r>
            <a:r>
              <a:rPr lang="bn-BD" dirty="0" smtClean="0">
                <a:solidFill>
                  <a:srgbClr val="0000CC"/>
                </a:solidFill>
                <a:latin typeface="Kalpurush" pitchFamily="2" charset="0"/>
                <a:cs typeface="Kalpurush" pitchFamily="2" charset="0"/>
              </a:rPr>
              <a:t>প্রশ্ন</a:t>
            </a:r>
            <a:r>
              <a:rPr lang="bn-IN" dirty="0" smtClean="0">
                <a:solidFill>
                  <a:srgbClr val="0000CC"/>
                </a:solidFill>
                <a:latin typeface="Kalpurush" pitchFamily="2" charset="0"/>
                <a:cs typeface="Kalpurush" pitchFamily="2" charset="0"/>
              </a:rPr>
              <a:t> (মূল্যায়ন) </a:t>
            </a:r>
            <a:endParaRPr lang="en-US" dirty="0">
              <a:solidFill>
                <a:srgbClr val="0000CC"/>
              </a:solidFill>
              <a:latin typeface="Kalpurush" pitchFamily="2" charset="0"/>
              <a:cs typeface="Kalpurush" pitchFamily="2" charset="0"/>
            </a:endParaRPr>
          </a:p>
        </p:txBody>
      </p:sp>
    </p:spTree>
    <p:extLst>
      <p:ext uri="{BB962C8B-B14F-4D97-AF65-F5344CB8AC3E}">
        <p14:creationId xmlns="" xmlns:p14="http://schemas.microsoft.com/office/powerpoint/2010/main" val="377519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5000" fill="hold"/>
                                        <p:tgtEl>
                                          <p:spTgt spid="2">
                                            <p:bg/>
                                          </p:spTgt>
                                        </p:tgtEl>
                                        <p:attrNameLst>
                                          <p:attrName>ppt_w</p:attrName>
                                        </p:attrNameLst>
                                      </p:cBhvr>
                                      <p:tavLst>
                                        <p:tav tm="0">
                                          <p:val>
                                            <p:strVal val="#ppt_w*0.70"/>
                                          </p:val>
                                        </p:tav>
                                        <p:tav tm="100000">
                                          <p:val>
                                            <p:strVal val="#ppt_w"/>
                                          </p:val>
                                        </p:tav>
                                      </p:tavLst>
                                    </p:anim>
                                    <p:anim calcmode="lin" valueType="num">
                                      <p:cBhvr>
                                        <p:cTn id="8" dur="5000" fill="hold"/>
                                        <p:tgtEl>
                                          <p:spTgt spid="2">
                                            <p:bg/>
                                          </p:spTgt>
                                        </p:tgtEl>
                                        <p:attrNameLst>
                                          <p:attrName>ppt_h</p:attrName>
                                        </p:attrNameLst>
                                      </p:cBhvr>
                                      <p:tavLst>
                                        <p:tav tm="0">
                                          <p:val>
                                            <p:strVal val="#ppt_h"/>
                                          </p:val>
                                        </p:tav>
                                        <p:tav tm="100000">
                                          <p:val>
                                            <p:strVal val="#ppt_h"/>
                                          </p:val>
                                        </p:tav>
                                      </p:tavLst>
                                    </p:anim>
                                    <p:animEffect transition="in" filter="fade">
                                      <p:cBhvr>
                                        <p:cTn id="9" dur="5000"/>
                                        <p:tgtEl>
                                          <p:spTgt spid="2">
                                            <p:bg/>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15" dur="5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16" dur="50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5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22" dur="5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23" dur="50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p:cTn id="28" dur="5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29" dur="5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30" dur="50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p:cTn id="35" dur="5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36" dur="5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37" dur="50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 calcmode="lin" valueType="num">
                                      <p:cBhvr>
                                        <p:cTn id="42" dur="5000" fill="hold"/>
                                        <p:tgtEl>
                                          <p:spTgt spid="2">
                                            <p:txEl>
                                              <p:pRg st="7" end="7"/>
                                            </p:txEl>
                                          </p:spTgt>
                                        </p:tgtEl>
                                        <p:attrNameLst>
                                          <p:attrName>ppt_w</p:attrName>
                                        </p:attrNameLst>
                                      </p:cBhvr>
                                      <p:tavLst>
                                        <p:tav tm="0">
                                          <p:val>
                                            <p:strVal val="#ppt_w*0.70"/>
                                          </p:val>
                                        </p:tav>
                                        <p:tav tm="100000">
                                          <p:val>
                                            <p:strVal val="#ppt_w"/>
                                          </p:val>
                                        </p:tav>
                                      </p:tavLst>
                                    </p:anim>
                                    <p:anim calcmode="lin" valueType="num">
                                      <p:cBhvr>
                                        <p:cTn id="43" dur="50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44" dur="5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 (1).jfif"/>
          <p:cNvPicPr>
            <a:picLocks noGrp="1" noChangeAspect="1"/>
          </p:cNvPicPr>
          <p:nvPr>
            <p:ph idx="1"/>
          </p:nvPr>
        </p:nvPicPr>
        <p:blipFill>
          <a:blip r:embed="rId2"/>
          <a:stretch>
            <a:fillRect/>
          </a:stretch>
        </p:blipFill>
        <p:spPr>
          <a:xfrm>
            <a:off x="228600" y="0"/>
            <a:ext cx="8915400" cy="5295899"/>
          </a:xfrm>
        </p:spPr>
      </p:pic>
      <p:sp>
        <p:nvSpPr>
          <p:cNvPr id="6" name="Double Wave 5"/>
          <p:cNvSpPr/>
          <p:nvPr/>
        </p:nvSpPr>
        <p:spPr>
          <a:xfrm>
            <a:off x="228600" y="0"/>
            <a:ext cx="3733800" cy="24003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8800" dirty="0" smtClean="0">
                <a:solidFill>
                  <a:srgbClr val="0000CC"/>
                </a:solidFill>
              </a:rPr>
              <a:t>ধন্যবাদ</a:t>
            </a:r>
            <a:endParaRPr lang="en-US" sz="8800"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0" fill="hold"/>
                                        <p:tgtEl>
                                          <p:spTgt spid="5"/>
                                        </p:tgtEl>
                                        <p:attrNameLst>
                                          <p:attrName>ppt_x</p:attrName>
                                        </p:attrNameLst>
                                      </p:cBhvr>
                                      <p:tavLst>
                                        <p:tav tm="0">
                                          <p:val>
                                            <p:strVal val="#ppt_x"/>
                                          </p:val>
                                        </p:tav>
                                        <p:tav tm="100000">
                                          <p:val>
                                            <p:strVal val="#ppt_x"/>
                                          </p:val>
                                        </p:tav>
                                      </p:tavLst>
                                    </p:anim>
                                    <p:anim calcmode="lin" valueType="num">
                                      <p:cBhvr additive="base">
                                        <p:cTn id="15"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1257300"/>
            <a:ext cx="4724400" cy="378565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bn-IN" sz="4000" b="1" dirty="0" smtClean="0">
                <a:latin typeface="NikoshBAN" panose="02000000000000000000" pitchFamily="2" charset="0"/>
                <a:cs typeface="NikoshBAN" panose="02000000000000000000" pitchFamily="2" charset="0"/>
              </a:rPr>
              <a:t>বিষয়</a:t>
            </a:r>
            <a:r>
              <a:rPr lang="en-US" sz="4000" b="1" dirty="0" smtClean="0">
                <a:latin typeface="NikoshBAN" panose="02000000000000000000" pitchFamily="2" charset="0"/>
                <a:cs typeface="NikoshBAN" panose="02000000000000000000" pitchFamily="2" charset="0"/>
              </a:rPr>
              <a:t>:</a:t>
            </a:r>
            <a:r>
              <a:rPr lang="bn-IN"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ইসলামের</a:t>
            </a:r>
            <a:r>
              <a:rPr lang="en-US" sz="4000" b="1" dirty="0" smtClean="0">
                <a:latin typeface="NikoshBAN" panose="02000000000000000000" pitchFamily="2" charset="0"/>
                <a:cs typeface="NikoshBAN" panose="02000000000000000000" pitchFamily="2" charset="0"/>
              </a:rPr>
              <a:t> </a:t>
            </a:r>
            <a:r>
              <a:rPr lang="bn-IN" sz="4000" b="1" dirty="0" smtClean="0">
                <a:latin typeface="NikoshBAN" panose="02000000000000000000" pitchFamily="2" charset="0"/>
                <a:cs typeface="NikoshBAN" panose="02000000000000000000" pitchFamily="2" charset="0"/>
              </a:rPr>
              <a:t> ইতিহাস ও</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সংস্কৃতি</a:t>
            </a:r>
            <a:r>
              <a:rPr lang="en-US" sz="4000" b="1" dirty="0" smtClean="0">
                <a:latin typeface="NikoshBAN" panose="02000000000000000000" pitchFamily="2" charset="0"/>
                <a:cs typeface="NikoshBAN" panose="02000000000000000000" pitchFamily="2" charset="0"/>
              </a:rPr>
              <a:t> ১ম </a:t>
            </a:r>
            <a:r>
              <a:rPr lang="en-US" sz="4000" b="1" dirty="0" err="1" smtClean="0">
                <a:latin typeface="NikoshBAN" panose="02000000000000000000" pitchFamily="2" charset="0"/>
                <a:cs typeface="NikoshBAN" panose="02000000000000000000" pitchFamily="2" charset="0"/>
              </a:rPr>
              <a:t>পত্র</a:t>
            </a:r>
            <a:r>
              <a:rPr lang="en-US" sz="4000" b="1" dirty="0" smtClean="0">
                <a:latin typeface="NikoshBAN" panose="02000000000000000000" pitchFamily="2" charset="0"/>
                <a:cs typeface="NikoshBAN" panose="02000000000000000000" pitchFamily="2" charset="0"/>
              </a:rPr>
              <a:t> </a:t>
            </a:r>
            <a:endParaRPr lang="bn-IN" sz="4000" b="1" dirty="0" smtClean="0">
              <a:latin typeface="NikoshBAN" panose="02000000000000000000" pitchFamily="2" charset="0"/>
              <a:cs typeface="NikoshBAN" panose="02000000000000000000" pitchFamily="2" charset="0"/>
            </a:endParaRPr>
          </a:p>
          <a:p>
            <a:pPr algn="ctr"/>
            <a:r>
              <a:rPr lang="bn-IN" sz="4000" b="1" dirty="0" smtClean="0">
                <a:latin typeface="NikoshBAN" panose="02000000000000000000" pitchFamily="2" charset="0"/>
                <a:cs typeface="NikoshBAN" panose="02000000000000000000" pitchFamily="2" charset="0"/>
              </a:rPr>
              <a:t>শ্রেণি</a:t>
            </a:r>
            <a:r>
              <a:rPr lang="en-US" sz="4000" b="1" dirty="0" smtClean="0">
                <a:latin typeface="NikoshBAN" panose="02000000000000000000" pitchFamily="2" charset="0"/>
                <a:cs typeface="NikoshBAN" panose="02000000000000000000" pitchFamily="2" charset="0"/>
              </a:rPr>
              <a:t>:</a:t>
            </a:r>
            <a:r>
              <a:rPr lang="bn-IN"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একাদশ</a:t>
            </a:r>
            <a:r>
              <a:rPr lang="en-US" sz="4000" b="1" dirty="0" smtClean="0">
                <a:latin typeface="NikoshBAN" panose="02000000000000000000" pitchFamily="2" charset="0"/>
                <a:cs typeface="NikoshBAN" panose="02000000000000000000" pitchFamily="2" charset="0"/>
              </a:rPr>
              <a:t>/</a:t>
            </a:r>
            <a:r>
              <a:rPr lang="en-US" sz="4000" b="1" dirty="0" err="1" smtClean="0">
                <a:latin typeface="NikoshBAN" panose="02000000000000000000" pitchFamily="2" charset="0"/>
                <a:cs typeface="NikoshBAN" panose="02000000000000000000" pitchFamily="2" charset="0"/>
              </a:rPr>
              <a:t>দ্বাদশ</a:t>
            </a:r>
            <a:r>
              <a:rPr lang="en-US" sz="4000" b="1" dirty="0" smtClean="0">
                <a:latin typeface="NikoshBAN" panose="02000000000000000000" pitchFamily="2" charset="0"/>
                <a:cs typeface="NikoshBAN" panose="02000000000000000000" pitchFamily="2" charset="0"/>
              </a:rPr>
              <a:t>  </a:t>
            </a:r>
            <a:r>
              <a:rPr lang="bn-IN" sz="4000" b="1" dirty="0" smtClean="0">
                <a:latin typeface="NikoshBAN" panose="02000000000000000000" pitchFamily="2" charset="0"/>
                <a:cs typeface="NikoshBAN" panose="02000000000000000000" pitchFamily="2" charset="0"/>
              </a:rPr>
              <a:t>সময়</a:t>
            </a:r>
            <a:r>
              <a:rPr lang="en-US" sz="4000" b="1" dirty="0" smtClean="0">
                <a:latin typeface="NikoshBAN" panose="02000000000000000000" pitchFamily="2" charset="0"/>
                <a:cs typeface="NikoshBAN" panose="02000000000000000000" pitchFamily="2" charset="0"/>
              </a:rPr>
              <a:t>:</a:t>
            </a:r>
            <a:r>
              <a:rPr lang="bn-IN" sz="4000" b="1" dirty="0" smtClean="0">
                <a:latin typeface="NikoshBAN" panose="02000000000000000000" pitchFamily="2" charset="0"/>
                <a:cs typeface="NikoshBAN" panose="02000000000000000000" pitchFamily="2" charset="0"/>
              </a:rPr>
              <a:t> </a:t>
            </a:r>
            <a:r>
              <a:rPr lang="en-US" sz="4000" b="1" dirty="0" smtClean="0">
                <a:latin typeface="NikoshBAN" panose="02000000000000000000" pitchFamily="2" charset="0"/>
                <a:cs typeface="NikoshBAN" panose="02000000000000000000" pitchFamily="2" charset="0"/>
              </a:rPr>
              <a:t>৩</a:t>
            </a:r>
            <a:r>
              <a:rPr lang="bn-IN" sz="4000" b="1" dirty="0" smtClean="0">
                <a:latin typeface="NikoshBAN" panose="02000000000000000000" pitchFamily="2" charset="0"/>
                <a:cs typeface="NikoshBAN" panose="02000000000000000000" pitchFamily="2" charset="0"/>
              </a:rPr>
              <a:t>০ মিনি</a:t>
            </a:r>
            <a:r>
              <a:rPr lang="bn-IN" b="1" dirty="0" smtClean="0">
                <a:latin typeface="NikoshBAN" panose="02000000000000000000" pitchFamily="2" charset="0"/>
                <a:cs typeface="NikoshBAN" panose="02000000000000000000" pitchFamily="2" charset="0"/>
              </a:rPr>
              <a:t>ট</a:t>
            </a:r>
          </a:p>
        </p:txBody>
      </p:sp>
      <p:sp>
        <p:nvSpPr>
          <p:cNvPr id="4" name="Plaque 3"/>
          <p:cNvSpPr/>
          <p:nvPr/>
        </p:nvSpPr>
        <p:spPr>
          <a:xfrm>
            <a:off x="457200" y="1943100"/>
            <a:ext cx="2514600" cy="1828800"/>
          </a:xfrm>
          <a:prstGeom prst="plaqu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200" b="1" dirty="0" smtClean="0">
                <a:solidFill>
                  <a:srgbClr val="FF0000"/>
                </a:solidFill>
                <a:latin typeface="NikoshBAN" panose="02000000000000000000" pitchFamily="2" charset="0"/>
                <a:cs typeface="NikoshBAN" panose="02000000000000000000" pitchFamily="2" charset="0"/>
              </a:rPr>
              <a:t>প</a:t>
            </a:r>
            <a:endParaRPr lang="en-US" sz="3200" b="1" dirty="0" smtClean="0">
              <a:solidFill>
                <a:srgbClr val="FF0000"/>
              </a:solidFill>
              <a:latin typeface="NikoshBAN" panose="02000000000000000000" pitchFamily="2" charset="0"/>
              <a:cs typeface="NikoshBAN" panose="02000000000000000000" pitchFamily="2" charset="0"/>
            </a:endParaRPr>
          </a:p>
          <a:p>
            <a:pPr algn="ctr"/>
            <a:r>
              <a:rPr lang="bn-IN" sz="3200" b="1" dirty="0" smtClean="0">
                <a:solidFill>
                  <a:srgbClr val="FF0000"/>
                </a:solidFill>
                <a:latin typeface="NikoshBAN" panose="02000000000000000000" pitchFamily="2" charset="0"/>
                <a:cs typeface="NikoshBAN" panose="02000000000000000000" pitchFamily="2" charset="0"/>
              </a:rPr>
              <a:t>রি</a:t>
            </a:r>
            <a:endParaRPr lang="en-US" sz="3200" b="1" dirty="0" smtClean="0">
              <a:solidFill>
                <a:srgbClr val="FF0000"/>
              </a:solidFill>
              <a:latin typeface="NikoshBAN" panose="02000000000000000000" pitchFamily="2" charset="0"/>
              <a:cs typeface="NikoshBAN" panose="02000000000000000000" pitchFamily="2" charset="0"/>
            </a:endParaRPr>
          </a:p>
          <a:p>
            <a:pPr algn="ctr"/>
            <a:r>
              <a:rPr lang="bn-IN" sz="3200" b="1" dirty="0" smtClean="0">
                <a:solidFill>
                  <a:srgbClr val="FF0000"/>
                </a:solidFill>
                <a:latin typeface="NikoshBAN" panose="02000000000000000000" pitchFamily="2" charset="0"/>
                <a:cs typeface="NikoshBAN" panose="02000000000000000000" pitchFamily="2" charset="0"/>
              </a:rPr>
              <a:t>চি</a:t>
            </a:r>
            <a:endParaRPr lang="en-US" sz="3200" b="1" dirty="0" smtClean="0">
              <a:solidFill>
                <a:srgbClr val="FF0000"/>
              </a:solidFill>
              <a:latin typeface="NikoshBAN" panose="02000000000000000000" pitchFamily="2" charset="0"/>
              <a:cs typeface="NikoshBAN" panose="02000000000000000000" pitchFamily="2" charset="0"/>
            </a:endParaRPr>
          </a:p>
          <a:p>
            <a:pPr algn="ctr"/>
            <a:r>
              <a:rPr lang="bn-IN" sz="3200" b="1" dirty="0" smtClean="0">
                <a:solidFill>
                  <a:srgbClr val="FF0000"/>
                </a:solidFill>
                <a:latin typeface="NikoshBAN" panose="02000000000000000000" pitchFamily="2" charset="0"/>
                <a:cs typeface="NikoshBAN" panose="02000000000000000000" pitchFamily="2" charset="0"/>
              </a:rPr>
              <a:t>তি</a:t>
            </a:r>
            <a:endParaRPr lang="en-US" sz="3200" b="1" dirty="0">
              <a:solidFill>
                <a:srgbClr val="FF0000"/>
              </a:solidFill>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133600" y="342900"/>
            <a:ext cx="4953000" cy="483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66700"/>
            <a:ext cx="8663940" cy="4533900"/>
          </a:xfrm>
          <a:prstGeom prst="rect">
            <a:avLst/>
          </a:prstGeom>
        </p:spPr>
      </p:pic>
      <p:sp>
        <p:nvSpPr>
          <p:cNvPr id="8" name="Rectangle 7"/>
          <p:cNvSpPr/>
          <p:nvPr/>
        </p:nvSpPr>
        <p:spPr>
          <a:xfrm>
            <a:off x="1295400" y="4686300"/>
            <a:ext cx="63246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bn-BD" sz="2800" b="1" dirty="0" smtClean="0">
                <a:latin typeface="Kalpurush" pitchFamily="2" charset="0"/>
                <a:cs typeface="Kalpurush" pitchFamily="2" charset="0"/>
              </a:rPr>
              <a:t>কুব্বাতুস সাখরা / Dome of </a:t>
            </a:r>
            <a:r>
              <a:rPr lang="en-US" sz="2800" b="1" dirty="0" smtClean="0">
                <a:latin typeface="Kalpurush" pitchFamily="2" charset="0"/>
                <a:cs typeface="Kalpurush" pitchFamily="2" charset="0"/>
              </a:rPr>
              <a:t>the </a:t>
            </a:r>
            <a:r>
              <a:rPr lang="bn-BD" sz="2800" b="1" dirty="0" smtClean="0">
                <a:latin typeface="Kalpurush" pitchFamily="2" charset="0"/>
                <a:cs typeface="Kalpurush" pitchFamily="2" charset="0"/>
              </a:rPr>
              <a:t>Rock </a:t>
            </a:r>
            <a:endParaRPr lang="en-US" sz="2800" b="1" dirty="0"/>
          </a:p>
        </p:txBody>
      </p:sp>
      <p:sp>
        <p:nvSpPr>
          <p:cNvPr id="9" name="Subtitle 8"/>
          <p:cNvSpPr>
            <a:spLocks noGrp="1"/>
          </p:cNvSpPr>
          <p:nvPr>
            <p:ph type="subTitle" idx="1"/>
          </p:nvPr>
        </p:nvSpPr>
        <p:spPr>
          <a:xfrm>
            <a:off x="0" y="723900"/>
            <a:ext cx="8458200" cy="762000"/>
          </a:xfrm>
        </p:spPr>
        <p:txBody>
          <a:bodyPr>
            <a:normAutofit/>
          </a:bodyPr>
          <a:lstStyle/>
          <a:p>
            <a:pPr algn="ctr"/>
            <a:r>
              <a:rPr lang="bn-IN" sz="3600" b="1" dirty="0" smtClean="0"/>
              <a:t>আজকের পাঠ </a:t>
            </a:r>
            <a:endParaRPr lang="en-US" sz="3600" b="1" dirty="0"/>
          </a:p>
        </p:txBody>
      </p:sp>
    </p:spTree>
    <p:extLst>
      <p:ext uri="{BB962C8B-B14F-4D97-AF65-F5344CB8AC3E}">
        <p14:creationId xmlns="" xmlns:p14="http://schemas.microsoft.com/office/powerpoint/2010/main" val="4127038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2" y="1257300"/>
            <a:ext cx="8686801" cy="4330700"/>
          </a:xfrm>
        </p:spPr>
        <p:style>
          <a:lnRef idx="1">
            <a:schemeClr val="accent1"/>
          </a:lnRef>
          <a:fillRef idx="2">
            <a:schemeClr val="accent1"/>
          </a:fillRef>
          <a:effectRef idx="1">
            <a:schemeClr val="accent1"/>
          </a:effectRef>
          <a:fontRef idx="minor">
            <a:schemeClr val="dk1"/>
          </a:fontRef>
        </p:style>
        <p:txBody>
          <a:bodyPr>
            <a:noAutofit/>
          </a:bodyPr>
          <a:lstStyle/>
          <a:p>
            <a:r>
              <a:rPr lang="bn-BD" sz="3600" b="1" dirty="0" smtClean="0">
                <a:latin typeface="Kalpurush" pitchFamily="2" charset="0"/>
                <a:cs typeface="Kalpurush" pitchFamily="2" charset="0"/>
              </a:rPr>
              <a:t>এই পাঠ শেষে শিক্ষা</a:t>
            </a:r>
            <a:r>
              <a:rPr lang="en-GB" sz="3600" b="1" dirty="0" err="1" smtClean="0">
                <a:latin typeface="Kalpurush" pitchFamily="2" charset="0"/>
                <a:cs typeface="Kalpurush" pitchFamily="2" charset="0"/>
              </a:rPr>
              <a:t>র্থ</a:t>
            </a:r>
            <a:r>
              <a:rPr lang="bn-IN" sz="3600" b="1" dirty="0" smtClean="0">
                <a:latin typeface="Kalpurush" pitchFamily="2" charset="0"/>
                <a:cs typeface="Kalpurush" pitchFamily="2" charset="0"/>
              </a:rPr>
              <a:t>ী</a:t>
            </a:r>
            <a:r>
              <a:rPr lang="en-GB" sz="3600" b="1" dirty="0" err="1" smtClean="0">
                <a:latin typeface="Kalpurush" pitchFamily="2" charset="0"/>
                <a:cs typeface="Kalpurush" pitchFamily="2" charset="0"/>
              </a:rPr>
              <a:t>রা</a:t>
            </a:r>
            <a:r>
              <a:rPr lang="en-GB" sz="3600" b="1" dirty="0" smtClean="0">
                <a:latin typeface="Kalpurush" pitchFamily="2" charset="0"/>
                <a:cs typeface="Kalpurush" pitchFamily="2" charset="0"/>
              </a:rPr>
              <a:t> </a:t>
            </a:r>
            <a:r>
              <a:rPr lang="bn-BD" sz="3600" b="1" dirty="0" smtClean="0">
                <a:latin typeface="Kalpurush" pitchFamily="2" charset="0"/>
                <a:cs typeface="Kalpurush" pitchFamily="2" charset="0"/>
              </a:rPr>
              <a:t>–</a:t>
            </a:r>
            <a:r>
              <a:rPr lang="bn-IN" sz="3600" b="1" dirty="0" smtClean="0">
                <a:latin typeface="Kalpurush" pitchFamily="2" charset="0"/>
                <a:cs typeface="Kalpurush" pitchFamily="2" charset="0"/>
              </a:rPr>
              <a:t> </a:t>
            </a:r>
            <a:endParaRPr lang="bn-BD" sz="3600" b="1" dirty="0" smtClean="0">
              <a:latin typeface="Kalpurush" pitchFamily="2" charset="0"/>
              <a:cs typeface="Kalpurush" pitchFamily="2" charset="0"/>
            </a:endParaRPr>
          </a:p>
          <a:p>
            <a:r>
              <a:rPr lang="bn-BD" sz="3600" b="1" dirty="0" smtClean="0">
                <a:latin typeface="Kalpurush" pitchFamily="2" charset="0"/>
                <a:cs typeface="Kalpurush" pitchFamily="2" charset="0"/>
              </a:rPr>
              <a:t>কুব্বাতুস সাখর</a:t>
            </a:r>
            <a:r>
              <a:rPr lang="en-US" sz="3600" b="1" dirty="0" smtClean="0">
                <a:latin typeface="Kalpurush" pitchFamily="2" charset="0"/>
                <a:cs typeface="Kalpurush" pitchFamily="2" charset="0"/>
              </a:rPr>
              <a:t>া</a:t>
            </a:r>
            <a:r>
              <a:rPr lang="bn-BD" sz="3600" b="1" dirty="0" smtClean="0">
                <a:latin typeface="Kalpurush" pitchFamily="2" charset="0"/>
                <a:cs typeface="Kalpurush" pitchFamily="2" charset="0"/>
              </a:rPr>
              <a:t> নির্মা</a:t>
            </a:r>
            <a:r>
              <a:rPr lang="bn-IN" sz="3600" b="1" dirty="0" smtClean="0">
                <a:latin typeface="Kalpurush" pitchFamily="2" charset="0"/>
                <a:cs typeface="Kalpurush" pitchFamily="2" charset="0"/>
              </a:rPr>
              <a:t>ণে</a:t>
            </a:r>
            <a:r>
              <a:rPr lang="bn-BD" sz="3600" b="1" dirty="0" smtClean="0">
                <a:latin typeface="Kalpurush" pitchFamily="2" charset="0"/>
                <a:cs typeface="Kalpurush" pitchFamily="2" charset="0"/>
              </a:rPr>
              <a:t>র উদ্দেশ্য ব্যাখ্যা </a:t>
            </a:r>
            <a:r>
              <a:rPr lang="bn-BD" sz="3600" b="1" dirty="0">
                <a:latin typeface="Kalpurush" pitchFamily="2" charset="0"/>
                <a:cs typeface="Kalpurush" pitchFamily="2" charset="0"/>
              </a:rPr>
              <a:t>করতে </a:t>
            </a:r>
            <a:r>
              <a:rPr lang="bn-BD" sz="3600" b="1" dirty="0" smtClean="0">
                <a:latin typeface="Kalpurush" pitchFamily="2" charset="0"/>
                <a:cs typeface="Kalpurush" pitchFamily="2" charset="0"/>
              </a:rPr>
              <a:t>পারবে</a:t>
            </a:r>
            <a:r>
              <a:rPr lang="en-US" sz="3600" b="1" dirty="0" smtClean="0">
                <a:latin typeface="Kalpurush" pitchFamily="2" charset="0"/>
                <a:cs typeface="Kalpurush" pitchFamily="2" charset="0"/>
              </a:rPr>
              <a:t>।</a:t>
            </a:r>
            <a:r>
              <a:rPr lang="bn-IN" sz="3600" b="1" dirty="0" smtClean="0">
                <a:latin typeface="Kalpurush" pitchFamily="2" charset="0"/>
                <a:cs typeface="Kalpurush" pitchFamily="2" charset="0"/>
              </a:rPr>
              <a:t> </a:t>
            </a:r>
            <a:endParaRPr lang="bn-BD" sz="3600" b="1" dirty="0">
              <a:latin typeface="Kalpurush" pitchFamily="2" charset="0"/>
              <a:cs typeface="Kalpurush" pitchFamily="2" charset="0"/>
            </a:endParaRPr>
          </a:p>
          <a:p>
            <a:r>
              <a:rPr lang="en-US" sz="3600" b="1" dirty="0" err="1" smtClean="0">
                <a:latin typeface="Kalpurush" pitchFamily="2" charset="0"/>
                <a:cs typeface="Kalpurush" pitchFamily="2" charset="0"/>
              </a:rPr>
              <a:t>এর</a:t>
            </a:r>
            <a:r>
              <a:rPr lang="en-US" sz="3600" b="1" dirty="0" smtClean="0">
                <a:latin typeface="Kalpurush" pitchFamily="2" charset="0"/>
                <a:cs typeface="Kalpurush" pitchFamily="2" charset="0"/>
              </a:rPr>
              <a:t> </a:t>
            </a:r>
            <a:r>
              <a:rPr lang="en-US" sz="3600" b="1" dirty="0" err="1">
                <a:latin typeface="Kalpurush" pitchFamily="2" charset="0"/>
                <a:cs typeface="Kalpurush" pitchFamily="2" charset="0"/>
              </a:rPr>
              <a:t>বর্ণনা</a:t>
            </a:r>
            <a:r>
              <a:rPr lang="en-US" sz="3600" b="1" dirty="0">
                <a:latin typeface="Kalpurush" pitchFamily="2" charset="0"/>
                <a:cs typeface="Kalpurush" pitchFamily="2" charset="0"/>
              </a:rPr>
              <a:t> </a:t>
            </a:r>
            <a:r>
              <a:rPr lang="en-US" sz="3600" b="1" dirty="0" err="1">
                <a:latin typeface="Kalpurush" pitchFamily="2" charset="0"/>
                <a:cs typeface="Kalpurush" pitchFamily="2" charset="0"/>
              </a:rPr>
              <a:t>দিতে</a:t>
            </a:r>
            <a:r>
              <a:rPr lang="en-US" sz="3600" b="1" dirty="0">
                <a:latin typeface="Kalpurush" pitchFamily="2" charset="0"/>
                <a:cs typeface="Kalpurush" pitchFamily="2" charset="0"/>
              </a:rPr>
              <a:t> </a:t>
            </a:r>
            <a:r>
              <a:rPr lang="en-US" sz="3600" b="1" dirty="0" err="1">
                <a:latin typeface="Kalpurush" pitchFamily="2" charset="0"/>
                <a:cs typeface="Kalpurush" pitchFamily="2" charset="0"/>
              </a:rPr>
              <a:t>পারবে</a:t>
            </a:r>
            <a:r>
              <a:rPr lang="en-US" sz="3600" b="1" dirty="0">
                <a:latin typeface="Kalpurush" pitchFamily="2" charset="0"/>
                <a:cs typeface="Kalpurush" pitchFamily="2" charset="0"/>
              </a:rPr>
              <a:t> </a:t>
            </a:r>
            <a:r>
              <a:rPr lang="en-US" sz="3600" b="1" dirty="0" smtClean="0">
                <a:latin typeface="Kalpurush" pitchFamily="2" charset="0"/>
                <a:cs typeface="Kalpurush" pitchFamily="2" charset="0"/>
              </a:rPr>
              <a:t>, </a:t>
            </a:r>
            <a:r>
              <a:rPr lang="bn-BD" sz="3600" b="1" dirty="0" smtClean="0">
                <a:latin typeface="Kalpurush" pitchFamily="2" charset="0"/>
                <a:cs typeface="Kalpurush" pitchFamily="2" charset="0"/>
              </a:rPr>
              <a:t>এর গুরুত্ব ব্যাখ্যা করতে পারবে</a:t>
            </a:r>
            <a:r>
              <a:rPr lang="en-US" sz="3600" b="1" dirty="0" smtClean="0">
                <a:latin typeface="Kalpurush" pitchFamily="2" charset="0"/>
                <a:cs typeface="Kalpurush" pitchFamily="2" charset="0"/>
              </a:rPr>
              <a:t>।</a:t>
            </a:r>
            <a:r>
              <a:rPr lang="bn-BD" sz="3600" b="1" dirty="0" smtClean="0">
                <a:latin typeface="Kalpurush" pitchFamily="2" charset="0"/>
                <a:cs typeface="Kalpurush" pitchFamily="2" charset="0"/>
              </a:rPr>
              <a:t> </a:t>
            </a:r>
            <a:r>
              <a:rPr lang="en-US" sz="3600" b="1" dirty="0" err="1" smtClean="0">
                <a:latin typeface="Kalpurush" pitchFamily="2" charset="0"/>
                <a:cs typeface="Kalpurush" pitchFamily="2" charset="0"/>
              </a:rPr>
              <a:t>উমাইয়া</a:t>
            </a:r>
            <a:r>
              <a:rPr lang="en-US" sz="3600" b="1" dirty="0" smtClean="0">
                <a:latin typeface="Kalpurush" pitchFamily="2" charset="0"/>
                <a:cs typeface="Kalpurush" pitchFamily="2" charset="0"/>
              </a:rPr>
              <a:t> </a:t>
            </a:r>
            <a:r>
              <a:rPr lang="en-US" sz="3600" b="1" dirty="0" err="1" smtClean="0">
                <a:latin typeface="Kalpurush" pitchFamily="2" charset="0"/>
                <a:cs typeface="Kalpurush" pitchFamily="2" charset="0"/>
              </a:rPr>
              <a:t>খলিফা</a:t>
            </a:r>
            <a:r>
              <a:rPr lang="en-US" sz="3600" b="1" dirty="0" smtClean="0">
                <a:latin typeface="Kalpurush" pitchFamily="2" charset="0"/>
                <a:cs typeface="Kalpurush" pitchFamily="2" charset="0"/>
              </a:rPr>
              <a:t> </a:t>
            </a:r>
            <a:r>
              <a:rPr lang="en-US" sz="3600" b="1" dirty="0" err="1" smtClean="0">
                <a:latin typeface="Kalpurush" pitchFamily="2" charset="0"/>
                <a:cs typeface="Kalpurush" pitchFamily="2" charset="0"/>
              </a:rPr>
              <a:t>আব্দুল</a:t>
            </a:r>
            <a:r>
              <a:rPr lang="en-US" sz="3600" b="1" dirty="0" smtClean="0">
                <a:latin typeface="Kalpurush" pitchFamily="2" charset="0"/>
                <a:cs typeface="Kalpurush" pitchFamily="2" charset="0"/>
              </a:rPr>
              <a:t> </a:t>
            </a:r>
            <a:r>
              <a:rPr lang="en-US" sz="3600" b="1" dirty="0" err="1" smtClean="0">
                <a:latin typeface="Kalpurush" pitchFamily="2" charset="0"/>
                <a:cs typeface="Kalpurush" pitchFamily="2" charset="0"/>
              </a:rPr>
              <a:t>মালিকের</a:t>
            </a:r>
            <a:r>
              <a:rPr lang="en-US" sz="3600" b="1" dirty="0" smtClean="0">
                <a:latin typeface="Kalpurush" pitchFamily="2" charset="0"/>
                <a:cs typeface="Kalpurush" pitchFamily="2" charset="0"/>
              </a:rPr>
              <a:t> </a:t>
            </a:r>
            <a:r>
              <a:rPr lang="en-US" sz="3600" b="1" dirty="0" err="1" smtClean="0">
                <a:latin typeface="Kalpurush" pitchFamily="2" charset="0"/>
                <a:cs typeface="Kalpurush" pitchFamily="2" charset="0"/>
              </a:rPr>
              <a:t>কৃতিত্ব</a:t>
            </a:r>
            <a:r>
              <a:rPr lang="en-US" sz="3600" b="1" dirty="0" smtClean="0">
                <a:latin typeface="Kalpurush" pitchFamily="2" charset="0"/>
                <a:cs typeface="Kalpurush" pitchFamily="2" charset="0"/>
              </a:rPr>
              <a:t> </a:t>
            </a:r>
            <a:r>
              <a:rPr lang="en-US" sz="3600" b="1" dirty="0" err="1" smtClean="0">
                <a:latin typeface="Kalpurush" pitchFamily="2" charset="0"/>
                <a:cs typeface="Kalpurush" pitchFamily="2" charset="0"/>
              </a:rPr>
              <a:t>বিশ্লেষন</a:t>
            </a:r>
            <a:r>
              <a:rPr lang="en-US" sz="3600" b="1" dirty="0" smtClean="0">
                <a:latin typeface="Kalpurush" pitchFamily="2" charset="0"/>
                <a:cs typeface="Kalpurush" pitchFamily="2" charset="0"/>
              </a:rPr>
              <a:t> </a:t>
            </a:r>
            <a:r>
              <a:rPr lang="en-US" sz="3600" b="1" dirty="0" err="1" smtClean="0">
                <a:latin typeface="Kalpurush" pitchFamily="2" charset="0"/>
                <a:cs typeface="Kalpurush" pitchFamily="2" charset="0"/>
              </a:rPr>
              <a:t>করতে</a:t>
            </a:r>
            <a:r>
              <a:rPr lang="en-US" sz="3600" b="1" dirty="0" smtClean="0">
                <a:latin typeface="Kalpurush" pitchFamily="2" charset="0"/>
                <a:cs typeface="Kalpurush" pitchFamily="2" charset="0"/>
              </a:rPr>
              <a:t> </a:t>
            </a:r>
            <a:r>
              <a:rPr lang="en-US" sz="3600" b="1" dirty="0" err="1" smtClean="0">
                <a:latin typeface="Kalpurush" pitchFamily="2" charset="0"/>
                <a:cs typeface="Kalpurush" pitchFamily="2" charset="0"/>
              </a:rPr>
              <a:t>পারবে</a:t>
            </a:r>
            <a:r>
              <a:rPr lang="en-US" sz="3600" b="1" dirty="0" smtClean="0">
                <a:latin typeface="Kalpurush" pitchFamily="2" charset="0"/>
                <a:cs typeface="Kalpurush" pitchFamily="2" charset="0"/>
              </a:rPr>
              <a:t>।</a:t>
            </a:r>
            <a:endParaRPr lang="en-US" sz="3600" b="1" dirty="0"/>
          </a:p>
        </p:txBody>
      </p:sp>
      <p:sp>
        <p:nvSpPr>
          <p:cNvPr id="2" name="Title 1"/>
          <p:cNvSpPr>
            <a:spLocks noGrp="1"/>
          </p:cNvSpPr>
          <p:nvPr>
            <p:ph type="title"/>
          </p:nvPr>
        </p:nvSpPr>
        <p:spPr>
          <a:xfrm>
            <a:off x="304800" y="114300"/>
            <a:ext cx="8229600" cy="104394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bn-BD" sz="6000" b="1" dirty="0" smtClean="0">
                <a:solidFill>
                  <a:schemeClr val="tx1"/>
                </a:solidFill>
                <a:latin typeface="Kalpurush" pitchFamily="2" charset="0"/>
                <a:cs typeface="Kalpurush" pitchFamily="2" charset="0"/>
              </a:rPr>
              <a:t>শিখনফল</a:t>
            </a:r>
            <a:r>
              <a:rPr lang="bn-BD" dirty="0" smtClean="0">
                <a:latin typeface="Kalpurush" pitchFamily="2" charset="0"/>
                <a:cs typeface="Kalpurush" pitchFamily="2" charset="0"/>
              </a:rPr>
              <a:t> </a:t>
            </a:r>
            <a:endParaRPr lang="en-US" dirty="0">
              <a:latin typeface="Kalpurush" pitchFamily="2" charset="0"/>
              <a:cs typeface="Kalpurush" pitchFamily="2" charset="0"/>
            </a:endParaRPr>
          </a:p>
        </p:txBody>
      </p:sp>
    </p:spTree>
    <p:extLst>
      <p:ext uri="{BB962C8B-B14F-4D97-AF65-F5344CB8AC3E}">
        <p14:creationId xmlns="" xmlns:p14="http://schemas.microsoft.com/office/powerpoint/2010/main" val="3859681908"/>
      </p:ext>
    </p:extLst>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r>
              <a:rPr lang="en-US" dirty="0" err="1" smtClean="0"/>
              <a:t>আরব</a:t>
            </a:r>
            <a:r>
              <a:rPr lang="en-US" dirty="0" smtClean="0"/>
              <a:t> </a:t>
            </a:r>
            <a:r>
              <a:rPr lang="en-US" dirty="0" err="1" smtClean="0"/>
              <a:t>জাতীয়তাবাদী</a:t>
            </a:r>
            <a:r>
              <a:rPr lang="en-US" dirty="0" smtClean="0"/>
              <a:t> </a:t>
            </a:r>
            <a:r>
              <a:rPr lang="en-US" dirty="0" err="1" smtClean="0"/>
              <a:t>নীতি</a:t>
            </a:r>
            <a:r>
              <a:rPr lang="en-US" dirty="0" smtClean="0"/>
              <a:t> </a:t>
            </a:r>
            <a:r>
              <a:rPr lang="en-US" dirty="0" err="1" smtClean="0"/>
              <a:t>প্রবর্তন</a:t>
            </a:r>
            <a:endParaRPr lang="en-US" dirty="0" smtClean="0"/>
          </a:p>
          <a:p>
            <a:r>
              <a:rPr lang="en-US" dirty="0" err="1" smtClean="0"/>
              <a:t>সরকারি</a:t>
            </a:r>
            <a:r>
              <a:rPr lang="en-US" dirty="0" smtClean="0"/>
              <a:t> </a:t>
            </a:r>
            <a:r>
              <a:rPr lang="en-US" dirty="0" err="1" smtClean="0"/>
              <a:t>অফিসে</a:t>
            </a:r>
            <a:r>
              <a:rPr lang="en-US" dirty="0" smtClean="0"/>
              <a:t> </a:t>
            </a:r>
            <a:r>
              <a:rPr lang="en-US" dirty="0" err="1" smtClean="0"/>
              <a:t>আরবি</a:t>
            </a:r>
            <a:r>
              <a:rPr lang="en-US" dirty="0" smtClean="0"/>
              <a:t> </a:t>
            </a:r>
            <a:r>
              <a:rPr lang="en-US" dirty="0" err="1" smtClean="0"/>
              <a:t>ভাষা</a:t>
            </a:r>
            <a:r>
              <a:rPr lang="en-US" dirty="0" smtClean="0"/>
              <a:t> </a:t>
            </a:r>
            <a:r>
              <a:rPr lang="en-US" dirty="0" err="1" smtClean="0"/>
              <a:t>প্রচলন</a:t>
            </a:r>
            <a:endParaRPr lang="en-US" dirty="0" smtClean="0"/>
          </a:p>
          <a:p>
            <a:r>
              <a:rPr lang="en-US" dirty="0" err="1" smtClean="0"/>
              <a:t>আসবি</a:t>
            </a:r>
            <a:r>
              <a:rPr lang="en-US" dirty="0" smtClean="0"/>
              <a:t> </a:t>
            </a:r>
            <a:r>
              <a:rPr lang="en-US" dirty="0" err="1" smtClean="0"/>
              <a:t>লিপির</a:t>
            </a:r>
            <a:r>
              <a:rPr lang="en-US" dirty="0" smtClean="0"/>
              <a:t> </a:t>
            </a:r>
            <a:r>
              <a:rPr lang="en-US" dirty="0" err="1" smtClean="0"/>
              <a:t>উন্নতি</a:t>
            </a:r>
            <a:r>
              <a:rPr lang="en-US" dirty="0" smtClean="0"/>
              <a:t> </a:t>
            </a:r>
            <a:r>
              <a:rPr lang="en-US" dirty="0" err="1" smtClean="0"/>
              <a:t>বিধান</a:t>
            </a:r>
            <a:endParaRPr lang="en-US" dirty="0" smtClean="0"/>
          </a:p>
          <a:p>
            <a:r>
              <a:rPr lang="en-US" dirty="0" err="1" smtClean="0"/>
              <a:t>আরবি</a:t>
            </a:r>
            <a:r>
              <a:rPr lang="en-US" dirty="0" smtClean="0"/>
              <a:t> </a:t>
            </a:r>
            <a:r>
              <a:rPr lang="en-US" dirty="0" err="1" smtClean="0"/>
              <a:t>মুদ্রার</a:t>
            </a:r>
            <a:r>
              <a:rPr lang="en-US" dirty="0" smtClean="0"/>
              <a:t> </a:t>
            </a:r>
            <a:r>
              <a:rPr lang="en-US" dirty="0" err="1" smtClean="0"/>
              <a:t>প্রচলন</a:t>
            </a:r>
            <a:endParaRPr lang="en-US" dirty="0" smtClean="0"/>
          </a:p>
          <a:p>
            <a:r>
              <a:rPr lang="en-US" dirty="0" err="1" smtClean="0"/>
              <a:t>রাজস্ব</a:t>
            </a:r>
            <a:r>
              <a:rPr lang="en-US" dirty="0" smtClean="0"/>
              <a:t> </a:t>
            </a:r>
            <a:r>
              <a:rPr lang="en-US" dirty="0" err="1" smtClean="0"/>
              <a:t>সংস্কার</a:t>
            </a:r>
            <a:endParaRPr lang="en-US" dirty="0" smtClean="0"/>
          </a:p>
          <a:p>
            <a:r>
              <a:rPr lang="en-US" dirty="0" err="1" smtClean="0"/>
              <a:t>ডাক</a:t>
            </a:r>
            <a:r>
              <a:rPr lang="en-US" dirty="0" smtClean="0"/>
              <a:t> </a:t>
            </a:r>
            <a:r>
              <a:rPr lang="en-US" dirty="0" err="1" smtClean="0"/>
              <a:t>বিভাগের</a:t>
            </a:r>
            <a:r>
              <a:rPr lang="en-US" dirty="0" smtClean="0"/>
              <a:t> </a:t>
            </a:r>
            <a:r>
              <a:rPr lang="en-US" dirty="0" err="1" smtClean="0"/>
              <a:t>সংস্কার</a:t>
            </a:r>
            <a:endParaRPr lang="en-US" dirty="0" smtClean="0"/>
          </a:p>
          <a:p>
            <a:r>
              <a:rPr lang="en-US" dirty="0" err="1" smtClean="0"/>
              <a:t>রেজিস্ট্রি</a:t>
            </a:r>
            <a:r>
              <a:rPr lang="en-US" dirty="0" smtClean="0"/>
              <a:t> </a:t>
            </a:r>
            <a:r>
              <a:rPr lang="en-US" dirty="0" err="1" smtClean="0"/>
              <a:t>বিভাগের</a:t>
            </a:r>
            <a:r>
              <a:rPr lang="en-US" dirty="0" smtClean="0"/>
              <a:t> </a:t>
            </a:r>
            <a:r>
              <a:rPr lang="en-US" dirty="0" err="1" smtClean="0"/>
              <a:t>সংস্কার</a:t>
            </a:r>
            <a:endParaRPr lang="en-US" dirty="0" smtClean="0"/>
          </a:p>
          <a:p>
            <a:r>
              <a:rPr lang="en-US" dirty="0" smtClean="0"/>
              <a:t> </a:t>
            </a:r>
            <a:r>
              <a:rPr lang="en-US" dirty="0" err="1" smtClean="0"/>
              <a:t>বিচার</a:t>
            </a:r>
            <a:r>
              <a:rPr lang="en-US" dirty="0" smtClean="0"/>
              <a:t> </a:t>
            </a:r>
            <a:r>
              <a:rPr lang="en-US" dirty="0" err="1" smtClean="0"/>
              <a:t>বিভাগ</a:t>
            </a:r>
            <a:r>
              <a:rPr lang="en-US" dirty="0" smtClean="0"/>
              <a:t> </a:t>
            </a:r>
            <a:r>
              <a:rPr lang="en-US" dirty="0" err="1" smtClean="0"/>
              <a:t>প্রতিষ্ঠা</a:t>
            </a:r>
            <a:r>
              <a:rPr lang="en-US" dirty="0" smtClean="0"/>
              <a:t> ও </a:t>
            </a:r>
            <a:r>
              <a:rPr lang="en-US" dirty="0" err="1" smtClean="0"/>
              <a:t>সংস্কার</a:t>
            </a:r>
            <a:endParaRPr lang="en-US" dirty="0" smtClean="0"/>
          </a:p>
          <a:p>
            <a:r>
              <a:rPr lang="en-US" dirty="0" err="1" smtClean="0"/>
              <a:t>শিল্প</a:t>
            </a:r>
            <a:r>
              <a:rPr lang="en-US" dirty="0" smtClean="0"/>
              <a:t> ও </a:t>
            </a:r>
            <a:r>
              <a:rPr lang="en-US" dirty="0" err="1" smtClean="0"/>
              <a:t>সাংস্কৃতির</a:t>
            </a:r>
            <a:r>
              <a:rPr lang="en-US" dirty="0" smtClean="0"/>
              <a:t> </a:t>
            </a:r>
            <a:r>
              <a:rPr lang="en-US" dirty="0" err="1" smtClean="0"/>
              <a:t>পৃষ্ঠপোষক</a:t>
            </a:r>
            <a:endParaRPr lang="en-US" dirty="0"/>
          </a:p>
        </p:txBody>
      </p:sp>
      <p:sp>
        <p:nvSpPr>
          <p:cNvPr id="2" name="Title 1"/>
          <p:cNvSpPr>
            <a:spLocks noGrp="1"/>
          </p:cNvSpPr>
          <p:nvPr>
            <p:ph type="title"/>
          </p:nvPr>
        </p:nvSpPr>
        <p:spPr/>
        <p:style>
          <a:lnRef idx="3">
            <a:schemeClr val="lt1"/>
          </a:lnRef>
          <a:fillRef idx="1">
            <a:schemeClr val="dk1"/>
          </a:fillRef>
          <a:effectRef idx="1">
            <a:schemeClr val="dk1"/>
          </a:effectRef>
          <a:fontRef idx="minor">
            <a:schemeClr val="lt1"/>
          </a:fontRef>
        </p:style>
        <p:txBody>
          <a:bodyPr>
            <a:normAutofit fontScale="90000"/>
          </a:bodyPr>
          <a:lstStyle/>
          <a:p>
            <a:pPr algn="ctr"/>
            <a:r>
              <a:rPr lang="en-US" dirty="0" err="1" smtClean="0">
                <a:solidFill>
                  <a:srgbClr val="008000"/>
                </a:solidFill>
              </a:rPr>
              <a:t>আব্দুল</a:t>
            </a:r>
            <a:r>
              <a:rPr lang="en-US" dirty="0" smtClean="0">
                <a:solidFill>
                  <a:srgbClr val="008000"/>
                </a:solidFill>
              </a:rPr>
              <a:t> </a:t>
            </a:r>
            <a:r>
              <a:rPr lang="en-US" dirty="0" err="1" smtClean="0">
                <a:solidFill>
                  <a:srgbClr val="008000"/>
                </a:solidFill>
              </a:rPr>
              <a:t>মালিকের</a:t>
            </a:r>
            <a:r>
              <a:rPr lang="en-US" dirty="0" smtClean="0">
                <a:solidFill>
                  <a:srgbClr val="008000"/>
                </a:solidFill>
              </a:rPr>
              <a:t> </a:t>
            </a:r>
            <a:r>
              <a:rPr lang="en-US" dirty="0" err="1" smtClean="0">
                <a:solidFill>
                  <a:srgbClr val="008000"/>
                </a:solidFill>
              </a:rPr>
              <a:t>শাসননীতি</a:t>
            </a:r>
            <a:r>
              <a:rPr lang="en-US" dirty="0" smtClean="0">
                <a:solidFill>
                  <a:srgbClr val="008000"/>
                </a:solidFill>
              </a:rPr>
              <a:t> ও </a:t>
            </a:r>
            <a:r>
              <a:rPr lang="en-US" dirty="0" err="1" smtClean="0">
                <a:solidFill>
                  <a:srgbClr val="008000"/>
                </a:solidFill>
              </a:rPr>
              <a:t>সংস্কার</a:t>
            </a:r>
            <a:endParaRPr lang="en-US" dirty="0">
              <a:solidFill>
                <a:srgbClr val="008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ownload (1).jfif"/>
          <p:cNvPicPr>
            <a:picLocks noGrp="1" noChangeAspect="1"/>
          </p:cNvPicPr>
          <p:nvPr>
            <p:ph sz="half" idx="2"/>
          </p:nvPr>
        </p:nvPicPr>
        <p:blipFill>
          <a:blip r:embed="rId2"/>
          <a:stretch>
            <a:fillRect/>
          </a:stretch>
        </p:blipFill>
        <p:spPr>
          <a:xfrm>
            <a:off x="304800" y="1104900"/>
            <a:ext cx="4419600" cy="4267200"/>
          </a:xfrm>
        </p:spPr>
      </p:pic>
      <p:pic>
        <p:nvPicPr>
          <p:cNvPr id="7" name="Content Placeholder 6" descr="download (2).jfif"/>
          <p:cNvPicPr>
            <a:picLocks noGrp="1" noChangeAspect="1"/>
          </p:cNvPicPr>
          <p:nvPr>
            <p:ph sz="quarter" idx="4"/>
          </p:nvPr>
        </p:nvPicPr>
        <p:blipFill>
          <a:blip r:embed="rId3"/>
          <a:stretch>
            <a:fillRect/>
          </a:stretch>
        </p:blipFill>
        <p:spPr>
          <a:xfrm>
            <a:off x="4800600" y="1104900"/>
            <a:ext cx="3886200" cy="4267199"/>
          </a:xfrm>
        </p:spPr>
      </p:pic>
      <p:sp>
        <p:nvSpPr>
          <p:cNvPr id="5" name="Title 4"/>
          <p:cNvSpPr>
            <a:spLocks noGrp="1"/>
          </p:cNvSpPr>
          <p:nvPr>
            <p:ph type="title"/>
          </p:nvPr>
        </p:nvSpPr>
        <p:spPr>
          <a:xfrm>
            <a:off x="304800" y="129540"/>
            <a:ext cx="8382000" cy="952500"/>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smtClean="0">
                <a:solidFill>
                  <a:schemeClr val="bg1"/>
                </a:solidFill>
              </a:rPr>
              <a:t>মুদ্রার প্রচলন </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smtClean="0">
                <a:solidFill>
                  <a:schemeClr val="bg1"/>
                </a:solidFill>
              </a:rPr>
              <a:t>আরব জাতীয়তাবাদের প্রতিষ্ঠা</a:t>
            </a:r>
            <a:endParaRPr lang="en-US" dirty="0">
              <a:solidFill>
                <a:schemeClr val="bg1"/>
              </a:solidFill>
            </a:endParaRPr>
          </a:p>
        </p:txBody>
      </p:sp>
      <p:pic>
        <p:nvPicPr>
          <p:cNvPr id="5" name="Content Placeholder 4" descr="download (3).jfif"/>
          <p:cNvPicPr>
            <a:picLocks noGrp="1" noChangeAspect="1"/>
          </p:cNvPicPr>
          <p:nvPr>
            <p:ph sz="half" idx="1"/>
          </p:nvPr>
        </p:nvPicPr>
        <p:blipFill>
          <a:blip r:embed="rId2"/>
          <a:stretch>
            <a:fillRect/>
          </a:stretch>
        </p:blipFill>
        <p:spPr>
          <a:xfrm>
            <a:off x="381000" y="1028700"/>
            <a:ext cx="4190999" cy="4686299"/>
          </a:xfrm>
        </p:spPr>
      </p:pic>
      <p:pic>
        <p:nvPicPr>
          <p:cNvPr id="6" name="Content Placeholder 5" descr="images (2).jfif"/>
          <p:cNvPicPr>
            <a:picLocks noGrp="1" noChangeAspect="1"/>
          </p:cNvPicPr>
          <p:nvPr>
            <p:ph sz="half" idx="2"/>
          </p:nvPr>
        </p:nvPicPr>
        <p:blipFill>
          <a:blip r:embed="rId3"/>
          <a:stretch>
            <a:fillRect/>
          </a:stretch>
        </p:blipFill>
        <p:spPr>
          <a:xfrm>
            <a:off x="4648200" y="1028700"/>
            <a:ext cx="4038599" cy="46863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0" fill="hold"/>
                                        <p:tgtEl>
                                          <p:spTgt spid="6"/>
                                        </p:tgtEl>
                                        <p:attrNameLst>
                                          <p:attrName>ppt_w</p:attrName>
                                        </p:attrNameLst>
                                      </p:cBhvr>
                                      <p:tavLst>
                                        <p:tav tm="0">
                                          <p:val>
                                            <p:fltVal val="0"/>
                                          </p:val>
                                        </p:tav>
                                        <p:tav tm="100000">
                                          <p:val>
                                            <p:strVal val="#ppt_w"/>
                                          </p:val>
                                        </p:tav>
                                      </p:tavLst>
                                    </p:anim>
                                    <p:anim calcmode="lin" valueType="num">
                                      <p:cBhvr>
                                        <p:cTn id="15" dur="5000" fill="hold"/>
                                        <p:tgtEl>
                                          <p:spTgt spid="6"/>
                                        </p:tgtEl>
                                        <p:attrNameLst>
                                          <p:attrName>ppt_h</p:attrName>
                                        </p:attrNameLst>
                                      </p:cBhvr>
                                      <p:tavLst>
                                        <p:tav tm="0">
                                          <p:val>
                                            <p:fltVal val="0"/>
                                          </p:val>
                                        </p:tav>
                                        <p:tav tm="100000">
                                          <p:val>
                                            <p:strVal val="#ppt_h"/>
                                          </p:val>
                                        </p:tav>
                                      </p:tavLst>
                                    </p:anim>
                                    <p:animEffect transition="in" filter="fade">
                                      <p:cBhvr>
                                        <p:cTn id="16"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2124</TotalTime>
  <Words>636</Words>
  <Application>Microsoft Office PowerPoint</Application>
  <PresentationFormat>On-screen Show (16:10)</PresentationFormat>
  <Paragraphs>90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Paper</vt:lpstr>
      <vt:lpstr>Slide 1</vt:lpstr>
      <vt:lpstr>Slide 2</vt:lpstr>
      <vt:lpstr>Slide 3</vt:lpstr>
      <vt:lpstr>Slide 4</vt:lpstr>
      <vt:lpstr>Slide 5</vt:lpstr>
      <vt:lpstr>শিখনফল </vt:lpstr>
      <vt:lpstr>আব্দুল মালিকের শাসননীতি ও সংস্কার</vt:lpstr>
      <vt:lpstr>মুদ্রার প্রচলন </vt:lpstr>
      <vt:lpstr>আরব জাতীয়তাবাদের প্রতিষ্ঠা</vt:lpstr>
      <vt:lpstr>Slide 10</vt:lpstr>
      <vt:lpstr>সরকারী অফিসে আরবী ভাষা প্রতিষ্ঠা</vt:lpstr>
      <vt:lpstr>টাকশাল প্রতিষ্ঠা</vt:lpstr>
      <vt:lpstr>নোকতা হরকতের প্রচলন</vt:lpstr>
      <vt:lpstr>ডাক অফিসের চিত্র</vt:lpstr>
      <vt:lpstr>সেনাবাহিনীর জন্য ব্যারাক প্রতিষ্ঠা</vt:lpstr>
      <vt:lpstr>Slide 16</vt:lpstr>
      <vt:lpstr>ডাক ও যোগাযোগ ব্যবস্থার উন্নয়ন</vt:lpstr>
      <vt:lpstr>Slide 18</vt:lpstr>
      <vt:lpstr>Slide 19</vt:lpstr>
      <vt:lpstr>Dome of the Rock বা কুব্বাতুস সাখরা </vt:lpstr>
      <vt:lpstr>Dome of the Rock বা কুব্বাতুস সাখরা তৈরীর উদ্দেশ্য </vt:lpstr>
      <vt:lpstr>Slide 22</vt:lpstr>
      <vt:lpstr>Slide 23</vt:lpstr>
      <vt:lpstr>গুরুত্ব </vt:lpstr>
      <vt:lpstr>Slide 25</vt:lpstr>
      <vt:lpstr>বাড়ীর কাজ</vt:lpstr>
      <vt:lpstr>Slide 27</vt:lpstr>
      <vt:lpstr>সৃজনশীল প্রশ্ন (মূল্যায়ন) </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SK</dc:creator>
  <cp:lastModifiedBy>ps</cp:lastModifiedBy>
  <cp:revision>304</cp:revision>
  <dcterms:created xsi:type="dcterms:W3CDTF">2006-08-16T00:00:00Z</dcterms:created>
  <dcterms:modified xsi:type="dcterms:W3CDTF">2021-01-14T05:13:08Z</dcterms:modified>
</cp:coreProperties>
</file>