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5"/>
  </p:notesMasterIdLst>
  <p:sldIdLst>
    <p:sldId id="256" r:id="rId2"/>
    <p:sldId id="272" r:id="rId3"/>
    <p:sldId id="259" r:id="rId4"/>
    <p:sldId id="260" r:id="rId5"/>
    <p:sldId id="287" r:id="rId6"/>
    <p:sldId id="298" r:id="rId7"/>
    <p:sldId id="286" r:id="rId8"/>
    <p:sldId id="277" r:id="rId9"/>
    <p:sldId id="289" r:id="rId10"/>
    <p:sldId id="299" r:id="rId11"/>
    <p:sldId id="278" r:id="rId12"/>
    <p:sldId id="280" r:id="rId13"/>
    <p:sldId id="279" r:id="rId14"/>
    <p:sldId id="281" r:id="rId15"/>
    <p:sldId id="273" r:id="rId16"/>
    <p:sldId id="267" r:id="rId17"/>
    <p:sldId id="293" r:id="rId18"/>
    <p:sldId id="294" r:id="rId19"/>
    <p:sldId id="296" r:id="rId20"/>
    <p:sldId id="295" r:id="rId21"/>
    <p:sldId id="282" r:id="rId22"/>
    <p:sldId id="283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3737"/>
    <a:srgbClr val="66FF33"/>
    <a:srgbClr val="CAFFB9"/>
    <a:srgbClr val="FFB7FF"/>
    <a:srgbClr val="00FFFF"/>
    <a:srgbClr val="ECE7F1"/>
    <a:srgbClr val="CCFF33"/>
    <a:srgbClr val="CCFFCC"/>
    <a:srgbClr val="E6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84" autoAdjust="0"/>
    <p:restoredTop sz="94660"/>
  </p:normalViewPr>
  <p:slideViewPr>
    <p:cSldViewPr>
      <p:cViewPr varScale="1">
        <p:scale>
          <a:sx n="73" d="100"/>
          <a:sy n="73" d="100"/>
        </p:scale>
        <p:origin x="10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952BF2-D604-4116-9A8E-164DA383CDC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3B9F06-506B-4A68-928C-8B3BA1AF7B78}">
      <dgm:prSet phldrT="[Text]" custT="1"/>
      <dgm:spPr>
        <a:solidFill>
          <a:srgbClr val="7030A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15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</a:t>
          </a:r>
        </a:p>
      </dgm:t>
    </dgm:pt>
    <dgm:pt modelId="{82C5E3FC-6639-48BD-B776-3958C5A6D9DD}" type="parTrans" cxnId="{D452979E-7AAC-4887-BCE7-7CF8DE6603C4}">
      <dgm:prSet/>
      <dgm:spPr/>
      <dgm:t>
        <a:bodyPr/>
        <a:lstStyle/>
        <a:p>
          <a:endParaRPr lang="en-US"/>
        </a:p>
      </dgm:t>
    </dgm:pt>
    <dgm:pt modelId="{46EC0342-0169-43C2-B2D4-87F1D2BFDA32}" type="sibTrans" cxnId="{D452979E-7AAC-4887-BCE7-7CF8DE6603C4}">
      <dgm:prSet/>
      <dgm:spPr/>
      <dgm:t>
        <a:bodyPr/>
        <a:lstStyle/>
        <a:p>
          <a:endParaRPr lang="en-US"/>
        </a:p>
      </dgm:t>
    </dgm:pt>
    <dgm:pt modelId="{CE38E522-AC54-415A-B3AB-5EFD1F64E097}">
      <dgm:prSet phldrT="[Text]" custT="1"/>
      <dgm:spPr>
        <a:solidFill>
          <a:srgbClr val="7030A0">
            <a:alpha val="5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1500" b="1" dirty="0" err="1">
              <a:latin typeface="NikoshBAN" pitchFamily="2" charset="0"/>
              <a:cs typeface="NikoshBAN" pitchFamily="2" charset="0"/>
            </a:rPr>
            <a:t>রি</a:t>
          </a:r>
          <a:endParaRPr lang="en-US" sz="11500" b="1" dirty="0">
            <a:latin typeface="NikoshBAN" pitchFamily="2" charset="0"/>
            <a:cs typeface="NikoshBAN" pitchFamily="2" charset="0"/>
          </a:endParaRPr>
        </a:p>
      </dgm:t>
    </dgm:pt>
    <dgm:pt modelId="{F976BADA-E64A-4DC9-BAAE-B4FE59C11C6A}" type="sibTrans" cxnId="{C673276F-615E-43E8-BE23-8DA8A9C540A7}">
      <dgm:prSet/>
      <dgm:spPr/>
      <dgm:t>
        <a:bodyPr/>
        <a:lstStyle/>
        <a:p>
          <a:endParaRPr lang="en-US"/>
        </a:p>
      </dgm:t>
    </dgm:pt>
    <dgm:pt modelId="{501C87F1-9815-4560-9F21-8EFDB2BFABB0}" type="parTrans" cxnId="{C673276F-615E-43E8-BE23-8DA8A9C540A7}">
      <dgm:prSet/>
      <dgm:spPr/>
      <dgm:t>
        <a:bodyPr/>
        <a:lstStyle/>
        <a:p>
          <a:endParaRPr lang="en-US"/>
        </a:p>
      </dgm:t>
    </dgm:pt>
    <dgm:pt modelId="{8FE7A40D-2F2D-4E8D-86ED-8F462DA6B3D2}">
      <dgm:prSet phldrT="[Text]" custT="1"/>
      <dgm:spPr>
        <a:solidFill>
          <a:srgbClr val="FF0000">
            <a:alpha val="50000"/>
          </a:srgbClr>
        </a:solidFill>
        <a:ln>
          <a:solidFill>
            <a:srgbClr val="0070C0"/>
          </a:solidFill>
        </a:ln>
      </dgm:spPr>
      <dgm:t>
        <a:bodyPr/>
        <a:lstStyle/>
        <a:p>
          <a:r>
            <a:rPr lang="en-US" sz="11500" b="1" dirty="0" err="1">
              <a:latin typeface="NikoshBAN" pitchFamily="2" charset="0"/>
              <a:cs typeface="NikoshBAN" pitchFamily="2" charset="0"/>
            </a:rPr>
            <a:t>চি</a:t>
          </a:r>
          <a:endParaRPr lang="en-US" sz="11500" b="1" dirty="0">
            <a:latin typeface="NikoshBAN" pitchFamily="2" charset="0"/>
            <a:cs typeface="NikoshBAN" pitchFamily="2" charset="0"/>
          </a:endParaRPr>
        </a:p>
      </dgm:t>
    </dgm:pt>
    <dgm:pt modelId="{9A6BD16E-41DE-4117-BB63-CA1C85195BA4}" type="sibTrans" cxnId="{E8104A21-46FE-48CE-81A6-5A71E0120497}">
      <dgm:prSet/>
      <dgm:spPr/>
      <dgm:t>
        <a:bodyPr/>
        <a:lstStyle/>
        <a:p>
          <a:endParaRPr lang="en-US"/>
        </a:p>
      </dgm:t>
    </dgm:pt>
    <dgm:pt modelId="{DE60AAB1-FF01-49DD-8D89-7ADB74DA1F92}" type="parTrans" cxnId="{E8104A21-46FE-48CE-81A6-5A71E0120497}">
      <dgm:prSet/>
      <dgm:spPr/>
      <dgm:t>
        <a:bodyPr/>
        <a:lstStyle/>
        <a:p>
          <a:endParaRPr lang="en-US"/>
        </a:p>
      </dgm:t>
    </dgm:pt>
    <dgm:pt modelId="{411CFA4B-CE24-4F37-9B4B-B9D33E74C75F}">
      <dgm:prSet phldrT="[Text]" custT="1"/>
      <dgm:spPr>
        <a:ln>
          <a:solidFill>
            <a:srgbClr val="002060"/>
          </a:solidFill>
        </a:ln>
      </dgm:spPr>
      <dgm:t>
        <a:bodyPr/>
        <a:lstStyle/>
        <a:p>
          <a:r>
            <a:rPr lang="en-US" sz="11500" b="1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তি</a:t>
          </a:r>
          <a:endParaRPr lang="en-US" sz="11500" b="1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6F25E0FE-C060-41AB-A2F0-B4AB0717E1FD}" type="sibTrans" cxnId="{D1C056AA-8E96-4715-AEE9-054AD439F9E6}">
      <dgm:prSet/>
      <dgm:spPr/>
      <dgm:t>
        <a:bodyPr/>
        <a:lstStyle/>
        <a:p>
          <a:endParaRPr lang="en-US"/>
        </a:p>
      </dgm:t>
    </dgm:pt>
    <dgm:pt modelId="{F066A6B1-2EA0-48B1-9747-8FE953F5D342}" type="parTrans" cxnId="{D1C056AA-8E96-4715-AEE9-054AD439F9E6}">
      <dgm:prSet/>
      <dgm:spPr/>
      <dgm:t>
        <a:bodyPr/>
        <a:lstStyle/>
        <a:p>
          <a:endParaRPr lang="en-US"/>
        </a:p>
      </dgm:t>
    </dgm:pt>
    <dgm:pt modelId="{981123EA-12C5-48A8-AE4E-43D346C5DB32}" type="pres">
      <dgm:prSet presAssocID="{E0952BF2-D604-4116-9A8E-164DA383CDC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DB2D1F-F70C-471A-800D-283705A89E51}" type="pres">
      <dgm:prSet presAssocID="{E83B9F06-506B-4A68-928C-8B3BA1AF7B78}" presName="Name5" presStyleLbl="vennNode1" presStyleIdx="0" presStyleCnt="4" custScaleX="37319" custScaleY="23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6FB27-29AD-46FE-93AC-35AE22CE73F0}" type="pres">
      <dgm:prSet presAssocID="{46EC0342-0169-43C2-B2D4-87F1D2BFDA32}" presName="space" presStyleCnt="0"/>
      <dgm:spPr/>
    </dgm:pt>
    <dgm:pt modelId="{6CB62E95-5D09-45CB-8A70-39671AF59A5E}" type="pres">
      <dgm:prSet presAssocID="{CE38E522-AC54-415A-B3AB-5EFD1F64E097}" presName="Name5" presStyleLbl="vennNode1" presStyleIdx="1" presStyleCnt="4" custScaleX="23075" custScaleY="18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4C37C9-322A-47B0-81F8-3008A6F1DEC2}" type="pres">
      <dgm:prSet presAssocID="{F976BADA-E64A-4DC9-BAAE-B4FE59C11C6A}" presName="space" presStyleCnt="0"/>
      <dgm:spPr/>
    </dgm:pt>
    <dgm:pt modelId="{99E6EFCD-B823-46AE-A481-C5759CCE8E0A}" type="pres">
      <dgm:prSet presAssocID="{8FE7A40D-2F2D-4E8D-86ED-8F462DA6B3D2}" presName="Name5" presStyleLbl="vennNode1" presStyleIdx="2" presStyleCnt="4" custScaleX="33677" custScaleY="29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795058-4432-4B7A-B9A4-19F7E829312F}" type="pres">
      <dgm:prSet presAssocID="{9A6BD16E-41DE-4117-BB63-CA1C85195BA4}" presName="space" presStyleCnt="0"/>
      <dgm:spPr/>
    </dgm:pt>
    <dgm:pt modelId="{7E2195E5-EE82-48B0-9B41-15EFE6586F06}" type="pres">
      <dgm:prSet presAssocID="{411CFA4B-CE24-4F37-9B4B-B9D33E74C75F}" presName="Name5" presStyleLbl="vennNode1" presStyleIdx="3" presStyleCnt="4" custScaleX="34976" custScaleY="25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EC6B7B-3606-4F0F-BCC3-7E7CC3C05BB2}" type="presOf" srcId="{E0952BF2-D604-4116-9A8E-164DA383CDC0}" destId="{981123EA-12C5-48A8-AE4E-43D346C5DB32}" srcOrd="0" destOrd="0" presId="urn:microsoft.com/office/officeart/2005/8/layout/venn3"/>
    <dgm:cxn modelId="{E8104A21-46FE-48CE-81A6-5A71E0120497}" srcId="{E0952BF2-D604-4116-9A8E-164DA383CDC0}" destId="{8FE7A40D-2F2D-4E8D-86ED-8F462DA6B3D2}" srcOrd="2" destOrd="0" parTransId="{DE60AAB1-FF01-49DD-8D89-7ADB74DA1F92}" sibTransId="{9A6BD16E-41DE-4117-BB63-CA1C85195BA4}"/>
    <dgm:cxn modelId="{A592D5D5-733E-4AB4-8251-386256014E6E}" type="presOf" srcId="{E83B9F06-506B-4A68-928C-8B3BA1AF7B78}" destId="{76DB2D1F-F70C-471A-800D-283705A89E51}" srcOrd="0" destOrd="0" presId="urn:microsoft.com/office/officeart/2005/8/layout/venn3"/>
    <dgm:cxn modelId="{D452979E-7AAC-4887-BCE7-7CF8DE6603C4}" srcId="{E0952BF2-D604-4116-9A8E-164DA383CDC0}" destId="{E83B9F06-506B-4A68-928C-8B3BA1AF7B78}" srcOrd="0" destOrd="0" parTransId="{82C5E3FC-6639-48BD-B776-3958C5A6D9DD}" sibTransId="{46EC0342-0169-43C2-B2D4-87F1D2BFDA32}"/>
    <dgm:cxn modelId="{2DD70760-BC79-415A-97BC-4DDEA2449DE2}" type="presOf" srcId="{CE38E522-AC54-415A-B3AB-5EFD1F64E097}" destId="{6CB62E95-5D09-45CB-8A70-39671AF59A5E}" srcOrd="0" destOrd="0" presId="urn:microsoft.com/office/officeart/2005/8/layout/venn3"/>
    <dgm:cxn modelId="{D1C056AA-8E96-4715-AEE9-054AD439F9E6}" srcId="{E0952BF2-D604-4116-9A8E-164DA383CDC0}" destId="{411CFA4B-CE24-4F37-9B4B-B9D33E74C75F}" srcOrd="3" destOrd="0" parTransId="{F066A6B1-2EA0-48B1-9747-8FE953F5D342}" sibTransId="{6F25E0FE-C060-41AB-A2F0-B4AB0717E1FD}"/>
    <dgm:cxn modelId="{B70E8301-0292-42FF-841A-63EBC7E7BCA4}" type="presOf" srcId="{8FE7A40D-2F2D-4E8D-86ED-8F462DA6B3D2}" destId="{99E6EFCD-B823-46AE-A481-C5759CCE8E0A}" srcOrd="0" destOrd="0" presId="urn:microsoft.com/office/officeart/2005/8/layout/venn3"/>
    <dgm:cxn modelId="{9E1DE1F9-D980-42D7-9426-D84DB0375D1C}" type="presOf" srcId="{411CFA4B-CE24-4F37-9B4B-B9D33E74C75F}" destId="{7E2195E5-EE82-48B0-9B41-15EFE6586F06}" srcOrd="0" destOrd="0" presId="urn:microsoft.com/office/officeart/2005/8/layout/venn3"/>
    <dgm:cxn modelId="{C673276F-615E-43E8-BE23-8DA8A9C540A7}" srcId="{E0952BF2-D604-4116-9A8E-164DA383CDC0}" destId="{CE38E522-AC54-415A-B3AB-5EFD1F64E097}" srcOrd="1" destOrd="0" parTransId="{501C87F1-9815-4560-9F21-8EFDB2BFABB0}" sibTransId="{F976BADA-E64A-4DC9-BAAE-B4FE59C11C6A}"/>
    <dgm:cxn modelId="{31441157-0C35-425D-AD19-ABB3A94629FE}" type="presParOf" srcId="{981123EA-12C5-48A8-AE4E-43D346C5DB32}" destId="{76DB2D1F-F70C-471A-800D-283705A89E51}" srcOrd="0" destOrd="0" presId="urn:microsoft.com/office/officeart/2005/8/layout/venn3"/>
    <dgm:cxn modelId="{CA6B4996-38B1-4F61-ADEA-B38904044746}" type="presParOf" srcId="{981123EA-12C5-48A8-AE4E-43D346C5DB32}" destId="{3F36FB27-29AD-46FE-93AC-35AE22CE73F0}" srcOrd="1" destOrd="0" presId="urn:microsoft.com/office/officeart/2005/8/layout/venn3"/>
    <dgm:cxn modelId="{300B0889-7ACD-4CFB-9452-8EA894605950}" type="presParOf" srcId="{981123EA-12C5-48A8-AE4E-43D346C5DB32}" destId="{6CB62E95-5D09-45CB-8A70-39671AF59A5E}" srcOrd="2" destOrd="0" presId="urn:microsoft.com/office/officeart/2005/8/layout/venn3"/>
    <dgm:cxn modelId="{40D289F5-B5BD-449D-9CD3-FD8C9B41DF85}" type="presParOf" srcId="{981123EA-12C5-48A8-AE4E-43D346C5DB32}" destId="{344C37C9-322A-47B0-81F8-3008A6F1DEC2}" srcOrd="3" destOrd="0" presId="urn:microsoft.com/office/officeart/2005/8/layout/venn3"/>
    <dgm:cxn modelId="{85F7D82F-8A95-4A4A-892E-D3C74866F5FB}" type="presParOf" srcId="{981123EA-12C5-48A8-AE4E-43D346C5DB32}" destId="{99E6EFCD-B823-46AE-A481-C5759CCE8E0A}" srcOrd="4" destOrd="0" presId="urn:microsoft.com/office/officeart/2005/8/layout/venn3"/>
    <dgm:cxn modelId="{A9BAD575-C05E-4DD4-9BDE-4331FD7A5208}" type="presParOf" srcId="{981123EA-12C5-48A8-AE4E-43D346C5DB32}" destId="{2A795058-4432-4B7A-B9A4-19F7E829312F}" srcOrd="5" destOrd="0" presId="urn:microsoft.com/office/officeart/2005/8/layout/venn3"/>
    <dgm:cxn modelId="{90040367-22CD-4DA8-A571-2DFEBF5029E1}" type="presParOf" srcId="{981123EA-12C5-48A8-AE4E-43D346C5DB32}" destId="{7E2195E5-EE82-48B0-9B41-15EFE6586F06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B2D1F-F70C-471A-800D-283705A89E51}">
      <dsp:nvSpPr>
        <dsp:cNvPr id="0" name=""/>
        <dsp:cNvSpPr/>
      </dsp:nvSpPr>
      <dsp:spPr>
        <a:xfrm>
          <a:off x="1260670" y="505168"/>
          <a:ext cx="3030326" cy="1913167"/>
        </a:xfrm>
        <a:prstGeom prst="ellipse">
          <a:avLst/>
        </a:prstGeom>
        <a:solidFill>
          <a:srgbClr val="7030A0">
            <a:alpha val="50000"/>
          </a:srgb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প</a:t>
          </a:r>
        </a:p>
      </dsp:txBody>
      <dsp:txXfrm>
        <a:off x="1704451" y="785345"/>
        <a:ext cx="2142764" cy="1352813"/>
      </dsp:txXfrm>
    </dsp:sp>
    <dsp:sp modelId="{6CB62E95-5D09-45CB-8A70-39671AF59A5E}">
      <dsp:nvSpPr>
        <dsp:cNvPr id="0" name=""/>
        <dsp:cNvSpPr/>
      </dsp:nvSpPr>
      <dsp:spPr>
        <a:xfrm>
          <a:off x="2666983" y="713691"/>
          <a:ext cx="1873704" cy="1496121"/>
        </a:xfrm>
        <a:prstGeom prst="ellipse">
          <a:avLst/>
        </a:prstGeom>
        <a:solidFill>
          <a:srgbClr val="7030A0">
            <a:alpha val="50000"/>
          </a:srgb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>
              <a:latin typeface="NikoshBAN" pitchFamily="2" charset="0"/>
              <a:cs typeface="NikoshBAN" pitchFamily="2" charset="0"/>
            </a:rPr>
            <a:t>রি</a:t>
          </a:r>
          <a:endParaRPr lang="en-US" sz="11500" b="1" kern="1200" dirty="0">
            <a:latin typeface="NikoshBAN" pitchFamily="2" charset="0"/>
            <a:cs typeface="NikoshBAN" pitchFamily="2" charset="0"/>
          </a:endParaRPr>
        </a:p>
      </dsp:txBody>
      <dsp:txXfrm>
        <a:off x="2941381" y="932793"/>
        <a:ext cx="1324908" cy="1057917"/>
      </dsp:txXfrm>
    </dsp:sp>
    <dsp:sp modelId="{99E6EFCD-B823-46AE-A481-C5759CCE8E0A}">
      <dsp:nvSpPr>
        <dsp:cNvPr id="0" name=""/>
        <dsp:cNvSpPr/>
      </dsp:nvSpPr>
      <dsp:spPr>
        <a:xfrm>
          <a:off x="2916675" y="284099"/>
          <a:ext cx="2734593" cy="2355305"/>
        </a:xfrm>
        <a:prstGeom prst="ellipse">
          <a:avLst/>
        </a:prstGeom>
        <a:solidFill>
          <a:srgbClr val="FF0000">
            <a:alpha val="50000"/>
          </a:srgbClr>
        </a:solidFill>
        <a:ln w="15875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>
              <a:latin typeface="NikoshBAN" pitchFamily="2" charset="0"/>
              <a:cs typeface="NikoshBAN" pitchFamily="2" charset="0"/>
            </a:rPr>
            <a:t>চি</a:t>
          </a:r>
          <a:endParaRPr lang="en-US" sz="11500" b="1" kern="1200" dirty="0">
            <a:latin typeface="NikoshBAN" pitchFamily="2" charset="0"/>
            <a:cs typeface="NikoshBAN" pitchFamily="2" charset="0"/>
          </a:endParaRPr>
        </a:p>
      </dsp:txBody>
      <dsp:txXfrm>
        <a:off x="3317147" y="629025"/>
        <a:ext cx="1933649" cy="1665453"/>
      </dsp:txXfrm>
    </dsp:sp>
    <dsp:sp modelId="{7E2195E5-EE82-48B0-9B41-15EFE6586F06}">
      <dsp:nvSpPr>
        <dsp:cNvPr id="0" name=""/>
        <dsp:cNvSpPr/>
      </dsp:nvSpPr>
      <dsp:spPr>
        <a:xfrm>
          <a:off x="4027256" y="414872"/>
          <a:ext cx="2840073" cy="20937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46874" tIns="146050" rIns="446874" bIns="146050" numCol="1" spcCol="1270" anchor="ctr" anchorCtr="0">
          <a:noAutofit/>
        </a:bodyPr>
        <a:lstStyle/>
        <a:p>
          <a:pPr lvl="0" algn="ctr" defTabSz="5111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500" b="1" kern="1200" dirty="0" err="1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rPr>
            <a:t>তি</a:t>
          </a:r>
          <a:endParaRPr lang="en-US" sz="11500" b="1" kern="1200" dirty="0">
            <a:solidFill>
              <a:schemeClr val="accent6">
                <a:lumMod val="50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443175" y="721496"/>
        <a:ext cx="2008235" cy="1480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D58F-12CF-41AE-8C79-2A0740C7C86A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F8AEBA-3B64-4272-A35E-EE881A926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45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>
                <a:latin typeface="NikoshBAN" pitchFamily="2" charset="0"/>
                <a:cs typeface="NikoshBAN" pitchFamily="2" charset="0"/>
              </a:rPr>
              <a:t>পুর্বজান যাচাই</a:t>
            </a:r>
            <a:r>
              <a:rPr lang="bn-IN" baseline="0" dirty="0">
                <a:latin typeface="NikoshBAN" pitchFamily="2" charset="0"/>
                <a:cs typeface="NikoshBAN" pitchFamily="2" charset="0"/>
              </a:rPr>
              <a:t> করে শিক্ষার্থীদের পাঠের প্রতি মনোযোগ আকর্ষণ করা যেতে পারে।</a:t>
            </a:r>
            <a:endParaRPr lang="bn-IN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611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প্রকারভেদ যাচাই করার সহায়তা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প্রকারভেদ যাচাই করার সহায়তা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97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 ভেনচিত্রের মাধ্যমে সেটকে সহজভাবে উপস্থাপন করে শিক্ষার্থীদের মধ্যে এর প্রকারভেদ যাচাই করার সহায়তা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7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IN" dirty="0"/>
              <a:t>সময়-----৮ মিনিট।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92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কলম ও সৌরমণ্ডলের চিত্র দেখিয়ে এবং প্রশ্নের মাধ্যমে পাঠের অনুকুল পরিবেশ সৃষ্টি  ও পাঠ ঘোষণা করার সহায়তা করা যেতে পারে।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679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9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36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চিত্রগুলো দ্বারা সেটের প্রকারভেদের ধারনা দিয়ে শিক্ষার্থীদের মনোযোগ সৃষ্টি ও পাঠ উপস্থাপনে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46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>
                <a:latin typeface="NikoshBAN" pitchFamily="2" charset="0"/>
                <a:cs typeface="NikoshBAN" pitchFamily="2" charset="0"/>
              </a:rPr>
              <a:t> সেটের প্রকারভেদের উদাহরন দিয়ে শিক্ষার্থীদের দ্বারা সমস্যা সমাধানে সহায়তা করা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82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সংযোগ</a:t>
            </a:r>
            <a:r>
              <a:rPr lang="bn-IN" baseline="0" dirty="0"/>
              <a:t> সেট আলোচনা করে শিক্ষার্থীদের দ্বারা প্রদত্ত সমস্যা সমাধানে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/>
              <a:t>ছেদ সেট আলোচনা করে শিক্ষার্থীদের দ্বারা প্রদত্ত সমস্যা সমাধানে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90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F8AEBA-3B64-4272-A35E-EE881A9269A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43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1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6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18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93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34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21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31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79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4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1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286000"/>
            <a:ext cx="6968233" cy="1569660"/>
          </a:xfrm>
          <a:prstGeom prst="rect">
            <a:avLst/>
          </a:prstGeom>
          <a:noFill/>
        </p:spPr>
        <p:txBody>
          <a:bodyPr wrap="none" rtlCol="0">
            <a:prstTxWarp prst="textWave4">
              <a:avLst>
                <a:gd name="adj1" fmla="val 12500"/>
                <a:gd name="adj2" fmla="val 0"/>
              </a:avLst>
            </a:prstTxWarp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IN" sz="9600" dirty="0"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bn-IN" sz="96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96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7617" y="3559779"/>
            <a:ext cx="8207829" cy="2895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কোনো উপাদান নেই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3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600" b="1" dirty="0">
              <a:solidFill>
                <a:srgbClr val="3333FF"/>
              </a:solidFill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4F5FA"/>
              </a:clrFrom>
              <a:clrTo>
                <a:srgbClr val="F4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3" t="9064" r="15451" b="11472"/>
          <a:stretch/>
        </p:blipFill>
        <p:spPr>
          <a:xfrm>
            <a:off x="2546065" y="413508"/>
            <a:ext cx="3930935" cy="2884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0" r="8192" b="30451"/>
          <a:stretch/>
        </p:blipFill>
        <p:spPr>
          <a:xfrm>
            <a:off x="2985596" y="682318"/>
            <a:ext cx="3051870" cy="1831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420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685800"/>
            <a:ext cx="8077198" cy="646331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8077199" cy="523220"/>
          </a:xfrm>
          <a:prstGeom prst="rect">
            <a:avLst/>
          </a:prstGeom>
          <a:solidFill>
            <a:srgbClr val="FFA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2,4,6,8,10,12…………..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40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2514600"/>
            <a:ext cx="8077199" cy="523220"/>
          </a:xfrm>
          <a:prstGeom prst="rect">
            <a:avLst/>
          </a:prstGeom>
          <a:solidFill>
            <a:srgbClr val="89FFE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B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1,3,5, 7,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9,11………………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3352800"/>
            <a:ext cx="8077200" cy="52322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C =       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  (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Symbol"/>
              </a:rPr>
              <a:t>ডেনিশের বর্ণ ওরি 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515102" y="17586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TextBox 11"/>
          <p:cNvSpPr txBox="1"/>
          <p:nvPr/>
        </p:nvSpPr>
        <p:spPr>
          <a:xfrm>
            <a:off x="6934200" y="1676400"/>
            <a:ext cx="1816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Isosceles Triangle 12"/>
          <p:cNvSpPr/>
          <p:nvPr/>
        </p:nvSpPr>
        <p:spPr>
          <a:xfrm rot="5400000">
            <a:off x="6572724" y="25968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TextBox 15"/>
          <p:cNvSpPr txBox="1"/>
          <p:nvPr/>
        </p:nvSpPr>
        <p:spPr>
          <a:xfrm>
            <a:off x="6966857" y="2514600"/>
            <a:ext cx="19094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অসীম সেট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 rot="5400000">
            <a:off x="6617427" y="3404244"/>
            <a:ext cx="228596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6966857" y="3352800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71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1" grpId="0" animBg="1"/>
      <p:bldP spid="12" grpId="0"/>
      <p:bldP spid="13" grpId="0" animBg="1"/>
      <p:bldP spid="16" grpId="0"/>
      <p:bldP spid="20" grpId="0" animBg="1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457200" y="1076980"/>
            <a:ext cx="2743200" cy="2615625"/>
          </a:xfrm>
          <a:prstGeom prst="ellipse">
            <a:avLst/>
          </a:prstGeom>
          <a:solidFill>
            <a:srgbClr val="66F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791200" y="1101805"/>
            <a:ext cx="2743200" cy="2590800"/>
          </a:xfrm>
          <a:prstGeom prst="ellipse">
            <a:avLst/>
          </a:prstGeom>
          <a:solidFill>
            <a:srgbClr val="65FF6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  <a:p>
            <a:pPr algn="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9" name="Oval 8"/>
          <p:cNvSpPr/>
          <p:nvPr/>
        </p:nvSpPr>
        <p:spPr>
          <a:xfrm>
            <a:off x="5791200" y="1089392"/>
            <a:ext cx="2743200" cy="25908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</p:txBody>
      </p:sp>
      <p:sp>
        <p:nvSpPr>
          <p:cNvPr id="7" name="Oval 6"/>
          <p:cNvSpPr/>
          <p:nvPr/>
        </p:nvSpPr>
        <p:spPr>
          <a:xfrm>
            <a:off x="457200" y="10893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820180"/>
            <a:ext cx="8077200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B = {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  <a:sym typeface="Symbol"/>
              </a:rPr>
              <a:t>a,b,c,d,e,f,g,h,i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12130"/>
            <a:ext cx="80772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সংযোগ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4495800"/>
            <a:ext cx="8077200" cy="1815882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দুই বা ততোধিক সেটের সকল উপাদান নিয়ে গঠিত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সংযোগ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সেট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A47CC5-1AD9-4DDC-8A20-35DEB0935792}"/>
              </a:ext>
            </a:extLst>
          </p:cNvPr>
          <p:cNvSpPr txBox="1"/>
          <p:nvPr/>
        </p:nvSpPr>
        <p:spPr>
          <a:xfrm>
            <a:off x="2590800" y="32766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D5223A-8CE1-477B-9DC0-1456BB9101C3}"/>
              </a:ext>
            </a:extLst>
          </p:cNvPr>
          <p:cNvSpPr txBox="1"/>
          <p:nvPr/>
        </p:nvSpPr>
        <p:spPr>
          <a:xfrm>
            <a:off x="5802923" y="3287151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36013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23333 2.22222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3333 0.0018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0.21667 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9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1667 2.22222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7" grpId="0" animBg="1"/>
      <p:bldP spid="7" grpId="1" animBg="1"/>
      <p:bldP spid="16" grpId="0" animBg="1"/>
      <p:bldP spid="21" grpId="0" animBg="1"/>
      <p:bldP spid="3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solidFill>
            <a:srgbClr val="FFB7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49086" y="1143000"/>
            <a:ext cx="2743200" cy="2615625"/>
          </a:xfrm>
          <a:prstGeom prst="ellipse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39885" y="1335790"/>
            <a:ext cx="2133601" cy="2230046"/>
            <a:chOff x="5257800" y="1066800"/>
            <a:chExt cx="1730828" cy="2057400"/>
          </a:xfrm>
        </p:grpSpPr>
        <p:sp>
          <p:nvSpPr>
            <p:cNvPr id="5" name="Arc 4"/>
            <p:cNvSpPr/>
            <p:nvPr/>
          </p:nvSpPr>
          <p:spPr>
            <a:xfrm flipH="1">
              <a:off x="5638801" y="1066800"/>
              <a:ext cx="1349827" cy="2057400"/>
            </a:xfrm>
            <a:prstGeom prst="arc">
              <a:avLst>
                <a:gd name="adj1" fmla="val 16891677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c 5"/>
            <p:cNvSpPr/>
            <p:nvPr/>
          </p:nvSpPr>
          <p:spPr>
            <a:xfrm>
              <a:off x="5257800" y="1066800"/>
              <a:ext cx="1349827" cy="2057400"/>
            </a:xfrm>
            <a:prstGeom prst="arc">
              <a:avLst>
                <a:gd name="adj1" fmla="val 16936144"/>
                <a:gd name="adj2" fmla="val 4739425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849086" y="1149206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1           2         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3           4   5           6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 flipH="1">
            <a:off x="5410200" y="1160092"/>
            <a:ext cx="2743200" cy="261562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2           7     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4           8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6           9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3886200"/>
            <a:ext cx="8077200" cy="52322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B = { 2,4,6, }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77912"/>
            <a:ext cx="8077200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561582"/>
            <a:ext cx="8077200" cy="1077218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দুই বা ততোধিক সেটের সাধারন উপাদান নিয়ে গঠিত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সেটকেছেদ সেট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E65576-AE0B-47CF-A415-63EF9D820726}"/>
              </a:ext>
            </a:extLst>
          </p:cNvPr>
          <p:cNvSpPr txBox="1"/>
          <p:nvPr/>
        </p:nvSpPr>
        <p:spPr>
          <a:xfrm>
            <a:off x="3147547" y="3490810"/>
            <a:ext cx="4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7FB101-21CB-45F7-B51B-289A50B6050E}"/>
              </a:ext>
            </a:extLst>
          </p:cNvPr>
          <p:cNvSpPr txBox="1"/>
          <p:nvPr/>
        </p:nvSpPr>
        <p:spPr>
          <a:xfrm>
            <a:off x="5571122" y="3464408"/>
            <a:ext cx="480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0782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625 L 0.16667 4.44444E-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3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301 L -0.16667 -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799" y="1143000"/>
            <a:ext cx="7848599" cy="2438400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43600" y="1428750"/>
            <a:ext cx="1981200" cy="1866900"/>
          </a:xfrm>
          <a:prstGeom prst="ellipse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কম্পাস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স্কেল</a:t>
            </a:r>
            <a:endParaRPr lang="bn-IN" sz="24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19200" y="1485900"/>
            <a:ext cx="1828800" cy="1752600"/>
          </a:xfrm>
          <a:prstGeom prst="ellipse">
            <a:avLst/>
          </a:prstGeom>
          <a:solidFill>
            <a:srgbClr val="F87CE6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bn-IN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কলম</a:t>
            </a:r>
            <a:endParaRPr lang="bn-IN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74854" y="1295400"/>
            <a:ext cx="518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477912"/>
            <a:ext cx="7848598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নিছেদ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2920425"/>
            <a:ext cx="17235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B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3657600"/>
            <a:ext cx="7848598" cy="138499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যদি দুইটি সেটের মধ্যে কোনো সাধারন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উপাদান না থাকে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সেটদুটিকে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পরস্পর নিচ্ছেদ সেট বলে।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5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repeatCount="indefinite" accel="50000" decel="5000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14166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accel="50000" decel="5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15 4.44444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3" grpId="0" animBg="1"/>
      <p:bldP spid="3" grpId="1" animBg="1"/>
      <p:bldP spid="5" grpId="0"/>
      <p:bldP spid="6" grpId="0" animBg="1"/>
      <p:bldP spid="7" grpId="0"/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533400" y="1066800"/>
            <a:ext cx="8077199" cy="156966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B = { 1, 2, 3 },  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{ 4, 5, 6 }, 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bn-IN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             U=1,2,3,4,5,6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07029" y="1482453"/>
            <a:ext cx="1012371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209800" y="1482453"/>
            <a:ext cx="914400" cy="685800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667000" y="1487896"/>
            <a:ext cx="762000" cy="680357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886200" y="1447800"/>
            <a:ext cx="566057" cy="72045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4169228" y="1505282"/>
            <a:ext cx="685800" cy="727348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512128" y="1487957"/>
            <a:ext cx="740229" cy="744675"/>
          </a:xfrm>
          <a:prstGeom prst="line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638800" y="2006025"/>
            <a:ext cx="1593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সার্বিক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76800" y="1959114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1BAEA0-F408-440E-A620-3CB7938D6072}"/>
              </a:ext>
            </a:extLst>
          </p:cNvPr>
          <p:cNvSpPr txBox="1"/>
          <p:nvPr/>
        </p:nvSpPr>
        <p:spPr>
          <a:xfrm>
            <a:off x="533400" y="2895600"/>
            <a:ext cx="7848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ংশ্লি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্দষ্ট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4650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/>
      <p:bldP spid="3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Brace 5"/>
          <p:cNvSpPr/>
          <p:nvPr/>
        </p:nvSpPr>
        <p:spPr>
          <a:xfrm>
            <a:off x="5041496" y="1413751"/>
            <a:ext cx="471748" cy="2185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7" name="Left Brace 6"/>
          <p:cNvSpPr/>
          <p:nvPr/>
        </p:nvSpPr>
        <p:spPr>
          <a:xfrm>
            <a:off x="241934" y="1413751"/>
            <a:ext cx="346017" cy="208943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8" name="Left Brace 7"/>
          <p:cNvSpPr/>
          <p:nvPr/>
        </p:nvSpPr>
        <p:spPr>
          <a:xfrm flipH="1">
            <a:off x="3852689" y="1546192"/>
            <a:ext cx="533400" cy="2089431"/>
          </a:xfrm>
          <a:prstGeom prst="leftBrace">
            <a:avLst>
              <a:gd name="adj1" fmla="val 8333"/>
              <a:gd name="adj2" fmla="val 53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flipH="1">
            <a:off x="8478171" y="1461563"/>
            <a:ext cx="507062" cy="2089431"/>
          </a:xfrm>
          <a:prstGeom prst="leftBrace">
            <a:avLst>
              <a:gd name="adj1" fmla="val 8333"/>
              <a:gd name="adj2" fmla="val 5996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86089" y="2343228"/>
            <a:ext cx="594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NikoshBAN" pitchFamily="2" charset="0"/>
                <a:cs typeface="NikoshBAN" pitchFamily="2" charset="0"/>
              </a:rPr>
              <a:t>\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4089" y="3642699"/>
            <a:ext cx="7720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3752" y="186522"/>
            <a:ext cx="3706524" cy="61332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পূরক সেট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391" y="1730913"/>
            <a:ext cx="1170208" cy="9501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63" y="1760110"/>
            <a:ext cx="860386" cy="7707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74456" y="1840626"/>
            <a:ext cx="420624" cy="6087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7" t="-905" r="59646" b="68157"/>
          <a:stretch/>
        </p:blipFill>
        <p:spPr>
          <a:xfrm>
            <a:off x="456862" y="2670667"/>
            <a:ext cx="887588" cy="71508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630" y="2738275"/>
            <a:ext cx="1265450" cy="5798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25" y="2838614"/>
            <a:ext cx="763020" cy="60353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781" y="2916822"/>
            <a:ext cx="1259142" cy="5527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274" y="1788455"/>
            <a:ext cx="860386" cy="7707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60" y="1730912"/>
            <a:ext cx="1170208" cy="95016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3345" y="2860815"/>
            <a:ext cx="420624" cy="60872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616336" y="3704254"/>
            <a:ext cx="780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0136" y="5334000"/>
            <a:ext cx="499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=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Left Brace 22"/>
          <p:cNvSpPr/>
          <p:nvPr/>
        </p:nvSpPr>
        <p:spPr>
          <a:xfrm>
            <a:off x="2529631" y="5079713"/>
            <a:ext cx="213984" cy="129900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u="sng" dirty="0">
              <a:solidFill>
                <a:srgbClr val="002060"/>
              </a:solidFill>
            </a:endParaRPr>
          </a:p>
        </p:txBody>
      </p:sp>
      <p:sp>
        <p:nvSpPr>
          <p:cNvPr id="25" name="Left Brace 24"/>
          <p:cNvSpPr/>
          <p:nvPr/>
        </p:nvSpPr>
        <p:spPr>
          <a:xfrm flipH="1">
            <a:off x="4683182" y="5052465"/>
            <a:ext cx="297094" cy="1326250"/>
          </a:xfrm>
          <a:prstGeom prst="leftBrace">
            <a:avLst>
              <a:gd name="adj1" fmla="val 8333"/>
              <a:gd name="adj2" fmla="val 53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u="sng" dirty="0">
              <a:solidFill>
                <a:srgbClr val="00206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87" t="-905" r="59646" b="68157"/>
          <a:stretch/>
        </p:blipFill>
        <p:spPr>
          <a:xfrm>
            <a:off x="2903933" y="5079713"/>
            <a:ext cx="887588" cy="71508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317" y="5186362"/>
            <a:ext cx="763020" cy="6035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72862" y="5497505"/>
            <a:ext cx="2667000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অতএব,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3200" dirty="0">
                <a:latin typeface="Arial"/>
                <a:cs typeface="Arial"/>
              </a:rPr>
              <a:t>′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=U</a:t>
            </a:r>
            <a:r>
              <a:rPr lang="en-US" sz="3200" dirty="0">
                <a:latin typeface="Arial"/>
                <a:cs typeface="Arial"/>
              </a:rPr>
              <a:t>\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4" grpId="0"/>
      <p:bldP spid="5" grpId="0" animBg="1"/>
      <p:bldP spid="24" grpId="0"/>
      <p:bldP spid="2" grpId="0"/>
      <p:bldP spid="23" grpId="0" animBg="1"/>
      <p:bldP spid="25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CE7BB1-B8A2-4554-8F61-20B85F837D18}"/>
              </a:ext>
            </a:extLst>
          </p:cNvPr>
          <p:cNvSpPr txBox="1"/>
          <p:nvPr/>
        </p:nvSpPr>
        <p:spPr>
          <a:xfrm>
            <a:off x="1219200" y="838200"/>
            <a:ext cx="7086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U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সার্বিক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U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বহির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i="1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5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09600" y="3429000"/>
            <a:ext cx="8077200" cy="584775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A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=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1,3,7,9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, B =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1,3,7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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38800" y="3427828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itchFamily="2" charset="0"/>
                <a:sym typeface="Symbol"/>
              </a:rPr>
              <a:t>উপসেটঃ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B  A</a:t>
            </a:r>
            <a:endParaRPr lang="en-US" sz="32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600" y="3304717"/>
            <a:ext cx="6912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</a:t>
            </a:r>
            <a:endParaRPr lang="en-US" sz="4000" dirty="0"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1CAC78-2990-4790-BE23-24BDAB8766D9}"/>
              </a:ext>
            </a:extLst>
          </p:cNvPr>
          <p:cNvSpPr txBox="1"/>
          <p:nvPr/>
        </p:nvSpPr>
        <p:spPr>
          <a:xfrm>
            <a:off x="914400" y="44196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Bয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ন B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ে,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B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েA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36826-B869-4B52-8FD6-6D4B3489BDDA}"/>
              </a:ext>
            </a:extLst>
          </p:cNvPr>
          <p:cNvSpPr txBox="1"/>
          <p:nvPr/>
        </p:nvSpPr>
        <p:spPr>
          <a:xfrm>
            <a:off x="914400" y="609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1,3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FE99D-701F-4F9A-8ECC-7641EA2757F3}"/>
              </a:ext>
            </a:extLst>
          </p:cNvPr>
          <p:cNvSpPr txBox="1"/>
          <p:nvPr/>
        </p:nvSpPr>
        <p:spPr>
          <a:xfrm>
            <a:off x="2286000" y="684074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ABDD8-ADAC-4F2F-8FCF-E4700C412143}"/>
              </a:ext>
            </a:extLst>
          </p:cNvPr>
          <p:cNvSpPr txBox="1"/>
          <p:nvPr/>
        </p:nvSpPr>
        <p:spPr>
          <a:xfrm>
            <a:off x="5040477" y="659692"/>
            <a:ext cx="11737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1,3,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F7046-7EFF-4512-9A73-30154A3825BB}"/>
              </a:ext>
            </a:extLst>
          </p:cNvPr>
          <p:cNvSpPr txBox="1"/>
          <p:nvPr/>
        </p:nvSpPr>
        <p:spPr>
          <a:xfrm>
            <a:off x="5926528" y="65852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1,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95793-7CC6-4E9A-A59C-DAA33A82189B}"/>
              </a:ext>
            </a:extLst>
          </p:cNvPr>
          <p:cNvSpPr txBox="1"/>
          <p:nvPr/>
        </p:nvSpPr>
        <p:spPr>
          <a:xfrm>
            <a:off x="6566908" y="653280"/>
            <a:ext cx="1018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3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257C6-8745-4433-989A-656005006E30}"/>
              </a:ext>
            </a:extLst>
          </p:cNvPr>
          <p:cNvSpPr txBox="1"/>
          <p:nvPr/>
        </p:nvSpPr>
        <p:spPr>
          <a:xfrm>
            <a:off x="7060229" y="634687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,</a:t>
            </a:r>
            <a:endParaRPr lang="en-US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F61014D-652B-4E62-85B1-684592679A52}"/>
              </a:ext>
            </a:extLst>
          </p:cNvPr>
          <p:cNvSpPr txBox="1"/>
          <p:nvPr/>
        </p:nvSpPr>
        <p:spPr>
          <a:xfrm>
            <a:off x="759069" y="1185888"/>
            <a:ext cx="89212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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</a:p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গ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ঠন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যায়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330D-54BF-43F6-B5B5-FAC3718E4BDD}"/>
              </a:ext>
            </a:extLst>
          </p:cNvPr>
          <p:cNvSpPr txBox="1"/>
          <p:nvPr/>
        </p:nvSpPr>
        <p:spPr>
          <a:xfrm>
            <a:off x="844062" y="234458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যতগুলো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9050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/>
      <p:bldP spid="2" grpId="0"/>
      <p:bldP spid="6" grpId="0"/>
      <p:bldP spid="8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236826-B869-4B52-8FD6-6D4B3489BDDA}"/>
              </a:ext>
            </a:extLst>
          </p:cNvPr>
          <p:cNvSpPr txBox="1"/>
          <p:nvPr/>
        </p:nvSpPr>
        <p:spPr>
          <a:xfrm>
            <a:off x="990600" y="1298883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1,3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FE99D-701F-4F9A-8ECC-7641EA2757F3}"/>
              </a:ext>
            </a:extLst>
          </p:cNvPr>
          <p:cNvSpPr txBox="1"/>
          <p:nvPr/>
        </p:nvSpPr>
        <p:spPr>
          <a:xfrm>
            <a:off x="2438400" y="1298883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A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1ABDD8-ADAC-4F2F-8FCF-E4700C412143}"/>
              </a:ext>
            </a:extLst>
          </p:cNvPr>
          <p:cNvSpPr txBox="1"/>
          <p:nvPr/>
        </p:nvSpPr>
        <p:spPr>
          <a:xfrm>
            <a:off x="5791200" y="1298883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1,3,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3F7046-7EFF-4512-9A73-30154A3825BB}"/>
              </a:ext>
            </a:extLst>
          </p:cNvPr>
          <p:cNvSpPr txBox="1"/>
          <p:nvPr/>
        </p:nvSpPr>
        <p:spPr>
          <a:xfrm>
            <a:off x="6662738" y="1267878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1,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95793-7CC6-4E9A-A59C-DAA33A82189B}"/>
              </a:ext>
            </a:extLst>
          </p:cNvPr>
          <p:cNvSpPr txBox="1"/>
          <p:nvPr/>
        </p:nvSpPr>
        <p:spPr>
          <a:xfrm>
            <a:off x="7234238" y="1279833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3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257C6-8745-4433-989A-656005006E30}"/>
              </a:ext>
            </a:extLst>
          </p:cNvPr>
          <p:cNvSpPr txBox="1"/>
          <p:nvPr/>
        </p:nvSpPr>
        <p:spPr>
          <a:xfrm>
            <a:off x="7729538" y="1260783"/>
            <a:ext cx="118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, 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1A330D-54BF-43F6-B5B5-FAC3718E4BDD}"/>
              </a:ext>
            </a:extLst>
          </p:cNvPr>
          <p:cNvSpPr txBox="1"/>
          <p:nvPr/>
        </p:nvSpPr>
        <p:spPr>
          <a:xfrm>
            <a:off x="914400" y="3657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াং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B3ECF6-5AC9-4634-ABD9-777191435B15}"/>
              </a:ext>
            </a:extLst>
          </p:cNvPr>
          <p:cNvSpPr txBox="1"/>
          <p:nvPr/>
        </p:nvSpPr>
        <p:spPr>
          <a:xfrm>
            <a:off x="990600" y="1841153"/>
            <a:ext cx="7162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উপসেটসমূহের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1,3,1,3,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 A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ল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য়। A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ত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ট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P(A)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প্রকাশ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48D457-8F66-4217-AD38-8908537A0BC1}"/>
              </a:ext>
            </a:extLst>
          </p:cNvPr>
          <p:cNvSpPr txBox="1"/>
          <p:nvPr/>
        </p:nvSpPr>
        <p:spPr>
          <a:xfrm>
            <a:off x="1295400" y="6096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3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6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804631402"/>
              </p:ext>
            </p:extLst>
          </p:nvPr>
        </p:nvGraphicFramePr>
        <p:xfrm>
          <a:off x="609600" y="19833"/>
          <a:ext cx="8128000" cy="292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99578" y="3657600"/>
            <a:ext cx="40772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বি.এস.সি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বিদ্যালয়,বারাকপুর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29200" y="3635679"/>
            <a:ext cx="3352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দশম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782DEC-5D6A-4E19-86B0-EAE40F5E46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8" y="1858108"/>
            <a:ext cx="1371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84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0E6598-ED8E-4232-9223-E3850C5C626C}"/>
              </a:ext>
            </a:extLst>
          </p:cNvPr>
          <p:cNvSpPr txBox="1"/>
          <p:nvPr/>
        </p:nvSpPr>
        <p:spPr>
          <a:xfrm>
            <a:off x="914399" y="440323"/>
            <a:ext cx="444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 2,4,6,8,</a:t>
            </a:r>
            <a:endParaRPr lang="en-US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C5A1CD-F92B-4C5F-B42C-F5307D9607C4}"/>
              </a:ext>
            </a:extLst>
          </p:cNvPr>
          <p:cNvSpPr txBox="1"/>
          <p:nvPr/>
        </p:nvSpPr>
        <p:spPr>
          <a:xfrm>
            <a:off x="3810000" y="459373"/>
            <a:ext cx="7175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 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 2,4,6 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3391FD-0A61-46B8-9953-96AF6C07365F}"/>
              </a:ext>
            </a:extLst>
          </p:cNvPr>
          <p:cNvSpPr txBox="1"/>
          <p:nvPr/>
        </p:nvSpPr>
        <p:spPr>
          <a:xfrm>
            <a:off x="990599" y="1278523"/>
            <a:ext cx="444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A-B=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83E33-D8C5-4167-91DD-CB383A02DA84}"/>
              </a:ext>
            </a:extLst>
          </p:cNvPr>
          <p:cNvSpPr txBox="1"/>
          <p:nvPr/>
        </p:nvSpPr>
        <p:spPr>
          <a:xfrm>
            <a:off x="2444930" y="1278523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  <a:sym typeface="Symbol"/>
              </a:rPr>
              <a:t> 2,4,6,8 - 2,4,6 </a:t>
            </a:r>
            <a:endParaRPr lang="en-US" sz="4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41674-6F7D-4FCC-A5B5-FB135B990239}"/>
              </a:ext>
            </a:extLst>
          </p:cNvPr>
          <p:cNvSpPr txBox="1"/>
          <p:nvPr/>
        </p:nvSpPr>
        <p:spPr>
          <a:xfrm>
            <a:off x="7086600" y="137305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=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8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426B6-9B82-4C70-B6CF-BCB324EA5413}"/>
              </a:ext>
            </a:extLst>
          </p:cNvPr>
          <p:cNvSpPr txBox="1"/>
          <p:nvPr/>
        </p:nvSpPr>
        <p:spPr>
          <a:xfrm>
            <a:off x="990599" y="2209800"/>
            <a:ext cx="7162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ঠিত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 সেটের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2ED632-CE4D-4C90-86E6-0F476D04DAAC}"/>
              </a:ext>
            </a:extLst>
          </p:cNvPr>
          <p:cNvSpPr txBox="1"/>
          <p:nvPr/>
        </p:nvSpPr>
        <p:spPr>
          <a:xfrm>
            <a:off x="914399" y="3505200"/>
            <a:ext cx="236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226D06-DF7D-4A4B-BCDD-827B302F957E}"/>
              </a:ext>
            </a:extLst>
          </p:cNvPr>
          <p:cNvSpPr txBox="1"/>
          <p:nvPr/>
        </p:nvSpPr>
        <p:spPr>
          <a:xfrm>
            <a:off x="1143000" y="4151531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2,4,6</a:t>
            </a:r>
            <a:endParaRPr lang="en-US" sz="3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471C76-67D4-4073-9E32-6CD8E7C23B4C}"/>
              </a:ext>
            </a:extLst>
          </p:cNvPr>
          <p:cNvSpPr txBox="1"/>
          <p:nvPr/>
        </p:nvSpPr>
        <p:spPr>
          <a:xfrm>
            <a:off x="3359330" y="4191000"/>
            <a:ext cx="3727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B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600" dirty="0">
                <a:latin typeface="Times New Roman" pitchFamily="18" charset="0"/>
                <a:cs typeface="Times New Roman" pitchFamily="18" charset="0"/>
                <a:sym typeface="Symbol"/>
              </a:rPr>
              <a:t> 2,4,6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7AF0DC-D879-423B-8A08-D50FADACAF9A}"/>
              </a:ext>
            </a:extLst>
          </p:cNvPr>
          <p:cNvSpPr txBox="1"/>
          <p:nvPr/>
        </p:nvSpPr>
        <p:spPr>
          <a:xfrm>
            <a:off x="6705600" y="4315257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A=B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CE0EB-2A4A-44D7-A465-2AF306E016EF}"/>
              </a:ext>
            </a:extLst>
          </p:cNvPr>
          <p:cNvSpPr txBox="1"/>
          <p:nvPr/>
        </p:nvSpPr>
        <p:spPr>
          <a:xfrm>
            <a:off x="1143000" y="5105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সেটের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একই,সেট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6478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599" cy="830997"/>
          </a:xfrm>
          <a:prstGeom prst="rect">
            <a:avLst/>
          </a:prstGeom>
          <a:solidFill>
            <a:srgbClr val="33FFA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04257"/>
            <a:ext cx="7873999" cy="501675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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এর উপসেটগুল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ো কী কী ?</a:t>
            </a:r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a,b,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a,b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,</a:t>
            </a:r>
            <a:r>
              <a:rPr lang="bn-BD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   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AB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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A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 এর মধ্যে সম্পর্ক কী?</a:t>
            </a:r>
          </a:p>
          <a:p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bn-BD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 B</a:t>
            </a:r>
            <a:r>
              <a:rPr lang="bn-BD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পরস্পর নিচ্ছেদ সেট। </a:t>
            </a:r>
          </a:p>
          <a:p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P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, Q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3,x,y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PQ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PQ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 2,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4, x, y 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*U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1,2,3,4,5,6, 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2,3,4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A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 কর।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BD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1,5,6</a:t>
            </a:r>
          </a:p>
          <a:p>
            <a:r>
              <a:rPr lang="bn-BD" sz="3200" dirty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A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2,3</a:t>
            </a:r>
            <a:r>
              <a:rPr lang="bn-IN" sz="3200" dirty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4,x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, B </a:t>
            </a:r>
            <a:r>
              <a:rPr lang="en-US" sz="3200" b="1" dirty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3,x,y,5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হলে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,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AB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AB 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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3, x 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93906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0222" y="616803"/>
            <a:ext cx="7620001" cy="830997"/>
          </a:xfrm>
          <a:prstGeom prst="rect">
            <a:avLst/>
          </a:prstGeom>
          <a:solidFill>
            <a:srgbClr val="FFB7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0221" y="2286000"/>
            <a:ext cx="7620001" cy="4031873"/>
          </a:xfrm>
          <a:prstGeom prst="rect">
            <a:avLst/>
          </a:prstGeom>
          <a:solidFill>
            <a:srgbClr val="66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1,2,3,4,5,6,7,8,9,            A=1,3,5,7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B=2,3,4,6,                           C=3,4,7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ক.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A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নির্ণয়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খ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(AB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এবং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(B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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en-US" sz="3200" baseline="300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নির্ণয়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গ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.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AU(B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C)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 =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(AUB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)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∩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bn-IN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এর সত্যতা যাচাই 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1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/>
              </a:rPr>
              <a:t>ধন্যবাদ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5990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2" y="609600"/>
            <a:ext cx="6806221" cy="515615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00817" y="5820179"/>
            <a:ext cx="6864087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বইয়ের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588" y="5820179"/>
            <a:ext cx="6864087" cy="584775"/>
          </a:xfrm>
          <a:prstGeom prst="rect">
            <a:avLst/>
          </a:prstGeom>
          <a:solidFill>
            <a:srgbClr val="FFC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পিরিশ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11" y="-150367"/>
            <a:ext cx="6806221" cy="591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2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2947" y="1371599"/>
            <a:ext cx="3965509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D"/>
              </a:clrFrom>
              <a:clrTo>
                <a:srgbClr val="FE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47" y="1371599"/>
            <a:ext cx="3965510" cy="39639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90" y="1370045"/>
            <a:ext cx="3965510" cy="3965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8370" y="5461575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কলমের সংখ্যা 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5090" y="5461575"/>
            <a:ext cx="3965510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নক্ষত্রের সংখ্যা অনির্দিষ্ট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8370" y="5461574"/>
            <a:ext cx="3980086" cy="584775"/>
          </a:xfrm>
          <a:prstGeom prst="rect">
            <a:avLst/>
          </a:prstGeom>
          <a:solidFill>
            <a:srgbClr val="E5F8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কোনো উপাদান নেই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50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735101-E837-4717-96E5-914ECE90FA60}"/>
              </a:ext>
            </a:extLst>
          </p:cNvPr>
          <p:cNvSpPr txBox="1"/>
          <p:nvPr/>
        </p:nvSpPr>
        <p:spPr>
          <a:xfrm>
            <a:off x="990600" y="9144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4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400CC4-950C-4A34-B39E-336E5A115CC0}"/>
              </a:ext>
            </a:extLst>
          </p:cNvPr>
          <p:cNvSpPr txBox="1"/>
          <p:nvPr/>
        </p:nvSpPr>
        <p:spPr>
          <a:xfrm>
            <a:off x="685800" y="1981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68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62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/>
              </a:rPr>
              <a:t>এই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পাঠ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শেষে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শিক্ষার্থীরা</a:t>
            </a:r>
            <a:r>
              <a:rPr lang="en-US" sz="3600" dirty="0" smtClean="0">
                <a:latin typeface="NikoshBAN" panose="02000000000000000000"/>
              </a:rPr>
              <a:t>-</a:t>
            </a:r>
          </a:p>
          <a:p>
            <a:r>
              <a:rPr lang="en-US" sz="3600" dirty="0" smtClean="0">
                <a:latin typeface="NikoshBAN" panose="02000000000000000000"/>
              </a:rPr>
              <a:t>১। </a:t>
            </a:r>
            <a:r>
              <a:rPr lang="en-US" sz="3600" dirty="0" err="1" smtClean="0">
                <a:latin typeface="NikoshBAN" panose="02000000000000000000"/>
              </a:rPr>
              <a:t>বিভিন্ন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সেট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সম্পর্কে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বলতে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পারবে</a:t>
            </a:r>
            <a:r>
              <a:rPr lang="en-US" sz="3600" dirty="0" smtClean="0">
                <a:latin typeface="NikoshBAN" panose="02000000000000000000"/>
              </a:rPr>
              <a:t>।</a:t>
            </a:r>
          </a:p>
          <a:p>
            <a:r>
              <a:rPr lang="en-US" sz="3600" dirty="0" smtClean="0">
                <a:latin typeface="NikoshBAN" panose="02000000000000000000"/>
              </a:rPr>
              <a:t>২। </a:t>
            </a:r>
            <a:r>
              <a:rPr lang="en-US" sz="3600" dirty="0" err="1" smtClean="0">
                <a:latin typeface="NikoshBAN" panose="02000000000000000000"/>
              </a:rPr>
              <a:t>সেট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প্রকাশের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প্রতিক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সম্পর্কে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বলতে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পারবে</a:t>
            </a:r>
            <a:r>
              <a:rPr lang="en-US" sz="3600" dirty="0" smtClean="0">
                <a:latin typeface="NikoshBAN" panose="02000000000000000000"/>
              </a:rPr>
              <a:t>।</a:t>
            </a:r>
          </a:p>
          <a:p>
            <a:r>
              <a:rPr lang="en-US" sz="3600" dirty="0" smtClean="0">
                <a:latin typeface="NikoshBAN" panose="02000000000000000000"/>
              </a:rPr>
              <a:t>৩। </a:t>
            </a:r>
            <a:r>
              <a:rPr lang="en-US" sz="3600" dirty="0" err="1" smtClean="0">
                <a:latin typeface="NikoshBAN" panose="02000000000000000000"/>
              </a:rPr>
              <a:t>সেট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সংক্রান্ত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সমস্যা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সমাধান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করতে</a:t>
            </a:r>
            <a:r>
              <a:rPr lang="en-US" sz="3600" dirty="0" smtClean="0">
                <a:latin typeface="NikoshBAN" panose="02000000000000000000"/>
              </a:rPr>
              <a:t> </a:t>
            </a:r>
            <a:r>
              <a:rPr lang="en-US" sz="3600" dirty="0" err="1" smtClean="0">
                <a:latin typeface="NikoshBAN" panose="02000000000000000000"/>
              </a:rPr>
              <a:t>পারবে</a:t>
            </a:r>
            <a:r>
              <a:rPr lang="en-US" sz="3600" dirty="0" smtClean="0">
                <a:latin typeface="NikoshBAN" panose="02000000000000000000"/>
              </a:rPr>
              <a:t>।</a:t>
            </a:r>
            <a:endParaRPr lang="en-US" sz="36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8057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00300" y="838200"/>
            <a:ext cx="4152900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সেট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175162"/>
            <a:ext cx="4114800" cy="224676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সার্বিক সেট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পূরক সেট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A</a:t>
            </a:r>
            <a:r>
              <a:rPr lang="en-US" sz="2800" dirty="0">
                <a:latin typeface="Arial"/>
                <a:cs typeface="Arial"/>
              </a:rPr>
              <a:t>′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সংযোগ সেট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>
                <a:latin typeface="Arial"/>
                <a:cs typeface="Arial"/>
              </a:rPr>
              <a:t>ᴜ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ছেদ সেট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400" dirty="0" smtClean="0">
                <a:latin typeface="Arial"/>
                <a:cs typeface="Arial"/>
              </a:rPr>
              <a:t>∩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ফাঁকা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সেট</a:t>
            </a:r>
            <a:r>
              <a:rPr lang="en-US" sz="2400" dirty="0" smtClean="0">
                <a:latin typeface="Arial"/>
                <a:cs typeface="Arial"/>
              </a:rPr>
              <a:t>             {    }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39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84498" y="3535680"/>
            <a:ext cx="8218714" cy="2895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১।উপাদান সংখ্যা গণনা করে নির্ধারণ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করা যায়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bn-IN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endParaRPr lang="bn-IN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05200" y="4353561"/>
            <a:ext cx="1640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457200"/>
            <a:ext cx="3093926" cy="291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2" grpId="0" uiExpan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04800" y="3505200"/>
            <a:ext cx="8382000" cy="2895600"/>
          </a:xfrm>
          <a:prstGeom prst="roundRect">
            <a:avLst>
              <a:gd name="adj" fmla="val 0"/>
            </a:avLst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360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২।উপাদান সংখ্যা গণনা করে নির্ধারণ</a:t>
            </a:r>
          </a:p>
          <a:p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করা যায় না </a:t>
            </a:r>
            <a:r>
              <a:rPr lang="en-US" sz="3600" dirty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62400" y="5257800"/>
            <a:ext cx="4830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solidFill>
                  <a:srgbClr val="3333FF"/>
                </a:solidFill>
                <a:latin typeface="NikoshBAN" pitchFamily="2" charset="0"/>
                <a:cs typeface="NikoshBAN" pitchFamily="2" charset="0"/>
              </a:rPr>
              <a:t>অসীম সেট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2657"/>
            <a:ext cx="90678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3" grpId="0" uiExpand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2328</TotalTime>
  <Words>1206</Words>
  <Application>Microsoft Office PowerPoint</Application>
  <PresentationFormat>On-screen Show (4:3)</PresentationFormat>
  <Paragraphs>179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Gill Sans MT</vt:lpstr>
      <vt:lpstr>NikoshBAN</vt:lpstr>
      <vt:lpstr>Symbol</vt:lpstr>
      <vt:lpstr>Times New Roman</vt:lpstr>
      <vt:lpstr>Vrinda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jibon</cp:lastModifiedBy>
  <cp:revision>276</cp:revision>
  <dcterms:created xsi:type="dcterms:W3CDTF">2006-08-16T00:00:00Z</dcterms:created>
  <dcterms:modified xsi:type="dcterms:W3CDTF">2021-01-13T14:49:59Z</dcterms:modified>
</cp:coreProperties>
</file>