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8" r:id="rId3"/>
    <p:sldId id="259" r:id="rId4"/>
    <p:sldId id="260" r:id="rId5"/>
    <p:sldId id="261" r:id="rId6"/>
    <p:sldId id="274" r:id="rId7"/>
    <p:sldId id="276" r:id="rId8"/>
    <p:sldId id="275" r:id="rId9"/>
    <p:sldId id="287" r:id="rId10"/>
    <p:sldId id="292" r:id="rId11"/>
    <p:sldId id="289" r:id="rId12"/>
    <p:sldId id="288" r:id="rId13"/>
    <p:sldId id="290" r:id="rId14"/>
    <p:sldId id="291" r:id="rId15"/>
    <p:sldId id="277" r:id="rId16"/>
    <p:sldId id="278" r:id="rId17"/>
    <p:sldId id="279" r:id="rId18"/>
    <p:sldId id="280" r:id="rId19"/>
    <p:sldId id="285" r:id="rId20"/>
    <p:sldId id="286" r:id="rId21"/>
    <p:sldId id="293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74D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2DC1-B2B8-45F2-B644-DF46D761372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3469-C100-4DF3-A02B-B1CB2DB2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ddiquee1211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0258" y="231819"/>
            <a:ext cx="4383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Welcome To Today’s </a:t>
            </a:r>
            <a:r>
              <a:rPr lang="bn-BD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Online</a:t>
            </a: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Class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43" y="252023"/>
            <a:ext cx="8125692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Let us see a video on </a:t>
            </a:r>
            <a:r>
              <a:rPr lang="en-US" sz="2800" b="1" dirty="0" err="1">
                <a:solidFill>
                  <a:srgbClr val="0070C0"/>
                </a:solidFill>
              </a:rPr>
              <a:t>Jhum</a:t>
            </a:r>
            <a:r>
              <a:rPr lang="en-US" sz="2800" b="1" dirty="0">
                <a:solidFill>
                  <a:srgbClr val="0070C0"/>
                </a:solidFill>
              </a:rPr>
              <a:t> cultivation  </a:t>
            </a:r>
          </a:p>
        </p:txBody>
      </p:sp>
      <p:pic>
        <p:nvPicPr>
          <p:cNvPr id="9" name="JHUM CULTIVATION BY MURANG PEOPLE IN BANGLADESH   মুরংদের জুম চাষ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244" y="1044721"/>
            <a:ext cx="8125691" cy="49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275" y="450954"/>
            <a:ext cx="2554378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Majority  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9870" y="201650"/>
            <a:ext cx="2452793" cy="6096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Vocabulary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06" y="1416425"/>
            <a:ext cx="898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greater number, the number larger than half the total.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561" y="5550265"/>
            <a:ext cx="8533836" cy="58477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 the employees have university degrees</a:t>
            </a:r>
            <a:r>
              <a:rPr lang="en-US" sz="3200" b="1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1" y="2233961"/>
            <a:ext cx="3672256" cy="2263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5029554" y="4607269"/>
            <a:ext cx="396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Majority people say ‘yes’.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1" y="2233961"/>
            <a:ext cx="2855258" cy="2263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8" name="Straight Arrow Connector 17"/>
          <p:cNvCxnSpPr/>
          <p:nvPr/>
        </p:nvCxnSpPr>
        <p:spPr>
          <a:xfrm flipH="1">
            <a:off x="2566555" y="2724655"/>
            <a:ext cx="884859" cy="9643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51410" y="2514192"/>
            <a:ext cx="155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Majority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5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37915" y="187872"/>
            <a:ext cx="2514720" cy="6096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Vocabulary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171" y="5493796"/>
            <a:ext cx="812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Ragib’s</a:t>
            </a:r>
            <a:r>
              <a:rPr lang="en-US" sz="2800" b="1" dirty="0"/>
              <a:t> friend </a:t>
            </a:r>
            <a:r>
              <a:rPr lang="en-US" sz="2800" b="1" dirty="0" err="1"/>
              <a:t>Proborton</a:t>
            </a:r>
            <a:r>
              <a:rPr lang="en-US" sz="2800" b="1" dirty="0"/>
              <a:t> Chakma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lives in </a:t>
            </a:r>
            <a:r>
              <a:rPr lang="en-US" sz="2800" b="1" dirty="0" err="1"/>
              <a:t>Rangamati</a:t>
            </a:r>
            <a:r>
              <a:rPr lang="en-US" sz="2800" b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" y="2429031"/>
            <a:ext cx="3672728" cy="2754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38" y="2314902"/>
            <a:ext cx="3639675" cy="272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881188" y="692701"/>
            <a:ext cx="1425388" cy="609600"/>
            <a:chOff x="735106" y="694018"/>
            <a:chExt cx="1425388" cy="609600"/>
          </a:xfrm>
        </p:grpSpPr>
        <p:sp>
          <p:nvSpPr>
            <p:cNvPr id="4" name="Rectangle 3"/>
            <p:cNvSpPr/>
            <p:nvPr/>
          </p:nvSpPr>
          <p:spPr>
            <a:xfrm>
              <a:off x="735106" y="694018"/>
              <a:ext cx="1425388" cy="6096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4752" y="694018"/>
              <a:ext cx="1246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Live in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" y="2416636"/>
            <a:ext cx="3672728" cy="2754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17172" y="1389667"/>
            <a:ext cx="770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Meaning: Resident </a:t>
            </a:r>
            <a:r>
              <a:rPr lang="en-US" sz="3200" b="1" dirty="0" smtClean="0"/>
              <a:t>is </a:t>
            </a:r>
            <a:r>
              <a:rPr lang="en-US" sz="3200" b="1" dirty="0"/>
              <a:t>an employer's house.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" y="2314902"/>
            <a:ext cx="3672728" cy="2754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rame 15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6157781"/>
            <a:ext cx="9158425" cy="5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3370" y="550864"/>
            <a:ext cx="2554378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Shifting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841" y="246064"/>
            <a:ext cx="2500048" cy="6096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Vocabulary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1454450"/>
            <a:ext cx="8423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Meaning: </a:t>
            </a:r>
            <a:r>
              <a:rPr lang="en-US" sz="2800" dirty="0"/>
              <a:t>Move or cause to move from one place to another, especially over a small distance.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4277" y="5466580"/>
            <a:ext cx="7875963" cy="10772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Something is accepted depends upon the 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shifting</a:t>
            </a:r>
            <a:r>
              <a:rPr lang="en-US" sz="3200" b="1" dirty="0"/>
              <a:t> sands of taste.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7" y="2621186"/>
            <a:ext cx="3508478" cy="266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90" y="2621186"/>
            <a:ext cx="3446750" cy="266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581" y="606971"/>
            <a:ext cx="2554378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Region 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7159" y="265709"/>
            <a:ext cx="2483224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Vocabulary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003" y="1452718"/>
            <a:ext cx="8209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Meaning: </a:t>
            </a:r>
            <a:r>
              <a:rPr lang="en-US" sz="2800" dirty="0"/>
              <a:t>An area, especially part of a country or the world </a:t>
            </a:r>
            <a:r>
              <a:rPr lang="en-US" sz="2800" dirty="0" smtClean="0"/>
              <a:t>having </a:t>
            </a:r>
            <a:r>
              <a:rPr lang="en-US" sz="2800" dirty="0"/>
              <a:t>definable characteristics but not always fixed boundaries.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39435" y="2607537"/>
            <a:ext cx="2483224" cy="35394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Something is accepted depends upon the 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shifting</a:t>
            </a:r>
            <a:r>
              <a:rPr lang="en-US" sz="3200" b="1" dirty="0"/>
              <a:t> sands of taste.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3" y="3073860"/>
            <a:ext cx="2487756" cy="3379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2157770" y="4921018"/>
            <a:ext cx="1882589" cy="17929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0359" y="4224852"/>
            <a:ext cx="2199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Chittagong region</a:t>
            </a:r>
          </a:p>
        </p:txBody>
      </p:sp>
      <p:sp>
        <p:nvSpPr>
          <p:cNvPr id="9" name="Frame 8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4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4489" y="111781"/>
            <a:ext cx="3074894" cy="94523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Loud Reading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275" y="253409"/>
            <a:ext cx="3696722" cy="779933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Read the text carefully and identify true or false.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888" y="1164134"/>
            <a:ext cx="8907202" cy="56938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The ethnic people in Bangladesh hold a very important place in the culture of the country. </a:t>
            </a:r>
          </a:p>
          <a:p>
            <a:pPr algn="just"/>
            <a:r>
              <a:rPr lang="en-US" sz="2800" b="1" dirty="0"/>
              <a:t>The majority of these people live in the Chittagong Hill Tracts. The other live in the regions of </a:t>
            </a:r>
            <a:r>
              <a:rPr lang="en-US" sz="2800" b="1" dirty="0" err="1"/>
              <a:t>Mymensingh</a:t>
            </a:r>
            <a:r>
              <a:rPr lang="en-US" sz="2800" b="1" dirty="0"/>
              <a:t>. </a:t>
            </a:r>
            <a:r>
              <a:rPr lang="en-US" sz="2800" b="1" dirty="0" err="1"/>
              <a:t>Rajshahi</a:t>
            </a:r>
            <a:r>
              <a:rPr lang="en-US" sz="2800" b="1" dirty="0"/>
              <a:t> and Sylhet . They live in the forest area, in the hills and in the rural areas. </a:t>
            </a:r>
            <a:r>
              <a:rPr lang="en-US" sz="2800" b="1" dirty="0" smtClean="0"/>
              <a:t>The</a:t>
            </a:r>
            <a:r>
              <a:rPr lang="bn-BD" sz="2800" b="1" dirty="0" smtClean="0"/>
              <a:t>y</a:t>
            </a:r>
            <a:r>
              <a:rPr lang="en-US" sz="2800" b="1" dirty="0" smtClean="0"/>
              <a:t> </a:t>
            </a:r>
            <a:r>
              <a:rPr lang="en-US" sz="2800" b="1" dirty="0"/>
              <a:t>do </a:t>
            </a:r>
            <a:r>
              <a:rPr lang="en-US" sz="2800" b="1" dirty="0" err="1"/>
              <a:t>Jhum</a:t>
            </a:r>
            <a:r>
              <a:rPr lang="en-US" sz="2800" b="1" dirty="0"/>
              <a:t> cultivation. For this they clear a piece of land in the forest,  prepare it to sow seeds in it. They are mostly farmers. By religion they are Hindus, Christians or </a:t>
            </a:r>
            <a:r>
              <a:rPr lang="en-US" sz="2800" b="1" dirty="0" smtClean="0"/>
              <a:t>Buddhists. </a:t>
            </a:r>
            <a:r>
              <a:rPr lang="en-US" sz="2800" b="1" dirty="0"/>
              <a:t>They speak their own mother tongues. Some of them are </a:t>
            </a:r>
            <a:r>
              <a:rPr lang="en-US" sz="2800" b="1" dirty="0" err="1"/>
              <a:t>Chakmas</a:t>
            </a:r>
            <a:r>
              <a:rPr lang="en-US" sz="2800" b="1" dirty="0"/>
              <a:t>, and </a:t>
            </a:r>
            <a:r>
              <a:rPr lang="en-US" sz="2800" b="1" dirty="0" err="1" smtClean="0"/>
              <a:t>Marmas</a:t>
            </a:r>
            <a:r>
              <a:rPr lang="en-US" sz="2800" b="1" dirty="0"/>
              <a:t>, the </a:t>
            </a:r>
            <a:r>
              <a:rPr lang="en-US" sz="2800" b="1" dirty="0" err="1"/>
              <a:t>Tripuras</a:t>
            </a:r>
            <a:r>
              <a:rPr lang="en-US" sz="2800" b="1" dirty="0"/>
              <a:t> and the </a:t>
            </a:r>
            <a:r>
              <a:rPr lang="en-US" sz="2800" b="1" dirty="0" err="1"/>
              <a:t>Moorangs</a:t>
            </a:r>
            <a:r>
              <a:rPr lang="en-US" sz="2800" b="1" dirty="0" smtClean="0"/>
              <a:t>,</a:t>
            </a:r>
            <a:r>
              <a:rPr lang="bn-BD" sz="2800" b="1" dirty="0" smtClean="0"/>
              <a:t> </a:t>
            </a:r>
            <a:r>
              <a:rPr lang="en-US" sz="2800" b="1" dirty="0" smtClean="0"/>
              <a:t>who </a:t>
            </a:r>
            <a:r>
              <a:rPr lang="en-US" sz="2800" b="1" dirty="0"/>
              <a:t>live the Hill  Tracts. The </a:t>
            </a:r>
            <a:r>
              <a:rPr lang="en-US" sz="2800" b="1" dirty="0" err="1"/>
              <a:t>Santals</a:t>
            </a:r>
            <a:r>
              <a:rPr lang="en-US" sz="2800" b="1" dirty="0"/>
              <a:t> live in </a:t>
            </a:r>
            <a:r>
              <a:rPr lang="en-US" sz="2800" b="1" dirty="0" err="1"/>
              <a:t>Rajshahi</a:t>
            </a:r>
            <a:r>
              <a:rPr lang="en-US" sz="2800" b="1" dirty="0"/>
              <a:t>. The </a:t>
            </a:r>
            <a:r>
              <a:rPr lang="en-US" sz="2800" b="1" dirty="0" err="1"/>
              <a:t>Khasias</a:t>
            </a:r>
            <a:r>
              <a:rPr lang="en-US" sz="2800" b="1" dirty="0"/>
              <a:t> and the </a:t>
            </a:r>
            <a:r>
              <a:rPr lang="en-US" sz="2800" b="1" dirty="0" err="1"/>
              <a:t>Monipuries</a:t>
            </a:r>
            <a:r>
              <a:rPr lang="en-US" sz="2800" b="1" dirty="0"/>
              <a:t>, live in Sylhet and the </a:t>
            </a:r>
            <a:r>
              <a:rPr lang="en-US" sz="2800" b="1" dirty="0" err="1"/>
              <a:t>Garos</a:t>
            </a:r>
            <a:r>
              <a:rPr lang="en-US" sz="2800" b="1" dirty="0"/>
              <a:t> in </a:t>
            </a:r>
            <a:r>
              <a:rPr lang="en-US" sz="2800" b="1" dirty="0" err="1"/>
              <a:t>Mymensingh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0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670" y="124692"/>
            <a:ext cx="3550769" cy="519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Individual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718" y="803022"/>
            <a:ext cx="8232674" cy="55581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True or false? If false give the correct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718" y="1309255"/>
            <a:ext cx="8593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/>
              <a:t>All the ethic people of our country live the Chittagong Hill Tracts.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b)Most of them are farmers.</a:t>
            </a:r>
          </a:p>
          <a:p>
            <a:r>
              <a:rPr lang="en-US" sz="3600" b="1" dirty="0"/>
              <a:t>c)By religion all of them are Buddhists.</a:t>
            </a:r>
          </a:p>
          <a:p>
            <a:r>
              <a:rPr lang="en-US" sz="3600" b="1" dirty="0"/>
              <a:t>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d)The </a:t>
            </a:r>
            <a:r>
              <a:rPr lang="en-US" sz="3600" b="1" dirty="0" err="1"/>
              <a:t>Moorangs</a:t>
            </a:r>
            <a:r>
              <a:rPr lang="en-US" sz="3600" b="1" dirty="0"/>
              <a:t> are an </a:t>
            </a:r>
            <a:r>
              <a:rPr lang="en-US" sz="3600" b="1" dirty="0" smtClean="0"/>
              <a:t>ethnic </a:t>
            </a:r>
            <a:r>
              <a:rPr lang="en-US" sz="3600" b="1" dirty="0"/>
              <a:t>group.</a:t>
            </a:r>
          </a:p>
          <a:p>
            <a:r>
              <a:rPr lang="en-US" sz="3600" b="1" dirty="0"/>
              <a:t>e)They </a:t>
            </a:r>
            <a:r>
              <a:rPr lang="bn-BD" sz="3600" b="1" dirty="0" smtClean="0"/>
              <a:t>do </a:t>
            </a:r>
            <a:r>
              <a:rPr lang="en-US" sz="3600" b="1" dirty="0" smtClean="0"/>
              <a:t>practice </a:t>
            </a:r>
            <a:r>
              <a:rPr lang="en-US" sz="3600" b="1" dirty="0" err="1"/>
              <a:t>Jhum</a:t>
            </a:r>
            <a:r>
              <a:rPr lang="en-US" sz="3600" b="1" dirty="0"/>
              <a:t> cultivation.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241" y="2371431"/>
            <a:ext cx="664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False, the majority ethnic people live in Chittagong Hill Tracts</a:t>
            </a:r>
            <a:r>
              <a:rPr lang="en-US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4372" y="3556050"/>
            <a:ext cx="155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3106" y="5750459"/>
            <a:ext cx="125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4313" y="6295963"/>
            <a:ext cx="136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200" y="4679785"/>
            <a:ext cx="843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False,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by religion they  are Hindus, Christians and  Buddhists </a:t>
            </a:r>
          </a:p>
        </p:txBody>
      </p:sp>
    </p:spTree>
    <p:extLst>
      <p:ext uri="{BB962C8B-B14F-4D97-AF65-F5344CB8AC3E}">
        <p14:creationId xmlns:p14="http://schemas.microsoft.com/office/powerpoint/2010/main" val="19598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0056" y="208461"/>
            <a:ext cx="3703931" cy="73510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Look at the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08460"/>
            <a:ext cx="4646248" cy="6372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7406805" y="4065168"/>
            <a:ext cx="1427182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Hajangs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965217" y="3020031"/>
            <a:ext cx="186877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Munipuries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25591" y="1099790"/>
            <a:ext cx="1408397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Santals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425591" y="5110305"/>
            <a:ext cx="1408396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Garos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25590" y="2085231"/>
            <a:ext cx="1408397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Khasias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1244" y="1832921"/>
            <a:ext cx="135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</a:rPr>
              <a:t>Garos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6730" y="1568825"/>
            <a:ext cx="156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Hajangs</a:t>
            </a:r>
            <a:endParaRPr lang="en-US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9059" y="2085230"/>
            <a:ext cx="170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Munipuries</a:t>
            </a:r>
            <a:endParaRPr lang="en-US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5302" y="1802056"/>
            <a:ext cx="114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</a:rPr>
              <a:t>Khasias</a:t>
            </a:r>
            <a:endParaRPr lang="en-US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4077" y="1926577"/>
            <a:ext cx="119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accent4"/>
                </a:solidFill>
              </a:rPr>
              <a:t>Santals</a:t>
            </a:r>
            <a:endParaRPr lang="en-US" sz="2400" i="1" dirty="0">
              <a:solidFill>
                <a:schemeClr val="accent4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3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289" y="411351"/>
            <a:ext cx="7980220" cy="752475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Group Work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3289" y="1451466"/>
            <a:ext cx="1663769" cy="1128666"/>
          </a:xfrm>
          <a:prstGeom prst="rightArrow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GROUP 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53289" y="2992582"/>
            <a:ext cx="1724891" cy="886619"/>
          </a:xfrm>
          <a:prstGeom prst="rightArrow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GROUP B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3289" y="4132006"/>
            <a:ext cx="1724891" cy="976223"/>
          </a:xfrm>
          <a:prstGeom prst="rightArrow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GROUP C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3289" y="5411382"/>
            <a:ext cx="1745674" cy="1063889"/>
          </a:xfrm>
          <a:prstGeom prst="rightArrow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GROUP 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4114" y="1643765"/>
            <a:ext cx="6118614" cy="72614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Where do the </a:t>
            </a:r>
            <a:r>
              <a:rPr lang="en-US" sz="2400" b="1" dirty="0" err="1">
                <a:solidFill>
                  <a:schemeClr val="tx1"/>
                </a:solidFill>
              </a:rPr>
              <a:t>Santals</a:t>
            </a:r>
            <a:r>
              <a:rPr lang="en-US" sz="2400" b="1" dirty="0">
                <a:solidFill>
                  <a:schemeClr val="tx1"/>
                </a:solidFill>
              </a:rPr>
              <a:t> live ?Is a it plain land?</a:t>
            </a:r>
            <a:r>
              <a:rPr lang="en-US" sz="2400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4114" y="2854283"/>
            <a:ext cx="6118614" cy="72614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language do they speak at home?</a:t>
            </a:r>
            <a:r>
              <a:rPr lang="en-US" sz="2400" b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4115" y="4225320"/>
            <a:ext cx="6118614" cy="72614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Where and how they do </a:t>
            </a:r>
            <a:r>
              <a:rPr lang="en-US" sz="2400" b="1" dirty="0" err="1">
                <a:solidFill>
                  <a:schemeClr val="tx1"/>
                </a:solidFill>
              </a:rPr>
              <a:t>Jhum</a:t>
            </a:r>
            <a:r>
              <a:rPr lang="en-US" sz="2400" b="1" dirty="0">
                <a:solidFill>
                  <a:schemeClr val="tx1"/>
                </a:solidFill>
              </a:rPr>
              <a:t> cultivation?</a:t>
            </a:r>
            <a:r>
              <a:rPr lang="en-US" sz="2400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4114" y="5526741"/>
            <a:ext cx="6118614" cy="72614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Write about their religion.</a:t>
            </a:r>
            <a:r>
              <a:rPr lang="en-US" sz="2800" b="1" dirty="0"/>
              <a:t>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5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3945" y="100273"/>
            <a:ext cx="3833761" cy="632580"/>
          </a:xfrm>
          <a:prstGeom prst="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Learning Assessment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65" y="868219"/>
            <a:ext cx="8896924" cy="5971308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Fill in the blanks with using the following words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below. 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_______ a group of people from a particular ______ or race living in a country where the ______ group of people live.  They live in farmers , hills and rural areas. There are mostly farmers and ______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Jhum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cultivation by clearing a piece of land in the forest. By religion they are either Hindus or Christians religion or Buddhists. They ______ their own mother tongues.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610" y="1829144"/>
            <a:ext cx="122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mean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0342" y="1819826"/>
            <a:ext cx="158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2662" y="1822932"/>
            <a:ext cx="122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main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634" y="1829144"/>
            <a:ext cx="122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speak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9798" y="1826038"/>
            <a:ext cx="231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practise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74" y="6184089"/>
            <a:ext cx="122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speak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7337" y="4795529"/>
            <a:ext cx="231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practise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1977" y="3752776"/>
            <a:ext cx="122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main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5765" y="3301120"/>
            <a:ext cx="158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culture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8436" y="2751531"/>
            <a:ext cx="122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28046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110360"/>
            <a:ext cx="9144000" cy="6968359"/>
          </a:xfrm>
          <a:prstGeom prst="frame">
            <a:avLst>
              <a:gd name="adj1" fmla="val 3304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7" y="495253"/>
            <a:ext cx="1627934" cy="2010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74754" y="2625286"/>
            <a:ext cx="5726243" cy="3108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Md. Abu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Siddiquee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(M.  A, B. Ed)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Senior Assistant Teacher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(English)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Jagoroni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M. L Girls’ High School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Newashi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Nageswari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Kurigram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Master Trainer, UITRCE- BANBEIS.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siddiquee1211@gmail.com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56574" y="2686841"/>
            <a:ext cx="2482691" cy="30469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English for Today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 8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Section: A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Ss: 43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Ss: 40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Duration: 40 Minutes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 13/01/2021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44" y="495598"/>
            <a:ext cx="1125140" cy="2010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13773" y="407441"/>
            <a:ext cx="46346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5852957"/>
            <a:ext cx="8687573" cy="6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9895" y="122557"/>
            <a:ext cx="5269542" cy="555811"/>
          </a:xfrm>
          <a:prstGeom prst="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Match the synonym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423" y="1154913"/>
            <a:ext cx="1344706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102" y="2141589"/>
            <a:ext cx="1344706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rural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83" y="3202909"/>
            <a:ext cx="1344706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sow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528" y="4334072"/>
            <a:ext cx="1909476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majority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94" y="5359802"/>
            <a:ext cx="1344706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hold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88225" y="1146410"/>
            <a:ext cx="1694330" cy="61856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grasp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13095" y="3290680"/>
            <a:ext cx="2169460" cy="61856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main part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8225" y="5506658"/>
            <a:ext cx="1694330" cy="61856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zone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05745" y="4387022"/>
            <a:ext cx="1676810" cy="61856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country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96985" y="2155638"/>
            <a:ext cx="1694330" cy="61856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scatter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22" y="1110998"/>
            <a:ext cx="2857353" cy="20611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04" y="3909245"/>
            <a:ext cx="2826771" cy="20075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98061" y="1062208"/>
            <a:ext cx="122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zone</a:t>
            </a:r>
            <a:endParaRPr lang="en-US" sz="3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52073" y="2143577"/>
            <a:ext cx="195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country</a:t>
            </a:r>
            <a:endParaRPr lang="en-US" sz="3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49326" y="3205475"/>
            <a:ext cx="159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scatter</a:t>
            </a:r>
            <a:endParaRPr lang="en-US" sz="3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98061" y="4280518"/>
            <a:ext cx="223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main part</a:t>
            </a:r>
            <a:endParaRPr lang="en-US" sz="36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35200" y="5377809"/>
            <a:ext cx="171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grasp</a:t>
            </a:r>
            <a:endParaRPr lang="en-US" sz="3600" b="1" i="1" dirty="0"/>
          </a:p>
        </p:txBody>
      </p:sp>
      <p:sp>
        <p:nvSpPr>
          <p:cNvPr id="23" name="Frame 22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6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45" y="192319"/>
            <a:ext cx="3213744" cy="2410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53482" y="2767448"/>
            <a:ext cx="8037036" cy="31735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Assignment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You have to read </a:t>
            </a:r>
            <a:r>
              <a:rPr lang="en-US" sz="4000" b="1" dirty="0" smtClean="0">
                <a:solidFill>
                  <a:schemeClr val="tx1"/>
                </a:solidFill>
              </a:rPr>
              <a:t>the text </a:t>
            </a:r>
            <a:r>
              <a:rPr lang="en-US" sz="4000" b="1" dirty="0">
                <a:solidFill>
                  <a:schemeClr val="tx1"/>
                </a:solidFill>
              </a:rPr>
              <a:t>again and then write the summary of it in around 50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7" y="219188"/>
            <a:ext cx="3737925" cy="184513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5940954"/>
            <a:ext cx="9158425" cy="7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289" y="385499"/>
            <a:ext cx="7740202" cy="14465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37" y="1832049"/>
            <a:ext cx="2956507" cy="3236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61" y="5434071"/>
            <a:ext cx="86964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Ultra Bold" panose="020B0A02020104020203" pitchFamily="34" charset="0"/>
              </a:rPr>
              <a:t>SEE </a:t>
            </a:r>
            <a:r>
              <a:rPr lang="en-US" sz="54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Ultra Bold" panose="020B0A02020104020203" pitchFamily="34" charset="0"/>
              </a:rPr>
              <a:t>YOU AGAIN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10359"/>
            <a:ext cx="9144000" cy="6833131"/>
          </a:xfrm>
          <a:prstGeom prst="frame">
            <a:avLst>
              <a:gd name="adj1" fmla="val 255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6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0" y="1425718"/>
            <a:ext cx="3354291" cy="2515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00" y="1365250"/>
            <a:ext cx="3805461" cy="253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0" y="4065613"/>
            <a:ext cx="3959038" cy="253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644712" y="164726"/>
            <a:ext cx="8035049" cy="7709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Where do you live in Bangladesh?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464" y="4065613"/>
            <a:ext cx="129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URBAN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6546" y="5963911"/>
            <a:ext cx="189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HILLY AREA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2322" y="4065727"/>
            <a:ext cx="129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RURAL</a:t>
            </a:r>
          </a:p>
        </p:txBody>
      </p:sp>
      <p:sp>
        <p:nvSpPr>
          <p:cNvPr id="9" name="Frame 8"/>
          <p:cNvSpPr/>
          <p:nvPr/>
        </p:nvSpPr>
        <p:spPr>
          <a:xfrm>
            <a:off x="0" y="-60236"/>
            <a:ext cx="9144000" cy="6918236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207" y="3169898"/>
            <a:ext cx="2685523" cy="1057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visited any hilly place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51" y="171141"/>
            <a:ext cx="3789829" cy="2940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8" y="171141"/>
            <a:ext cx="3699331" cy="2869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218208" y="5078766"/>
            <a:ext cx="6881839" cy="90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Do you know  any people who live in a hilly place  in Bangladesh?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24" y="4271860"/>
            <a:ext cx="1972236" cy="230357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18661" y="3244488"/>
            <a:ext cx="5893519" cy="90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visit a hilly place if you have an opportunity to do so?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2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851" y="303577"/>
            <a:ext cx="8821271" cy="9233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If yes, tell something briefly about him/her/them.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52" y="1584003"/>
            <a:ext cx="8821271" cy="92336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Can you guess our today’s topic?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883" y="2864430"/>
            <a:ext cx="7944233" cy="3164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Our ethnic </a:t>
            </a:r>
            <a:r>
              <a:rPr lang="en-US" sz="6000" b="1" u="sng" dirty="0" smtClean="0">
                <a:solidFill>
                  <a:srgbClr val="0070C0"/>
                </a:solidFill>
              </a:rPr>
              <a:t>friends</a:t>
            </a:r>
            <a:r>
              <a:rPr lang="bn-BD" sz="6000" b="1" u="sng" dirty="0" smtClean="0">
                <a:solidFill>
                  <a:srgbClr val="0070C0"/>
                </a:solidFill>
              </a:rPr>
              <a:t> </a:t>
            </a:r>
            <a:r>
              <a:rPr lang="en-US" sz="6000" b="1" u="sng" dirty="0" smtClean="0">
                <a:solidFill>
                  <a:srgbClr val="0070C0"/>
                </a:solidFill>
              </a:rPr>
              <a:t>(</a:t>
            </a:r>
            <a:r>
              <a:rPr lang="en-US" sz="6000" b="1" u="sng" dirty="0">
                <a:solidFill>
                  <a:srgbClr val="0070C0"/>
                </a:solidFill>
              </a:rPr>
              <a:t>1)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Unit:      One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Lesson: </a:t>
            </a:r>
            <a:r>
              <a:rPr lang="en-US" sz="3600" b="1" dirty="0" smtClean="0">
                <a:solidFill>
                  <a:schemeClr val="tx1"/>
                </a:solidFill>
              </a:rPr>
              <a:t>Three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10359"/>
            <a:ext cx="9144000" cy="7064951"/>
          </a:xfrm>
          <a:prstGeom prst="frame">
            <a:avLst>
              <a:gd name="adj1" fmla="val 2162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93" y="6004864"/>
            <a:ext cx="9042515" cy="7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48" y="385733"/>
            <a:ext cx="9125052" cy="1097971"/>
          </a:xfrm>
          <a:prstGeom prst="rect">
            <a:avLst/>
          </a:prstGeom>
          <a:pattFill prst="pct5">
            <a:fgClr>
              <a:schemeClr val="lt2">
                <a:tint val="95000"/>
                <a:satMod val="170000"/>
              </a:schemeClr>
            </a:fgClr>
            <a:bgClr>
              <a:schemeClr val="bg1"/>
            </a:bgClr>
          </a:pattFill>
          <a:ln w="76200"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48" y="1910464"/>
            <a:ext cx="9125051" cy="4247317"/>
          </a:xfrm>
          <a:prstGeom prst="rect">
            <a:avLst/>
          </a:prstGeom>
          <a:pattFill prst="pct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57350" lvl="3" indent="-285750"/>
            <a:r>
              <a:rPr lang="en-US" sz="3600" b="1" dirty="0">
                <a:latin typeface="Franklin Gothic Book" panose="020B0503020102020204" pitchFamily="34" charset="0"/>
                <a:cs typeface="Times New Roman" pitchFamily="18" charset="0"/>
              </a:rPr>
              <a:t>At the end of this lesson, </a:t>
            </a:r>
            <a:r>
              <a:rPr lang="en-US" sz="3600" b="1" dirty="0" smtClean="0">
                <a:latin typeface="Franklin Gothic Book" panose="020B0503020102020204" pitchFamily="34" charset="0"/>
                <a:cs typeface="Times New Roman" pitchFamily="18" charset="0"/>
              </a:rPr>
              <a:t>students </a:t>
            </a:r>
            <a:r>
              <a:rPr lang="en-US" sz="3600" b="1" dirty="0">
                <a:latin typeface="Franklin Gothic Book" panose="020B0503020102020204" pitchFamily="34" charset="0"/>
                <a:cs typeface="Times New Roman" pitchFamily="18" charset="0"/>
              </a:rPr>
              <a:t>will be </a:t>
            </a:r>
            <a:r>
              <a:rPr lang="en-US" sz="3600" b="1" dirty="0" smtClean="0">
                <a:latin typeface="Franklin Gothic Book" panose="020B0503020102020204" pitchFamily="34" charset="0"/>
                <a:cs typeface="Times New Roman" pitchFamily="18" charset="0"/>
              </a:rPr>
              <a:t>able </a:t>
            </a:r>
            <a:r>
              <a:rPr lang="en-US" sz="3600" b="1" dirty="0">
                <a:latin typeface="Franklin Gothic Book" panose="020B0503020102020204" pitchFamily="34" charset="0"/>
                <a:cs typeface="Times New Roman" pitchFamily="18" charset="0"/>
              </a:rPr>
              <a:t>to…</a:t>
            </a:r>
          </a:p>
          <a:p>
            <a:pPr marL="2114550" lvl="4" indent="-285750">
              <a:buFont typeface="Wingdings" pitchFamily="2" charset="2"/>
              <a:buChar char="Ø"/>
            </a:pPr>
            <a:r>
              <a:rPr lang="en-US" sz="3600" b="1" dirty="0">
                <a:latin typeface="Franklin Gothic Book" panose="020B0503020102020204" pitchFamily="34" charset="0"/>
                <a:cs typeface="Times New Roman" pitchFamily="18" charset="0"/>
              </a:rPr>
              <a:t>read and understand text,</a:t>
            </a:r>
          </a:p>
          <a:p>
            <a:pPr marL="2114550" lvl="4" indent="-285750">
              <a:buFont typeface="Wingdings" pitchFamily="2" charset="2"/>
              <a:buChar char="Ø"/>
            </a:pPr>
            <a:r>
              <a:rPr lang="en-US" sz="3600" b="1" dirty="0">
                <a:latin typeface="Franklin Gothic Book" panose="020B0503020102020204" pitchFamily="34" charset="0"/>
                <a:cs typeface="Times New Roman" pitchFamily="18" charset="0"/>
              </a:rPr>
              <a:t>describe the picture,</a:t>
            </a:r>
            <a:endParaRPr lang="bn-IN" sz="3600" b="1" dirty="0">
              <a:latin typeface="Franklin Gothic Book" panose="020B0503020102020204" pitchFamily="34" charset="0"/>
              <a:cs typeface="Times New Roman" pitchFamily="18" charset="0"/>
            </a:endParaRPr>
          </a:p>
          <a:p>
            <a:pPr marL="2114550" lvl="4" indent="-285750">
              <a:buFont typeface="Wingdings" pitchFamily="2" charset="2"/>
              <a:buChar char="Ø"/>
            </a:pPr>
            <a:r>
              <a:rPr lang="en-US" sz="3600" b="1" dirty="0">
                <a:latin typeface="Franklin Gothic Book" panose="020B0503020102020204" pitchFamily="34" charset="0"/>
                <a:cs typeface="Times New Roman" pitchFamily="18" charset="0"/>
              </a:rPr>
              <a:t>know about ethnic people’s culture, market place etc.</a:t>
            </a:r>
          </a:p>
          <a:p>
            <a:pPr marL="2114550" lvl="4" indent="-285750">
              <a:buFont typeface="Wingdings" pitchFamily="2" charset="2"/>
              <a:buChar char="Ø"/>
            </a:pPr>
            <a:r>
              <a:rPr lang="en-US" sz="3600" b="1" dirty="0">
                <a:latin typeface="Franklin Gothic Book" panose="020B0503020102020204" pitchFamily="34" charset="0"/>
                <a:cs typeface="Times New Roman" pitchFamily="18" charset="0"/>
              </a:rPr>
              <a:t>ask and answer questions.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6157781"/>
            <a:ext cx="9158425" cy="5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598" y="407363"/>
            <a:ext cx="3949683" cy="1201608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Do you know where they live?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34" y="402602"/>
            <a:ext cx="2798109" cy="5843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258892" y="2272762"/>
            <a:ext cx="2537012" cy="55861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Bandarban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56140" y="3007847"/>
            <a:ext cx="2539764" cy="6129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Rangamati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61261" y="3768337"/>
            <a:ext cx="2537012" cy="6129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Khagrachri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12599" y="2219533"/>
            <a:ext cx="2838156" cy="2143136"/>
            <a:chOff x="908829" y="2901597"/>
            <a:chExt cx="3304585" cy="2271997"/>
          </a:xfrm>
          <a:solidFill>
            <a:schemeClr val="tx2">
              <a:lumMod val="20000"/>
              <a:lumOff val="80000"/>
            </a:schemeClr>
          </a:solidFill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118697" y="3411199"/>
              <a:ext cx="1094717" cy="522559"/>
            </a:xfrm>
            <a:prstGeom prst="straightConnector1">
              <a:avLst/>
            </a:prstGeom>
            <a:grpFill/>
            <a:ln w="5715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662520" y="4000499"/>
              <a:ext cx="1510553" cy="17819"/>
            </a:xfrm>
            <a:prstGeom prst="straightConnector1">
              <a:avLst/>
            </a:prstGeom>
            <a:grpFill/>
            <a:ln w="5715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930685" y="3933758"/>
              <a:ext cx="1242388" cy="889254"/>
            </a:xfrm>
            <a:prstGeom prst="straightConnector1">
              <a:avLst/>
            </a:prstGeom>
            <a:grpFill/>
            <a:ln w="5715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908829" y="2901597"/>
              <a:ext cx="2209868" cy="22719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Majority live in Chittagong  Hill Tracts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8050313" y="4132729"/>
            <a:ext cx="461573" cy="42780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72662" y="2465294"/>
            <a:ext cx="479032" cy="31208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5209" y="2872208"/>
            <a:ext cx="435890" cy="31208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388" y="4991863"/>
            <a:ext cx="5535432" cy="12543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NB for Teachers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on  </a:t>
            </a:r>
            <a:r>
              <a:rPr lang="en-US" sz="2400" b="1" dirty="0" err="1">
                <a:solidFill>
                  <a:schemeClr val="tx1"/>
                </a:solidFill>
              </a:rPr>
              <a:t>Bandarban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Rangamati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khagrachari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4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684" y="662986"/>
            <a:ext cx="2608166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Ethnic people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2370" y="325713"/>
            <a:ext cx="2729658" cy="609600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Vocabulary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418" y="1770564"/>
            <a:ext cx="8707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relating to a population subgroup, racial.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7" y="2882542"/>
            <a:ext cx="4013334" cy="286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4" y="2882542"/>
            <a:ext cx="4354804" cy="28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6255" y="5988342"/>
            <a:ext cx="881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 people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in the Chittagong Hill Tracts</a:t>
            </a:r>
            <a:r>
              <a:rPr lang="en-US" sz="2400" b="1" dirty="0"/>
              <a:t>.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6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265" y="334602"/>
            <a:ext cx="3423954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Jhum</a:t>
            </a:r>
            <a:r>
              <a:rPr lang="en-US" sz="2800" b="1" dirty="0">
                <a:solidFill>
                  <a:schemeClr val="tx1"/>
                </a:solidFill>
              </a:rPr>
              <a:t> cultivation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7611" y="334602"/>
            <a:ext cx="2562081" cy="609600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Vocabulary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90" y="1468360"/>
            <a:ext cx="866762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Jhum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cultivation is practiced on sloppy hills outside reserve forests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tribal people are well acquainted with this type of farming</a:t>
            </a:r>
            <a:r>
              <a:rPr lang="en-US" sz="3200" b="1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265" y="5131516"/>
            <a:ext cx="821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Jhum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cultivation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still practiced in Chittagong hill tracts..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13" y="3005034"/>
            <a:ext cx="2802731" cy="1881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23" y="3005034"/>
            <a:ext cx="2738602" cy="1823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" y="3005034"/>
            <a:ext cx="3048702" cy="182312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-110359"/>
            <a:ext cx="9144000" cy="6968359"/>
          </a:xfrm>
          <a:prstGeom prst="frame">
            <a:avLst>
              <a:gd name="adj1" fmla="val 12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6157781"/>
            <a:ext cx="9158425" cy="5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1987</TotalTime>
  <Words>826</Words>
  <Application>Microsoft Office PowerPoint</Application>
  <PresentationFormat>On-screen Show (4:3)</PresentationFormat>
  <Paragraphs>146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Berlin Sans FB Demi</vt:lpstr>
      <vt:lpstr>Calibri</vt:lpstr>
      <vt:lpstr>Calibri Light</vt:lpstr>
      <vt:lpstr>Franklin Gothic Book</vt:lpstr>
      <vt:lpstr>Gill Sans Ultra Bold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Lutfunnissa Khanom</dc:creator>
  <cp:lastModifiedBy>SIDDIQUEE</cp:lastModifiedBy>
  <cp:revision>214</cp:revision>
  <dcterms:created xsi:type="dcterms:W3CDTF">2017-10-28T13:26:08Z</dcterms:created>
  <dcterms:modified xsi:type="dcterms:W3CDTF">2021-01-13T03:00:03Z</dcterms:modified>
</cp:coreProperties>
</file>