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61" r:id="rId3"/>
    <p:sldId id="297" r:id="rId4"/>
    <p:sldId id="266" r:id="rId5"/>
    <p:sldId id="293" r:id="rId6"/>
    <p:sldId id="308" r:id="rId7"/>
    <p:sldId id="291" r:id="rId8"/>
    <p:sldId id="307" r:id="rId9"/>
    <p:sldId id="301" r:id="rId10"/>
    <p:sldId id="302" r:id="rId11"/>
    <p:sldId id="303" r:id="rId12"/>
    <p:sldId id="304" r:id="rId13"/>
    <p:sldId id="305" r:id="rId14"/>
    <p:sldId id="276" r:id="rId15"/>
    <p:sldId id="277"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7077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85" autoAdjust="0"/>
    <p:restoredTop sz="94660" autoAdjust="0"/>
  </p:normalViewPr>
  <p:slideViewPr>
    <p:cSldViewPr snapToGrid="0">
      <p:cViewPr>
        <p:scale>
          <a:sx n="68" d="100"/>
          <a:sy n="68" d="100"/>
        </p:scale>
        <p:origin x="-90"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DF5C2-EB31-4720-80BD-794C58AE1138}" type="datetimeFigureOut">
              <a:rPr lang="en-US" smtClean="0"/>
              <a:pPr/>
              <a:t>13-Jan-21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541FF-756F-48A3-ADF3-7164A263F97A}" type="slidenum">
              <a:rPr lang="en-US" smtClean="0"/>
              <a:pPr/>
              <a:t>‹#›</a:t>
            </a:fld>
            <a:endParaRPr lang="en-US"/>
          </a:p>
        </p:txBody>
      </p:sp>
    </p:spTree>
    <p:extLst>
      <p:ext uri="{BB962C8B-B14F-4D97-AF65-F5344CB8AC3E}">
        <p14:creationId xmlns="" xmlns:p14="http://schemas.microsoft.com/office/powerpoint/2010/main" val="110277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C48DA-6E1E-4CFC-BDE3-F0B105A424EF}"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5606419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6E15C-FAFD-4E13-9AA1-3D860B151E8A}"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9345150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049D7-C009-42B8-9CF8-A0D7098A5593}"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8169666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AB7E1-A4F5-4E2E-9590-31A0A692F024}"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8710097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04DC55-97BB-4444-BF9B-44371C4D1CF1}"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3506809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F60C2-23C3-4C75-AE66-508EF31D9389}"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4152162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86533-484F-4991-8AD8-FA8F3134B969}" type="datetime1">
              <a:rPr lang="en-US" smtClean="0"/>
              <a:pPr/>
              <a:t>13-Jan-21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9145263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BEA4B-CA8B-4CFC-BB2A-4EBF764719C7}" type="datetime1">
              <a:rPr lang="en-US" smtClean="0"/>
              <a:pPr/>
              <a:t>13-Jan-21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4844083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5A48C-C960-4C4A-8189-687D9EE3384C}" type="datetime1">
              <a:rPr lang="en-US" smtClean="0"/>
              <a:pPr/>
              <a:t>13-Jan-21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3806620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23B54-D84C-486A-8285-61357F59A3E0}"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9471347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042D0-F202-493A-B111-E5C6AC398490}"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1558294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4C5D9-AF5F-41C9-96EB-D74F8C5CC542}" type="datetime1">
              <a:rPr lang="en-US" smtClean="0"/>
              <a:pPr/>
              <a:t>13-Jan-21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5629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12874" y="1645919"/>
            <a:ext cx="10156874" cy="4965895"/>
          </a:xfrm>
          <a:prstGeom prst="rect">
            <a:avLst/>
          </a:prstGeom>
        </p:spPr>
      </p:pic>
      <p:sp>
        <p:nvSpPr>
          <p:cNvPr id="16" name="TextBox 15"/>
          <p:cNvSpPr txBox="1"/>
          <p:nvPr/>
        </p:nvSpPr>
        <p:spPr>
          <a:xfrm>
            <a:off x="970335" y="2516777"/>
            <a:ext cx="3048000" cy="584775"/>
          </a:xfrm>
          <a:prstGeom prst="rect">
            <a:avLst/>
          </a:prstGeom>
          <a:noFill/>
        </p:spPr>
        <p:txBody>
          <a:bodyPr wrap="square" rtlCol="0">
            <a:prstTxWarp prst="textPlain">
              <a:avLst/>
            </a:prstTxWarp>
            <a:spAutoFit/>
          </a:bodyPr>
          <a:lstStyle/>
          <a:p>
            <a:r>
              <a:rPr lang="bn-IN"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সবাইকে </a:t>
            </a:r>
            <a:r>
              <a:rPr lang="bn-BD"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8" name="TextBox 17"/>
          <p:cNvSpPr txBox="1"/>
          <p:nvPr/>
        </p:nvSpPr>
        <p:spPr>
          <a:xfrm>
            <a:off x="8233954" y="2987709"/>
            <a:ext cx="3048000" cy="584775"/>
          </a:xfrm>
          <a:prstGeom prst="rect">
            <a:avLst/>
          </a:prstGeom>
          <a:noFill/>
        </p:spPr>
        <p:txBody>
          <a:bodyPr wrap="square" rtlCol="0">
            <a:prstTxWarp prst="textPlain">
              <a:avLst/>
            </a:prstTxWarp>
            <a:spAutoFit/>
          </a:bodyPr>
          <a:lstStyle/>
          <a:p>
            <a:r>
              <a:rPr lang="bn-IN"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শুভেচ্ছা  </a:t>
            </a:r>
            <a:r>
              <a:rPr lang="bn-BD"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9" name="Rectangle 18"/>
          <p:cNvSpPr/>
          <p:nvPr/>
        </p:nvSpPr>
        <p:spPr>
          <a:xfrm>
            <a:off x="1969478" y="161499"/>
            <a:ext cx="7790516" cy="1200329"/>
          </a:xfrm>
          <a:prstGeom prst="rect">
            <a:avLst/>
          </a:prstGeom>
        </p:spPr>
        <p:txBody>
          <a:bodyPr wrap="square">
            <a:spAutoFit/>
          </a:bodyPr>
          <a:lstStyle/>
          <a:p>
            <a:pPr algn="ctr" rtl="1"/>
            <a:r>
              <a:rPr lang="ar-SA" sz="7200" dirty="0" smtClean="0">
                <a:solidFill>
                  <a:srgbClr val="002060"/>
                </a:solidFill>
              </a:rPr>
              <a:t>السلام عليكم ورحمة الله </a:t>
            </a:r>
            <a:endParaRPr lang="en-US" sz="7200" dirty="0">
              <a:solidFill>
                <a:srgbClr val="002060"/>
              </a:solidFill>
            </a:endParaRPr>
          </a:p>
        </p:txBody>
      </p:sp>
      <p:sp>
        <p:nvSpPr>
          <p:cNvPr id="20" name="Rectangle 19"/>
          <p:cNvSpPr/>
          <p:nvPr/>
        </p:nvSpPr>
        <p:spPr>
          <a:xfrm>
            <a:off x="1772529" y="974412"/>
            <a:ext cx="8750107" cy="1569660"/>
          </a:xfrm>
          <a:prstGeom prst="rect">
            <a:avLst/>
          </a:prstGeom>
        </p:spPr>
        <p:txBody>
          <a:bodyPr wrap="square">
            <a:spAutoFit/>
          </a:bodyPr>
          <a:lstStyle/>
          <a:p>
            <a:r>
              <a:rPr lang="ar-SA" sz="9600" b="1" kern="10" dirty="0" smtClean="0">
                <a:ln w="9525">
                  <a:round/>
                  <a:headEnd/>
                  <a:tailEnd/>
                </a:ln>
                <a:solidFill>
                  <a:srgbClr val="FF0000"/>
                </a:solidFill>
                <a:latin typeface="Arial"/>
              </a:rPr>
              <a:t>اهلا و سهلا</a:t>
            </a:r>
            <a:r>
              <a:rPr lang="en-US" sz="9600" b="1" kern="10" dirty="0" smtClean="0">
                <a:ln w="9525">
                  <a:round/>
                  <a:headEnd/>
                  <a:tailEnd/>
                </a:ln>
                <a:solidFill>
                  <a:srgbClr val="FF0000"/>
                </a:solidFill>
                <a:latin typeface="Arial"/>
              </a:rPr>
              <a:t> </a:t>
            </a:r>
            <a:r>
              <a:rPr lang="bn-IN" sz="9600" b="1" kern="10" dirty="0" smtClean="0">
                <a:ln w="9525">
                  <a:round/>
                  <a:headEnd/>
                  <a:tailEnd/>
                </a:ln>
                <a:solidFill>
                  <a:srgbClr val="FF0000"/>
                </a:solidFill>
                <a:latin typeface="NikoshBAN" pitchFamily="2" charset="0"/>
                <a:cs typeface="NikoshBAN" pitchFamily="2" charset="0"/>
              </a:rPr>
              <a:t>স্বাগতম</a:t>
            </a:r>
            <a:r>
              <a:rPr lang="bn-IN" sz="9600" b="1" kern="10" dirty="0" smtClean="0">
                <a:ln w="9525">
                  <a:round/>
                  <a:headEnd/>
                  <a:tailEnd/>
                </a:ln>
                <a:solidFill>
                  <a:srgbClr val="FF0000"/>
                </a:solidFill>
                <a:latin typeface="Arial"/>
              </a:rPr>
              <a:t> </a:t>
            </a:r>
            <a:endParaRPr lang="en-US" sz="9600" b="1" dirty="0"/>
          </a:p>
        </p:txBody>
      </p:sp>
      <p:sp>
        <p:nvSpPr>
          <p:cNvPr id="7" name="Frame 6"/>
          <p:cNvSpPr/>
          <p:nvPr/>
        </p:nvSpPr>
        <p:spPr>
          <a:xfrm>
            <a:off x="0" y="1"/>
            <a:ext cx="12192000" cy="6858000"/>
          </a:xfrm>
          <a:prstGeom prst="frame">
            <a:avLst>
              <a:gd name="adj1" fmla="val 4167"/>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 xmlns:p14="http://schemas.microsoft.com/office/powerpoint/2010/main" val="32997809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4)">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217" y="225084"/>
            <a:ext cx="11676185" cy="6302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1422400" y="152400"/>
            <a:ext cx="9448800" cy="12192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800" dirty="0" smtClean="0">
                <a:solidFill>
                  <a:schemeClr val="tx1"/>
                </a:solidFill>
              </a:rPr>
              <a:t> </a:t>
            </a:r>
            <a:r>
              <a:rPr lang="bn-IN" sz="4800" dirty="0" smtClean="0">
                <a:solidFill>
                  <a:schemeClr val="tx1"/>
                </a:solidFill>
                <a:latin typeface="NikoshBAN" pitchFamily="2" charset="0"/>
                <a:cs typeface="NikoshBAN" pitchFamily="2" charset="0"/>
              </a:rPr>
              <a:t>জোড়ায় কাজঃ </a:t>
            </a:r>
            <a:r>
              <a:rPr lang="ar-SA" sz="4800" dirty="0" smtClean="0">
                <a:solidFill>
                  <a:schemeClr val="tx1"/>
                </a:solidFill>
              </a:rPr>
              <a:t>الأعمال الزوج</a:t>
            </a:r>
            <a:endParaRPr lang="en-US" sz="4800" dirty="0">
              <a:solidFill>
                <a:schemeClr val="tx1"/>
              </a:solidFill>
            </a:endParaRPr>
          </a:p>
        </p:txBody>
      </p:sp>
      <p:sp>
        <p:nvSpPr>
          <p:cNvPr id="7" name="TextBox 6"/>
          <p:cNvSpPr txBox="1"/>
          <p:nvPr/>
        </p:nvSpPr>
        <p:spPr>
          <a:xfrm>
            <a:off x="304800" y="1447800"/>
            <a:ext cx="11074400" cy="461665"/>
          </a:xfrm>
          <a:prstGeom prst="rect">
            <a:avLst/>
          </a:prstGeom>
          <a:noFill/>
        </p:spPr>
        <p:txBody>
          <a:bodyPr wrap="square" rtlCol="0">
            <a:spAutoFit/>
          </a:bodyPr>
          <a:lstStyle/>
          <a:p>
            <a:pPr algn="r" rtl="1">
              <a:buFont typeface="Wingdings" pitchFamily="2" charset="2"/>
              <a:buChar char="v"/>
            </a:pPr>
            <a:r>
              <a:rPr lang="en-US" sz="2400" dirty="0" smtClean="0"/>
              <a:t> </a:t>
            </a:r>
            <a:r>
              <a:rPr lang="ar-SA" sz="2400" b="1" dirty="0" smtClean="0"/>
              <a:t>(ج)</a:t>
            </a:r>
            <a:r>
              <a:rPr lang="en-US" sz="2400" b="1" dirty="0" smtClean="0"/>
              <a:t> </a:t>
            </a:r>
            <a:r>
              <a:rPr lang="ar-SA" sz="2400" u="sng" dirty="0" smtClean="0"/>
              <a:t>اكتب (صحيح) اذاكانت العبارة صحيحة أو (خطأ) اذاكانت العبارة خاطئة مع تصحيح الخطأ:</a:t>
            </a:r>
            <a:endParaRPr lang="bn-IN" sz="2400" u="sng" dirty="0" smtClean="0"/>
          </a:p>
        </p:txBody>
      </p:sp>
      <p:sp>
        <p:nvSpPr>
          <p:cNvPr id="8" name="TextBox 7"/>
          <p:cNvSpPr txBox="1"/>
          <p:nvPr/>
        </p:nvSpPr>
        <p:spPr>
          <a:xfrm>
            <a:off x="3995225" y="2060917"/>
            <a:ext cx="7237046" cy="461665"/>
          </a:xfrm>
          <a:prstGeom prst="rect">
            <a:avLst/>
          </a:prstGeom>
          <a:noFill/>
        </p:spPr>
        <p:txBody>
          <a:bodyPr wrap="square" rtlCol="0">
            <a:spAutoFit/>
          </a:bodyPr>
          <a:lstStyle/>
          <a:p>
            <a:pPr algn="r" rtl="1"/>
            <a:r>
              <a:rPr lang="ar-SA" sz="2400" dirty="0" smtClean="0"/>
              <a:t>١ــ </a:t>
            </a:r>
            <a:r>
              <a:rPr lang="ar-SA" sz="2400" dirty="0" smtClean="0">
                <a:latin typeface="NikoshBAN" panose="02000000000000000000" pitchFamily="2" charset="0"/>
                <a:cs typeface="NikoshBAN" panose="02000000000000000000" pitchFamily="2" charset="0"/>
              </a:rPr>
              <a:t>تكثر شجرة المنجو فى بلاد العرب. </a:t>
            </a:r>
            <a:endParaRPr lang="en-US" sz="2400" dirty="0"/>
          </a:p>
        </p:txBody>
      </p:sp>
      <p:sp>
        <p:nvSpPr>
          <p:cNvPr id="9" name="TextBox 8"/>
          <p:cNvSpPr txBox="1"/>
          <p:nvPr/>
        </p:nvSpPr>
        <p:spPr>
          <a:xfrm>
            <a:off x="3474719" y="2484121"/>
            <a:ext cx="7743483" cy="461665"/>
          </a:xfrm>
          <a:prstGeom prst="rect">
            <a:avLst/>
          </a:prstGeom>
          <a:noFill/>
        </p:spPr>
        <p:txBody>
          <a:bodyPr wrap="square" rtlCol="0">
            <a:spAutoFit/>
          </a:bodyPr>
          <a:lstStyle/>
          <a:p>
            <a:pPr algn="r" rtl="1"/>
            <a:r>
              <a:rPr lang="ar-SA" sz="2400" dirty="0" smtClean="0"/>
              <a:t>٢ــ الحكومة تهتم بغرس انواعها المختلفة.</a:t>
            </a:r>
            <a:endParaRPr lang="en-US" sz="2400" dirty="0"/>
          </a:p>
        </p:txBody>
      </p:sp>
      <p:sp>
        <p:nvSpPr>
          <p:cNvPr id="10" name="TextBox 9"/>
          <p:cNvSpPr txBox="1"/>
          <p:nvPr/>
        </p:nvSpPr>
        <p:spPr>
          <a:xfrm>
            <a:off x="4698609" y="2879189"/>
            <a:ext cx="6519594" cy="461665"/>
          </a:xfrm>
          <a:prstGeom prst="rect">
            <a:avLst/>
          </a:prstGeom>
          <a:noFill/>
        </p:spPr>
        <p:txBody>
          <a:bodyPr wrap="square" rtlCol="0">
            <a:spAutoFit/>
          </a:bodyPr>
          <a:lstStyle/>
          <a:p>
            <a:pPr algn="r" rtl="1"/>
            <a:r>
              <a:rPr lang="ar-SA" sz="2400" dirty="0" smtClean="0"/>
              <a:t>٣ــ نحن نحب اشجار مانجو. </a:t>
            </a:r>
            <a:endParaRPr lang="en-US" sz="2400" dirty="0"/>
          </a:p>
        </p:txBody>
      </p:sp>
      <p:sp>
        <p:nvSpPr>
          <p:cNvPr id="11" name="TextBox 10"/>
          <p:cNvSpPr txBox="1"/>
          <p:nvPr/>
        </p:nvSpPr>
        <p:spPr>
          <a:xfrm>
            <a:off x="4431322" y="3302391"/>
            <a:ext cx="6800947" cy="461665"/>
          </a:xfrm>
          <a:prstGeom prst="rect">
            <a:avLst/>
          </a:prstGeom>
          <a:noFill/>
        </p:spPr>
        <p:txBody>
          <a:bodyPr wrap="square" rtlCol="0">
            <a:spAutoFit/>
          </a:bodyPr>
          <a:lstStyle/>
          <a:p>
            <a:pPr algn="r" rtl="1"/>
            <a:r>
              <a:rPr lang="ar-SA" sz="2400" dirty="0" smtClean="0"/>
              <a:t>٤ــ ليس للمانجو انواع مختلفة.</a:t>
            </a:r>
            <a:endParaRPr lang="en-US" sz="2400" dirty="0"/>
          </a:p>
        </p:txBody>
      </p:sp>
      <p:sp>
        <p:nvSpPr>
          <p:cNvPr id="12" name="TextBox 11"/>
          <p:cNvSpPr txBox="1"/>
          <p:nvPr/>
        </p:nvSpPr>
        <p:spPr>
          <a:xfrm>
            <a:off x="4768947" y="3725594"/>
            <a:ext cx="6477391" cy="461665"/>
          </a:xfrm>
          <a:prstGeom prst="rect">
            <a:avLst/>
          </a:prstGeom>
          <a:noFill/>
        </p:spPr>
        <p:txBody>
          <a:bodyPr wrap="square" rtlCol="0">
            <a:spAutoFit/>
          </a:bodyPr>
          <a:lstStyle/>
          <a:p>
            <a:pPr algn="r" rtl="1"/>
            <a:r>
              <a:rPr lang="ar-SA" sz="2400" dirty="0" smtClean="0"/>
              <a:t>٥ــ المانجو ملك الفواكه فى بلادنا. </a:t>
            </a:r>
            <a:endParaRPr lang="en-US" sz="2400" dirty="0"/>
          </a:p>
        </p:txBody>
      </p:sp>
      <p:sp>
        <p:nvSpPr>
          <p:cNvPr id="13" name="TextBox 12"/>
          <p:cNvSpPr txBox="1"/>
          <p:nvPr/>
        </p:nvSpPr>
        <p:spPr>
          <a:xfrm>
            <a:off x="2616592" y="4465321"/>
            <a:ext cx="8517206" cy="830997"/>
          </a:xfrm>
          <a:prstGeom prst="rect">
            <a:avLst/>
          </a:prstGeom>
          <a:noFill/>
        </p:spPr>
        <p:txBody>
          <a:bodyPr wrap="square" rtlCol="0">
            <a:spAutoFit/>
          </a:bodyPr>
          <a:lstStyle/>
          <a:p>
            <a:pPr algn="r" rtl="1"/>
            <a:r>
              <a:rPr lang="ar-SA" sz="2400" dirty="0" smtClean="0">
                <a:solidFill>
                  <a:srgbClr val="002060"/>
                </a:solidFill>
              </a:rPr>
              <a:t>الجواب: ١ــ خطأ، الصحيح:</a:t>
            </a:r>
            <a:r>
              <a:rPr lang="ar-SA" sz="2400" dirty="0" smtClean="0">
                <a:solidFill>
                  <a:srgbClr val="002060"/>
                </a:solidFill>
                <a:latin typeface="NikoshBAN" panose="02000000000000000000" pitchFamily="2" charset="0"/>
                <a:cs typeface="NikoshBAN" panose="02000000000000000000" pitchFamily="2" charset="0"/>
              </a:rPr>
              <a:t> تكثر شجرة المنجو فى بلادنا</a:t>
            </a:r>
            <a:r>
              <a:rPr lang="ar-SA" sz="2400" dirty="0" smtClean="0">
                <a:solidFill>
                  <a:srgbClr val="002060"/>
                </a:solidFill>
              </a:rPr>
              <a:t>.</a:t>
            </a:r>
            <a:endParaRPr lang="en-US" sz="2400" dirty="0" smtClean="0">
              <a:solidFill>
                <a:srgbClr val="002060"/>
              </a:solidFill>
            </a:endParaRPr>
          </a:p>
          <a:p>
            <a:pPr algn="r" rtl="1"/>
            <a:r>
              <a:rPr lang="ar-SA" sz="2400" dirty="0" smtClean="0">
                <a:solidFill>
                  <a:srgbClr val="002060"/>
                </a:solidFill>
              </a:rPr>
              <a:t> </a:t>
            </a:r>
            <a:endParaRPr lang="en-US" sz="2400" dirty="0">
              <a:solidFill>
                <a:srgbClr val="002060"/>
              </a:solidFill>
            </a:endParaRPr>
          </a:p>
        </p:txBody>
      </p:sp>
      <p:sp>
        <p:nvSpPr>
          <p:cNvPr id="14" name="TextBox 13"/>
          <p:cNvSpPr txBox="1"/>
          <p:nvPr/>
        </p:nvSpPr>
        <p:spPr>
          <a:xfrm>
            <a:off x="1828800" y="4854528"/>
            <a:ext cx="9347200" cy="461665"/>
          </a:xfrm>
          <a:prstGeom prst="rect">
            <a:avLst/>
          </a:prstGeom>
          <a:noFill/>
        </p:spPr>
        <p:txBody>
          <a:bodyPr wrap="square" rtlCol="0">
            <a:spAutoFit/>
          </a:bodyPr>
          <a:lstStyle/>
          <a:p>
            <a:pPr algn="r" rtl="1"/>
            <a:r>
              <a:rPr lang="ar-SA" sz="2400" dirty="0" smtClean="0">
                <a:solidFill>
                  <a:srgbClr val="002060"/>
                </a:solidFill>
              </a:rPr>
              <a:t>الجواب: ٢ــ صحيح.</a:t>
            </a:r>
            <a:endParaRPr lang="en-US" sz="2400" dirty="0">
              <a:solidFill>
                <a:srgbClr val="002060"/>
              </a:solidFill>
            </a:endParaRPr>
          </a:p>
        </p:txBody>
      </p:sp>
      <p:sp>
        <p:nvSpPr>
          <p:cNvPr id="15" name="TextBox 14"/>
          <p:cNvSpPr txBox="1"/>
          <p:nvPr/>
        </p:nvSpPr>
        <p:spPr>
          <a:xfrm>
            <a:off x="4501662" y="5215598"/>
            <a:ext cx="6674338" cy="461665"/>
          </a:xfrm>
          <a:prstGeom prst="rect">
            <a:avLst/>
          </a:prstGeom>
          <a:noFill/>
        </p:spPr>
        <p:txBody>
          <a:bodyPr wrap="square" rtlCol="0">
            <a:spAutoFit/>
          </a:bodyPr>
          <a:lstStyle/>
          <a:p>
            <a:pPr algn="r" rtl="1"/>
            <a:r>
              <a:rPr lang="ar-SA" sz="2400" dirty="0" smtClean="0">
                <a:solidFill>
                  <a:srgbClr val="002060"/>
                </a:solidFill>
              </a:rPr>
              <a:t>الجواب: ٣ــ صحيح</a:t>
            </a:r>
            <a:r>
              <a:rPr lang="ar-SA" sz="2400" dirty="0" smtClean="0"/>
              <a:t>.</a:t>
            </a:r>
            <a:endParaRPr lang="en-US" sz="2400" dirty="0">
              <a:solidFill>
                <a:srgbClr val="002060"/>
              </a:solidFill>
            </a:endParaRPr>
          </a:p>
        </p:txBody>
      </p:sp>
      <p:sp>
        <p:nvSpPr>
          <p:cNvPr id="16" name="TextBox 15"/>
          <p:cNvSpPr txBox="1"/>
          <p:nvPr/>
        </p:nvSpPr>
        <p:spPr>
          <a:xfrm>
            <a:off x="1125415" y="5562601"/>
            <a:ext cx="10152185" cy="461665"/>
          </a:xfrm>
          <a:prstGeom prst="rect">
            <a:avLst/>
          </a:prstGeom>
          <a:noFill/>
        </p:spPr>
        <p:txBody>
          <a:bodyPr wrap="square" rtlCol="0">
            <a:spAutoFit/>
          </a:bodyPr>
          <a:lstStyle/>
          <a:p>
            <a:pPr algn="r" rtl="1"/>
            <a:r>
              <a:rPr lang="en-US" sz="2400" dirty="0" smtClean="0">
                <a:solidFill>
                  <a:srgbClr val="002060"/>
                </a:solidFill>
              </a:rPr>
              <a:t> </a:t>
            </a:r>
            <a:r>
              <a:rPr lang="ar-SA" sz="2400" dirty="0" smtClean="0">
                <a:solidFill>
                  <a:srgbClr val="002060"/>
                </a:solidFill>
              </a:rPr>
              <a:t>الجواب: ٤ــ خطأ، الصحيح: للمانجو انواع مختلفة.</a:t>
            </a:r>
            <a:endParaRPr lang="en-US" sz="2400" dirty="0">
              <a:solidFill>
                <a:srgbClr val="002060"/>
              </a:solidFill>
            </a:endParaRPr>
          </a:p>
        </p:txBody>
      </p:sp>
      <p:sp>
        <p:nvSpPr>
          <p:cNvPr id="17" name="TextBox 16"/>
          <p:cNvSpPr txBox="1"/>
          <p:nvPr/>
        </p:nvSpPr>
        <p:spPr>
          <a:xfrm>
            <a:off x="2235200" y="5936566"/>
            <a:ext cx="8940800" cy="461665"/>
          </a:xfrm>
          <a:prstGeom prst="rect">
            <a:avLst/>
          </a:prstGeom>
          <a:noFill/>
        </p:spPr>
        <p:txBody>
          <a:bodyPr wrap="square" rtlCol="0">
            <a:spAutoFit/>
          </a:bodyPr>
          <a:lstStyle/>
          <a:p>
            <a:pPr algn="r" rtl="1"/>
            <a:r>
              <a:rPr lang="ar-SA" sz="2400" dirty="0" smtClean="0">
                <a:solidFill>
                  <a:srgbClr val="002060"/>
                </a:solidFill>
              </a:rPr>
              <a:t>الجواب: ٥ــ صحيح</a:t>
            </a:r>
            <a:r>
              <a:rPr lang="ar-SA" sz="2400" dirty="0" smtClean="0"/>
              <a:t>.</a:t>
            </a:r>
            <a:endParaRPr lang="en-US" sz="2400" dirty="0">
              <a:solidFill>
                <a:srgbClr val="002060"/>
              </a:solidFill>
            </a:endParaRPr>
          </a:p>
        </p:txBody>
      </p:sp>
      <p:sp>
        <p:nvSpPr>
          <p:cNvPr id="19" name="Frame 18"/>
          <p:cNvSpPr/>
          <p:nvPr/>
        </p:nvSpPr>
        <p:spPr>
          <a:xfrm>
            <a:off x="1" y="0"/>
            <a:ext cx="12192000" cy="6857999"/>
          </a:xfrm>
          <a:prstGeom prst="frame">
            <a:avLst>
              <a:gd name="adj1" fmla="val 41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267" y="295422"/>
            <a:ext cx="11785600" cy="65625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630658" y="242667"/>
            <a:ext cx="7174524" cy="13716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bn-IN" sz="5400" dirty="0" smtClean="0">
                <a:solidFill>
                  <a:schemeClr val="tx1"/>
                </a:solidFill>
                <a:latin typeface="NikoshBAN" pitchFamily="2" charset="0"/>
                <a:cs typeface="NikoshBAN" pitchFamily="2" charset="0"/>
              </a:rPr>
              <a:t>জোড়ায় কাজঃ </a:t>
            </a:r>
            <a:r>
              <a:rPr lang="en-US" sz="5400" dirty="0" smtClean="0">
                <a:solidFill>
                  <a:schemeClr val="tx1"/>
                </a:solidFill>
                <a:latin typeface="NikoshBAN" pitchFamily="2" charset="0"/>
                <a:cs typeface="NikoshBAN" pitchFamily="2" charset="0"/>
              </a:rPr>
              <a:t>  </a:t>
            </a:r>
            <a:r>
              <a:rPr lang="ar-SA" sz="5400" dirty="0" smtClean="0">
                <a:solidFill>
                  <a:schemeClr val="tx1"/>
                </a:solidFill>
              </a:rPr>
              <a:t>الأعمال الزوج</a:t>
            </a:r>
            <a:endParaRPr lang="en-US" sz="5400" dirty="0" smtClean="0">
              <a:solidFill>
                <a:schemeClr val="tx1"/>
              </a:solidFill>
            </a:endParaRPr>
          </a:p>
        </p:txBody>
      </p:sp>
      <p:sp>
        <p:nvSpPr>
          <p:cNvPr id="6" name="TextBox 5"/>
          <p:cNvSpPr txBox="1"/>
          <p:nvPr/>
        </p:nvSpPr>
        <p:spPr>
          <a:xfrm>
            <a:off x="10241281" y="2362200"/>
            <a:ext cx="1181686" cy="523220"/>
          </a:xfrm>
          <a:prstGeom prst="rect">
            <a:avLst/>
          </a:prstGeom>
          <a:noFill/>
        </p:spPr>
        <p:txBody>
          <a:bodyPr wrap="square" rtlCol="0">
            <a:spAutoFit/>
          </a:bodyPr>
          <a:lstStyle/>
          <a:p>
            <a:pPr algn="r" rtl="1"/>
            <a:r>
              <a:rPr lang="ar-SA" sz="2800" b="1" dirty="0" smtClean="0"/>
              <a:t>تَكْثُرُ :</a:t>
            </a:r>
            <a:endParaRPr lang="en-US" sz="2800" b="1" dirty="0"/>
          </a:p>
        </p:txBody>
      </p:sp>
      <p:sp>
        <p:nvSpPr>
          <p:cNvPr id="7" name="TextBox 6"/>
          <p:cNvSpPr txBox="1"/>
          <p:nvPr/>
        </p:nvSpPr>
        <p:spPr>
          <a:xfrm>
            <a:off x="10241280" y="3124200"/>
            <a:ext cx="1195754" cy="523220"/>
          </a:xfrm>
          <a:prstGeom prst="rect">
            <a:avLst/>
          </a:prstGeom>
          <a:noFill/>
        </p:spPr>
        <p:txBody>
          <a:bodyPr wrap="square" rtlCol="0">
            <a:spAutoFit/>
          </a:bodyPr>
          <a:lstStyle/>
          <a:p>
            <a:pPr algn="r" rtl="1"/>
            <a:r>
              <a:rPr lang="ar-SA" sz="2800" b="1" dirty="0" smtClean="0"/>
              <a:t>تَهْتَمُّ :</a:t>
            </a:r>
            <a:endParaRPr lang="en-US" sz="2800" b="1" dirty="0"/>
          </a:p>
        </p:txBody>
      </p:sp>
      <p:sp>
        <p:nvSpPr>
          <p:cNvPr id="8" name="TextBox 7"/>
          <p:cNvSpPr txBox="1"/>
          <p:nvPr/>
        </p:nvSpPr>
        <p:spPr>
          <a:xfrm>
            <a:off x="10058400" y="3886200"/>
            <a:ext cx="1420838" cy="523220"/>
          </a:xfrm>
          <a:prstGeom prst="rect">
            <a:avLst/>
          </a:prstGeom>
          <a:noFill/>
        </p:spPr>
        <p:txBody>
          <a:bodyPr wrap="square" rtlCol="0">
            <a:spAutoFit/>
          </a:bodyPr>
          <a:lstStyle/>
          <a:p>
            <a:pPr algn="r" rtl="1"/>
            <a:r>
              <a:rPr lang="ar-SA" sz="2800" b="1" dirty="0" smtClean="0"/>
              <a:t>نُحِبُّ :</a:t>
            </a:r>
            <a:endParaRPr lang="en-US" sz="2800" b="1" dirty="0"/>
          </a:p>
        </p:txBody>
      </p:sp>
      <p:sp>
        <p:nvSpPr>
          <p:cNvPr id="9" name="TextBox 8"/>
          <p:cNvSpPr txBox="1"/>
          <p:nvPr/>
        </p:nvSpPr>
        <p:spPr>
          <a:xfrm>
            <a:off x="9855199" y="4648200"/>
            <a:ext cx="1792850" cy="523220"/>
          </a:xfrm>
          <a:prstGeom prst="rect">
            <a:avLst/>
          </a:prstGeom>
          <a:noFill/>
        </p:spPr>
        <p:txBody>
          <a:bodyPr wrap="square" rtlCol="0">
            <a:spAutoFit/>
          </a:bodyPr>
          <a:lstStyle/>
          <a:p>
            <a:pPr algn="r" rtl="1"/>
            <a:r>
              <a:rPr lang="ar-SA" sz="2800" b="1" dirty="0" smtClean="0"/>
              <a:t> يَأكُلُ :</a:t>
            </a:r>
            <a:endParaRPr lang="en-US" sz="2800" b="1" dirty="0"/>
          </a:p>
        </p:txBody>
      </p:sp>
      <p:sp>
        <p:nvSpPr>
          <p:cNvPr id="10" name="TextBox 9"/>
          <p:cNvSpPr txBox="1"/>
          <p:nvPr/>
        </p:nvSpPr>
        <p:spPr>
          <a:xfrm>
            <a:off x="9753600" y="5257800"/>
            <a:ext cx="1880382" cy="523220"/>
          </a:xfrm>
          <a:prstGeom prst="rect">
            <a:avLst/>
          </a:prstGeom>
          <a:noFill/>
        </p:spPr>
        <p:txBody>
          <a:bodyPr wrap="square" rtlCol="0">
            <a:spAutoFit/>
          </a:bodyPr>
          <a:lstStyle/>
          <a:p>
            <a:pPr algn="r" rtl="1"/>
            <a:r>
              <a:rPr lang="ar-SA" sz="2800" b="1" dirty="0" smtClean="0"/>
              <a:t>نَسْتَظِلُّ :</a:t>
            </a:r>
            <a:endParaRPr lang="en-US" sz="2800" b="1" dirty="0"/>
          </a:p>
        </p:txBody>
      </p:sp>
      <p:sp>
        <p:nvSpPr>
          <p:cNvPr id="11" name="TextBox 10"/>
          <p:cNvSpPr txBox="1"/>
          <p:nvPr/>
        </p:nvSpPr>
        <p:spPr>
          <a:xfrm>
            <a:off x="5542670" y="2362200"/>
            <a:ext cx="4515729"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2" name="TextBox 11"/>
          <p:cNvSpPr txBox="1"/>
          <p:nvPr/>
        </p:nvSpPr>
        <p:spPr>
          <a:xfrm>
            <a:off x="5148774" y="3124200"/>
            <a:ext cx="5011225"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3" name="TextBox 12"/>
          <p:cNvSpPr txBox="1"/>
          <p:nvPr/>
        </p:nvSpPr>
        <p:spPr>
          <a:xfrm>
            <a:off x="5289452" y="3886200"/>
            <a:ext cx="4768948"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4" name="TextBox 13"/>
          <p:cNvSpPr txBox="1"/>
          <p:nvPr/>
        </p:nvSpPr>
        <p:spPr>
          <a:xfrm>
            <a:off x="4923692" y="4648200"/>
            <a:ext cx="5236308"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5" name="TextBox 14"/>
          <p:cNvSpPr txBox="1"/>
          <p:nvPr/>
        </p:nvSpPr>
        <p:spPr>
          <a:xfrm>
            <a:off x="4951828" y="5257800"/>
            <a:ext cx="5208172"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6" name="TextBox 15"/>
          <p:cNvSpPr txBox="1"/>
          <p:nvPr/>
        </p:nvSpPr>
        <p:spPr>
          <a:xfrm>
            <a:off x="406400" y="1676400"/>
            <a:ext cx="11176000" cy="523220"/>
          </a:xfrm>
          <a:prstGeom prst="rect">
            <a:avLst/>
          </a:prstGeom>
          <a:noFill/>
        </p:spPr>
        <p:txBody>
          <a:bodyPr wrap="square" rtlCol="0">
            <a:spAutoFit/>
          </a:bodyPr>
          <a:lstStyle/>
          <a:p>
            <a:pPr algn="r" rtl="1">
              <a:buFont typeface="Wingdings" pitchFamily="2" charset="2"/>
              <a:buChar char="v"/>
            </a:pPr>
            <a:r>
              <a:rPr lang="en-US" sz="2800" b="1" dirty="0" smtClean="0"/>
              <a:t> </a:t>
            </a:r>
            <a:r>
              <a:rPr lang="ar-SA" sz="2800" b="1" dirty="0" smtClean="0"/>
              <a:t>(د)</a:t>
            </a:r>
            <a:r>
              <a:rPr lang="en-US" sz="2800" b="1" dirty="0" smtClean="0"/>
              <a:t> </a:t>
            </a:r>
            <a:r>
              <a:rPr lang="ar-SA" sz="2800" b="1" u="sng" dirty="0" smtClean="0"/>
              <a:t>استخرج خمسة افعال من النص ثم عين نوعها من حيث البحث:</a:t>
            </a:r>
            <a:endParaRPr lang="en-US" sz="2800" b="1" u="sng" dirty="0"/>
          </a:p>
        </p:txBody>
      </p:sp>
      <p:sp>
        <p:nvSpPr>
          <p:cNvPr id="18" name="Frame 17"/>
          <p:cNvSpPr/>
          <p:nvPr/>
        </p:nvSpPr>
        <p:spPr>
          <a:xfrm>
            <a:off x="1" y="0"/>
            <a:ext cx="12192000" cy="6857999"/>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smtClean="0">
                <a:solidFill>
                  <a:schemeClr val="bg1"/>
                </a:solidFill>
              </a:rPr>
              <a:t>الأعمال</a:t>
            </a:r>
            <a:r>
              <a:rPr lang="bn-BD" sz="5400" b="1" dirty="0" smtClean="0">
                <a:solidFill>
                  <a:schemeClr val="bg1"/>
                </a:solidFill>
              </a:rPr>
              <a:t> الاجتماعيّة</a:t>
            </a:r>
            <a:endParaRPr lang="bn-BD" sz="5400" b="1" dirty="0">
              <a:solidFill>
                <a:schemeClr val="bg1"/>
              </a:solidFill>
            </a:endParaRPr>
          </a:p>
        </p:txBody>
      </p:sp>
      <p:graphicFrame>
        <p:nvGraphicFramePr>
          <p:cNvPr id="6" name="Table 5"/>
          <p:cNvGraphicFramePr>
            <a:graphicFrameLocks noGrp="1"/>
          </p:cNvGraphicFramePr>
          <p:nvPr/>
        </p:nvGraphicFramePr>
        <p:xfrm>
          <a:off x="6705600" y="1752601"/>
          <a:ext cx="4775200" cy="4648200"/>
        </p:xfrm>
        <a:graphic>
          <a:graphicData uri="http://schemas.openxmlformats.org/drawingml/2006/table">
            <a:tbl>
              <a:tblPr firstRow="1" bandRow="1">
                <a:tableStyleId>{5C22544A-7EE6-4342-B048-85BDC9FD1C3A}</a:tableStyleId>
              </a:tblPr>
              <a:tblGrid>
                <a:gridCol w="2247152"/>
                <a:gridCol w="2528048"/>
              </a:tblGrid>
              <a:tr h="976134">
                <a:tc gridSpan="2">
                  <a:txBody>
                    <a:bodyPr/>
                    <a:lstStyle/>
                    <a:p>
                      <a:endParaRPr lang="en-US" dirty="0"/>
                    </a:p>
                  </a:txBody>
                  <a:tcPr marL="121920" marR="121920"/>
                </a:tc>
                <a:tc hMerge="1">
                  <a:txBody>
                    <a:bodyPr/>
                    <a:lstStyle/>
                    <a:p>
                      <a:endParaRPr lang="en-US" dirty="0"/>
                    </a:p>
                  </a:txBody>
                  <a:tcPr/>
                </a:tc>
              </a:tr>
              <a:tr h="637726">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bl>
          </a:graphicData>
        </a:graphic>
      </p:graphicFrame>
      <p:graphicFrame>
        <p:nvGraphicFramePr>
          <p:cNvPr id="7" name="Table 6"/>
          <p:cNvGraphicFramePr>
            <a:graphicFrameLocks noGrp="1"/>
          </p:cNvGraphicFramePr>
          <p:nvPr/>
        </p:nvGraphicFramePr>
        <p:xfrm>
          <a:off x="812800" y="1752599"/>
          <a:ext cx="4876800" cy="4648200"/>
        </p:xfrm>
        <a:graphic>
          <a:graphicData uri="http://schemas.openxmlformats.org/drawingml/2006/table">
            <a:tbl>
              <a:tblPr firstRow="1" bandRow="1">
                <a:tableStyleId>{5C22544A-7EE6-4342-B048-85BDC9FD1C3A}</a:tableStyleId>
              </a:tblPr>
              <a:tblGrid>
                <a:gridCol w="2786741"/>
                <a:gridCol w="2090059"/>
              </a:tblGrid>
              <a:tr h="980178">
                <a:tc gridSpan="2">
                  <a:txBody>
                    <a:bodyPr/>
                    <a:lstStyle/>
                    <a:p>
                      <a:endParaRPr lang="en-US" dirty="0"/>
                    </a:p>
                  </a:txBody>
                  <a:tcPr marL="121920" marR="121920"/>
                </a:tc>
                <a:tc hMerge="1">
                  <a:txBody>
                    <a:bodyPr/>
                    <a:lstStyle/>
                    <a:p>
                      <a:endParaRPr lang="en-US" dirty="0"/>
                    </a:p>
                  </a:txBody>
                  <a:tcPr/>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bl>
          </a:graphicData>
        </a:graphic>
      </p:graphicFrame>
      <p:sp>
        <p:nvSpPr>
          <p:cNvPr id="9" name="TextBox 8"/>
          <p:cNvSpPr txBox="1"/>
          <p:nvPr/>
        </p:nvSpPr>
        <p:spPr>
          <a:xfrm>
            <a:off x="6705600" y="1905001"/>
            <a:ext cx="4632960" cy="584775"/>
          </a:xfrm>
          <a:prstGeom prst="rect">
            <a:avLst/>
          </a:prstGeom>
          <a:noFill/>
        </p:spPr>
        <p:txBody>
          <a:bodyPr wrap="square" rtlCol="0">
            <a:spAutoFit/>
          </a:bodyPr>
          <a:lstStyle/>
          <a:p>
            <a:pPr algn="r" rtl="1"/>
            <a:r>
              <a:rPr lang="ar-SA" sz="3200" dirty="0" smtClean="0"/>
              <a:t>(ه) هات المرادف الكلمات الأتية:</a:t>
            </a:r>
            <a:endParaRPr lang="en-US" sz="3600" dirty="0" smtClean="0"/>
          </a:p>
        </p:txBody>
      </p:sp>
      <p:sp>
        <p:nvSpPr>
          <p:cNvPr id="10" name="TextBox 9"/>
          <p:cNvSpPr txBox="1"/>
          <p:nvPr/>
        </p:nvSpPr>
        <p:spPr>
          <a:xfrm>
            <a:off x="609600" y="1905000"/>
            <a:ext cx="4919003" cy="584775"/>
          </a:xfrm>
          <a:prstGeom prst="rect">
            <a:avLst/>
          </a:prstGeom>
          <a:noFill/>
        </p:spPr>
        <p:txBody>
          <a:bodyPr wrap="square" rtlCol="0">
            <a:spAutoFit/>
          </a:bodyPr>
          <a:lstStyle/>
          <a:p>
            <a:pPr algn="r" rtl="1"/>
            <a:r>
              <a:rPr lang="ar-SA" sz="2800" dirty="0" smtClean="0"/>
              <a:t>(و) </a:t>
            </a:r>
            <a:r>
              <a:rPr lang="ar-SA" sz="3200" dirty="0" smtClean="0"/>
              <a:t>هات المتضادة الكلمات الأتية:</a:t>
            </a:r>
            <a:endParaRPr lang="en-US" sz="3200" dirty="0"/>
          </a:p>
        </p:txBody>
      </p:sp>
      <p:sp>
        <p:nvSpPr>
          <p:cNvPr id="12" name="TextBox 11"/>
          <p:cNvSpPr txBox="1"/>
          <p:nvPr/>
        </p:nvSpPr>
        <p:spPr>
          <a:xfrm>
            <a:off x="8806375" y="3352800"/>
            <a:ext cx="2039815" cy="584775"/>
          </a:xfrm>
          <a:prstGeom prst="rect">
            <a:avLst/>
          </a:prstGeom>
          <a:noFill/>
        </p:spPr>
        <p:txBody>
          <a:bodyPr wrap="square" rtlCol="0">
            <a:spAutoFit/>
          </a:bodyPr>
          <a:lstStyle/>
          <a:p>
            <a:pPr algn="r" rtl="1"/>
            <a:r>
              <a:rPr lang="ar-SA" sz="3200" dirty="0" smtClean="0"/>
              <a:t>انواع</a:t>
            </a:r>
            <a:endParaRPr lang="en-US" sz="3200" dirty="0"/>
          </a:p>
        </p:txBody>
      </p:sp>
      <p:sp>
        <p:nvSpPr>
          <p:cNvPr id="13" name="TextBox 12"/>
          <p:cNvSpPr txBox="1"/>
          <p:nvPr/>
        </p:nvSpPr>
        <p:spPr>
          <a:xfrm>
            <a:off x="6738425" y="3352800"/>
            <a:ext cx="1800663" cy="584775"/>
          </a:xfrm>
          <a:prstGeom prst="rect">
            <a:avLst/>
          </a:prstGeom>
          <a:noFill/>
        </p:spPr>
        <p:txBody>
          <a:bodyPr wrap="square" rtlCol="0">
            <a:spAutoFit/>
          </a:bodyPr>
          <a:lstStyle/>
          <a:p>
            <a:pPr algn="r" rtl="1"/>
            <a:r>
              <a:rPr lang="ar-SA" sz="3200" b="1" dirty="0" smtClean="0">
                <a:solidFill>
                  <a:srgbClr val="0070C0"/>
                </a:solidFill>
              </a:rPr>
              <a:t>اقسام</a:t>
            </a:r>
            <a:endParaRPr lang="en-US" sz="3200" b="1" dirty="0">
              <a:solidFill>
                <a:srgbClr val="0070C0"/>
              </a:solidFill>
            </a:endParaRPr>
          </a:p>
        </p:txBody>
      </p:sp>
      <p:sp>
        <p:nvSpPr>
          <p:cNvPr id="14" name="TextBox 13"/>
          <p:cNvSpPr txBox="1"/>
          <p:nvPr/>
        </p:nvSpPr>
        <p:spPr>
          <a:xfrm>
            <a:off x="9214338" y="3962400"/>
            <a:ext cx="1589650" cy="584775"/>
          </a:xfrm>
          <a:prstGeom prst="rect">
            <a:avLst/>
          </a:prstGeom>
          <a:noFill/>
        </p:spPr>
        <p:txBody>
          <a:bodyPr wrap="square" rtlCol="0">
            <a:spAutoFit/>
          </a:bodyPr>
          <a:lstStyle/>
          <a:p>
            <a:pPr algn="r" rtl="1"/>
            <a:r>
              <a:rPr lang="ar-SA" sz="3200" dirty="0" smtClean="0"/>
              <a:t>مختلفة</a:t>
            </a:r>
            <a:endParaRPr lang="en-US" sz="3200" dirty="0"/>
          </a:p>
        </p:txBody>
      </p:sp>
      <p:sp>
        <p:nvSpPr>
          <p:cNvPr id="15" name="TextBox 14"/>
          <p:cNvSpPr txBox="1"/>
          <p:nvPr/>
        </p:nvSpPr>
        <p:spPr>
          <a:xfrm>
            <a:off x="7244862" y="3962400"/>
            <a:ext cx="1289538" cy="584775"/>
          </a:xfrm>
          <a:prstGeom prst="rect">
            <a:avLst/>
          </a:prstGeom>
          <a:noFill/>
        </p:spPr>
        <p:txBody>
          <a:bodyPr wrap="square" rtlCol="0">
            <a:spAutoFit/>
          </a:bodyPr>
          <a:lstStyle/>
          <a:p>
            <a:pPr algn="r" rtl="1"/>
            <a:r>
              <a:rPr lang="ar-SA" sz="3200" b="1" dirty="0" smtClean="0">
                <a:solidFill>
                  <a:srgbClr val="0070C0"/>
                </a:solidFill>
              </a:rPr>
              <a:t>متعددة </a:t>
            </a:r>
            <a:endParaRPr lang="en-US" sz="3200" b="1" dirty="0">
              <a:solidFill>
                <a:srgbClr val="0070C0"/>
              </a:solidFill>
            </a:endParaRPr>
          </a:p>
        </p:txBody>
      </p:sp>
      <p:sp>
        <p:nvSpPr>
          <p:cNvPr id="16" name="TextBox 15"/>
          <p:cNvSpPr txBox="1"/>
          <p:nvPr/>
        </p:nvSpPr>
        <p:spPr>
          <a:xfrm>
            <a:off x="9059594" y="4572000"/>
            <a:ext cx="1828800" cy="646331"/>
          </a:xfrm>
          <a:prstGeom prst="rect">
            <a:avLst/>
          </a:prstGeom>
          <a:noFill/>
        </p:spPr>
        <p:txBody>
          <a:bodyPr wrap="square" rtlCol="0">
            <a:spAutoFit/>
          </a:bodyPr>
          <a:lstStyle/>
          <a:p>
            <a:pPr algn="r" rtl="1"/>
            <a:r>
              <a:rPr lang="ar-SA" sz="3600" dirty="0" smtClean="0"/>
              <a:t>حديثة</a:t>
            </a:r>
            <a:endParaRPr lang="en-US" sz="3600" dirty="0"/>
          </a:p>
        </p:txBody>
      </p:sp>
      <p:sp>
        <p:nvSpPr>
          <p:cNvPr id="17" name="TextBox 16"/>
          <p:cNvSpPr txBox="1"/>
          <p:nvPr/>
        </p:nvSpPr>
        <p:spPr>
          <a:xfrm>
            <a:off x="7213600" y="4572000"/>
            <a:ext cx="1297354" cy="584775"/>
          </a:xfrm>
          <a:prstGeom prst="rect">
            <a:avLst/>
          </a:prstGeom>
          <a:noFill/>
        </p:spPr>
        <p:txBody>
          <a:bodyPr wrap="square" rtlCol="0">
            <a:spAutoFit/>
          </a:bodyPr>
          <a:lstStyle/>
          <a:p>
            <a:pPr algn="r" rtl="1"/>
            <a:r>
              <a:rPr lang="ar-SA" sz="3200" b="1" dirty="0" smtClean="0">
                <a:solidFill>
                  <a:srgbClr val="0070C0"/>
                </a:solidFill>
              </a:rPr>
              <a:t>جديدة </a:t>
            </a:r>
            <a:endParaRPr lang="en-US" sz="3200" b="1" dirty="0" smtClean="0">
              <a:solidFill>
                <a:srgbClr val="0070C0"/>
              </a:solidFill>
            </a:endParaRPr>
          </a:p>
        </p:txBody>
      </p:sp>
      <p:sp>
        <p:nvSpPr>
          <p:cNvPr id="18" name="TextBox 17"/>
          <p:cNvSpPr txBox="1"/>
          <p:nvPr/>
        </p:nvSpPr>
        <p:spPr>
          <a:xfrm>
            <a:off x="9087729" y="5181600"/>
            <a:ext cx="1786597" cy="584775"/>
          </a:xfrm>
          <a:prstGeom prst="rect">
            <a:avLst/>
          </a:prstGeom>
          <a:noFill/>
        </p:spPr>
        <p:txBody>
          <a:bodyPr wrap="square" rtlCol="0">
            <a:spAutoFit/>
          </a:bodyPr>
          <a:lstStyle/>
          <a:p>
            <a:pPr algn="r" rtl="1"/>
            <a:r>
              <a:rPr lang="ar-SA" sz="3200" dirty="0" smtClean="0"/>
              <a:t>جميع</a:t>
            </a:r>
            <a:endParaRPr lang="en-US" sz="3200" dirty="0"/>
          </a:p>
        </p:txBody>
      </p:sp>
      <p:sp>
        <p:nvSpPr>
          <p:cNvPr id="19" name="TextBox 18"/>
          <p:cNvSpPr txBox="1"/>
          <p:nvPr/>
        </p:nvSpPr>
        <p:spPr>
          <a:xfrm>
            <a:off x="6738426" y="5181600"/>
            <a:ext cx="1716258" cy="584775"/>
          </a:xfrm>
          <a:prstGeom prst="rect">
            <a:avLst/>
          </a:prstGeom>
          <a:noFill/>
        </p:spPr>
        <p:txBody>
          <a:bodyPr wrap="square" rtlCol="0">
            <a:spAutoFit/>
          </a:bodyPr>
          <a:lstStyle/>
          <a:p>
            <a:pPr algn="r" rtl="1"/>
            <a:r>
              <a:rPr lang="ar-SA" sz="3200" b="1" dirty="0" smtClean="0">
                <a:solidFill>
                  <a:srgbClr val="0070C0"/>
                </a:solidFill>
              </a:rPr>
              <a:t>كل </a:t>
            </a:r>
            <a:endParaRPr lang="en-US" sz="3200" b="1" dirty="0" smtClean="0">
              <a:solidFill>
                <a:srgbClr val="0070C0"/>
              </a:solidFill>
            </a:endParaRPr>
          </a:p>
        </p:txBody>
      </p:sp>
      <p:sp>
        <p:nvSpPr>
          <p:cNvPr id="20" name="TextBox 19"/>
          <p:cNvSpPr txBox="1"/>
          <p:nvPr/>
        </p:nvSpPr>
        <p:spPr>
          <a:xfrm>
            <a:off x="8764172" y="5791200"/>
            <a:ext cx="2124222" cy="584775"/>
          </a:xfrm>
          <a:prstGeom prst="rect">
            <a:avLst/>
          </a:prstGeom>
          <a:noFill/>
        </p:spPr>
        <p:txBody>
          <a:bodyPr wrap="square" rtlCol="0">
            <a:spAutoFit/>
          </a:bodyPr>
          <a:lstStyle/>
          <a:p>
            <a:pPr algn="r" rtl="1"/>
            <a:r>
              <a:rPr lang="ar-SA" sz="3200" dirty="0" smtClean="0"/>
              <a:t>فواكه</a:t>
            </a:r>
            <a:endParaRPr lang="en-US" sz="3200" dirty="0"/>
          </a:p>
        </p:txBody>
      </p:sp>
      <p:sp>
        <p:nvSpPr>
          <p:cNvPr id="21" name="TextBox 20"/>
          <p:cNvSpPr txBox="1"/>
          <p:nvPr/>
        </p:nvSpPr>
        <p:spPr>
          <a:xfrm>
            <a:off x="7010400" y="5791200"/>
            <a:ext cx="1613095" cy="584775"/>
          </a:xfrm>
          <a:prstGeom prst="rect">
            <a:avLst/>
          </a:prstGeom>
          <a:noFill/>
        </p:spPr>
        <p:txBody>
          <a:bodyPr wrap="square" rtlCol="0">
            <a:spAutoFit/>
          </a:bodyPr>
          <a:lstStyle/>
          <a:p>
            <a:pPr algn="r" rtl="1"/>
            <a:r>
              <a:rPr lang="en-US" sz="3200" b="1" dirty="0" smtClean="0">
                <a:solidFill>
                  <a:srgbClr val="0070C0"/>
                </a:solidFill>
              </a:rPr>
              <a:t> </a:t>
            </a:r>
            <a:r>
              <a:rPr lang="ar-SA" sz="3200" b="1" dirty="0" smtClean="0">
                <a:solidFill>
                  <a:srgbClr val="0070C0"/>
                </a:solidFill>
              </a:rPr>
              <a:t>اثمار </a:t>
            </a:r>
            <a:endParaRPr lang="en-US" sz="3200" b="1" dirty="0">
              <a:solidFill>
                <a:srgbClr val="0070C0"/>
              </a:solidFill>
            </a:endParaRPr>
          </a:p>
        </p:txBody>
      </p:sp>
      <p:sp>
        <p:nvSpPr>
          <p:cNvPr id="22" name="TextBox 21"/>
          <p:cNvSpPr txBox="1"/>
          <p:nvPr/>
        </p:nvSpPr>
        <p:spPr>
          <a:xfrm>
            <a:off x="9425355" y="2715064"/>
            <a:ext cx="1463040" cy="584775"/>
          </a:xfrm>
          <a:prstGeom prst="rect">
            <a:avLst/>
          </a:prstGeom>
          <a:noFill/>
        </p:spPr>
        <p:txBody>
          <a:bodyPr wrap="square" rtlCol="0">
            <a:spAutoFit/>
          </a:bodyPr>
          <a:lstStyle/>
          <a:p>
            <a:pPr algn="r" rtl="1"/>
            <a:r>
              <a:rPr lang="ar-SA" sz="3200" b="1" dirty="0" smtClean="0"/>
              <a:t>االكلمة</a:t>
            </a:r>
            <a:endParaRPr lang="en-US" sz="3200" b="1" dirty="0" smtClean="0"/>
          </a:p>
        </p:txBody>
      </p:sp>
      <p:sp>
        <p:nvSpPr>
          <p:cNvPr id="23" name="TextBox 22"/>
          <p:cNvSpPr txBox="1"/>
          <p:nvPr/>
        </p:nvSpPr>
        <p:spPr>
          <a:xfrm>
            <a:off x="7061982" y="2729132"/>
            <a:ext cx="1353624" cy="584775"/>
          </a:xfrm>
          <a:prstGeom prst="rect">
            <a:avLst/>
          </a:prstGeom>
          <a:noFill/>
        </p:spPr>
        <p:txBody>
          <a:bodyPr wrap="square" rtlCol="0">
            <a:spAutoFit/>
          </a:bodyPr>
          <a:lstStyle/>
          <a:p>
            <a:pPr algn="r" rtl="1"/>
            <a:r>
              <a:rPr lang="ar-SA" sz="3200" b="1" dirty="0" smtClean="0"/>
              <a:t>مرادفها</a:t>
            </a:r>
            <a:endParaRPr lang="en-US" sz="3200" b="1" dirty="0"/>
          </a:p>
        </p:txBody>
      </p:sp>
      <p:sp>
        <p:nvSpPr>
          <p:cNvPr id="24" name="TextBox 23"/>
          <p:cNvSpPr txBox="1"/>
          <p:nvPr/>
        </p:nvSpPr>
        <p:spPr>
          <a:xfrm>
            <a:off x="3657600" y="2729132"/>
            <a:ext cx="1422400" cy="584775"/>
          </a:xfrm>
          <a:prstGeom prst="rect">
            <a:avLst/>
          </a:prstGeom>
          <a:noFill/>
        </p:spPr>
        <p:txBody>
          <a:bodyPr wrap="square" rtlCol="0">
            <a:spAutoFit/>
          </a:bodyPr>
          <a:lstStyle/>
          <a:p>
            <a:pPr algn="r" rtl="1"/>
            <a:r>
              <a:rPr lang="ar-SA" sz="3200" b="1" dirty="0" smtClean="0"/>
              <a:t>الكلمة</a:t>
            </a:r>
            <a:endParaRPr lang="en-US" sz="3200" b="1" dirty="0"/>
          </a:p>
        </p:txBody>
      </p:sp>
      <p:sp>
        <p:nvSpPr>
          <p:cNvPr id="25" name="TextBox 24"/>
          <p:cNvSpPr txBox="1"/>
          <p:nvPr/>
        </p:nvSpPr>
        <p:spPr>
          <a:xfrm>
            <a:off x="900332" y="2729132"/>
            <a:ext cx="1842868" cy="584775"/>
          </a:xfrm>
          <a:prstGeom prst="rect">
            <a:avLst/>
          </a:prstGeom>
          <a:noFill/>
        </p:spPr>
        <p:txBody>
          <a:bodyPr wrap="square" rtlCol="0">
            <a:spAutoFit/>
          </a:bodyPr>
          <a:lstStyle/>
          <a:p>
            <a:pPr algn="r" rtl="1"/>
            <a:r>
              <a:rPr lang="ar-SA" sz="3200" b="1" dirty="0" smtClean="0"/>
              <a:t>المتضادتها</a:t>
            </a:r>
            <a:endParaRPr lang="en-US" sz="3200" b="1" dirty="0"/>
          </a:p>
        </p:txBody>
      </p:sp>
      <p:sp>
        <p:nvSpPr>
          <p:cNvPr id="26" name="TextBox 25"/>
          <p:cNvSpPr txBox="1"/>
          <p:nvPr/>
        </p:nvSpPr>
        <p:spPr>
          <a:xfrm>
            <a:off x="3530991" y="3429000"/>
            <a:ext cx="1505244" cy="584775"/>
          </a:xfrm>
          <a:prstGeom prst="rect">
            <a:avLst/>
          </a:prstGeom>
          <a:noFill/>
        </p:spPr>
        <p:txBody>
          <a:bodyPr wrap="square" rtlCol="0">
            <a:spAutoFit/>
          </a:bodyPr>
          <a:lstStyle/>
          <a:p>
            <a:pPr algn="r" rtl="1"/>
            <a:r>
              <a:rPr lang="ar-SA" sz="3200" dirty="0" smtClean="0"/>
              <a:t>تكثر</a:t>
            </a:r>
            <a:endParaRPr lang="en-US" sz="3200" dirty="0"/>
          </a:p>
        </p:txBody>
      </p:sp>
      <p:sp>
        <p:nvSpPr>
          <p:cNvPr id="27" name="TextBox 26"/>
          <p:cNvSpPr txBox="1"/>
          <p:nvPr/>
        </p:nvSpPr>
        <p:spPr>
          <a:xfrm>
            <a:off x="1219200" y="3429000"/>
            <a:ext cx="1312985" cy="584775"/>
          </a:xfrm>
          <a:prstGeom prst="rect">
            <a:avLst/>
          </a:prstGeom>
          <a:noFill/>
        </p:spPr>
        <p:txBody>
          <a:bodyPr wrap="square" rtlCol="0">
            <a:spAutoFit/>
          </a:bodyPr>
          <a:lstStyle/>
          <a:p>
            <a:pPr algn="r" rtl="1"/>
            <a:r>
              <a:rPr lang="ar-SA" sz="3200" b="1" dirty="0" smtClean="0">
                <a:solidFill>
                  <a:srgbClr val="0070C0"/>
                </a:solidFill>
              </a:rPr>
              <a:t>تقل   </a:t>
            </a:r>
            <a:endParaRPr lang="en-US" sz="3200" b="1" dirty="0">
              <a:solidFill>
                <a:srgbClr val="0070C0"/>
              </a:solidFill>
            </a:endParaRPr>
          </a:p>
        </p:txBody>
      </p:sp>
      <p:sp>
        <p:nvSpPr>
          <p:cNvPr id="28" name="TextBox 27"/>
          <p:cNvSpPr txBox="1"/>
          <p:nvPr/>
        </p:nvSpPr>
        <p:spPr>
          <a:xfrm>
            <a:off x="3179298" y="3926059"/>
            <a:ext cx="1899139" cy="584775"/>
          </a:xfrm>
          <a:prstGeom prst="rect">
            <a:avLst/>
          </a:prstGeom>
          <a:noFill/>
        </p:spPr>
        <p:txBody>
          <a:bodyPr wrap="square" rtlCol="0">
            <a:spAutoFit/>
          </a:bodyPr>
          <a:lstStyle/>
          <a:p>
            <a:pPr algn="r" rtl="1"/>
            <a:r>
              <a:rPr lang="ar-SA" sz="3200" dirty="0" smtClean="0"/>
              <a:t>غرس</a:t>
            </a:r>
            <a:endParaRPr lang="en-US" sz="3200" dirty="0"/>
          </a:p>
        </p:txBody>
      </p:sp>
      <p:sp>
        <p:nvSpPr>
          <p:cNvPr id="29" name="TextBox 28"/>
          <p:cNvSpPr txBox="1"/>
          <p:nvPr/>
        </p:nvSpPr>
        <p:spPr>
          <a:xfrm>
            <a:off x="1139484" y="4038600"/>
            <a:ext cx="1350498" cy="584775"/>
          </a:xfrm>
          <a:prstGeom prst="rect">
            <a:avLst/>
          </a:prstGeom>
          <a:noFill/>
        </p:spPr>
        <p:txBody>
          <a:bodyPr wrap="square" rtlCol="0">
            <a:spAutoFit/>
          </a:bodyPr>
          <a:lstStyle/>
          <a:p>
            <a:pPr algn="r" rtl="1"/>
            <a:r>
              <a:rPr lang="ar-SA" sz="3200" b="1" dirty="0" smtClean="0">
                <a:solidFill>
                  <a:srgbClr val="0070C0"/>
                </a:solidFill>
              </a:rPr>
              <a:t>قلع  </a:t>
            </a:r>
            <a:endParaRPr lang="en-US" sz="3200" b="1" dirty="0">
              <a:solidFill>
                <a:srgbClr val="0070C0"/>
              </a:solidFill>
            </a:endParaRPr>
          </a:p>
        </p:txBody>
      </p:sp>
      <p:sp>
        <p:nvSpPr>
          <p:cNvPr id="30" name="TextBox 29"/>
          <p:cNvSpPr txBox="1"/>
          <p:nvPr/>
        </p:nvSpPr>
        <p:spPr>
          <a:xfrm>
            <a:off x="3573194" y="4543864"/>
            <a:ext cx="1519311" cy="584775"/>
          </a:xfrm>
          <a:prstGeom prst="rect">
            <a:avLst/>
          </a:prstGeom>
          <a:noFill/>
        </p:spPr>
        <p:txBody>
          <a:bodyPr wrap="square" rtlCol="0">
            <a:spAutoFit/>
          </a:bodyPr>
          <a:lstStyle/>
          <a:p>
            <a:pPr algn="r" rtl="1"/>
            <a:r>
              <a:rPr lang="ar-SA" sz="3200" dirty="0" smtClean="0"/>
              <a:t>حديثة</a:t>
            </a:r>
            <a:endParaRPr lang="en-US" sz="3200" dirty="0"/>
          </a:p>
        </p:txBody>
      </p:sp>
      <p:sp>
        <p:nvSpPr>
          <p:cNvPr id="31" name="TextBox 30"/>
          <p:cNvSpPr txBox="1"/>
          <p:nvPr/>
        </p:nvSpPr>
        <p:spPr>
          <a:xfrm>
            <a:off x="1219200" y="4557933"/>
            <a:ext cx="1298917" cy="584775"/>
          </a:xfrm>
          <a:prstGeom prst="rect">
            <a:avLst/>
          </a:prstGeom>
          <a:noFill/>
        </p:spPr>
        <p:txBody>
          <a:bodyPr wrap="square" rtlCol="0">
            <a:spAutoFit/>
          </a:bodyPr>
          <a:lstStyle/>
          <a:p>
            <a:pPr algn="r" rtl="1"/>
            <a:r>
              <a:rPr lang="ar-SA" sz="3200" b="1" dirty="0" smtClean="0">
                <a:solidFill>
                  <a:srgbClr val="0070C0"/>
                </a:solidFill>
              </a:rPr>
              <a:t>قديمة</a:t>
            </a:r>
            <a:endParaRPr lang="en-US" sz="3200" b="1" dirty="0">
              <a:solidFill>
                <a:srgbClr val="0070C0"/>
              </a:solidFill>
            </a:endParaRPr>
          </a:p>
        </p:txBody>
      </p:sp>
      <p:sp>
        <p:nvSpPr>
          <p:cNvPr id="32" name="TextBox 31"/>
          <p:cNvSpPr txBox="1"/>
          <p:nvPr/>
        </p:nvSpPr>
        <p:spPr>
          <a:xfrm>
            <a:off x="3615397" y="5257800"/>
            <a:ext cx="1464602" cy="584775"/>
          </a:xfrm>
          <a:prstGeom prst="rect">
            <a:avLst/>
          </a:prstGeom>
          <a:noFill/>
        </p:spPr>
        <p:txBody>
          <a:bodyPr wrap="square" rtlCol="0">
            <a:spAutoFit/>
          </a:bodyPr>
          <a:lstStyle/>
          <a:p>
            <a:pPr algn="r" rtl="1"/>
            <a:r>
              <a:rPr lang="ar-SA" sz="3200" dirty="0" smtClean="0"/>
              <a:t>جميل</a:t>
            </a:r>
            <a:endParaRPr lang="en-US" sz="3200" dirty="0"/>
          </a:p>
        </p:txBody>
      </p:sp>
      <p:sp>
        <p:nvSpPr>
          <p:cNvPr id="33" name="TextBox 32"/>
          <p:cNvSpPr txBox="1"/>
          <p:nvPr/>
        </p:nvSpPr>
        <p:spPr>
          <a:xfrm>
            <a:off x="998806" y="5173394"/>
            <a:ext cx="1533379" cy="584775"/>
          </a:xfrm>
          <a:prstGeom prst="rect">
            <a:avLst/>
          </a:prstGeom>
          <a:noFill/>
        </p:spPr>
        <p:txBody>
          <a:bodyPr wrap="square" rtlCol="0">
            <a:spAutoFit/>
          </a:bodyPr>
          <a:lstStyle/>
          <a:p>
            <a:pPr algn="r" rtl="1"/>
            <a:r>
              <a:rPr lang="ar-SA" sz="3200" b="1" dirty="0" smtClean="0">
                <a:solidFill>
                  <a:srgbClr val="0070C0"/>
                </a:solidFill>
              </a:rPr>
              <a:t>قبيح</a:t>
            </a:r>
            <a:endParaRPr lang="en-US" sz="3200" b="1" dirty="0">
              <a:solidFill>
                <a:srgbClr val="0070C0"/>
              </a:solidFill>
            </a:endParaRPr>
          </a:p>
        </p:txBody>
      </p:sp>
      <p:sp>
        <p:nvSpPr>
          <p:cNvPr id="34" name="TextBox 33"/>
          <p:cNvSpPr txBox="1"/>
          <p:nvPr/>
        </p:nvSpPr>
        <p:spPr>
          <a:xfrm>
            <a:off x="3770142" y="5811129"/>
            <a:ext cx="1252024" cy="584775"/>
          </a:xfrm>
          <a:prstGeom prst="rect">
            <a:avLst/>
          </a:prstGeom>
          <a:noFill/>
        </p:spPr>
        <p:txBody>
          <a:bodyPr wrap="square" rtlCol="0">
            <a:spAutoFit/>
          </a:bodyPr>
          <a:lstStyle/>
          <a:p>
            <a:pPr algn="r" rtl="1"/>
            <a:r>
              <a:rPr lang="ar-SA" sz="3200" dirty="0" smtClean="0"/>
              <a:t>جميع</a:t>
            </a:r>
            <a:endParaRPr lang="en-US" sz="3200" dirty="0"/>
          </a:p>
        </p:txBody>
      </p:sp>
      <p:sp>
        <p:nvSpPr>
          <p:cNvPr id="35" name="TextBox 34"/>
          <p:cNvSpPr txBox="1"/>
          <p:nvPr/>
        </p:nvSpPr>
        <p:spPr>
          <a:xfrm>
            <a:off x="1219200" y="5795889"/>
            <a:ext cx="1284849" cy="584775"/>
          </a:xfrm>
          <a:prstGeom prst="rect">
            <a:avLst/>
          </a:prstGeom>
          <a:noFill/>
        </p:spPr>
        <p:txBody>
          <a:bodyPr wrap="square" rtlCol="0">
            <a:spAutoFit/>
          </a:bodyPr>
          <a:lstStyle/>
          <a:p>
            <a:pPr algn="r" rtl="1"/>
            <a:r>
              <a:rPr lang="ar-SA" sz="3200" b="1" dirty="0" smtClean="0">
                <a:solidFill>
                  <a:srgbClr val="0070C0"/>
                </a:solidFill>
              </a:rPr>
              <a:t>مفرد</a:t>
            </a:r>
            <a:endParaRPr lang="en-US" sz="3200" b="1" dirty="0">
              <a:solidFill>
                <a:srgbClr val="0070C0"/>
              </a:solidFill>
            </a:endParaRPr>
          </a:p>
        </p:txBody>
      </p:sp>
      <p:sp>
        <p:nvSpPr>
          <p:cNvPr id="36" name="Frame 35"/>
          <p:cNvSpPr/>
          <p:nvPr/>
        </p:nvSpPr>
        <p:spPr>
          <a:xfrm>
            <a:off x="1" y="0"/>
            <a:ext cx="12192000" cy="6857999"/>
          </a:xfrm>
          <a:prstGeom prst="frame">
            <a:avLst>
              <a:gd name="adj1" fmla="val 4167"/>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ppt_x"/>
                                          </p:val>
                                        </p:tav>
                                        <p:tav tm="100000">
                                          <p:val>
                                            <p:strVal val="#ppt_x"/>
                                          </p:val>
                                        </p:tav>
                                      </p:tavLst>
                                    </p:anim>
                                    <p:anim calcmode="lin" valueType="num">
                                      <p:cBhvr additive="base">
                                        <p:cTn id="1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fill="hold"/>
                                        <p:tgtEl>
                                          <p:spTgt spid="28"/>
                                        </p:tgtEl>
                                        <p:attrNameLst>
                                          <p:attrName>ppt_x</p:attrName>
                                        </p:attrNameLst>
                                      </p:cBhvr>
                                      <p:tavLst>
                                        <p:tav tm="0">
                                          <p:val>
                                            <p:strVal val="#ppt_x"/>
                                          </p:val>
                                        </p:tav>
                                        <p:tav tm="100000">
                                          <p:val>
                                            <p:strVal val="#ppt_x"/>
                                          </p:val>
                                        </p:tav>
                                      </p:tavLst>
                                    </p:anim>
                                    <p:anim calcmode="lin" valueType="num">
                                      <p:cBhvr additive="base">
                                        <p:cTn id="1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fill="hold"/>
                                        <p:tgtEl>
                                          <p:spTgt spid="29"/>
                                        </p:tgtEl>
                                        <p:attrNameLst>
                                          <p:attrName>ppt_x</p:attrName>
                                        </p:attrNameLst>
                                      </p:cBhvr>
                                      <p:tavLst>
                                        <p:tav tm="0">
                                          <p:val>
                                            <p:strVal val="#ppt_x"/>
                                          </p:val>
                                        </p:tav>
                                        <p:tav tm="100000">
                                          <p:val>
                                            <p:strVal val="#ppt_x"/>
                                          </p:val>
                                        </p:tav>
                                      </p:tavLst>
                                    </p:anim>
                                    <p:anim calcmode="lin" valueType="num">
                                      <p:cBhvr additive="base">
                                        <p:cTn id="1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fill="hold"/>
                                        <p:tgtEl>
                                          <p:spTgt spid="30"/>
                                        </p:tgtEl>
                                        <p:attrNameLst>
                                          <p:attrName>ppt_x</p:attrName>
                                        </p:attrNameLst>
                                      </p:cBhvr>
                                      <p:tavLst>
                                        <p:tav tm="0">
                                          <p:val>
                                            <p:strVal val="#ppt_x"/>
                                          </p:val>
                                        </p:tav>
                                        <p:tav tm="100000">
                                          <p:val>
                                            <p:strVal val="#ppt_x"/>
                                          </p:val>
                                        </p:tav>
                                      </p:tavLst>
                                    </p:anim>
                                    <p:anim calcmode="lin" valueType="num">
                                      <p:cBhvr additive="base">
                                        <p:cTn id="1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additive="base">
                                        <p:cTn id="151" dur="500" fill="hold"/>
                                        <p:tgtEl>
                                          <p:spTgt spid="31"/>
                                        </p:tgtEl>
                                        <p:attrNameLst>
                                          <p:attrName>ppt_x</p:attrName>
                                        </p:attrNameLst>
                                      </p:cBhvr>
                                      <p:tavLst>
                                        <p:tav tm="0">
                                          <p:val>
                                            <p:strVal val="#ppt_x"/>
                                          </p:val>
                                        </p:tav>
                                        <p:tav tm="100000">
                                          <p:val>
                                            <p:strVal val="#ppt_x"/>
                                          </p:val>
                                        </p:tav>
                                      </p:tavLst>
                                    </p:anim>
                                    <p:anim calcmode="lin" valueType="num">
                                      <p:cBhvr additive="base">
                                        <p:cTn id="1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500" fill="hold"/>
                                        <p:tgtEl>
                                          <p:spTgt spid="32"/>
                                        </p:tgtEl>
                                        <p:attrNameLst>
                                          <p:attrName>ppt_x</p:attrName>
                                        </p:attrNameLst>
                                      </p:cBhvr>
                                      <p:tavLst>
                                        <p:tav tm="0">
                                          <p:val>
                                            <p:strVal val="#ppt_x"/>
                                          </p:val>
                                        </p:tav>
                                        <p:tav tm="100000">
                                          <p:val>
                                            <p:strVal val="#ppt_x"/>
                                          </p:val>
                                        </p:tav>
                                      </p:tavLst>
                                    </p:anim>
                                    <p:anim calcmode="lin" valueType="num">
                                      <p:cBhvr additive="base">
                                        <p:cTn id="1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additive="base">
                                        <p:cTn id="169" dur="500" fill="hold"/>
                                        <p:tgtEl>
                                          <p:spTgt spid="34"/>
                                        </p:tgtEl>
                                        <p:attrNameLst>
                                          <p:attrName>ppt_x</p:attrName>
                                        </p:attrNameLst>
                                      </p:cBhvr>
                                      <p:tavLst>
                                        <p:tav tm="0">
                                          <p:val>
                                            <p:strVal val="#ppt_x"/>
                                          </p:val>
                                        </p:tav>
                                        <p:tav tm="100000">
                                          <p:val>
                                            <p:strVal val="#ppt_x"/>
                                          </p:val>
                                        </p:tav>
                                      </p:tavLst>
                                    </p:anim>
                                    <p:anim calcmode="lin" valueType="num">
                                      <p:cBhvr additive="base">
                                        <p:cTn id="1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35">
                                            <p:txEl>
                                              <p:pRg st="0" end="0"/>
                                            </p:txEl>
                                          </p:spTgt>
                                        </p:tgtEl>
                                        <p:attrNameLst>
                                          <p:attrName>style.visibility</p:attrName>
                                        </p:attrNameLst>
                                      </p:cBhvr>
                                      <p:to>
                                        <p:strVal val="visible"/>
                                      </p:to>
                                    </p:set>
                                    <p:anim calcmode="lin" valueType="num">
                                      <p:cBhvr additive="base">
                                        <p:cTn id="17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smtClean="0">
                <a:solidFill>
                  <a:schemeClr val="bg1"/>
                </a:solidFill>
              </a:rPr>
              <a:t>الأعمال</a:t>
            </a:r>
            <a:r>
              <a:rPr lang="bn-BD" sz="5400" b="1" dirty="0" smtClean="0">
                <a:solidFill>
                  <a:schemeClr val="bg1"/>
                </a:solidFill>
              </a:rPr>
              <a:t> الاجتماعيّة</a:t>
            </a:r>
            <a:endParaRPr lang="bn-BD" sz="5400" b="1" dirty="0">
              <a:solidFill>
                <a:schemeClr val="bg1"/>
              </a:solidFill>
            </a:endParaRPr>
          </a:p>
        </p:txBody>
      </p:sp>
      <p:graphicFrame>
        <p:nvGraphicFramePr>
          <p:cNvPr id="8" name="Table 7"/>
          <p:cNvGraphicFramePr>
            <a:graphicFrameLocks noGrp="1"/>
          </p:cNvGraphicFramePr>
          <p:nvPr/>
        </p:nvGraphicFramePr>
        <p:xfrm>
          <a:off x="609599" y="1676399"/>
          <a:ext cx="5411373" cy="4499319"/>
        </p:xfrm>
        <a:graphic>
          <a:graphicData uri="http://schemas.openxmlformats.org/drawingml/2006/table">
            <a:tbl>
              <a:tblPr firstRow="1" bandRow="1">
                <a:tableStyleId>{5C22544A-7EE6-4342-B048-85BDC9FD1C3A}</a:tableStyleId>
              </a:tblPr>
              <a:tblGrid>
                <a:gridCol w="2919763"/>
                <a:gridCol w="2491610"/>
              </a:tblGrid>
              <a:tr h="860733">
                <a:tc gridSpan="2">
                  <a:txBody>
                    <a:bodyPr/>
                    <a:lstStyle/>
                    <a:p>
                      <a:endParaRPr lang="en-US" dirty="0"/>
                    </a:p>
                  </a:txBody>
                  <a:tcPr marL="121920" marR="121920"/>
                </a:tc>
                <a:tc hMerge="1">
                  <a:txBody>
                    <a:bodyPr/>
                    <a:lstStyle/>
                    <a:p>
                      <a:endParaRPr lang="en-US" dirty="0"/>
                    </a:p>
                  </a:txBody>
                  <a:tcPr/>
                </a:tc>
              </a:tr>
              <a:tr h="606431">
                <a:tc>
                  <a:txBody>
                    <a:bodyPr/>
                    <a:lstStyle/>
                    <a:p>
                      <a:endParaRPr lang="en-US" dirty="0"/>
                    </a:p>
                  </a:txBody>
                  <a:tcPr marL="121920" marR="121920"/>
                </a:tc>
                <a:tc>
                  <a:txBody>
                    <a:bodyPr/>
                    <a:lstStyle/>
                    <a:p>
                      <a:endParaRPr lang="en-US" dirty="0"/>
                    </a:p>
                  </a:txBody>
                  <a:tcPr marL="121920" marR="121920"/>
                </a:tc>
              </a:tr>
              <a:tr h="606431">
                <a:tc>
                  <a:txBody>
                    <a:bodyPr/>
                    <a:lstStyle/>
                    <a:p>
                      <a:endParaRPr lang="en-US" dirty="0"/>
                    </a:p>
                  </a:txBody>
                  <a:tcPr marL="121920" marR="121920"/>
                </a:tc>
                <a:tc>
                  <a:txBody>
                    <a:bodyPr/>
                    <a:lstStyle/>
                    <a:p>
                      <a:endParaRPr lang="en-US" b="1" dirty="0"/>
                    </a:p>
                  </a:txBody>
                  <a:tcPr marL="121920" marR="121920"/>
                </a:tc>
              </a:tr>
              <a:tr h="606431">
                <a:tc>
                  <a:txBody>
                    <a:bodyPr/>
                    <a:lstStyle/>
                    <a:p>
                      <a:endParaRPr lang="en-US" dirty="0"/>
                    </a:p>
                  </a:txBody>
                  <a:tcPr marL="121920" marR="121920"/>
                </a:tc>
                <a:tc>
                  <a:txBody>
                    <a:bodyPr/>
                    <a:lstStyle/>
                    <a:p>
                      <a:endParaRPr lang="en-US" dirty="0"/>
                    </a:p>
                  </a:txBody>
                  <a:tcPr marL="121920" marR="121920"/>
                </a:tc>
              </a:tr>
              <a:tr h="606431">
                <a:tc>
                  <a:txBody>
                    <a:bodyPr/>
                    <a:lstStyle/>
                    <a:p>
                      <a:endParaRPr lang="en-US"/>
                    </a:p>
                  </a:txBody>
                  <a:tcPr marL="121920" marR="121920"/>
                </a:tc>
                <a:tc>
                  <a:txBody>
                    <a:bodyPr/>
                    <a:lstStyle/>
                    <a:p>
                      <a:endParaRPr lang="en-US" dirty="0"/>
                    </a:p>
                  </a:txBody>
                  <a:tcPr marL="121920" marR="121920"/>
                </a:tc>
              </a:tr>
              <a:tr h="606431">
                <a:tc>
                  <a:txBody>
                    <a:bodyPr/>
                    <a:lstStyle/>
                    <a:p>
                      <a:endParaRPr lang="en-US"/>
                    </a:p>
                  </a:txBody>
                  <a:tcPr marL="121920" marR="121920"/>
                </a:tc>
                <a:tc>
                  <a:txBody>
                    <a:bodyPr/>
                    <a:lstStyle/>
                    <a:p>
                      <a:endParaRPr lang="en-US" dirty="0"/>
                    </a:p>
                  </a:txBody>
                  <a:tcPr marL="121920" marR="121920"/>
                </a:tc>
              </a:tr>
              <a:tr h="606431">
                <a:tc>
                  <a:txBody>
                    <a:bodyPr/>
                    <a:lstStyle/>
                    <a:p>
                      <a:endParaRPr lang="en-US"/>
                    </a:p>
                  </a:txBody>
                  <a:tcPr marL="121920" marR="121920"/>
                </a:tc>
                <a:tc>
                  <a:txBody>
                    <a:bodyPr/>
                    <a:lstStyle/>
                    <a:p>
                      <a:endParaRPr lang="en-US" dirty="0"/>
                    </a:p>
                  </a:txBody>
                  <a:tcPr marL="121920" marR="121920"/>
                </a:tc>
              </a:tr>
            </a:tbl>
          </a:graphicData>
        </a:graphic>
      </p:graphicFrame>
      <p:sp>
        <p:nvSpPr>
          <p:cNvPr id="37" name="TextBox 36"/>
          <p:cNvSpPr txBox="1"/>
          <p:nvPr/>
        </p:nvSpPr>
        <p:spPr>
          <a:xfrm>
            <a:off x="508000" y="1676401"/>
            <a:ext cx="5442634" cy="954107"/>
          </a:xfrm>
          <a:prstGeom prst="rect">
            <a:avLst/>
          </a:prstGeom>
          <a:noFill/>
        </p:spPr>
        <p:txBody>
          <a:bodyPr wrap="square" rtlCol="0">
            <a:spAutoFit/>
          </a:bodyPr>
          <a:lstStyle/>
          <a:p>
            <a:pPr algn="r" rtl="1"/>
            <a:r>
              <a:rPr lang="ar-SA" sz="2800" dirty="0" smtClean="0"/>
              <a:t>(ح)</a:t>
            </a:r>
            <a:r>
              <a:rPr lang="en-US" sz="2800" dirty="0" smtClean="0"/>
              <a:t> </a:t>
            </a:r>
            <a:r>
              <a:rPr lang="ar-SA" sz="2800" dirty="0" smtClean="0"/>
              <a:t>استخرج الأسماء المشتقة من النص</a:t>
            </a:r>
            <a:r>
              <a:rPr lang="en-US" sz="2800" dirty="0" smtClean="0"/>
              <a:t> </a:t>
            </a:r>
            <a:r>
              <a:rPr lang="ar-SA" sz="2800" dirty="0" smtClean="0"/>
              <a:t>ثم عين نوعها:</a:t>
            </a:r>
            <a:endParaRPr lang="en-US" sz="2800" dirty="0" smtClean="0"/>
          </a:p>
        </p:txBody>
      </p:sp>
      <p:sp>
        <p:nvSpPr>
          <p:cNvPr id="38" name="TextBox 37"/>
          <p:cNvSpPr txBox="1"/>
          <p:nvPr/>
        </p:nvSpPr>
        <p:spPr>
          <a:xfrm>
            <a:off x="3752947" y="2554459"/>
            <a:ext cx="2014807" cy="461665"/>
          </a:xfrm>
          <a:prstGeom prst="rect">
            <a:avLst/>
          </a:prstGeom>
          <a:noFill/>
        </p:spPr>
        <p:txBody>
          <a:bodyPr wrap="square" rtlCol="0">
            <a:spAutoFit/>
          </a:bodyPr>
          <a:lstStyle/>
          <a:p>
            <a:pPr algn="r" rtl="1"/>
            <a:r>
              <a:rPr lang="ar-SA" sz="2400" b="1" dirty="0" smtClean="0"/>
              <a:t>الأسماء المشتقة</a:t>
            </a:r>
            <a:endParaRPr lang="en-US" sz="2400" b="1" dirty="0"/>
          </a:p>
        </p:txBody>
      </p:sp>
      <p:sp>
        <p:nvSpPr>
          <p:cNvPr id="39" name="TextBox 38"/>
          <p:cNvSpPr txBox="1"/>
          <p:nvPr/>
        </p:nvSpPr>
        <p:spPr>
          <a:xfrm>
            <a:off x="1220763" y="2554460"/>
            <a:ext cx="1422400" cy="461665"/>
          </a:xfrm>
          <a:prstGeom prst="rect">
            <a:avLst/>
          </a:prstGeom>
          <a:noFill/>
        </p:spPr>
        <p:txBody>
          <a:bodyPr wrap="square" rtlCol="0">
            <a:spAutoFit/>
          </a:bodyPr>
          <a:lstStyle/>
          <a:p>
            <a:pPr algn="r" rtl="1"/>
            <a:r>
              <a:rPr lang="ar-SA" sz="2400" b="1" dirty="0" smtClean="0"/>
              <a:t>انواعها</a:t>
            </a:r>
            <a:endParaRPr lang="en-US" sz="2400" b="1" dirty="0"/>
          </a:p>
        </p:txBody>
      </p:sp>
      <p:sp>
        <p:nvSpPr>
          <p:cNvPr id="40" name="TextBox 39"/>
          <p:cNvSpPr txBox="1"/>
          <p:nvPr/>
        </p:nvSpPr>
        <p:spPr>
          <a:xfrm>
            <a:off x="3956148" y="3135922"/>
            <a:ext cx="1600590" cy="523220"/>
          </a:xfrm>
          <a:prstGeom prst="rect">
            <a:avLst/>
          </a:prstGeom>
          <a:noFill/>
        </p:spPr>
        <p:txBody>
          <a:bodyPr wrap="square" rtlCol="0">
            <a:spAutoFit/>
          </a:bodyPr>
          <a:lstStyle/>
          <a:p>
            <a:pPr algn="r" rtl="1"/>
            <a:r>
              <a:rPr lang="ar-SA" sz="2800" dirty="0" smtClean="0"/>
              <a:t>اَلْمُخْتَلِفَةُ</a:t>
            </a:r>
            <a:endParaRPr lang="en-US" sz="2800" dirty="0"/>
          </a:p>
        </p:txBody>
      </p:sp>
      <p:sp>
        <p:nvSpPr>
          <p:cNvPr id="41" name="TextBox 40"/>
          <p:cNvSpPr txBox="1"/>
          <p:nvPr/>
        </p:nvSpPr>
        <p:spPr>
          <a:xfrm>
            <a:off x="708074" y="3121855"/>
            <a:ext cx="2063261" cy="523220"/>
          </a:xfrm>
          <a:prstGeom prst="rect">
            <a:avLst/>
          </a:prstGeom>
          <a:noFill/>
        </p:spPr>
        <p:txBody>
          <a:bodyPr wrap="square" rtlCol="0">
            <a:spAutoFit/>
          </a:bodyPr>
          <a:lstStyle/>
          <a:p>
            <a:pPr algn="r" rtl="1"/>
            <a:r>
              <a:rPr lang="ar-SA" sz="2800" b="1" dirty="0" smtClean="0">
                <a:solidFill>
                  <a:srgbClr val="0070C0"/>
                </a:solidFill>
              </a:rPr>
              <a:t>اسم الفاعل</a:t>
            </a:r>
            <a:endParaRPr lang="en-US" sz="2800" b="1" dirty="0">
              <a:solidFill>
                <a:srgbClr val="0070C0"/>
              </a:solidFill>
            </a:endParaRPr>
          </a:p>
        </p:txBody>
      </p:sp>
      <p:sp>
        <p:nvSpPr>
          <p:cNvPr id="42" name="TextBox 41"/>
          <p:cNvSpPr txBox="1"/>
          <p:nvPr/>
        </p:nvSpPr>
        <p:spPr>
          <a:xfrm>
            <a:off x="3660726" y="3765452"/>
            <a:ext cx="2008554" cy="523220"/>
          </a:xfrm>
          <a:prstGeom prst="rect">
            <a:avLst/>
          </a:prstGeom>
          <a:noFill/>
        </p:spPr>
        <p:txBody>
          <a:bodyPr wrap="square" rtlCol="0">
            <a:spAutoFit/>
          </a:bodyPr>
          <a:lstStyle/>
          <a:p>
            <a:pPr algn="r" rtl="1"/>
            <a:r>
              <a:rPr lang="ar-SA" sz="2800" dirty="0" smtClean="0"/>
              <a:t>  جَمِيْلَةُ</a:t>
            </a:r>
            <a:endParaRPr lang="en-US" sz="2800" dirty="0"/>
          </a:p>
        </p:txBody>
      </p:sp>
      <p:sp>
        <p:nvSpPr>
          <p:cNvPr id="43" name="TextBox 42"/>
          <p:cNvSpPr txBox="1"/>
          <p:nvPr/>
        </p:nvSpPr>
        <p:spPr>
          <a:xfrm>
            <a:off x="795607" y="3765452"/>
            <a:ext cx="2032000" cy="523220"/>
          </a:xfrm>
          <a:prstGeom prst="rect">
            <a:avLst/>
          </a:prstGeom>
          <a:noFill/>
        </p:spPr>
        <p:txBody>
          <a:bodyPr wrap="square" rtlCol="0">
            <a:spAutoFit/>
          </a:bodyPr>
          <a:lstStyle/>
          <a:p>
            <a:pPr algn="r" rtl="1"/>
            <a:r>
              <a:rPr lang="ar-SA" sz="2800" b="1" dirty="0" smtClean="0">
                <a:solidFill>
                  <a:srgbClr val="0070C0"/>
                </a:solidFill>
              </a:rPr>
              <a:t>صِيْغَةُ الصِفَةُ </a:t>
            </a:r>
            <a:endParaRPr lang="en-US" sz="2800" b="1" dirty="0">
              <a:solidFill>
                <a:srgbClr val="0070C0"/>
              </a:solidFill>
            </a:endParaRPr>
          </a:p>
        </p:txBody>
      </p:sp>
      <p:sp>
        <p:nvSpPr>
          <p:cNvPr id="45" name="TextBox 44"/>
          <p:cNvSpPr txBox="1"/>
          <p:nvPr/>
        </p:nvSpPr>
        <p:spPr>
          <a:xfrm>
            <a:off x="4178103" y="4360985"/>
            <a:ext cx="1392704" cy="523220"/>
          </a:xfrm>
          <a:prstGeom prst="rect">
            <a:avLst/>
          </a:prstGeom>
          <a:noFill/>
        </p:spPr>
        <p:txBody>
          <a:bodyPr wrap="square" rtlCol="0">
            <a:spAutoFit/>
          </a:bodyPr>
          <a:lstStyle/>
          <a:p>
            <a:pPr algn="r" rtl="1"/>
            <a:r>
              <a:rPr lang="ar-SA" sz="2800" dirty="0" smtClean="0"/>
              <a:t> مُفِيْدُ</a:t>
            </a:r>
            <a:endParaRPr lang="en-US" sz="2800" dirty="0"/>
          </a:p>
        </p:txBody>
      </p:sp>
      <p:sp>
        <p:nvSpPr>
          <p:cNvPr id="46" name="TextBox 45"/>
          <p:cNvSpPr txBox="1"/>
          <p:nvPr/>
        </p:nvSpPr>
        <p:spPr>
          <a:xfrm>
            <a:off x="736209" y="4360984"/>
            <a:ext cx="2035127" cy="523220"/>
          </a:xfrm>
          <a:prstGeom prst="rect">
            <a:avLst/>
          </a:prstGeom>
          <a:noFill/>
        </p:spPr>
        <p:txBody>
          <a:bodyPr wrap="square" rtlCol="0">
            <a:spAutoFit/>
          </a:bodyPr>
          <a:lstStyle/>
          <a:p>
            <a:pPr algn="r" rtl="1"/>
            <a:r>
              <a:rPr lang="ar-SA" sz="2800" b="1" dirty="0" smtClean="0">
                <a:solidFill>
                  <a:srgbClr val="0070C0"/>
                </a:solidFill>
              </a:rPr>
              <a:t>اسم الفاعل</a:t>
            </a:r>
            <a:endParaRPr lang="en-US" sz="2800" b="1" dirty="0">
              <a:solidFill>
                <a:srgbClr val="0070C0"/>
              </a:solidFill>
            </a:endParaRPr>
          </a:p>
        </p:txBody>
      </p:sp>
      <p:graphicFrame>
        <p:nvGraphicFramePr>
          <p:cNvPr id="61" name="Table 60"/>
          <p:cNvGraphicFramePr>
            <a:graphicFrameLocks noGrp="1"/>
          </p:cNvGraphicFramePr>
          <p:nvPr/>
        </p:nvGraphicFramePr>
        <p:xfrm>
          <a:off x="6414868" y="1676400"/>
          <a:ext cx="5167531" cy="4443045"/>
        </p:xfrm>
        <a:graphic>
          <a:graphicData uri="http://schemas.openxmlformats.org/drawingml/2006/table">
            <a:tbl>
              <a:tblPr firstRow="1" bandRow="1">
                <a:tableStyleId>{5C22544A-7EE6-4342-B048-85BDC9FD1C3A}</a:tableStyleId>
              </a:tblPr>
              <a:tblGrid>
                <a:gridCol w="3854547"/>
                <a:gridCol w="1312984"/>
              </a:tblGrid>
              <a:tr h="819685">
                <a:tc gridSpan="2">
                  <a:txBody>
                    <a:bodyPr/>
                    <a:lstStyle/>
                    <a:p>
                      <a:endParaRPr lang="en-US" dirty="0"/>
                    </a:p>
                  </a:txBody>
                  <a:tcPr marL="121920" marR="121920"/>
                </a:tc>
                <a:tc hMerge="1">
                  <a:txBody>
                    <a:bodyPr/>
                    <a:lstStyle/>
                    <a:p>
                      <a:endParaRPr lang="en-US" dirty="0"/>
                    </a:p>
                  </a:txBody>
                  <a:tcPr/>
                </a:tc>
              </a:tr>
              <a:tr h="776656">
                <a:tc>
                  <a:txBody>
                    <a:bodyPr/>
                    <a:lstStyle/>
                    <a:p>
                      <a:endParaRPr lang="en-US" dirty="0"/>
                    </a:p>
                  </a:txBody>
                  <a:tcPr marL="121920" marR="121920"/>
                </a:tc>
                <a:tc>
                  <a:txBody>
                    <a:bodyPr/>
                    <a:lstStyle/>
                    <a:p>
                      <a:endParaRPr lang="en-US" dirty="0"/>
                    </a:p>
                  </a:txBody>
                  <a:tcPr marL="121920" marR="121920"/>
                </a:tc>
              </a:tr>
              <a:tr h="711676">
                <a:tc>
                  <a:txBody>
                    <a:bodyPr/>
                    <a:lstStyle/>
                    <a:p>
                      <a:endParaRPr lang="en-US" dirty="0"/>
                    </a:p>
                  </a:txBody>
                  <a:tcPr marL="121920" marR="121920"/>
                </a:tc>
                <a:tc>
                  <a:txBody>
                    <a:bodyPr/>
                    <a:lstStyle/>
                    <a:p>
                      <a:endParaRPr lang="en-US" b="1" dirty="0"/>
                    </a:p>
                  </a:txBody>
                  <a:tcPr marL="121920" marR="121920"/>
                </a:tc>
              </a:tr>
              <a:tr h="711676">
                <a:tc>
                  <a:txBody>
                    <a:bodyPr/>
                    <a:lstStyle/>
                    <a:p>
                      <a:endParaRPr lang="en-US" dirty="0"/>
                    </a:p>
                  </a:txBody>
                  <a:tcPr marL="121920" marR="121920"/>
                </a:tc>
                <a:tc>
                  <a:txBody>
                    <a:bodyPr/>
                    <a:lstStyle/>
                    <a:p>
                      <a:endParaRPr lang="en-US" dirty="0"/>
                    </a:p>
                  </a:txBody>
                  <a:tcPr marL="121920" marR="121920"/>
                </a:tc>
              </a:tr>
              <a:tr h="711676">
                <a:tc>
                  <a:txBody>
                    <a:bodyPr/>
                    <a:lstStyle/>
                    <a:p>
                      <a:endParaRPr lang="en-US" dirty="0" smtClean="0"/>
                    </a:p>
                  </a:txBody>
                  <a:tcPr marL="121920" marR="121920"/>
                </a:tc>
                <a:tc>
                  <a:txBody>
                    <a:bodyPr/>
                    <a:lstStyle/>
                    <a:p>
                      <a:endParaRPr lang="en-US" dirty="0"/>
                    </a:p>
                  </a:txBody>
                  <a:tcPr marL="121920" marR="121920"/>
                </a:tc>
              </a:tr>
              <a:tr h="711676">
                <a:tc>
                  <a:txBody>
                    <a:bodyPr/>
                    <a:lstStyle/>
                    <a:p>
                      <a:endParaRPr lang="en-US" dirty="0" smtClean="0"/>
                    </a:p>
                    <a:p>
                      <a:endParaRPr lang="en-US" dirty="0" smtClean="0"/>
                    </a:p>
                  </a:txBody>
                  <a:tcPr marL="121920" marR="121920"/>
                </a:tc>
                <a:tc>
                  <a:txBody>
                    <a:bodyPr/>
                    <a:lstStyle/>
                    <a:p>
                      <a:endParaRPr lang="en-US" dirty="0"/>
                    </a:p>
                  </a:txBody>
                  <a:tcPr marL="121920" marR="121920"/>
                </a:tc>
              </a:tr>
            </a:tbl>
          </a:graphicData>
        </a:graphic>
      </p:graphicFrame>
      <p:sp>
        <p:nvSpPr>
          <p:cNvPr id="62" name="TextBox 61"/>
          <p:cNvSpPr txBox="1"/>
          <p:nvPr/>
        </p:nvSpPr>
        <p:spPr>
          <a:xfrm>
            <a:off x="5384800" y="1752601"/>
            <a:ext cx="6197600" cy="523220"/>
          </a:xfrm>
          <a:prstGeom prst="rect">
            <a:avLst/>
          </a:prstGeom>
          <a:noFill/>
        </p:spPr>
        <p:txBody>
          <a:bodyPr wrap="square" rtlCol="0">
            <a:spAutoFit/>
          </a:bodyPr>
          <a:lstStyle/>
          <a:p>
            <a:pPr algn="r" rtl="1"/>
            <a:r>
              <a:rPr lang="ar-SA" sz="2800" dirty="0" smtClean="0"/>
              <a:t> (ز)</a:t>
            </a:r>
            <a:r>
              <a:rPr lang="en-US" sz="2800" dirty="0" smtClean="0"/>
              <a:t> </a:t>
            </a:r>
            <a:r>
              <a:rPr lang="ar-SA" sz="2800" dirty="0" smtClean="0"/>
              <a:t>استخراج الاسماء المرفوعة من النص: </a:t>
            </a:r>
            <a:endParaRPr lang="en-US" sz="2800" dirty="0"/>
          </a:p>
        </p:txBody>
      </p:sp>
      <p:sp>
        <p:nvSpPr>
          <p:cNvPr id="63" name="TextBox 62"/>
          <p:cNvSpPr txBox="1"/>
          <p:nvPr/>
        </p:nvSpPr>
        <p:spPr>
          <a:xfrm>
            <a:off x="6682154" y="2546252"/>
            <a:ext cx="3432516" cy="523220"/>
          </a:xfrm>
          <a:prstGeom prst="rect">
            <a:avLst/>
          </a:prstGeom>
          <a:noFill/>
        </p:spPr>
        <p:txBody>
          <a:bodyPr wrap="square" rtlCol="0">
            <a:spAutoFit/>
          </a:bodyPr>
          <a:lstStyle/>
          <a:p>
            <a:pPr algn="r" rtl="1"/>
            <a:r>
              <a:rPr lang="ar-SA" sz="2800" dirty="0" smtClean="0"/>
              <a:t>فاعل مرفوع بفعل تَكْثُرُ.</a:t>
            </a:r>
            <a:endParaRPr lang="en-US" sz="2800" dirty="0"/>
          </a:p>
        </p:txBody>
      </p:sp>
      <p:sp>
        <p:nvSpPr>
          <p:cNvPr id="64" name="TextBox 63"/>
          <p:cNvSpPr txBox="1"/>
          <p:nvPr/>
        </p:nvSpPr>
        <p:spPr>
          <a:xfrm>
            <a:off x="6850965" y="3274257"/>
            <a:ext cx="3249637" cy="523220"/>
          </a:xfrm>
          <a:prstGeom prst="rect">
            <a:avLst/>
          </a:prstGeom>
          <a:noFill/>
        </p:spPr>
        <p:txBody>
          <a:bodyPr wrap="square" rtlCol="0">
            <a:spAutoFit/>
          </a:bodyPr>
          <a:lstStyle/>
          <a:p>
            <a:pPr algn="r" rtl="1"/>
            <a:r>
              <a:rPr lang="ar-SA" sz="2800" dirty="0" smtClean="0"/>
              <a:t>مبتداء مرفوع. </a:t>
            </a:r>
            <a:endParaRPr lang="en-US" sz="2800" dirty="0"/>
          </a:p>
        </p:txBody>
      </p:sp>
      <p:sp>
        <p:nvSpPr>
          <p:cNvPr id="65" name="TextBox 64"/>
          <p:cNvSpPr txBox="1"/>
          <p:nvPr/>
        </p:nvSpPr>
        <p:spPr>
          <a:xfrm>
            <a:off x="6766559" y="3979985"/>
            <a:ext cx="3319975" cy="523220"/>
          </a:xfrm>
          <a:prstGeom prst="rect">
            <a:avLst/>
          </a:prstGeom>
          <a:noFill/>
        </p:spPr>
        <p:txBody>
          <a:bodyPr wrap="square" rtlCol="0">
            <a:spAutoFit/>
          </a:bodyPr>
          <a:lstStyle/>
          <a:p>
            <a:pPr algn="r" rtl="1"/>
            <a:r>
              <a:rPr lang="ar-SA" sz="2800" dirty="0" smtClean="0"/>
              <a:t>مبتداء مرفوع. </a:t>
            </a:r>
            <a:endParaRPr lang="en-US" sz="2800" dirty="0"/>
          </a:p>
        </p:txBody>
      </p:sp>
      <p:sp>
        <p:nvSpPr>
          <p:cNvPr id="66" name="TextBox 65"/>
          <p:cNvSpPr txBox="1"/>
          <p:nvPr/>
        </p:nvSpPr>
        <p:spPr>
          <a:xfrm>
            <a:off x="6907236" y="4730262"/>
            <a:ext cx="3221501" cy="584775"/>
          </a:xfrm>
          <a:prstGeom prst="rect">
            <a:avLst/>
          </a:prstGeom>
          <a:noFill/>
        </p:spPr>
        <p:txBody>
          <a:bodyPr wrap="square" rtlCol="0">
            <a:spAutoFit/>
          </a:bodyPr>
          <a:lstStyle/>
          <a:p>
            <a:pPr algn="r" rtl="1"/>
            <a:r>
              <a:rPr lang="ar-SA" sz="3200" dirty="0" smtClean="0"/>
              <a:t> خبر مرفوع</a:t>
            </a:r>
            <a:endParaRPr lang="en-US" sz="3200" dirty="0"/>
          </a:p>
        </p:txBody>
      </p:sp>
      <p:sp>
        <p:nvSpPr>
          <p:cNvPr id="68" name="TextBox 67"/>
          <p:cNvSpPr txBox="1"/>
          <p:nvPr/>
        </p:nvSpPr>
        <p:spPr>
          <a:xfrm>
            <a:off x="10156873" y="2518117"/>
            <a:ext cx="1294227" cy="523220"/>
          </a:xfrm>
          <a:prstGeom prst="rect">
            <a:avLst/>
          </a:prstGeom>
          <a:noFill/>
        </p:spPr>
        <p:txBody>
          <a:bodyPr wrap="square" rtlCol="0">
            <a:spAutoFit/>
          </a:bodyPr>
          <a:lstStyle/>
          <a:p>
            <a:pPr algn="r" rtl="1"/>
            <a:r>
              <a:rPr lang="ar-SA" sz="2800" dirty="0" smtClean="0"/>
              <a:t>شَجَرَةُ </a:t>
            </a:r>
            <a:endParaRPr lang="en-US" sz="2800" dirty="0"/>
          </a:p>
        </p:txBody>
      </p:sp>
      <p:sp>
        <p:nvSpPr>
          <p:cNvPr id="69" name="TextBox 68"/>
          <p:cNvSpPr txBox="1"/>
          <p:nvPr/>
        </p:nvSpPr>
        <p:spPr>
          <a:xfrm>
            <a:off x="10185010" y="3288324"/>
            <a:ext cx="1209822" cy="523220"/>
          </a:xfrm>
          <a:prstGeom prst="rect">
            <a:avLst/>
          </a:prstGeom>
          <a:noFill/>
        </p:spPr>
        <p:txBody>
          <a:bodyPr wrap="square" rtlCol="0">
            <a:spAutoFit/>
          </a:bodyPr>
          <a:lstStyle/>
          <a:p>
            <a:pPr algn="r" rtl="1"/>
            <a:r>
              <a:rPr lang="ar-SA" sz="2800" dirty="0" smtClean="0"/>
              <a:t>اَلْحُكُوْمَةُ </a:t>
            </a:r>
            <a:endParaRPr lang="en-US" sz="2800" dirty="0"/>
          </a:p>
        </p:txBody>
      </p:sp>
      <p:sp>
        <p:nvSpPr>
          <p:cNvPr id="70" name="TextBox 69"/>
          <p:cNvSpPr txBox="1"/>
          <p:nvPr/>
        </p:nvSpPr>
        <p:spPr>
          <a:xfrm>
            <a:off x="10030264" y="4036256"/>
            <a:ext cx="1422400" cy="523220"/>
          </a:xfrm>
          <a:prstGeom prst="rect">
            <a:avLst/>
          </a:prstGeom>
          <a:noFill/>
        </p:spPr>
        <p:txBody>
          <a:bodyPr wrap="square" rtlCol="0">
            <a:spAutoFit/>
          </a:bodyPr>
          <a:lstStyle/>
          <a:p>
            <a:pPr algn="r" rtl="1"/>
            <a:r>
              <a:rPr lang="ar-SA" sz="2800" dirty="0" smtClean="0"/>
              <a:t> نَحْنُ </a:t>
            </a:r>
            <a:endParaRPr lang="en-US" sz="2800" dirty="0"/>
          </a:p>
        </p:txBody>
      </p:sp>
      <p:sp>
        <p:nvSpPr>
          <p:cNvPr id="71" name="TextBox 70"/>
          <p:cNvSpPr txBox="1"/>
          <p:nvPr/>
        </p:nvSpPr>
        <p:spPr>
          <a:xfrm>
            <a:off x="10367888" y="4730262"/>
            <a:ext cx="1055077" cy="523220"/>
          </a:xfrm>
          <a:prstGeom prst="rect">
            <a:avLst/>
          </a:prstGeom>
          <a:noFill/>
        </p:spPr>
        <p:txBody>
          <a:bodyPr wrap="square" rtlCol="0">
            <a:spAutoFit/>
          </a:bodyPr>
          <a:lstStyle/>
          <a:p>
            <a:pPr algn="r" rtl="1"/>
            <a:r>
              <a:rPr lang="ar-SA" sz="2800" dirty="0" smtClean="0"/>
              <a:t>مُخْتَلِفَةُ </a:t>
            </a:r>
            <a:endParaRPr lang="en-US" sz="2800" dirty="0"/>
          </a:p>
        </p:txBody>
      </p:sp>
      <p:sp>
        <p:nvSpPr>
          <p:cNvPr id="31" name="Frame 30"/>
          <p:cNvSpPr/>
          <p:nvPr/>
        </p:nvSpPr>
        <p:spPr>
          <a:xfrm>
            <a:off x="0" y="-1"/>
            <a:ext cx="12192000" cy="6858001"/>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TextBox 26"/>
          <p:cNvSpPr txBox="1"/>
          <p:nvPr/>
        </p:nvSpPr>
        <p:spPr>
          <a:xfrm>
            <a:off x="10410092" y="5444197"/>
            <a:ext cx="956603" cy="523220"/>
          </a:xfrm>
          <a:prstGeom prst="rect">
            <a:avLst/>
          </a:prstGeom>
          <a:noFill/>
        </p:spPr>
        <p:txBody>
          <a:bodyPr wrap="square" rtlCol="0">
            <a:spAutoFit/>
          </a:bodyPr>
          <a:lstStyle/>
          <a:p>
            <a:pPr algn="r" rtl="1"/>
            <a:r>
              <a:rPr lang="ar-SA" sz="2800" dirty="0" smtClean="0"/>
              <a:t>لَذَّةُ </a:t>
            </a:r>
            <a:endParaRPr lang="en-US" sz="2800" dirty="0"/>
          </a:p>
        </p:txBody>
      </p:sp>
      <p:sp>
        <p:nvSpPr>
          <p:cNvPr id="28" name="TextBox 27"/>
          <p:cNvSpPr txBox="1"/>
          <p:nvPr/>
        </p:nvSpPr>
        <p:spPr>
          <a:xfrm>
            <a:off x="6443003" y="5458265"/>
            <a:ext cx="3657600" cy="523220"/>
          </a:xfrm>
          <a:prstGeom prst="rect">
            <a:avLst/>
          </a:prstGeom>
          <a:noFill/>
        </p:spPr>
        <p:txBody>
          <a:bodyPr wrap="square" rtlCol="0">
            <a:spAutoFit/>
          </a:bodyPr>
          <a:lstStyle/>
          <a:p>
            <a:pPr algn="r" rtl="1"/>
            <a:r>
              <a:rPr lang="ar-SA" sz="2800" dirty="0" smtClean="0"/>
              <a:t>مبتداء مؤخر مرفوع.</a:t>
            </a:r>
            <a:endParaRPr lang="en-US" sz="2800" dirty="0"/>
          </a:p>
        </p:txBody>
      </p:sp>
      <p:sp>
        <p:nvSpPr>
          <p:cNvPr id="29" name="TextBox 28"/>
          <p:cNvSpPr txBox="1"/>
          <p:nvPr/>
        </p:nvSpPr>
        <p:spPr>
          <a:xfrm>
            <a:off x="3784209" y="4994031"/>
            <a:ext cx="1772529" cy="523220"/>
          </a:xfrm>
          <a:prstGeom prst="rect">
            <a:avLst/>
          </a:prstGeom>
          <a:noFill/>
        </p:spPr>
        <p:txBody>
          <a:bodyPr wrap="square" rtlCol="0">
            <a:spAutoFit/>
          </a:bodyPr>
          <a:lstStyle/>
          <a:p>
            <a:pPr algn="r" rtl="1"/>
            <a:r>
              <a:rPr lang="ar-SA" sz="2800" dirty="0" smtClean="0"/>
              <a:t>خَارِجِيَّةُ </a:t>
            </a:r>
            <a:endParaRPr lang="en-US" sz="2800" dirty="0"/>
          </a:p>
        </p:txBody>
      </p:sp>
      <p:sp>
        <p:nvSpPr>
          <p:cNvPr id="30" name="TextBox 29"/>
          <p:cNvSpPr txBox="1"/>
          <p:nvPr/>
        </p:nvSpPr>
        <p:spPr>
          <a:xfrm>
            <a:off x="3826412" y="5613009"/>
            <a:ext cx="1744394" cy="523220"/>
          </a:xfrm>
          <a:prstGeom prst="rect">
            <a:avLst/>
          </a:prstGeom>
          <a:noFill/>
        </p:spPr>
        <p:txBody>
          <a:bodyPr wrap="square" rtlCol="0">
            <a:spAutoFit/>
          </a:bodyPr>
          <a:lstStyle/>
          <a:p>
            <a:pPr algn="r" rtl="1"/>
            <a:r>
              <a:rPr lang="ar-SA" sz="2800" dirty="0" smtClean="0"/>
              <a:t>كَثِيْرَةُ ُ </a:t>
            </a:r>
            <a:endParaRPr lang="en-US" sz="2800" dirty="0"/>
          </a:p>
        </p:txBody>
      </p:sp>
      <p:sp>
        <p:nvSpPr>
          <p:cNvPr id="32" name="TextBox 31"/>
          <p:cNvSpPr txBox="1"/>
          <p:nvPr/>
        </p:nvSpPr>
        <p:spPr>
          <a:xfrm>
            <a:off x="1181686" y="5036234"/>
            <a:ext cx="1645920" cy="523220"/>
          </a:xfrm>
          <a:prstGeom prst="rect">
            <a:avLst/>
          </a:prstGeom>
          <a:noFill/>
        </p:spPr>
        <p:txBody>
          <a:bodyPr wrap="square" rtlCol="0">
            <a:spAutoFit/>
          </a:bodyPr>
          <a:lstStyle/>
          <a:p>
            <a:pPr algn="r" rtl="1"/>
            <a:r>
              <a:rPr lang="ar-SA" sz="2800" b="1" dirty="0" smtClean="0">
                <a:solidFill>
                  <a:srgbClr val="0070C0"/>
                </a:solidFill>
              </a:rPr>
              <a:t>اسم الفاعل</a:t>
            </a:r>
            <a:endParaRPr lang="en-US" sz="2800" b="1" dirty="0" smtClean="0">
              <a:solidFill>
                <a:srgbClr val="0070C0"/>
              </a:solidFill>
            </a:endParaRPr>
          </a:p>
        </p:txBody>
      </p:sp>
      <p:sp>
        <p:nvSpPr>
          <p:cNvPr id="33" name="TextBox 32"/>
          <p:cNvSpPr txBox="1"/>
          <p:nvPr/>
        </p:nvSpPr>
        <p:spPr>
          <a:xfrm>
            <a:off x="1041009" y="5613009"/>
            <a:ext cx="1814733" cy="523220"/>
          </a:xfrm>
          <a:prstGeom prst="rect">
            <a:avLst/>
          </a:prstGeom>
          <a:noFill/>
        </p:spPr>
        <p:txBody>
          <a:bodyPr wrap="square" rtlCol="0">
            <a:spAutoFit/>
          </a:bodyPr>
          <a:lstStyle/>
          <a:p>
            <a:pPr algn="r" rtl="1"/>
            <a:r>
              <a:rPr lang="ar-SA" sz="2800" b="1" dirty="0" smtClean="0">
                <a:solidFill>
                  <a:srgbClr val="0070C0"/>
                </a:solidFill>
              </a:rPr>
              <a:t>صِيْغَةُ الصِفَةُ </a:t>
            </a:r>
            <a:endParaRPr lang="en-US" sz="2800" b="1" dirty="0" smtClean="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fill="hold"/>
                                        <p:tgtEl>
                                          <p:spTgt spid="69"/>
                                        </p:tgtEl>
                                        <p:attrNameLst>
                                          <p:attrName>ppt_x</p:attrName>
                                        </p:attrNameLst>
                                      </p:cBhvr>
                                      <p:tavLst>
                                        <p:tav tm="0">
                                          <p:val>
                                            <p:strVal val="#ppt_x"/>
                                          </p:val>
                                        </p:tav>
                                        <p:tav tm="100000">
                                          <p:val>
                                            <p:strVal val="#ppt_x"/>
                                          </p:val>
                                        </p:tav>
                                      </p:tavLst>
                                    </p:anim>
                                    <p:anim calcmode="lin" valueType="num">
                                      <p:cBhvr additive="base">
                                        <p:cTn id="3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fill="hold"/>
                                        <p:tgtEl>
                                          <p:spTgt spid="40"/>
                                        </p:tgtEl>
                                        <p:attrNameLst>
                                          <p:attrName>ppt_x</p:attrName>
                                        </p:attrNameLst>
                                      </p:cBhvr>
                                      <p:tavLst>
                                        <p:tav tm="0">
                                          <p:val>
                                            <p:strVal val="#ppt_x"/>
                                          </p:val>
                                        </p:tav>
                                        <p:tav tm="100000">
                                          <p:val>
                                            <p:strVal val="#ppt_x"/>
                                          </p:val>
                                        </p:tav>
                                      </p:tavLst>
                                    </p:anim>
                                    <p:anim calcmode="lin" valueType="num">
                                      <p:cBhvr additive="base">
                                        <p:cTn id="11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ppt_x"/>
                                          </p:val>
                                        </p:tav>
                                        <p:tav tm="100000">
                                          <p:val>
                                            <p:strVal val="#ppt_x"/>
                                          </p:val>
                                        </p:tav>
                                      </p:tavLst>
                                    </p:anim>
                                    <p:anim calcmode="lin" valueType="num">
                                      <p:cBhvr additive="base">
                                        <p:cTn id="1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500" fill="hold"/>
                                        <p:tgtEl>
                                          <p:spTgt spid="42"/>
                                        </p:tgtEl>
                                        <p:attrNameLst>
                                          <p:attrName>ppt_x</p:attrName>
                                        </p:attrNameLst>
                                      </p:cBhvr>
                                      <p:tavLst>
                                        <p:tav tm="0">
                                          <p:val>
                                            <p:strVal val="#ppt_x"/>
                                          </p:val>
                                        </p:tav>
                                        <p:tav tm="100000">
                                          <p:val>
                                            <p:strVal val="#ppt_x"/>
                                          </p:val>
                                        </p:tav>
                                      </p:tavLst>
                                    </p:anim>
                                    <p:anim calcmode="lin" valueType="num">
                                      <p:cBhvr additive="base">
                                        <p:cTn id="12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additive="base">
                                        <p:cTn id="127" dur="500" fill="hold"/>
                                        <p:tgtEl>
                                          <p:spTgt spid="43"/>
                                        </p:tgtEl>
                                        <p:attrNameLst>
                                          <p:attrName>ppt_x</p:attrName>
                                        </p:attrNameLst>
                                      </p:cBhvr>
                                      <p:tavLst>
                                        <p:tav tm="0">
                                          <p:val>
                                            <p:strVal val="#ppt_x"/>
                                          </p:val>
                                        </p:tav>
                                        <p:tav tm="100000">
                                          <p:val>
                                            <p:strVal val="#ppt_x"/>
                                          </p:val>
                                        </p:tav>
                                      </p:tavLst>
                                    </p:anim>
                                    <p:anim calcmode="lin" valueType="num">
                                      <p:cBhvr additive="base">
                                        <p:cTn id="12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additive="base">
                                        <p:cTn id="133" dur="500" fill="hold"/>
                                        <p:tgtEl>
                                          <p:spTgt spid="45"/>
                                        </p:tgtEl>
                                        <p:attrNameLst>
                                          <p:attrName>ppt_x</p:attrName>
                                        </p:attrNameLst>
                                      </p:cBhvr>
                                      <p:tavLst>
                                        <p:tav tm="0">
                                          <p:val>
                                            <p:strVal val="#ppt_x"/>
                                          </p:val>
                                        </p:tav>
                                        <p:tav tm="100000">
                                          <p:val>
                                            <p:strVal val="#ppt_x"/>
                                          </p:val>
                                        </p:tav>
                                      </p:tavLst>
                                    </p:anim>
                                    <p:anim calcmode="lin" valueType="num">
                                      <p:cBhvr additive="base">
                                        <p:cTn id="13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additive="base">
                                        <p:cTn id="139" dur="500" fill="hold"/>
                                        <p:tgtEl>
                                          <p:spTgt spid="46"/>
                                        </p:tgtEl>
                                        <p:attrNameLst>
                                          <p:attrName>ppt_x</p:attrName>
                                        </p:attrNameLst>
                                      </p:cBhvr>
                                      <p:tavLst>
                                        <p:tav tm="0">
                                          <p:val>
                                            <p:strVal val="#ppt_x"/>
                                          </p:val>
                                        </p:tav>
                                        <p:tav tm="100000">
                                          <p:val>
                                            <p:strVal val="#ppt_x"/>
                                          </p:val>
                                        </p:tav>
                                      </p:tavLst>
                                    </p:anim>
                                    <p:anim calcmode="lin" valueType="num">
                                      <p:cBhvr additive="base">
                                        <p:cTn id="1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additive="base">
                                        <p:cTn id="145" dur="500" fill="hold"/>
                                        <p:tgtEl>
                                          <p:spTgt spid="29"/>
                                        </p:tgtEl>
                                        <p:attrNameLst>
                                          <p:attrName>ppt_x</p:attrName>
                                        </p:attrNameLst>
                                      </p:cBhvr>
                                      <p:tavLst>
                                        <p:tav tm="0">
                                          <p:val>
                                            <p:strVal val="#ppt_x"/>
                                          </p:val>
                                        </p:tav>
                                        <p:tav tm="100000">
                                          <p:val>
                                            <p:strVal val="#ppt_x"/>
                                          </p:val>
                                        </p:tav>
                                      </p:tavLst>
                                    </p:anim>
                                    <p:anim calcmode="lin" valueType="num">
                                      <p:cBhvr additive="base">
                                        <p:cTn id="1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additive="base">
                                        <p:cTn id="151" dur="500" fill="hold"/>
                                        <p:tgtEl>
                                          <p:spTgt spid="32"/>
                                        </p:tgtEl>
                                        <p:attrNameLst>
                                          <p:attrName>ppt_x</p:attrName>
                                        </p:attrNameLst>
                                      </p:cBhvr>
                                      <p:tavLst>
                                        <p:tav tm="0">
                                          <p:val>
                                            <p:strVal val="#ppt_x"/>
                                          </p:val>
                                        </p:tav>
                                        <p:tav tm="100000">
                                          <p:val>
                                            <p:strVal val="#ppt_x"/>
                                          </p:val>
                                        </p:tav>
                                      </p:tavLst>
                                    </p:anim>
                                    <p:anim calcmode="lin" valueType="num">
                                      <p:cBhvr additive="base">
                                        <p:cTn id="1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additive="base">
                                        <p:cTn id="157" dur="500" fill="hold"/>
                                        <p:tgtEl>
                                          <p:spTgt spid="30"/>
                                        </p:tgtEl>
                                        <p:attrNameLst>
                                          <p:attrName>ppt_x</p:attrName>
                                        </p:attrNameLst>
                                      </p:cBhvr>
                                      <p:tavLst>
                                        <p:tav tm="0">
                                          <p:val>
                                            <p:strVal val="#ppt_x"/>
                                          </p:val>
                                        </p:tav>
                                        <p:tav tm="100000">
                                          <p:val>
                                            <p:strVal val="#ppt_x"/>
                                          </p:val>
                                        </p:tav>
                                      </p:tavLst>
                                    </p:anim>
                                    <p:anim calcmode="lin" valueType="num">
                                      <p:cBhvr additive="base">
                                        <p:cTn id="1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p:bldP spid="38" grpId="0"/>
      <p:bldP spid="39" grpId="0"/>
      <p:bldP spid="40" grpId="0"/>
      <p:bldP spid="41" grpId="0"/>
      <p:bldP spid="42" grpId="0"/>
      <p:bldP spid="43" grpId="0"/>
      <p:bldP spid="45" grpId="0"/>
      <p:bldP spid="46" grpId="0"/>
      <p:bldP spid="62" grpId="0"/>
      <p:bldP spid="63" grpId="0"/>
      <p:bldP spid="64" grpId="0"/>
      <p:bldP spid="65" grpId="0"/>
      <p:bldP spid="66" grpId="0"/>
      <p:bldP spid="68" grpId="0"/>
      <p:bldP spid="69" grpId="0"/>
      <p:bldP spid="70" grpId="0"/>
      <p:bldP spid="71" grpId="0"/>
      <p:bldP spid="27" grpId="0"/>
      <p:bldP spid="28" grpId="0"/>
      <p:bldP spid="29" grpId="0"/>
      <p:bldP spid="30"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1"/>
            <a:ext cx="12192000" cy="6858001"/>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ounded Rectangle 7"/>
          <p:cNvSpPr/>
          <p:nvPr/>
        </p:nvSpPr>
        <p:spPr>
          <a:xfrm>
            <a:off x="3460653" y="269513"/>
            <a:ext cx="5205652" cy="93227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002060"/>
                </a:solidFill>
              </a:rPr>
              <a:t> </a:t>
            </a:r>
            <a:r>
              <a:rPr lang="bn-IN" sz="6600" dirty="0" smtClean="0">
                <a:solidFill>
                  <a:srgbClr val="002060"/>
                </a:solidFill>
                <a:latin typeface="NikoshBAN" pitchFamily="2" charset="0"/>
                <a:cs typeface="NikoshBAN" pitchFamily="2" charset="0"/>
              </a:rPr>
              <a:t>মূল্যায়ন-</a:t>
            </a:r>
            <a:r>
              <a:rPr lang="bn-IN" sz="7200" dirty="0" smtClean="0">
                <a:solidFill>
                  <a:srgbClr val="002060"/>
                </a:solidFill>
                <a:latin typeface="NikoshBAN" pitchFamily="2" charset="0"/>
                <a:cs typeface="NikoshBAN" pitchFamily="2" charset="0"/>
              </a:rPr>
              <a:t> </a:t>
            </a:r>
            <a:r>
              <a:rPr lang="ar-SA" sz="7200" dirty="0" smtClean="0">
                <a:solidFill>
                  <a:srgbClr val="002060"/>
                </a:solidFill>
              </a:rPr>
              <a:t>تقييم</a:t>
            </a:r>
            <a:endParaRPr lang="en-US" sz="7200" dirty="0">
              <a:solidFill>
                <a:srgbClr val="002060"/>
              </a:solidFill>
            </a:endParaRPr>
          </a:p>
        </p:txBody>
      </p:sp>
      <p:sp>
        <p:nvSpPr>
          <p:cNvPr id="11" name="TextBox 10"/>
          <p:cNvSpPr txBox="1"/>
          <p:nvPr/>
        </p:nvSpPr>
        <p:spPr>
          <a:xfrm>
            <a:off x="1702191" y="1744394"/>
            <a:ext cx="9073661" cy="707886"/>
          </a:xfrm>
          <a:prstGeom prst="rect">
            <a:avLst/>
          </a:prstGeom>
          <a:noFill/>
        </p:spPr>
        <p:txBody>
          <a:bodyPr wrap="square" rtlCol="0">
            <a:spAutoFit/>
          </a:bodyPr>
          <a:lstStyle/>
          <a:p>
            <a:pPr algn="r" rtl="1"/>
            <a:r>
              <a:rPr lang="ar-SA" sz="4000" dirty="0" smtClean="0"/>
              <a:t>السوال:١ــ ما هو ملك الفواكه فى بلادنا؟ </a:t>
            </a:r>
          </a:p>
        </p:txBody>
      </p:sp>
      <p:sp>
        <p:nvSpPr>
          <p:cNvPr id="12" name="TextBox 11"/>
          <p:cNvSpPr txBox="1"/>
          <p:nvPr/>
        </p:nvSpPr>
        <p:spPr>
          <a:xfrm>
            <a:off x="1842869" y="2377440"/>
            <a:ext cx="8961120" cy="707886"/>
          </a:xfrm>
          <a:prstGeom prst="rect">
            <a:avLst/>
          </a:prstGeom>
          <a:noFill/>
        </p:spPr>
        <p:txBody>
          <a:bodyPr wrap="square" rtlCol="0">
            <a:spAutoFit/>
          </a:bodyPr>
          <a:lstStyle/>
          <a:p>
            <a:pPr algn="r" rtl="1"/>
            <a:r>
              <a:rPr lang="ar-SA" sz="4000" dirty="0" smtClean="0">
                <a:solidFill>
                  <a:srgbClr val="00B050"/>
                </a:solidFill>
              </a:rPr>
              <a:t>السوال: ٢ــ كيف طعم المانجو؟</a:t>
            </a:r>
            <a:endParaRPr lang="en-US" sz="4000" dirty="0">
              <a:solidFill>
                <a:srgbClr val="00B050"/>
              </a:solidFill>
            </a:endParaRPr>
          </a:p>
        </p:txBody>
      </p:sp>
      <p:sp>
        <p:nvSpPr>
          <p:cNvPr id="13" name="TextBox 12"/>
          <p:cNvSpPr txBox="1"/>
          <p:nvPr/>
        </p:nvSpPr>
        <p:spPr>
          <a:xfrm>
            <a:off x="1842869" y="2954215"/>
            <a:ext cx="9059593" cy="707886"/>
          </a:xfrm>
          <a:prstGeom prst="rect">
            <a:avLst/>
          </a:prstGeom>
          <a:noFill/>
        </p:spPr>
        <p:txBody>
          <a:bodyPr wrap="square" rtlCol="0">
            <a:spAutoFit/>
          </a:bodyPr>
          <a:lstStyle/>
          <a:p>
            <a:pPr algn="r" rtl="1"/>
            <a:r>
              <a:rPr lang="ar-SA" sz="4000" dirty="0" smtClean="0">
                <a:solidFill>
                  <a:srgbClr val="FF0000"/>
                </a:solidFill>
              </a:rPr>
              <a:t>السوال: ٣ــ كيف نكسب عملة خارجية كثيرة؟ </a:t>
            </a:r>
            <a:endParaRPr lang="en-US" sz="4000" dirty="0">
              <a:solidFill>
                <a:srgbClr val="FF0000"/>
              </a:solidFill>
            </a:endParaRPr>
          </a:p>
        </p:txBody>
      </p:sp>
      <p:sp>
        <p:nvSpPr>
          <p:cNvPr id="16" name="TextBox 15"/>
          <p:cNvSpPr txBox="1"/>
          <p:nvPr/>
        </p:nvSpPr>
        <p:spPr>
          <a:xfrm>
            <a:off x="1533378" y="4445388"/>
            <a:ext cx="9298745" cy="707886"/>
          </a:xfrm>
          <a:prstGeom prst="rect">
            <a:avLst/>
          </a:prstGeom>
          <a:noFill/>
        </p:spPr>
        <p:txBody>
          <a:bodyPr wrap="square" rtlCol="0">
            <a:spAutoFit/>
          </a:bodyPr>
          <a:lstStyle/>
          <a:p>
            <a:pPr algn="r" rtl="1"/>
            <a:r>
              <a:rPr lang="ar-SA" sz="4000" dirty="0" smtClean="0">
                <a:solidFill>
                  <a:srgbClr val="0070C0"/>
                </a:solidFill>
              </a:rPr>
              <a:t>الجواب:١ــ  المانجو ملك الفواكه فى بلادنا.</a:t>
            </a:r>
            <a:endParaRPr lang="en-US" sz="4000" dirty="0">
              <a:solidFill>
                <a:srgbClr val="0070C0"/>
              </a:solidFill>
            </a:endParaRPr>
          </a:p>
        </p:txBody>
      </p:sp>
      <p:sp>
        <p:nvSpPr>
          <p:cNvPr id="17" name="TextBox 16"/>
          <p:cNvSpPr txBox="1"/>
          <p:nvPr/>
        </p:nvSpPr>
        <p:spPr>
          <a:xfrm>
            <a:off x="2180492" y="5036235"/>
            <a:ext cx="8623495" cy="707886"/>
          </a:xfrm>
          <a:prstGeom prst="rect">
            <a:avLst/>
          </a:prstGeom>
          <a:noFill/>
        </p:spPr>
        <p:txBody>
          <a:bodyPr wrap="square" rtlCol="0">
            <a:spAutoFit/>
          </a:bodyPr>
          <a:lstStyle/>
          <a:p>
            <a:pPr algn="r" rtl="1"/>
            <a:r>
              <a:rPr lang="ar-SA" sz="4000" dirty="0" smtClean="0">
                <a:solidFill>
                  <a:srgbClr val="C00000"/>
                </a:solidFill>
              </a:rPr>
              <a:t>الجواب:٢ــ  طعم المانجو حلو ولذيذ.</a:t>
            </a:r>
            <a:endParaRPr lang="en-US" sz="4000" dirty="0" smtClean="0">
              <a:solidFill>
                <a:srgbClr val="C00000"/>
              </a:solidFill>
            </a:endParaRPr>
          </a:p>
        </p:txBody>
      </p:sp>
      <p:sp>
        <p:nvSpPr>
          <p:cNvPr id="9" name="TextBox 8"/>
          <p:cNvSpPr txBox="1"/>
          <p:nvPr/>
        </p:nvSpPr>
        <p:spPr>
          <a:xfrm>
            <a:off x="787791" y="5641145"/>
            <a:ext cx="10072467" cy="646331"/>
          </a:xfrm>
          <a:prstGeom prst="rect">
            <a:avLst/>
          </a:prstGeom>
          <a:noFill/>
        </p:spPr>
        <p:txBody>
          <a:bodyPr wrap="square" rtlCol="0">
            <a:spAutoFit/>
          </a:bodyPr>
          <a:lstStyle/>
          <a:p>
            <a:pPr algn="r"/>
            <a:r>
              <a:rPr lang="ar-AE" sz="3600" dirty="0" smtClean="0"/>
              <a:t>الجواب:٣ــ  نكسب بتصدير اثمار مانجو عملة خارجية كثيرة.</a:t>
            </a:r>
            <a:endParaRPr lang="en-US" sz="3600" dirty="0"/>
          </a:p>
        </p:txBody>
      </p:sp>
    </p:spTree>
    <p:extLst>
      <p:ext uri="{BB962C8B-B14F-4D97-AF65-F5344CB8AC3E}">
        <p14:creationId xmlns="" xmlns:p14="http://schemas.microsoft.com/office/powerpoint/2010/main" val="2836756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P spid="16" grpId="0"/>
      <p:bldP spid="1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16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5" name="Picture 6"/>
          <p:cNvPicPr>
            <a:picLocks noChangeAspect="1"/>
          </p:cNvPicPr>
          <p:nvPr/>
        </p:nvPicPr>
        <p:blipFill>
          <a:blip r:embed="rId2"/>
          <a:srcRect/>
          <a:stretch>
            <a:fillRect/>
          </a:stretch>
        </p:blipFill>
        <p:spPr bwMode="auto">
          <a:xfrm>
            <a:off x="759655" y="404949"/>
            <a:ext cx="10621107" cy="3004457"/>
          </a:xfrm>
          <a:prstGeom prst="rect">
            <a:avLst/>
          </a:prstGeom>
          <a:noFill/>
          <a:ln w="9525">
            <a:noFill/>
            <a:miter lim="800000"/>
            <a:headEnd/>
            <a:tailEnd/>
          </a:ln>
        </p:spPr>
      </p:pic>
      <p:sp>
        <p:nvSpPr>
          <p:cNvPr id="16" name="TextBox 15"/>
          <p:cNvSpPr txBox="1"/>
          <p:nvPr/>
        </p:nvSpPr>
        <p:spPr>
          <a:xfrm>
            <a:off x="1125417" y="3474721"/>
            <a:ext cx="10269414" cy="646331"/>
          </a:xfrm>
          <a:prstGeom prst="rect">
            <a:avLst/>
          </a:prstGeom>
          <a:noFill/>
        </p:spPr>
        <p:txBody>
          <a:bodyPr wrap="square" rtlCol="0">
            <a:spAutoFit/>
          </a:bodyPr>
          <a:lstStyle/>
          <a:p>
            <a:pPr algn="r" rtl="1"/>
            <a:r>
              <a:rPr lang="ar-SA" sz="3600" dirty="0" smtClean="0"/>
              <a:t>السوال:١ــ ماذا تعمل الحكومة بشجرة المانجو؟ </a:t>
            </a:r>
            <a:endParaRPr lang="en-US" sz="3600" dirty="0"/>
          </a:p>
        </p:txBody>
      </p:sp>
      <p:sp>
        <p:nvSpPr>
          <p:cNvPr id="17" name="TextBox 16"/>
          <p:cNvSpPr txBox="1"/>
          <p:nvPr/>
        </p:nvSpPr>
        <p:spPr>
          <a:xfrm>
            <a:off x="2124220" y="4037428"/>
            <a:ext cx="9340949" cy="646331"/>
          </a:xfrm>
          <a:prstGeom prst="rect">
            <a:avLst/>
          </a:prstGeom>
          <a:noFill/>
        </p:spPr>
        <p:txBody>
          <a:bodyPr wrap="square" rtlCol="0">
            <a:spAutoFit/>
          </a:bodyPr>
          <a:lstStyle/>
          <a:p>
            <a:pPr algn="r" rtl="1"/>
            <a:r>
              <a:rPr lang="ar-SA" sz="3600" dirty="0" smtClean="0"/>
              <a:t>السوال:٢ــ كيف لذات المانجو؟</a:t>
            </a:r>
            <a:endParaRPr lang="en-US" sz="3600" dirty="0"/>
          </a:p>
        </p:txBody>
      </p:sp>
      <p:sp>
        <p:nvSpPr>
          <p:cNvPr id="18" name="TextBox 17"/>
          <p:cNvSpPr txBox="1"/>
          <p:nvPr/>
        </p:nvSpPr>
        <p:spPr>
          <a:xfrm>
            <a:off x="2504049" y="5128457"/>
            <a:ext cx="9017390" cy="707886"/>
          </a:xfrm>
          <a:prstGeom prst="rect">
            <a:avLst/>
          </a:prstGeom>
          <a:noFill/>
        </p:spPr>
        <p:txBody>
          <a:bodyPr wrap="square" rtlCol="0">
            <a:spAutoFit/>
          </a:bodyPr>
          <a:lstStyle/>
          <a:p>
            <a:pPr algn="r" rtl="1"/>
            <a:r>
              <a:rPr lang="ar-SA" sz="3600" dirty="0" smtClean="0"/>
              <a:t>السوال:</a:t>
            </a:r>
            <a:r>
              <a:rPr lang="ar-SA" sz="4000" dirty="0" smtClean="0"/>
              <a:t>٤</a:t>
            </a:r>
            <a:r>
              <a:rPr lang="ar-SA" sz="3600" dirty="0" smtClean="0"/>
              <a:t>ــ ماذا تجيب على الحكومة ولماذا؟ </a:t>
            </a:r>
            <a:endParaRPr lang="en-US" sz="3600" dirty="0"/>
          </a:p>
        </p:txBody>
      </p:sp>
      <p:sp>
        <p:nvSpPr>
          <p:cNvPr id="11" name="TextBox 10"/>
          <p:cNvSpPr txBox="1"/>
          <p:nvPr/>
        </p:nvSpPr>
        <p:spPr>
          <a:xfrm>
            <a:off x="1674056" y="4583724"/>
            <a:ext cx="9777046" cy="646331"/>
          </a:xfrm>
          <a:prstGeom prst="rect">
            <a:avLst/>
          </a:prstGeom>
          <a:noFill/>
        </p:spPr>
        <p:txBody>
          <a:bodyPr wrap="square" rtlCol="0">
            <a:spAutoFit/>
          </a:bodyPr>
          <a:lstStyle/>
          <a:p>
            <a:pPr algn="r" rtl="1"/>
            <a:r>
              <a:rPr lang="ar-SA" sz="3600" dirty="0" smtClean="0"/>
              <a:t>السوال:٣ــ</a:t>
            </a:r>
            <a:r>
              <a:rPr lang="en-US" sz="3600" dirty="0" smtClean="0"/>
              <a:t> </a:t>
            </a:r>
            <a:r>
              <a:rPr lang="ar-SA" sz="3600" dirty="0" smtClean="0"/>
              <a:t>ماذا يقال للمانجو فى بلادنا وماذا نعمل به؟</a:t>
            </a:r>
            <a:endParaRPr lang="en-US" sz="3600" dirty="0"/>
          </a:p>
        </p:txBody>
      </p:sp>
      <p:sp>
        <p:nvSpPr>
          <p:cNvPr id="10" name="Rectangle 9"/>
          <p:cNvSpPr/>
          <p:nvPr/>
        </p:nvSpPr>
        <p:spPr>
          <a:xfrm>
            <a:off x="3314745" y="2358070"/>
            <a:ext cx="6567824" cy="1015663"/>
          </a:xfrm>
          <a:prstGeom prst="rect">
            <a:avLst/>
          </a:prstGeom>
        </p:spPr>
        <p:txBody>
          <a:bodyPr wrap="none">
            <a:spAutoFit/>
          </a:bodyPr>
          <a:lstStyle/>
          <a:p>
            <a:r>
              <a:rPr lang="ar-SA" sz="6000" dirty="0" smtClean="0">
                <a:solidFill>
                  <a:schemeClr val="bg1"/>
                </a:solidFill>
              </a:rPr>
              <a:t>واجب المنزلي</a:t>
            </a:r>
            <a:r>
              <a:rPr lang="bn-IN" sz="6000" dirty="0" smtClean="0">
                <a:solidFill>
                  <a:schemeClr val="bg1"/>
                </a:solidFill>
              </a:rPr>
              <a:t> </a:t>
            </a:r>
            <a:r>
              <a:rPr lang="bn-BD" sz="6000" dirty="0" smtClean="0">
                <a:solidFill>
                  <a:schemeClr val="bg1"/>
                </a:solidFill>
                <a:latin typeface="NikoshBAN" panose="02000000000000000000" pitchFamily="2" charset="0"/>
                <a:cs typeface="NikoshBAN" panose="02000000000000000000" pitchFamily="2" charset="0"/>
              </a:rPr>
              <a:t>বাড়ির কাজ</a:t>
            </a:r>
            <a:endParaRPr lang="en-US" sz="6000" dirty="0">
              <a:solidFill>
                <a:schemeClr val="bg1"/>
              </a:solidFill>
            </a:endParaRPr>
          </a:p>
        </p:txBody>
      </p:sp>
      <p:sp>
        <p:nvSpPr>
          <p:cNvPr id="19" name="TextBox 18"/>
          <p:cNvSpPr txBox="1"/>
          <p:nvPr/>
        </p:nvSpPr>
        <p:spPr>
          <a:xfrm>
            <a:off x="1378634" y="5683348"/>
            <a:ext cx="10170941" cy="646331"/>
          </a:xfrm>
          <a:prstGeom prst="rect">
            <a:avLst/>
          </a:prstGeom>
          <a:noFill/>
        </p:spPr>
        <p:txBody>
          <a:bodyPr wrap="square" rtlCol="0">
            <a:spAutoFit/>
          </a:bodyPr>
          <a:lstStyle/>
          <a:p>
            <a:pPr algn="r" rtl="1"/>
            <a:r>
              <a:rPr lang="ar-SA" sz="3600" dirty="0" smtClean="0"/>
              <a:t>السوال: ٥ــ</a:t>
            </a:r>
            <a:r>
              <a:rPr lang="bn-IN" sz="3600" dirty="0" smtClean="0"/>
              <a:t> </a:t>
            </a:r>
            <a:r>
              <a:rPr lang="ar-SA" sz="3600" dirty="0" smtClean="0"/>
              <a:t>من يأكل المانجو ومتى؟ </a:t>
            </a:r>
            <a:endParaRPr lang="en-US" sz="3600" dirty="0"/>
          </a:p>
        </p:txBody>
      </p:sp>
    </p:spTree>
    <p:extLst>
      <p:ext uri="{BB962C8B-B14F-4D97-AF65-F5344CB8AC3E}">
        <p14:creationId xmlns="" xmlns:p14="http://schemas.microsoft.com/office/powerpoint/2010/main" val="7146855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1"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957" y="2150746"/>
            <a:ext cx="4983481" cy="2954655"/>
          </a:xfrm>
          <a:prstGeom prst="rect">
            <a:avLst/>
          </a:prstGeom>
          <a:noFill/>
          <a:effectLst>
            <a:glow rad="228600">
              <a:schemeClr val="accent2">
                <a:satMod val="175000"/>
                <a:alpha val="40000"/>
              </a:schemeClr>
            </a:glow>
          </a:effectLst>
        </p:spPr>
        <p:txBody>
          <a:bodyPr wrap="square" rtlCol="0">
            <a:spAutoFit/>
          </a:bodyPr>
          <a:lstStyle/>
          <a:p>
            <a:pPr algn="ctr"/>
            <a:r>
              <a:rPr lang="bn-BD" sz="16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rPr>
              <a:t>ধন্যবাদ</a:t>
            </a:r>
            <a:endParaRPr lang="en-US" sz="1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endParaRPr>
          </a:p>
          <a:p>
            <a:pPr algn="ctr"/>
            <a:endParaRPr lang="en-US" sz="2000" b="1" dirty="0">
              <a:ln/>
              <a:blipFill>
                <a:blip r:embed="rId2"/>
                <a:tile tx="0" ty="0" sx="100000" sy="100000" flip="none" algn="tl"/>
              </a:blipFill>
              <a:effectLst>
                <a:outerShdw blurRad="38100" dist="38100" dir="2700000" algn="tl">
                  <a:srgbClr val="000000">
                    <a:alpha val="43137"/>
                  </a:srgbClr>
                </a:outerShdw>
              </a:effectLst>
            </a:endParaRPr>
          </a:p>
        </p:txBody>
      </p:sp>
      <p:sp>
        <p:nvSpPr>
          <p:cNvPr id="3" name="TextBox 2"/>
          <p:cNvSpPr txBox="1"/>
          <p:nvPr/>
        </p:nvSpPr>
        <p:spPr>
          <a:xfrm>
            <a:off x="3878586" y="1066801"/>
            <a:ext cx="4086225" cy="1015663"/>
          </a:xfrm>
          <a:prstGeom prst="rect">
            <a:avLst/>
          </a:prstGeom>
          <a:noFill/>
          <a:ln>
            <a:solidFill>
              <a:schemeClr val="accent3">
                <a:lumMod val="75000"/>
              </a:schemeClr>
            </a:solidFill>
          </a:ln>
        </p:spPr>
        <p:txBody>
          <a:bodyPr wrap="square" rtlCol="0">
            <a:spAutoFit/>
            <a:scene3d>
              <a:camera prst="orthographicFront"/>
              <a:lightRig rig="threePt" dir="t"/>
            </a:scene3d>
            <a:sp3d extrusionH="57150">
              <a:bevelT w="57150" h="38100" prst="artDeco"/>
            </a:sp3d>
          </a:bodyPr>
          <a:lstStyle/>
          <a:p>
            <a:pPr algn="ctr"/>
            <a:r>
              <a:rPr lang="bn-BD"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rPr>
              <a:t>সবাইকে</a:t>
            </a:r>
            <a:endParaRPr lang="en-US"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endParaRPr>
          </a:p>
        </p:txBody>
      </p:sp>
      <p:pic>
        <p:nvPicPr>
          <p:cNvPr id="5" name="Picture 2" descr="C:\Users\mr\Desktop\maria\Clipart_Rose_PNG_Picture.png"/>
          <p:cNvPicPr>
            <a:picLocks noChangeAspect="1" noChangeArrowheads="1"/>
          </p:cNvPicPr>
          <p:nvPr/>
        </p:nvPicPr>
        <p:blipFill>
          <a:blip r:embed="rId4"/>
          <a:srcRect/>
          <a:stretch>
            <a:fillRect/>
          </a:stretch>
        </p:blipFill>
        <p:spPr bwMode="auto">
          <a:xfrm>
            <a:off x="8472486" y="1509712"/>
            <a:ext cx="1883791" cy="3105150"/>
          </a:xfrm>
          <a:prstGeom prst="rect">
            <a:avLst/>
          </a:prstGeom>
          <a:noFill/>
        </p:spPr>
      </p:pic>
      <p:pic>
        <p:nvPicPr>
          <p:cNvPr id="6" name="Picture 2" descr="C:\Users\mr\Desktop\maria\Clipart_Rose_PNG_Picture.png"/>
          <p:cNvPicPr>
            <a:picLocks noChangeAspect="1" noChangeArrowheads="1"/>
          </p:cNvPicPr>
          <p:nvPr/>
        </p:nvPicPr>
        <p:blipFill>
          <a:blip r:embed="rId4"/>
          <a:srcRect/>
          <a:stretch>
            <a:fillRect/>
          </a:stretch>
        </p:blipFill>
        <p:spPr bwMode="auto">
          <a:xfrm>
            <a:off x="1609729" y="1509712"/>
            <a:ext cx="1883791" cy="3105150"/>
          </a:xfrm>
          <a:prstGeom prst="rect">
            <a:avLst/>
          </a:prstGeom>
          <a:noFill/>
        </p:spPr>
      </p:pic>
      <p:pic>
        <p:nvPicPr>
          <p:cNvPr id="7" name="Picture 2" descr="C:\Users\User\Desktop\Nazma\jib o jor\1.jpg"/>
          <p:cNvPicPr>
            <a:picLocks noChangeAspect="1" noChangeArrowheads="1"/>
          </p:cNvPicPr>
          <p:nvPr/>
        </p:nvPicPr>
        <p:blipFill>
          <a:blip r:embed="rId5"/>
          <a:srcRect l="21801" r="44367" b="22829"/>
          <a:stretch>
            <a:fillRect/>
          </a:stretch>
        </p:blipFill>
        <p:spPr bwMode="auto">
          <a:xfrm>
            <a:off x="281354" y="0"/>
            <a:ext cx="5890846" cy="6531429"/>
          </a:xfrm>
          <a:prstGeom prst="rect">
            <a:avLst/>
          </a:prstGeom>
          <a:noFill/>
        </p:spPr>
      </p:pic>
      <p:pic>
        <p:nvPicPr>
          <p:cNvPr id="8" name="Picture 2" descr="C:\Users\User\Desktop\Nazma\jib o jor\1.jpg"/>
          <p:cNvPicPr>
            <a:picLocks noChangeAspect="1" noChangeArrowheads="1"/>
          </p:cNvPicPr>
          <p:nvPr/>
        </p:nvPicPr>
        <p:blipFill>
          <a:blip r:embed="rId5"/>
          <a:srcRect l="55360" t="278" r="11833" b="22829"/>
          <a:stretch>
            <a:fillRect/>
          </a:stretch>
        </p:blipFill>
        <p:spPr bwMode="auto">
          <a:xfrm>
            <a:off x="6105378" y="0"/>
            <a:ext cx="5809956" cy="6544491"/>
          </a:xfrm>
          <a:prstGeom prst="rect">
            <a:avLst/>
          </a:prstGeom>
          <a:noFill/>
        </p:spPr>
      </p:pic>
      <p:sp>
        <p:nvSpPr>
          <p:cNvPr id="10" name="Frame 9"/>
          <p:cNvSpPr/>
          <p:nvPr/>
        </p:nvSpPr>
        <p:spPr>
          <a:xfrm>
            <a:off x="0" y="-222069"/>
            <a:ext cx="12192000" cy="708006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 xmlns:p14="http://schemas.microsoft.com/office/powerpoint/2010/main" val="15402450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2.77778E-6 4.81481E-6 L -2.77778E-6 -0.07223 " pathEditMode="relative" rAng="0" ptsTypes="AA">
                                      <p:cBhvr>
                                        <p:cTn id="11" dur="500" accel="50000" decel="50000" autoRev="1" fill="hold">
                                          <p:stCondLst>
                                            <p:cond delay="0"/>
                                          </p:stCondLst>
                                        </p:cTn>
                                        <p:tgtEl>
                                          <p:spTgt spid="2"/>
                                        </p:tgtEl>
                                        <p:attrNameLst>
                                          <p:attrName>ppt_x</p:attrName>
                                          <p:attrName>ppt_y</p:attrName>
                                        </p:attrNameLst>
                                      </p:cBhvr>
                                      <p:rCtr x="0" y="-3611"/>
                                    </p:animMotion>
                                    <p:animRot by="1500000">
                                      <p:cBhvr>
                                        <p:cTn id="12" dur="250" fill="hold">
                                          <p:stCondLst>
                                            <p:cond delay="0"/>
                                          </p:stCondLst>
                                        </p:cTn>
                                        <p:tgtEl>
                                          <p:spTgt spid="2"/>
                                        </p:tgtEl>
                                        <p:attrNameLst>
                                          <p:attrName>r</p:attrName>
                                        </p:attrNameLst>
                                      </p:cBhvr>
                                    </p:animRot>
                                    <p:animRot by="-1500000">
                                      <p:cBhvr>
                                        <p:cTn id="13" dur="250" fill="hold">
                                          <p:stCondLst>
                                            <p:cond delay="250"/>
                                          </p:stCondLst>
                                        </p:cTn>
                                        <p:tgtEl>
                                          <p:spTgt spid="2"/>
                                        </p:tgtEl>
                                        <p:attrNameLst>
                                          <p:attrName>r</p:attrName>
                                        </p:attrNameLst>
                                      </p:cBhvr>
                                    </p:animRot>
                                    <p:animRot by="-1500000">
                                      <p:cBhvr>
                                        <p:cTn id="14" dur="250" fill="hold">
                                          <p:stCondLst>
                                            <p:cond delay="500"/>
                                          </p:stCondLst>
                                        </p:cTn>
                                        <p:tgtEl>
                                          <p:spTgt spid="2"/>
                                        </p:tgtEl>
                                        <p:attrNameLst>
                                          <p:attrName>r</p:attrName>
                                        </p:attrNameLst>
                                      </p:cBhvr>
                                    </p:animRot>
                                    <p:animRot by="1500000">
                                      <p:cBhvr>
                                        <p:cTn id="15" dur="250" fill="hold">
                                          <p:stCondLst>
                                            <p:cond delay="75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0-#ppt_w/2"/>
                                          </p:val>
                                        </p:tav>
                                        <p:tav tm="100000">
                                          <p:val>
                                            <p:strVal val="#ppt_x"/>
                                          </p:val>
                                        </p:tav>
                                      </p:tavLst>
                                    </p:anim>
                                    <p:anim calcmode="lin" valueType="num">
                                      <p:cBhvr additive="base">
                                        <p:cTn id="21" dur="50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1+#ppt_w/2"/>
                                          </p:val>
                                        </p:tav>
                                        <p:tav tm="100000">
                                          <p:val>
                                            <p:strVal val="#ppt_x"/>
                                          </p:val>
                                        </p:tav>
                                      </p:tavLst>
                                    </p:anim>
                                    <p:anim calcmode="lin" valueType="num">
                                      <p:cBhvr additive="base">
                                        <p:cTn id="25"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ame 18"/>
          <p:cNvSpPr/>
          <p:nvPr/>
        </p:nvSpPr>
        <p:spPr>
          <a:xfrm>
            <a:off x="0" y="0"/>
            <a:ext cx="12192000" cy="6857999"/>
          </a:xfrm>
          <a:prstGeom prst="frame">
            <a:avLst>
              <a:gd name="adj1" fmla="val 416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 name="Rectangle 19"/>
          <p:cNvSpPr/>
          <p:nvPr/>
        </p:nvSpPr>
        <p:spPr>
          <a:xfrm>
            <a:off x="3946424" y="630607"/>
            <a:ext cx="4204009" cy="1013708"/>
          </a:xfrm>
          <a:prstGeom prst="rect">
            <a:avLst/>
          </a:prstGeom>
          <a:noFill/>
        </p:spPr>
        <p:txBody>
          <a:bodyPr wrap="square" lIns="91440" tIns="45720" rIns="91440" bIns="45720">
            <a:prstTxWarp prst="textCascadeUp">
              <a:avLst>
                <a:gd name="adj" fmla="val 89024"/>
              </a:avLst>
            </a:prstTxWarp>
            <a:spAutoFit/>
            <a:scene3d>
              <a:camera prst="isometricOffAxis1Right"/>
              <a:lightRig rig="threePt" dir="t"/>
            </a:scene3d>
            <a:sp3d extrusionH="57150">
              <a:bevelT w="38100" h="38100" prst="angle"/>
            </a:sp3d>
          </a:bodyPr>
          <a:lstStyle/>
          <a:p>
            <a:pPr algn="ctr"/>
            <a:r>
              <a:rPr lang="bn-BD" sz="600" b="1" dirty="0" smtClean="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en-US" sz="600" b="1" dirty="0" smtClean="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 dirty="0">
              <a:ln w="0"/>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ounded Rectangle 1"/>
          <p:cNvSpPr/>
          <p:nvPr/>
        </p:nvSpPr>
        <p:spPr>
          <a:xfrm>
            <a:off x="6639950" y="1899138"/>
            <a:ext cx="3338890" cy="3574199"/>
          </a:xfrm>
          <a:prstGeom prst="roundRect">
            <a:avLst>
              <a:gd name="adj"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70C0"/>
                </a:solidFill>
                <a:latin typeface="NikoshBAN" pitchFamily="2" charset="0"/>
                <a:cs typeface="NikoshBAN" pitchFamily="2" charset="0"/>
              </a:rPr>
              <a:t>মোঃ </a:t>
            </a:r>
            <a:r>
              <a:rPr lang="bn-IN" sz="2800" b="1" dirty="0" smtClean="0">
                <a:solidFill>
                  <a:srgbClr val="0070C0"/>
                </a:solidFill>
                <a:latin typeface="NikoshBAN" pitchFamily="2" charset="0"/>
                <a:cs typeface="NikoshBAN" pitchFamily="2" charset="0"/>
              </a:rPr>
              <a:t>শফিকুল ইসলাম ভূইয়া </a:t>
            </a:r>
            <a:endParaRPr lang="bn-BD" sz="2800" b="1" dirty="0">
              <a:solidFill>
                <a:srgbClr val="0070C0"/>
              </a:solidFill>
              <a:latin typeface="NikoshBAN" pitchFamily="2" charset="0"/>
              <a:cs typeface="NikoshBAN" pitchFamily="2" charset="0"/>
            </a:endParaRPr>
          </a:p>
          <a:p>
            <a:pPr algn="ctr"/>
            <a:r>
              <a:rPr lang="bn-BD" sz="2400" b="1" dirty="0">
                <a:solidFill>
                  <a:srgbClr val="00B050"/>
                </a:solidFill>
                <a:latin typeface="NikoshBAN" pitchFamily="2" charset="0"/>
                <a:cs typeface="NikoshBAN" pitchFamily="2" charset="0"/>
              </a:rPr>
              <a:t>সহকারি </a:t>
            </a:r>
            <a:r>
              <a:rPr lang="bn-IN" sz="2400" b="1" dirty="0" smtClean="0">
                <a:solidFill>
                  <a:srgbClr val="00B050"/>
                </a:solidFill>
                <a:latin typeface="NikoshBAN" pitchFamily="2" charset="0"/>
                <a:cs typeface="NikoshBAN" pitchFamily="2" charset="0"/>
              </a:rPr>
              <a:t>সুপার </a:t>
            </a:r>
            <a:endParaRPr lang="bn-IN" sz="2400" b="1" dirty="0">
              <a:solidFill>
                <a:srgbClr val="00B050"/>
              </a:solidFill>
              <a:latin typeface="NikoshBAN" pitchFamily="2" charset="0"/>
              <a:cs typeface="NikoshBAN" pitchFamily="2" charset="0"/>
            </a:endParaRPr>
          </a:p>
          <a:p>
            <a:pPr algn="ctr"/>
            <a:r>
              <a:rPr lang="bn-IN" sz="2400" dirty="0" smtClean="0">
                <a:solidFill>
                  <a:schemeClr val="tx1"/>
                </a:solidFill>
                <a:latin typeface="NikoshBAN" pitchFamily="2" charset="0"/>
                <a:cs typeface="NikoshBAN" pitchFamily="2" charset="0"/>
              </a:rPr>
              <a:t>উমেদনগর শাহপরান দারুচ্ছুন্নাৎ </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দাখিল মাদরাসা</a:t>
            </a:r>
            <a:r>
              <a:rPr lang="bn-BD" sz="2400" dirty="0" smtClean="0">
                <a:solidFill>
                  <a:schemeClr val="tx1"/>
                </a:solidFill>
                <a:latin typeface="NikoshBAN" pitchFamily="2" charset="0"/>
                <a:cs typeface="NikoshBAN" pitchFamily="2" charset="0"/>
              </a:rPr>
              <a:t>,</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হবিগঞ্জ</a:t>
            </a:r>
            <a:r>
              <a:rPr lang="en-US" sz="2400" dirty="0" smtClean="0">
                <a:solidFill>
                  <a:schemeClr val="tx1"/>
                </a:solidFill>
                <a:latin typeface="NikoshBAN" pitchFamily="2" charset="0"/>
                <a:cs typeface="NikoshBAN" pitchFamily="2" charset="0"/>
              </a:rPr>
              <a:t>।</a:t>
            </a:r>
            <a:r>
              <a:rPr lang="bn-IN" sz="2400" dirty="0" smtClean="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 </a:t>
            </a:r>
            <a:endParaRPr lang="bn-BD" sz="2400" dirty="0" smtClean="0">
              <a:solidFill>
                <a:schemeClr val="tx1"/>
              </a:solidFill>
              <a:latin typeface="NikoshBAN" pitchFamily="2" charset="0"/>
              <a:cs typeface="NikoshBAN" pitchFamily="2" charset="0"/>
            </a:endParaRPr>
          </a:p>
          <a:p>
            <a:pPr algn="ctr"/>
            <a:r>
              <a:rPr lang="en-US" sz="1400" dirty="0" smtClean="0">
                <a:solidFill>
                  <a:srgbClr val="7030A0"/>
                </a:solidFill>
                <a:latin typeface="NikoshBAN" pitchFamily="2" charset="0"/>
                <a:cs typeface="NikoshBAN" pitchFamily="2" charset="0"/>
              </a:rPr>
              <a:t>E-mail- </a:t>
            </a:r>
            <a:r>
              <a:rPr lang="bn-IN" sz="1400" dirty="0" smtClean="0">
                <a:solidFill>
                  <a:srgbClr val="7030A0"/>
                </a:solidFill>
                <a:latin typeface="NikoshBAN" pitchFamily="2" charset="0"/>
                <a:cs typeface="NikoshBAN" pitchFamily="2" charset="0"/>
              </a:rPr>
              <a:t> </a:t>
            </a:r>
            <a:r>
              <a:rPr lang="en-US" sz="1400" dirty="0" smtClean="0">
                <a:solidFill>
                  <a:srgbClr val="7030A0"/>
                </a:solidFill>
                <a:latin typeface="Arial" pitchFamily="34" charset="0"/>
                <a:cs typeface="Arial" pitchFamily="34" charset="0"/>
              </a:rPr>
              <a:t>shafiqbhuyan78@gmail.com</a:t>
            </a:r>
            <a:endParaRPr lang="bn-IN" sz="2800" dirty="0">
              <a:solidFill>
                <a:schemeClr val="tx1"/>
              </a:solidFill>
              <a:latin typeface="Arial" pitchFamily="34" charset="0"/>
              <a:cs typeface="NikoshBAN" pitchFamily="2" charset="0"/>
            </a:endParaRPr>
          </a:p>
          <a:p>
            <a:pPr algn="ctr"/>
            <a:r>
              <a:rPr lang="bn-BD" sz="2800" dirty="0" smtClean="0">
                <a:solidFill>
                  <a:srgbClr val="7030A0"/>
                </a:solidFill>
                <a:latin typeface="NikoshBAN" pitchFamily="2" charset="0"/>
                <a:cs typeface="NikoshBAN" pitchFamily="2" charset="0"/>
              </a:rPr>
              <a:t> </a:t>
            </a:r>
            <a:r>
              <a:rPr lang="bn-IN" sz="2400" dirty="0" smtClean="0">
                <a:solidFill>
                  <a:srgbClr val="7030A0"/>
                </a:solidFill>
                <a:latin typeface="NikoshBAN" pitchFamily="2" charset="0"/>
                <a:cs typeface="NikoshBAN" pitchFamily="2" charset="0"/>
              </a:rPr>
              <a:t>মোবাঃ </a:t>
            </a:r>
            <a:r>
              <a:rPr lang="en-US" sz="2400" dirty="0" smtClean="0">
                <a:solidFill>
                  <a:srgbClr val="7030A0"/>
                </a:solidFill>
                <a:latin typeface="NikoshBAN" pitchFamily="2" charset="0"/>
                <a:cs typeface="NikoshBAN" pitchFamily="2" charset="0"/>
              </a:rPr>
              <a:t>0</a:t>
            </a:r>
            <a:r>
              <a:rPr lang="bn-IN" sz="2400" dirty="0" smtClean="0">
                <a:solidFill>
                  <a:srgbClr val="7030A0"/>
                </a:solidFill>
                <a:latin typeface="NikoshBAN" pitchFamily="2" charset="0"/>
                <a:cs typeface="NikoshBAN" pitchFamily="2" charset="0"/>
              </a:rPr>
              <a:t>১৭৩২ ৪৯৬৭৬১ </a:t>
            </a:r>
            <a:endParaRPr lang="en-US" sz="2000" dirty="0">
              <a:solidFill>
                <a:srgbClr val="7030A0"/>
              </a:solidFill>
              <a:latin typeface="NikoshBAN" panose="02000000000000000000" pitchFamily="2" charset="0"/>
              <a:cs typeface="NikoshBAN" panose="02000000000000000000" pitchFamily="2" charset="0"/>
            </a:endParaRPr>
          </a:p>
        </p:txBody>
      </p:sp>
      <p:pic>
        <p:nvPicPr>
          <p:cNvPr id="17" name="Picture 16" descr="A. Supers pictur.jpg"/>
          <p:cNvPicPr>
            <a:picLocks noChangeAspect="1"/>
          </p:cNvPicPr>
          <p:nvPr/>
        </p:nvPicPr>
        <p:blipFill>
          <a:blip r:embed="rId2"/>
          <a:stretch>
            <a:fillRect/>
          </a:stretch>
        </p:blipFill>
        <p:spPr>
          <a:xfrm>
            <a:off x="2433711" y="1983546"/>
            <a:ext cx="3123028" cy="3545060"/>
          </a:xfrm>
          <a:prstGeom prst="rect">
            <a:avLst/>
          </a:prstGeom>
        </p:spPr>
      </p:pic>
      <p:sp>
        <p:nvSpPr>
          <p:cNvPr id="6" name="Rounded Rectangle 5"/>
          <p:cNvSpPr/>
          <p:nvPr/>
        </p:nvSpPr>
        <p:spPr>
          <a:xfrm>
            <a:off x="2307102" y="1868658"/>
            <a:ext cx="3364678" cy="3574199"/>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9088106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lide(fromBottom)">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1999" cy="6858000"/>
          </a:xfrm>
          <a:prstGeom prst="frame">
            <a:avLst>
              <a:gd name="adj1" fmla="val 4167"/>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le 6"/>
          <p:cNvSpPr/>
          <p:nvPr/>
        </p:nvSpPr>
        <p:spPr>
          <a:xfrm>
            <a:off x="4234375" y="313606"/>
            <a:ext cx="4107767" cy="61486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anose="02000000000000000000" pitchFamily="2" charset="0"/>
                <a:cs typeface="NikoshBAN" panose="02000000000000000000" pitchFamily="2" charset="0"/>
              </a:rPr>
              <a:t>ছবি গুলোর প্রতি লক্ষ করি  </a:t>
            </a:r>
            <a:endParaRPr lang="en-US" sz="3200" dirty="0">
              <a:solidFill>
                <a:srgbClr val="7030A0"/>
              </a:solidFill>
              <a:latin typeface="NikoshBAN" panose="02000000000000000000" pitchFamily="2" charset="0"/>
              <a:cs typeface="NikoshBAN" panose="02000000000000000000" pitchFamily="2" charset="0"/>
            </a:endParaRPr>
          </a:p>
        </p:txBody>
      </p:sp>
      <p:pic>
        <p:nvPicPr>
          <p:cNvPr id="8" name="Picture 7" descr="Picture20.png"/>
          <p:cNvPicPr>
            <a:picLocks noChangeAspect="1"/>
          </p:cNvPicPr>
          <p:nvPr/>
        </p:nvPicPr>
        <p:blipFill>
          <a:blip r:embed="rId2"/>
          <a:stretch>
            <a:fillRect/>
          </a:stretch>
        </p:blipFill>
        <p:spPr>
          <a:xfrm>
            <a:off x="548640" y="1223889"/>
            <a:ext cx="11043138" cy="5134708"/>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Bottom)">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12191999" cy="6858000"/>
          </a:xfrm>
          <a:prstGeom prst="frame">
            <a:avLst>
              <a:gd name="adj1" fmla="val 41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Horizontal Scroll 6"/>
          <p:cNvSpPr/>
          <p:nvPr/>
        </p:nvSpPr>
        <p:spPr>
          <a:xfrm>
            <a:off x="872197" y="168812"/>
            <a:ext cx="10536703" cy="112541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5400" dirty="0" smtClean="0">
                <a:solidFill>
                  <a:schemeClr val="bg1"/>
                </a:solidFill>
              </a:rPr>
              <a:t>فلذا درسنا اليوم</a:t>
            </a:r>
            <a:r>
              <a:rPr lang="bn-IN" sz="5400" dirty="0" smtClean="0">
                <a:solidFill>
                  <a:schemeClr val="bg1"/>
                </a:solidFill>
              </a:rPr>
              <a:t>  </a:t>
            </a:r>
            <a:r>
              <a:rPr lang="bn-IN" sz="5400" dirty="0" smtClean="0">
                <a:solidFill>
                  <a:schemeClr val="bg1"/>
                </a:solidFill>
                <a:latin typeface="NikoshBAN" pitchFamily="2" charset="0"/>
                <a:cs typeface="NikoshBAN" pitchFamily="2" charset="0"/>
              </a:rPr>
              <a:t>সুতরাং আজকের পাঠ হচ্ছে- </a:t>
            </a:r>
            <a:endParaRPr lang="en-US" sz="5400" dirty="0">
              <a:solidFill>
                <a:schemeClr val="bg1"/>
              </a:solidFill>
            </a:endParaRPr>
          </a:p>
        </p:txBody>
      </p:sp>
      <p:pic>
        <p:nvPicPr>
          <p:cNvPr id="9" name="Picture 8" descr="Picture20.2.png"/>
          <p:cNvPicPr>
            <a:picLocks noChangeAspect="1"/>
          </p:cNvPicPr>
          <p:nvPr/>
        </p:nvPicPr>
        <p:blipFill>
          <a:blip r:embed="rId2"/>
          <a:stretch>
            <a:fillRect/>
          </a:stretch>
        </p:blipFill>
        <p:spPr>
          <a:xfrm>
            <a:off x="661183" y="1406769"/>
            <a:ext cx="10832122" cy="4839286"/>
          </a:xfrm>
          <a:prstGeom prst="rect">
            <a:avLst/>
          </a:prstGeom>
        </p:spPr>
      </p:pic>
    </p:spTree>
    <p:extLst>
      <p:ext uri="{BB962C8B-B14F-4D97-AF65-F5344CB8AC3E}">
        <p14:creationId xmlns="" xmlns:p14="http://schemas.microsoft.com/office/powerpoint/2010/main" val="19071489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ounded Rectangle 6"/>
          <p:cNvSpPr/>
          <p:nvPr/>
        </p:nvSpPr>
        <p:spPr>
          <a:xfrm>
            <a:off x="1125415" y="2180492"/>
            <a:ext cx="4979964" cy="38414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smtClean="0">
                <a:solidFill>
                  <a:srgbClr val="002060"/>
                </a:solidFill>
              </a:rPr>
              <a:t>اللغة العربية الاتصالية</a:t>
            </a:r>
            <a:endParaRPr lang="en-US" sz="3600" b="1" dirty="0" smtClean="0">
              <a:solidFill>
                <a:srgbClr val="002060"/>
              </a:solidFill>
            </a:endParaRPr>
          </a:p>
          <a:p>
            <a:pPr algn="r" rtl="1"/>
            <a:r>
              <a:rPr lang="ar-SA" sz="3600" b="1" dirty="0" smtClean="0">
                <a:solidFill>
                  <a:srgbClr val="002060"/>
                </a:solidFill>
              </a:rPr>
              <a:t>الصف الثامن للداخل</a:t>
            </a:r>
            <a:endParaRPr lang="en-US" sz="3600" b="1" dirty="0" smtClean="0">
              <a:solidFill>
                <a:srgbClr val="002060"/>
              </a:solidFill>
            </a:endParaRPr>
          </a:p>
          <a:p>
            <a:pPr algn="r" rtl="1"/>
            <a:r>
              <a:rPr lang="ar-SA" sz="3600" b="1" dirty="0" smtClean="0">
                <a:solidFill>
                  <a:srgbClr val="002060"/>
                </a:solidFill>
              </a:rPr>
              <a:t>الفصل الدراسي </a:t>
            </a:r>
            <a:r>
              <a:rPr lang="ar-SA" sz="3600" b="1" dirty="0" smtClean="0">
                <a:solidFill>
                  <a:srgbClr val="002060"/>
                </a:solidFill>
              </a:rPr>
              <a:t>الثاني </a:t>
            </a:r>
            <a:endParaRPr lang="bn-IN" sz="3600" b="1" dirty="0" smtClean="0">
              <a:solidFill>
                <a:srgbClr val="002060"/>
              </a:solidFill>
            </a:endParaRPr>
          </a:p>
          <a:p>
            <a:pPr algn="r" rtl="1"/>
            <a:r>
              <a:rPr lang="ar-SA" sz="3600" b="1" dirty="0" smtClean="0">
                <a:solidFill>
                  <a:srgbClr val="002060"/>
                </a:solidFill>
              </a:rPr>
              <a:t>الدرس </a:t>
            </a:r>
            <a:r>
              <a:rPr lang="ar-SA" sz="3600" b="1" dirty="0" smtClean="0">
                <a:solidFill>
                  <a:srgbClr val="002060"/>
                </a:solidFill>
              </a:rPr>
              <a:t>العشرون </a:t>
            </a:r>
            <a:endParaRPr lang="bn-IN" sz="3600" b="1" dirty="0" smtClean="0">
              <a:solidFill>
                <a:srgbClr val="002060"/>
              </a:solidFill>
            </a:endParaRPr>
          </a:p>
          <a:p>
            <a:pPr algn="r" rtl="1"/>
            <a:r>
              <a:rPr lang="ar-SA" sz="3600" b="1" dirty="0" smtClean="0">
                <a:solidFill>
                  <a:srgbClr val="002060"/>
                </a:solidFill>
                <a:latin typeface="NikoshBAN" pitchFamily="2" charset="0"/>
              </a:rPr>
              <a:t>شجرة المانجو </a:t>
            </a:r>
            <a:endParaRPr lang="bn-IN" sz="3600" b="1" dirty="0" smtClean="0">
              <a:solidFill>
                <a:srgbClr val="002060"/>
              </a:solidFill>
              <a:latin typeface="NikoshBAN" pitchFamily="2" charset="0"/>
            </a:endParaRPr>
          </a:p>
          <a:p>
            <a:pPr algn="r" rtl="1"/>
            <a:r>
              <a:rPr lang="ar-SA" sz="3600" b="1" dirty="0" smtClean="0">
                <a:solidFill>
                  <a:srgbClr val="002060"/>
                </a:solidFill>
              </a:rPr>
              <a:t>الساعة: ٤٠  دقاقة </a:t>
            </a:r>
            <a:endParaRPr lang="en-US" sz="3600" b="1" dirty="0" smtClean="0">
              <a:solidFill>
                <a:srgbClr val="002060"/>
              </a:solidFill>
            </a:endParaRPr>
          </a:p>
        </p:txBody>
      </p:sp>
      <p:sp>
        <p:nvSpPr>
          <p:cNvPr id="8" name="Rounded Rectangle 7"/>
          <p:cNvSpPr/>
          <p:nvPr/>
        </p:nvSpPr>
        <p:spPr>
          <a:xfrm>
            <a:off x="6541477" y="2250831"/>
            <a:ext cx="4487594" cy="3745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002060"/>
                </a:solidFill>
                <a:latin typeface="NikoshBAN" pitchFamily="2" charset="0"/>
                <a:cs typeface="NikoshBAN" pitchFamily="2" charset="0"/>
              </a:rPr>
              <a:t>আললুগাতুল </a:t>
            </a:r>
            <a:r>
              <a:rPr lang="bn-BD" sz="3200" b="1" dirty="0" smtClean="0">
                <a:solidFill>
                  <a:srgbClr val="002060"/>
                </a:solidFill>
                <a:latin typeface="NikoshBAN" pitchFamily="2" charset="0"/>
                <a:cs typeface="NikoshBAN" pitchFamily="2" charset="0"/>
              </a:rPr>
              <a:t>আরাবীয়া</a:t>
            </a:r>
            <a:r>
              <a:rPr lang="bn-IN" sz="3200" b="1" dirty="0" smtClean="0">
                <a:solidFill>
                  <a:srgbClr val="002060"/>
                </a:solidFill>
                <a:latin typeface="NikoshBAN" pitchFamily="2" charset="0"/>
                <a:cs typeface="NikoshBAN" pitchFamily="2" charset="0"/>
              </a:rPr>
              <a:t>তু</a:t>
            </a:r>
            <a:r>
              <a:rPr lang="bn-BD" sz="3200" b="1" dirty="0" smtClean="0">
                <a:solidFill>
                  <a:srgbClr val="002060"/>
                </a:solidFill>
                <a:latin typeface="NikoshBAN" pitchFamily="2" charset="0"/>
                <a:cs typeface="NikoshBAN" pitchFamily="2" charset="0"/>
              </a:rPr>
              <a:t>ল ইত্তেসালীয়া</a:t>
            </a:r>
          </a:p>
          <a:p>
            <a:r>
              <a:rPr lang="bn-BD" sz="3200" b="1" dirty="0" smtClean="0">
                <a:solidFill>
                  <a:srgbClr val="002060"/>
                </a:solidFill>
                <a:latin typeface="NikoshBAN" pitchFamily="2" charset="0"/>
                <a:cs typeface="NikoshBAN" pitchFamily="2" charset="0"/>
              </a:rPr>
              <a:t>দাখিল </a:t>
            </a:r>
            <a:r>
              <a:rPr lang="bn-IN" sz="3200" b="1" dirty="0" smtClean="0">
                <a:solidFill>
                  <a:srgbClr val="002060"/>
                </a:solidFill>
                <a:latin typeface="NikoshBAN" pitchFamily="2" charset="0"/>
                <a:cs typeface="NikoshBAN" pitchFamily="2" charset="0"/>
              </a:rPr>
              <a:t>অষ্টম</a:t>
            </a:r>
            <a:r>
              <a:rPr lang="bn-BD" sz="3200" b="1" dirty="0" smtClean="0">
                <a:solidFill>
                  <a:srgbClr val="002060"/>
                </a:solidFill>
                <a:latin typeface="NikoshBAN" pitchFamily="2" charset="0"/>
                <a:cs typeface="NikoshBAN" pitchFamily="2" charset="0"/>
              </a:rPr>
              <a:t> শ্রেণী ।</a:t>
            </a:r>
            <a:r>
              <a:rPr lang="bn-IN" sz="3200" b="1" dirty="0" smtClean="0">
                <a:solidFill>
                  <a:srgbClr val="002060"/>
                </a:solidFill>
                <a:latin typeface="NikoshBAN" pitchFamily="2" charset="0"/>
                <a:cs typeface="NikoshBAN" pitchFamily="2" charset="0"/>
              </a:rPr>
              <a:t> </a:t>
            </a:r>
          </a:p>
          <a:p>
            <a:r>
              <a:rPr lang="bn-IN" sz="3200" b="1" smtClean="0">
                <a:solidFill>
                  <a:srgbClr val="002060"/>
                </a:solidFill>
                <a:latin typeface="NikoshBAN" pitchFamily="2" charset="0"/>
                <a:cs typeface="NikoshBAN" pitchFamily="2" charset="0"/>
              </a:rPr>
              <a:t>দ্বিতীয় সেমিষ্টার</a:t>
            </a:r>
            <a:r>
              <a:rPr lang="bn-BD" sz="3200" b="1" smtClean="0">
                <a:solidFill>
                  <a:srgbClr val="002060"/>
                </a:solidFill>
                <a:latin typeface="NikoshBAN" pitchFamily="2" charset="0"/>
                <a:cs typeface="NikoshBAN" pitchFamily="2" charset="0"/>
              </a:rPr>
              <a:t>। </a:t>
            </a:r>
            <a:endParaRPr lang="bn-BD" sz="3200" b="1" dirty="0" smtClean="0">
              <a:solidFill>
                <a:srgbClr val="002060"/>
              </a:solidFill>
              <a:latin typeface="NikoshBAN" pitchFamily="2" charset="0"/>
              <a:cs typeface="NikoshBAN" pitchFamily="2" charset="0"/>
            </a:endParaRPr>
          </a:p>
          <a:p>
            <a:r>
              <a:rPr lang="bn-IN" sz="3200" b="1" dirty="0" smtClean="0">
                <a:solidFill>
                  <a:srgbClr val="002060"/>
                </a:solidFill>
                <a:latin typeface="NikoshBAN" pitchFamily="2" charset="0"/>
                <a:cs typeface="NikoshBAN" pitchFamily="2" charset="0"/>
              </a:rPr>
              <a:t>বিশতম</a:t>
            </a:r>
            <a:r>
              <a:rPr lang="bn-BD" sz="3200" b="1" dirty="0" smtClean="0">
                <a:solidFill>
                  <a:srgbClr val="002060"/>
                </a:solidFill>
                <a:latin typeface="NikoshBAN" pitchFamily="2" charset="0"/>
                <a:cs typeface="NikoshBAN" pitchFamily="2" charset="0"/>
              </a:rPr>
              <a:t> পাঠ । </a:t>
            </a:r>
            <a:endParaRPr lang="en-US" sz="3200" b="1" dirty="0" smtClean="0">
              <a:solidFill>
                <a:srgbClr val="002060"/>
              </a:solidFill>
              <a:latin typeface="NikoshBAN" pitchFamily="2" charset="0"/>
              <a:cs typeface="NikoshBAN" pitchFamily="2" charset="0"/>
            </a:endParaRPr>
          </a:p>
          <a:p>
            <a:r>
              <a:rPr lang="bn-IN" sz="3200" b="1" dirty="0" smtClean="0">
                <a:solidFill>
                  <a:srgbClr val="002060"/>
                </a:solidFill>
                <a:latin typeface="NikoshBAN" pitchFamily="2" charset="0"/>
                <a:cs typeface="NikoshBAN" pitchFamily="2" charset="0"/>
              </a:rPr>
              <a:t>আম গাছ    </a:t>
            </a:r>
            <a:r>
              <a:rPr lang="bn-BD" sz="3200" b="1" dirty="0" smtClean="0">
                <a:solidFill>
                  <a:srgbClr val="002060"/>
                </a:solidFill>
                <a:latin typeface="NikoshBAN" pitchFamily="2" charset="0"/>
                <a:cs typeface="NikoshBAN" pitchFamily="2" charset="0"/>
              </a:rPr>
              <a:t> </a:t>
            </a:r>
            <a:endParaRPr lang="en-US" sz="3200" b="1" dirty="0" smtClean="0">
              <a:solidFill>
                <a:srgbClr val="002060"/>
              </a:solidFill>
              <a:latin typeface="NikoshBAN" pitchFamily="2" charset="0"/>
              <a:cs typeface="NikoshBAN" pitchFamily="2" charset="0"/>
            </a:endParaRPr>
          </a:p>
          <a:p>
            <a:r>
              <a:rPr lang="en-US"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সময়-</a:t>
            </a:r>
            <a:r>
              <a:rPr lang="bn-IN"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৪</a:t>
            </a:r>
            <a:r>
              <a:rPr lang="bn-IN" sz="3200" b="1" dirty="0" smtClean="0">
                <a:solidFill>
                  <a:srgbClr val="002060"/>
                </a:solidFill>
                <a:latin typeface="NikoshBAN" pitchFamily="2" charset="0"/>
                <a:cs typeface="NikoshBAN" pitchFamily="2" charset="0"/>
              </a:rPr>
              <a:t>০</a:t>
            </a:r>
            <a:r>
              <a:rPr lang="bn-BD" sz="3200" b="1" dirty="0" smtClean="0">
                <a:solidFill>
                  <a:srgbClr val="002060"/>
                </a:solidFill>
                <a:latin typeface="NikoshBAN" pitchFamily="2" charset="0"/>
                <a:cs typeface="NikoshBAN" pitchFamily="2" charset="0"/>
              </a:rPr>
              <a:t> মিনিট</a:t>
            </a:r>
            <a:r>
              <a:rPr lang="bn-IN" sz="3200" b="1" dirty="0" smtClean="0">
                <a:solidFill>
                  <a:srgbClr val="002060"/>
                </a:solidFill>
                <a:latin typeface="NikoshBAN" pitchFamily="2" charset="0"/>
                <a:cs typeface="NikoshBAN" pitchFamily="2" charset="0"/>
              </a:rPr>
              <a:t> </a:t>
            </a:r>
            <a:endParaRPr lang="en-US" sz="3200" b="1" dirty="0">
              <a:solidFill>
                <a:srgbClr val="002060"/>
              </a:solidFill>
              <a:latin typeface="NikoshBAN" pitchFamily="2" charset="0"/>
              <a:cs typeface="NikoshBAN" pitchFamily="2" charset="0"/>
            </a:endParaRPr>
          </a:p>
        </p:txBody>
      </p:sp>
      <p:sp>
        <p:nvSpPr>
          <p:cNvPr id="9" name="TextBox 8"/>
          <p:cNvSpPr txBox="1"/>
          <p:nvPr/>
        </p:nvSpPr>
        <p:spPr>
          <a:xfrm>
            <a:off x="4009292" y="226085"/>
            <a:ext cx="4424291" cy="2123658"/>
          </a:xfrm>
          <a:prstGeom prst="rect">
            <a:avLst/>
          </a:prstGeom>
          <a:noFill/>
        </p:spPr>
        <p:txBody>
          <a:bodyPr wrap="square" rtlCol="0">
            <a:spAutoFit/>
          </a:bodyPr>
          <a:lstStyle/>
          <a:p>
            <a:pPr algn="ctr"/>
            <a:r>
              <a:rPr lang="ar-SA" sz="6000" b="1" dirty="0" smtClean="0">
                <a:solidFill>
                  <a:srgbClr val="663300"/>
                </a:solidFill>
              </a:rPr>
              <a:t>التعريف الدرس</a:t>
            </a:r>
            <a:r>
              <a:rPr lang="bn-BD" sz="6000" dirty="0" smtClean="0">
                <a:solidFill>
                  <a:srgbClr val="663300"/>
                </a:solidFill>
              </a:rPr>
              <a:t>    </a:t>
            </a:r>
          </a:p>
          <a:p>
            <a:pPr algn="ctr"/>
            <a:r>
              <a:rPr lang="bn-BD" sz="6000" b="1" dirty="0" smtClean="0">
                <a:solidFill>
                  <a:srgbClr val="0070C0"/>
                </a:solidFill>
                <a:latin typeface="NikoshBAN" pitchFamily="2" charset="0"/>
                <a:cs typeface="NikoshBAN" pitchFamily="2" charset="0"/>
              </a:rPr>
              <a:t>পাঠ পরিচিতি</a:t>
            </a:r>
            <a:r>
              <a:rPr lang="bn-BD" sz="7200" b="1" dirty="0" smtClean="0">
                <a:solidFill>
                  <a:srgbClr val="0070C0"/>
                </a:solidFill>
                <a:latin typeface="NikoshBAN" pitchFamily="2" charset="0"/>
                <a:cs typeface="NikoshBAN" pitchFamily="2" charset="0"/>
              </a:rPr>
              <a:t> </a:t>
            </a:r>
            <a:endParaRPr lang="en-US" sz="7200" b="1" dirty="0" smtClean="0">
              <a:solidFill>
                <a:srgbClr val="0070C0"/>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8A8267-56C3-4E84-AAAF-875CE9A1DF48}" type="slidenum">
              <a:rPr lang="en-US" smtClean="0"/>
              <a:pPr/>
              <a:t>6</a:t>
            </a:fld>
            <a:endParaRPr lang="en-US"/>
          </a:p>
        </p:txBody>
      </p:sp>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ular Callout 6"/>
          <p:cNvSpPr/>
          <p:nvPr/>
        </p:nvSpPr>
        <p:spPr>
          <a:xfrm>
            <a:off x="1294228" y="337625"/>
            <a:ext cx="9312812" cy="689317"/>
          </a:xfrm>
          <a:prstGeom prst="wedgeRectCallout">
            <a:avLst>
              <a:gd name="adj1" fmla="val -718"/>
              <a:gd name="adj2" fmla="val 121684"/>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t>مايستفاد من النص</a:t>
            </a:r>
            <a:r>
              <a:rPr lang="bn-IN" sz="4000" dirty="0" smtClean="0"/>
              <a:t> </a:t>
            </a:r>
            <a:r>
              <a:rPr lang="bn-IN" sz="4800" dirty="0" smtClean="0"/>
              <a:t>- </a:t>
            </a:r>
            <a:r>
              <a:rPr lang="bn-IN" sz="4800" dirty="0" smtClean="0">
                <a:latin typeface="NikoshBAN" pitchFamily="2" charset="0"/>
                <a:cs typeface="NikoshBAN" pitchFamily="2" charset="0"/>
              </a:rPr>
              <a:t>শিখন ফলঃ </a:t>
            </a:r>
            <a:endParaRPr lang="en-US" sz="2800" dirty="0">
              <a:latin typeface="NikoshBAN" pitchFamily="2" charset="0"/>
              <a:cs typeface="NikoshBAN" pitchFamily="2" charset="0"/>
            </a:endParaRPr>
          </a:p>
        </p:txBody>
      </p:sp>
      <p:sp>
        <p:nvSpPr>
          <p:cNvPr id="13" name="Rounded Rectangle 12"/>
          <p:cNvSpPr/>
          <p:nvPr/>
        </p:nvSpPr>
        <p:spPr>
          <a:xfrm>
            <a:off x="647113" y="1617785"/>
            <a:ext cx="5598941" cy="48955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Font typeface="Wingdings" pitchFamily="2" charset="2"/>
              <a:buChar char="q"/>
            </a:pPr>
            <a:r>
              <a:rPr lang="ar-SA" sz="4000" dirty="0" smtClean="0">
                <a:solidFill>
                  <a:schemeClr val="tx1"/>
                </a:solidFill>
              </a:rPr>
              <a:t>ما يتعلم الطالب من هذا الدرس.........</a:t>
            </a:r>
            <a:endParaRPr lang="en-US" sz="4000" dirty="0" smtClean="0">
              <a:solidFill>
                <a:schemeClr val="tx1"/>
              </a:solidFill>
            </a:endParaRPr>
          </a:p>
          <a:p>
            <a:pPr algn="just" rtl="1"/>
            <a:endParaRPr lang="ar-SA" sz="4000" dirty="0" smtClean="0">
              <a:solidFill>
                <a:schemeClr val="tx1"/>
              </a:solidFill>
            </a:endParaRPr>
          </a:p>
          <a:p>
            <a:pPr algn="just" rtl="1">
              <a:buFont typeface="Wingdings" pitchFamily="2" charset="2"/>
              <a:buChar char="§"/>
            </a:pPr>
            <a:r>
              <a:rPr lang="bn-IN" sz="4000" dirty="0" smtClean="0">
                <a:solidFill>
                  <a:schemeClr val="tx1"/>
                </a:solidFill>
                <a:latin typeface="NikoshBAN" panose="02000000000000000000" pitchFamily="2" charset="0"/>
                <a:cs typeface="NikoshBAN" panose="02000000000000000000" pitchFamily="2" charset="0"/>
              </a:rPr>
              <a:t> </a:t>
            </a:r>
            <a:r>
              <a:rPr lang="ar-SA" sz="3600" dirty="0" smtClean="0">
                <a:solidFill>
                  <a:schemeClr val="tx1"/>
                </a:solidFill>
                <a:latin typeface="NikoshBAN" panose="02000000000000000000" pitchFamily="2" charset="0"/>
                <a:cs typeface="NikoshBAN" panose="02000000000000000000" pitchFamily="2" charset="0"/>
              </a:rPr>
              <a:t>المانجو له انواع مختلفة. ولكل نوع لذة تختلف عن لذة نوع أخر.</a:t>
            </a:r>
            <a:endParaRPr lang="bn-IN" sz="3600" dirty="0" smtClean="0">
              <a:solidFill>
                <a:schemeClr val="tx1"/>
              </a:solidFill>
              <a:latin typeface="NikoshBAN" panose="02000000000000000000" pitchFamily="2" charset="0"/>
              <a:cs typeface="NikoshBAN" panose="02000000000000000000" pitchFamily="2" charset="0"/>
            </a:endParaRPr>
          </a:p>
          <a:p>
            <a:pPr algn="just" rtl="1">
              <a:buFont typeface="Wingdings" pitchFamily="2" charset="2"/>
              <a:buChar char="§"/>
            </a:pPr>
            <a:r>
              <a:rPr lang="bn-IN" sz="3600" dirty="0" smtClean="0">
                <a:solidFill>
                  <a:schemeClr val="tx1"/>
                </a:solidFill>
                <a:latin typeface="NikoshBAN" panose="02000000000000000000" pitchFamily="2" charset="0"/>
                <a:cs typeface="NikoshBAN" panose="02000000000000000000" pitchFamily="2" charset="0"/>
              </a:rPr>
              <a:t> </a:t>
            </a:r>
            <a:r>
              <a:rPr lang="ar-SA" sz="3600" dirty="0" smtClean="0">
                <a:solidFill>
                  <a:schemeClr val="tx1"/>
                </a:solidFill>
                <a:latin typeface="NikoshBAN" panose="02000000000000000000" pitchFamily="2" charset="0"/>
                <a:cs typeface="NikoshBAN" panose="02000000000000000000" pitchFamily="2" charset="0"/>
              </a:rPr>
              <a:t>يجب على الحكومة أن تهتم بشجرة المانجو حق الإهتمام.</a:t>
            </a:r>
            <a:endParaRPr lang="ar-SA" sz="3600" dirty="0" smtClean="0">
              <a:solidFill>
                <a:schemeClr val="tx1"/>
              </a:solidFill>
            </a:endParaRPr>
          </a:p>
        </p:txBody>
      </p:sp>
      <p:sp>
        <p:nvSpPr>
          <p:cNvPr id="14" name="Rounded Rectangle 13"/>
          <p:cNvSpPr/>
          <p:nvPr/>
        </p:nvSpPr>
        <p:spPr>
          <a:xfrm>
            <a:off x="6499274" y="1659987"/>
            <a:ext cx="5134708" cy="482521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bn-IN" sz="32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এই পাঠ শেষে শিক্ষার্থীরা জানতে পারবে ......</a:t>
            </a:r>
            <a:endParaRPr lang="bn-IN" sz="3200" dirty="0" smtClean="0">
              <a:solidFill>
                <a:schemeClr val="tx1"/>
              </a:solidFill>
              <a:latin typeface="NikoshBAN" pitchFamily="2" charset="0"/>
              <a:cs typeface="NikoshBAN" pitchFamily="2" charset="0"/>
            </a:endParaRPr>
          </a:p>
          <a:p>
            <a:endParaRPr lang="bn-IN" sz="3200" dirty="0" smtClean="0">
              <a:solidFill>
                <a:schemeClr val="tx1"/>
              </a:solidFill>
              <a:latin typeface="NikoshBAN" pitchFamily="2" charset="0"/>
              <a:cs typeface="NikoshBAN" pitchFamily="2" charset="0"/>
            </a:endParaRPr>
          </a:p>
          <a:p>
            <a:pPr>
              <a:buFont typeface="Wingdings" pitchFamily="2" charset="2"/>
              <a:buChar char="§"/>
            </a:pPr>
            <a:r>
              <a:rPr lang="bn-IN" sz="3200" dirty="0" smtClean="0">
                <a:solidFill>
                  <a:schemeClr val="tx1"/>
                </a:solidFill>
                <a:latin typeface="NikoshBAN" pitchFamily="2" charset="0"/>
                <a:cs typeface="NikoshBAN" pitchFamily="2" charset="0"/>
              </a:rPr>
              <a:t> আম বিভিন্ন প্রজাতির হয়ে থাকে। প্রত্যেক প্রকার আমের স্বাদ  অন্য প্রজাতির স্বাদের চেয়ে ভিন্নতর হয়।</a:t>
            </a:r>
          </a:p>
          <a:p>
            <a:pPr>
              <a:buFont typeface="Wingdings" pitchFamily="2" charset="2"/>
              <a:buChar char="§"/>
            </a:pPr>
            <a:r>
              <a:rPr lang="bn-IN" sz="3200" dirty="0" smtClean="0">
                <a:solidFill>
                  <a:schemeClr val="tx1"/>
                </a:solidFill>
                <a:latin typeface="NikoshBAN" pitchFamily="2" charset="0"/>
                <a:cs typeface="NikoshBAN" pitchFamily="2" charset="0"/>
              </a:rPr>
              <a:t> সরকারের দায়িত্ব হলো আমগাছের প্রতি যথাযথ গুরুত্ব প্রদান করা।</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0122" y="1097279"/>
            <a:ext cx="5500469" cy="54019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3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অনুবাদঃ আমাদের দেশে আমগাছ দিনে দিনে বৃদ্ধি পাচ্ছে। সরকার বিভিন্ন প্রজাতির আমের চারা রোপনের প্রতি গুরুত্ব দিচ্ছে। আরও (গুরুত্ব দিচ্ছে ) গবেষণা ও আধুনিক (চাষ পদ্ধতি) আবিস্কারের মাধ্যমে তার ফলন বৃদ্ধি ও ফলের মান উন্নয়নে। আমরা সবাই আম গাছ ভালোবাসি। এ গাছের ফল ভক্ষণ করি এবং এর ছায়া গ্রহণ করি। আম বিভিন্ন প্রজাতির হয়ে থাকে। প্রত্যেক প্রকার আমের স্বাদ  অন্য প্রজাতির স্বাদের চেয়ে ভিন্নতর হয়। </a:t>
            </a:r>
            <a:endParaRPr lang="en-US" sz="3300" dirty="0">
              <a:solidFill>
                <a:schemeClr val="tx1"/>
              </a:solidFill>
            </a:endParaRPr>
          </a:p>
        </p:txBody>
      </p:sp>
      <p:sp>
        <p:nvSpPr>
          <p:cNvPr id="3" name="Rectangle 2"/>
          <p:cNvSpPr/>
          <p:nvPr/>
        </p:nvSpPr>
        <p:spPr>
          <a:xfrm>
            <a:off x="548640" y="1111348"/>
            <a:ext cx="5275385" cy="53879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600" dirty="0" smtClean="0">
                <a:solidFill>
                  <a:schemeClr val="tx1"/>
                </a:solidFill>
                <a:latin typeface="NikoshBAN" panose="02000000000000000000" pitchFamily="2" charset="0"/>
                <a:cs typeface="NikoshBAN" panose="02000000000000000000" pitchFamily="2" charset="0"/>
              </a:rPr>
              <a:t>	</a:t>
            </a:r>
            <a:r>
              <a:rPr lang="ar-SA" sz="3600" dirty="0" smtClean="0">
                <a:solidFill>
                  <a:schemeClr val="tx1"/>
                </a:solidFill>
                <a:latin typeface="NikoshBAN" panose="02000000000000000000" pitchFamily="2" charset="0"/>
                <a:cs typeface="NikoshBAN" panose="02000000000000000000" pitchFamily="2" charset="0"/>
              </a:rPr>
              <a:t>تكثر شجرة المنجو فى بلادنا يوما فيوما. والحكومة تهتم بغرس انواعها المختلفة وتكثير ثمراها وتجويد فواكهها بالبحوثث وبالإكتشافات الحديثة. نحن نحب اشجار مانجو ونأكل ثمارها ونستظل بظلها. المانجو له انواع مختلفة. ولكل نوع لذة تختلف عن لذة نوع أخر.</a:t>
            </a:r>
            <a:endParaRPr lang="en-US" sz="5400" dirty="0">
              <a:solidFill>
                <a:schemeClr val="tx1"/>
              </a:solidFill>
              <a:latin typeface="NikoshBAN" panose="02000000000000000000" pitchFamily="2" charset="0"/>
              <a:cs typeface="NikoshBAN" panose="02000000000000000000" pitchFamily="2" charset="0"/>
            </a:endParaRPr>
          </a:p>
        </p:txBody>
      </p:sp>
      <p:sp>
        <p:nvSpPr>
          <p:cNvPr id="4" name="Horizontal Scroll 3"/>
          <p:cNvSpPr/>
          <p:nvPr/>
        </p:nvSpPr>
        <p:spPr>
          <a:xfrm>
            <a:off x="4271374" y="232599"/>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smtClean="0">
                <a:latin typeface="NikoshBAN" pitchFamily="2" charset="0"/>
                <a:cs typeface="NikoshBAN" pitchFamily="2" charset="0"/>
              </a:rPr>
              <a:t>	</a:t>
            </a:r>
            <a:endParaRPr lang="en-US" dirty="0"/>
          </a:p>
        </p:txBody>
      </p:sp>
    </p:spTree>
    <p:extLst>
      <p:ext uri="{BB962C8B-B14F-4D97-AF65-F5344CB8AC3E}">
        <p14:creationId xmlns="" xmlns:p14="http://schemas.microsoft.com/office/powerpoint/2010/main" val="1498345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2326" y="1280160"/>
            <a:ext cx="5247249" cy="513470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অনুবাদঃ আম (দেখতে) সুন্দর এবং এর ফলে রয়েছে উপকারি খাদ্য (উপাদান) এর স্বাদ সুমিস্ট ও সুস্বাদু, এটি সকলেই খায়। আমাদের দেশে আমকে ফলের রাজা বলা হয়। সরকারের দায়িত্ব হলো আমগাছের প্রতি যথাযথ গুরুত্ব প্রদান করা। যাতে আমরা এর ফল দ্বারা উপকৃত হতে পারি এবং এটি রপ্তানি করে প্রচুর বৈদেশিক মুদ্রা অর্জন করতে পারি। </a:t>
            </a:r>
            <a:endParaRPr lang="en-US" sz="3200" dirty="0">
              <a:solidFill>
                <a:schemeClr val="tx1"/>
              </a:solidFill>
            </a:endParaRPr>
          </a:p>
        </p:txBody>
      </p:sp>
      <p:sp>
        <p:nvSpPr>
          <p:cNvPr id="3" name="Rectangle 2"/>
          <p:cNvSpPr/>
          <p:nvPr/>
        </p:nvSpPr>
        <p:spPr>
          <a:xfrm>
            <a:off x="534571" y="1223889"/>
            <a:ext cx="5317589" cy="52472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4000" dirty="0" smtClean="0">
                <a:solidFill>
                  <a:schemeClr val="tx1"/>
                </a:solidFill>
                <a:latin typeface="NikoshBAN" panose="02000000000000000000" pitchFamily="2" charset="0"/>
                <a:cs typeface="NikoshBAN" panose="02000000000000000000" pitchFamily="2" charset="0"/>
              </a:rPr>
              <a:t>	</a:t>
            </a:r>
            <a:r>
              <a:rPr lang="ar-SA" sz="4000" dirty="0" smtClean="0">
                <a:solidFill>
                  <a:schemeClr val="tx1"/>
                </a:solidFill>
                <a:latin typeface="NikoshBAN" panose="02000000000000000000" pitchFamily="2" charset="0"/>
                <a:cs typeface="NikoshBAN" panose="02000000000000000000" pitchFamily="2" charset="0"/>
              </a:rPr>
              <a:t> المانجو جميلة وفى ثمرها غذاء مفيد. طعمه حلو ولذيذ. يأكل الجميع. ويقال للمانجو ملك الفواكه فى بلادنا. يجب على الحكومة أن تهتم بشجرة المانجو حق الإهتمام. حتى نستفيد بفواكها ونكسب بتصديرها عملة خارجية كثيرة. </a:t>
            </a:r>
            <a:endParaRPr lang="en-US" sz="4000" dirty="0">
              <a:solidFill>
                <a:schemeClr val="tx1"/>
              </a:solidFill>
              <a:latin typeface="NikoshBAN" panose="02000000000000000000" pitchFamily="2" charset="0"/>
              <a:cs typeface="NikoshBAN" panose="02000000000000000000" pitchFamily="2" charset="0"/>
            </a:endParaRPr>
          </a:p>
        </p:txBody>
      </p:sp>
      <p:sp>
        <p:nvSpPr>
          <p:cNvPr id="4" name="Horizontal Scroll 3"/>
          <p:cNvSpPr/>
          <p:nvPr/>
        </p:nvSpPr>
        <p:spPr>
          <a:xfrm>
            <a:off x="4271374" y="232599"/>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smtClean="0">
                <a:latin typeface="NikoshBAN" pitchFamily="2" charset="0"/>
                <a:cs typeface="NikoshBAN" pitchFamily="2" charset="0"/>
              </a:rPr>
              <a:t>	</a:t>
            </a:r>
            <a:endParaRPr lang="en-US" dirty="0"/>
          </a:p>
        </p:txBody>
      </p:sp>
    </p:spTree>
    <p:extLst>
      <p:ext uri="{BB962C8B-B14F-4D97-AF65-F5344CB8AC3E}">
        <p14:creationId xmlns="" xmlns:p14="http://schemas.microsoft.com/office/powerpoint/2010/main" val="1498345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471" y="198120"/>
            <a:ext cx="11684000" cy="647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133600" y="228600"/>
            <a:ext cx="7823200" cy="981222"/>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002060"/>
                </a:solidFill>
              </a:rPr>
              <a:t>الاعمال انفراد</a:t>
            </a:r>
            <a:r>
              <a:rPr lang="bn-BD" sz="4800" dirty="0" smtClean="0">
                <a:solidFill>
                  <a:srgbClr val="002060"/>
                </a:solidFill>
              </a:rPr>
              <a:t> </a:t>
            </a:r>
            <a:r>
              <a:rPr lang="bn-BD" sz="5400" dirty="0" smtClean="0">
                <a:solidFill>
                  <a:srgbClr val="002060"/>
                </a:solidFill>
                <a:latin typeface="NikoshBAN" pitchFamily="2" charset="0"/>
                <a:cs typeface="NikoshBAN" pitchFamily="2" charset="0"/>
              </a:rPr>
              <a:t>একক কাজ</a:t>
            </a:r>
            <a:r>
              <a:rPr lang="en-US" sz="5400" dirty="0" smtClean="0">
                <a:solidFill>
                  <a:srgbClr val="002060"/>
                </a:solidFill>
                <a:latin typeface="NikoshBAN" pitchFamily="2" charset="0"/>
                <a:cs typeface="NikoshBAN" pitchFamily="2" charset="0"/>
              </a:rPr>
              <a:t>:</a:t>
            </a:r>
            <a:endParaRPr lang="en-US" sz="5400" dirty="0">
              <a:solidFill>
                <a:srgbClr val="002060"/>
              </a:solidFill>
              <a:latin typeface="NikoshBAN" pitchFamily="2" charset="0"/>
              <a:cs typeface="NikoshBAN" pitchFamily="2" charset="0"/>
            </a:endParaRPr>
          </a:p>
        </p:txBody>
      </p:sp>
      <p:sp>
        <p:nvSpPr>
          <p:cNvPr id="7" name="TextBox 6"/>
          <p:cNvSpPr txBox="1"/>
          <p:nvPr/>
        </p:nvSpPr>
        <p:spPr>
          <a:xfrm>
            <a:off x="1930400" y="1219200"/>
            <a:ext cx="8839200" cy="523220"/>
          </a:xfrm>
          <a:prstGeom prst="rect">
            <a:avLst/>
          </a:prstGeom>
          <a:noFill/>
        </p:spPr>
        <p:txBody>
          <a:bodyPr wrap="square" rtlCol="0">
            <a:spAutoFit/>
          </a:bodyPr>
          <a:lstStyle/>
          <a:p>
            <a:pPr algn="r" rtl="1">
              <a:buFont typeface="Wingdings" pitchFamily="2" charset="2"/>
              <a:buChar char="v"/>
            </a:pPr>
            <a:r>
              <a:rPr lang="ar-SA" sz="2800" b="1" dirty="0" smtClean="0"/>
              <a:t>(الف)</a:t>
            </a:r>
            <a:r>
              <a:rPr lang="en-US" sz="2800" b="1" dirty="0" smtClean="0"/>
              <a:t> </a:t>
            </a:r>
            <a:r>
              <a:rPr lang="ar-SA" sz="2800" b="1" u="sng" dirty="0" smtClean="0"/>
              <a:t>إملأالفراغات فى الجمل الأتية بكلمة مناسبة:</a:t>
            </a:r>
            <a:endParaRPr lang="en-US" sz="2800" b="1" u="sng" dirty="0" smtClean="0"/>
          </a:p>
        </p:txBody>
      </p:sp>
      <p:sp>
        <p:nvSpPr>
          <p:cNvPr id="8" name="TextBox 7"/>
          <p:cNvSpPr txBox="1"/>
          <p:nvPr/>
        </p:nvSpPr>
        <p:spPr>
          <a:xfrm>
            <a:off x="2827606" y="1752600"/>
            <a:ext cx="8088923" cy="523220"/>
          </a:xfrm>
          <a:prstGeom prst="rect">
            <a:avLst/>
          </a:prstGeom>
          <a:noFill/>
        </p:spPr>
        <p:txBody>
          <a:bodyPr wrap="square" rtlCol="0">
            <a:spAutoFit/>
          </a:bodyPr>
          <a:lstStyle/>
          <a:p>
            <a:pPr algn="r" rtl="1"/>
            <a:r>
              <a:rPr lang="ar-SA" sz="2800" dirty="0" smtClean="0"/>
              <a:t>١ــ </a:t>
            </a:r>
            <a:r>
              <a:rPr lang="ar-SA" sz="2800" dirty="0" smtClean="0">
                <a:latin typeface="NikoshBAN" panose="02000000000000000000" pitchFamily="2" charset="0"/>
                <a:cs typeface="NikoshBAN" panose="02000000000000000000" pitchFamily="2" charset="0"/>
              </a:rPr>
              <a:t>والحكومة تهتم </a:t>
            </a:r>
            <a:r>
              <a:rPr lang="en-US" sz="2800" dirty="0" smtClean="0">
                <a:latin typeface="NikoshBAN" panose="02000000000000000000" pitchFamily="2" charset="0"/>
                <a:cs typeface="NikoshBAN" panose="02000000000000000000" pitchFamily="2" charset="0"/>
              </a:rPr>
              <a:t> ……….</a:t>
            </a:r>
            <a:r>
              <a:rPr lang="ar-SA" sz="2800" dirty="0" smtClean="0">
                <a:latin typeface="NikoshBAN" panose="02000000000000000000" pitchFamily="2" charset="0"/>
                <a:cs typeface="NikoshBAN" panose="02000000000000000000" pitchFamily="2" charset="0"/>
              </a:rPr>
              <a:t> انواعها المختلفة . </a:t>
            </a:r>
            <a:endParaRPr lang="en-US" sz="2800" dirty="0"/>
          </a:p>
        </p:txBody>
      </p:sp>
      <p:sp>
        <p:nvSpPr>
          <p:cNvPr id="9" name="TextBox 8"/>
          <p:cNvSpPr txBox="1"/>
          <p:nvPr/>
        </p:nvSpPr>
        <p:spPr>
          <a:xfrm>
            <a:off x="4783015" y="2209800"/>
            <a:ext cx="6147582" cy="523220"/>
          </a:xfrm>
          <a:prstGeom prst="rect">
            <a:avLst/>
          </a:prstGeom>
          <a:noFill/>
        </p:spPr>
        <p:txBody>
          <a:bodyPr wrap="square" rtlCol="0">
            <a:spAutoFit/>
          </a:bodyPr>
          <a:lstStyle/>
          <a:p>
            <a:pPr algn="r" rtl="1"/>
            <a:r>
              <a:rPr lang="ar-SA" sz="2800" dirty="0" smtClean="0"/>
              <a:t>٢ــ </a:t>
            </a:r>
            <a:r>
              <a:rPr lang="ar-SA" sz="2800" dirty="0" smtClean="0">
                <a:latin typeface="NikoshBAN" panose="02000000000000000000" pitchFamily="2" charset="0"/>
                <a:cs typeface="NikoshBAN" panose="02000000000000000000" pitchFamily="2" charset="0"/>
              </a:rPr>
              <a:t>المانجو له انواع </a:t>
            </a:r>
            <a:r>
              <a:rPr lang="en-US" sz="2800" dirty="0" smtClean="0">
                <a:latin typeface="NikoshBAN" panose="02000000000000000000" pitchFamily="2" charset="0"/>
                <a:cs typeface="NikoshBAN" panose="02000000000000000000" pitchFamily="2" charset="0"/>
              </a:rPr>
              <a:t>……….. </a:t>
            </a:r>
            <a:endParaRPr lang="en-US" sz="2800" dirty="0"/>
          </a:p>
        </p:txBody>
      </p:sp>
      <p:sp>
        <p:nvSpPr>
          <p:cNvPr id="10" name="TextBox 9"/>
          <p:cNvSpPr txBox="1"/>
          <p:nvPr/>
        </p:nvSpPr>
        <p:spPr>
          <a:xfrm>
            <a:off x="3770141" y="2737337"/>
            <a:ext cx="7132321" cy="523220"/>
          </a:xfrm>
          <a:prstGeom prst="rect">
            <a:avLst/>
          </a:prstGeom>
          <a:noFill/>
        </p:spPr>
        <p:txBody>
          <a:bodyPr wrap="square" rtlCol="0">
            <a:spAutoFit/>
          </a:bodyPr>
          <a:lstStyle/>
          <a:p>
            <a:pPr algn="r" rtl="1"/>
            <a:r>
              <a:rPr lang="ar-SA" sz="2800" dirty="0" smtClean="0"/>
              <a:t>٣ــ </a:t>
            </a:r>
            <a:r>
              <a:rPr lang="ar-SA" sz="2800" dirty="0" smtClean="0">
                <a:latin typeface="NikoshBAN" panose="02000000000000000000" pitchFamily="2" charset="0"/>
                <a:cs typeface="NikoshBAN" panose="02000000000000000000" pitchFamily="2" charset="0"/>
              </a:rPr>
              <a:t>طعمه حلو</a:t>
            </a:r>
            <a:r>
              <a:rPr lang="en-US" sz="2800" dirty="0" smtClean="0">
                <a:latin typeface="NikoshBAN" panose="02000000000000000000" pitchFamily="2" charset="0"/>
                <a:cs typeface="NikoshBAN" panose="02000000000000000000" pitchFamily="2" charset="0"/>
              </a:rPr>
              <a:t>………. </a:t>
            </a:r>
            <a:r>
              <a:rPr lang="ar-SA" sz="2800" dirty="0" smtClean="0">
                <a:latin typeface="NikoshBAN" panose="02000000000000000000" pitchFamily="2" charset="0"/>
                <a:cs typeface="NikoshBAN" panose="02000000000000000000" pitchFamily="2" charset="0"/>
              </a:rPr>
              <a:t> يأكل الجميع.</a:t>
            </a:r>
            <a:endParaRPr lang="en-US" sz="2800" dirty="0"/>
          </a:p>
        </p:txBody>
      </p:sp>
      <p:sp>
        <p:nvSpPr>
          <p:cNvPr id="11" name="TextBox 10"/>
          <p:cNvSpPr txBox="1"/>
          <p:nvPr/>
        </p:nvSpPr>
        <p:spPr>
          <a:xfrm>
            <a:off x="3010486" y="3293014"/>
            <a:ext cx="7920111" cy="523220"/>
          </a:xfrm>
          <a:prstGeom prst="rect">
            <a:avLst/>
          </a:prstGeom>
          <a:noFill/>
        </p:spPr>
        <p:txBody>
          <a:bodyPr wrap="square" rtlCol="0">
            <a:spAutoFit/>
          </a:bodyPr>
          <a:lstStyle/>
          <a:p>
            <a:pPr algn="r" rtl="1"/>
            <a:r>
              <a:rPr lang="ar-SA" sz="2800" dirty="0" smtClean="0"/>
              <a:t>٤ــ </a:t>
            </a:r>
            <a:r>
              <a:rPr lang="ar-SA" sz="2800" dirty="0" smtClean="0">
                <a:latin typeface="NikoshBAN" panose="02000000000000000000" pitchFamily="2" charset="0"/>
                <a:cs typeface="NikoshBAN" panose="02000000000000000000" pitchFamily="2" charset="0"/>
              </a:rPr>
              <a:t>يقال للمانجو </a:t>
            </a:r>
            <a:r>
              <a:rPr lang="en-US" sz="2800" dirty="0" smtClean="0">
                <a:latin typeface="NikoshBAN" panose="02000000000000000000" pitchFamily="2" charset="0"/>
                <a:cs typeface="NikoshBAN" panose="02000000000000000000" pitchFamily="2" charset="0"/>
              </a:rPr>
              <a:t>……….</a:t>
            </a:r>
            <a:r>
              <a:rPr lang="ar-SA" sz="2800" dirty="0" smtClean="0">
                <a:latin typeface="NikoshBAN" panose="02000000000000000000" pitchFamily="2" charset="0"/>
                <a:cs typeface="NikoshBAN" panose="02000000000000000000" pitchFamily="2" charset="0"/>
              </a:rPr>
              <a:t> الفواكه فى بلادنا. </a:t>
            </a:r>
            <a:endParaRPr lang="en-US" sz="2800" dirty="0"/>
          </a:p>
        </p:txBody>
      </p:sp>
      <p:sp>
        <p:nvSpPr>
          <p:cNvPr id="12" name="TextBox 11"/>
          <p:cNvSpPr txBox="1"/>
          <p:nvPr/>
        </p:nvSpPr>
        <p:spPr>
          <a:xfrm>
            <a:off x="4965895" y="3750213"/>
            <a:ext cx="5950635" cy="523220"/>
          </a:xfrm>
          <a:prstGeom prst="rect">
            <a:avLst/>
          </a:prstGeom>
          <a:noFill/>
        </p:spPr>
        <p:txBody>
          <a:bodyPr wrap="square" rtlCol="0">
            <a:spAutoFit/>
          </a:bodyPr>
          <a:lstStyle/>
          <a:p>
            <a:pPr algn="r" rtl="1"/>
            <a:r>
              <a:rPr lang="ar-SA" sz="2800" dirty="0" smtClean="0"/>
              <a:t>٥ــ</a:t>
            </a:r>
            <a:r>
              <a:rPr lang="en-US" sz="2800" dirty="0" smtClean="0"/>
              <a:t> </a:t>
            </a:r>
            <a:r>
              <a:rPr lang="ar-SA" sz="2800" dirty="0" smtClean="0">
                <a:latin typeface="NikoshBAN" panose="02000000000000000000" pitchFamily="2" charset="0"/>
                <a:cs typeface="NikoshBAN" panose="02000000000000000000" pitchFamily="2" charset="0"/>
              </a:rPr>
              <a:t>نحن نحب</a:t>
            </a:r>
            <a:r>
              <a:rPr lang="en-US" sz="2800" dirty="0" smtClean="0">
                <a:latin typeface="NikoshBAN" panose="02000000000000000000" pitchFamily="2" charset="0"/>
                <a:cs typeface="NikoshBAN" panose="02000000000000000000" pitchFamily="2" charset="0"/>
              </a:rPr>
              <a:t>………. </a:t>
            </a:r>
            <a:r>
              <a:rPr lang="ar-SA" sz="2800" dirty="0" smtClean="0">
                <a:latin typeface="NikoshBAN" panose="02000000000000000000" pitchFamily="2" charset="0"/>
                <a:cs typeface="NikoshBAN" panose="02000000000000000000" pitchFamily="2" charset="0"/>
              </a:rPr>
              <a:t> مانجو ونأكل ثمارها.</a:t>
            </a:r>
            <a:endParaRPr lang="en-US" sz="2800" dirty="0" smtClean="0"/>
          </a:p>
        </p:txBody>
      </p:sp>
      <p:sp>
        <p:nvSpPr>
          <p:cNvPr id="13" name="TextBox 12"/>
          <p:cNvSpPr txBox="1"/>
          <p:nvPr/>
        </p:nvSpPr>
        <p:spPr>
          <a:xfrm>
            <a:off x="7413674" y="1575583"/>
            <a:ext cx="1083211" cy="584775"/>
          </a:xfrm>
          <a:prstGeom prst="rect">
            <a:avLst/>
          </a:prstGeom>
          <a:noFill/>
        </p:spPr>
        <p:txBody>
          <a:bodyPr wrap="square" rtlCol="0">
            <a:spAutoFit/>
          </a:bodyPr>
          <a:lstStyle/>
          <a:p>
            <a:pPr algn="r" rtl="1"/>
            <a:r>
              <a:rPr lang="ar-SA" sz="3200" b="1" dirty="0" smtClean="0">
                <a:solidFill>
                  <a:srgbClr val="002060"/>
                </a:solidFill>
                <a:latin typeface="NikoshBAN" panose="02000000000000000000" pitchFamily="2" charset="0"/>
                <a:cs typeface="NikoshBAN" panose="02000000000000000000" pitchFamily="2" charset="0"/>
              </a:rPr>
              <a:t>بغرس</a:t>
            </a:r>
            <a:endParaRPr lang="en-US" sz="3200" b="1" dirty="0">
              <a:solidFill>
                <a:srgbClr val="002060"/>
              </a:solidFill>
            </a:endParaRPr>
          </a:p>
        </p:txBody>
      </p:sp>
      <p:sp>
        <p:nvSpPr>
          <p:cNvPr id="14" name="TextBox 13"/>
          <p:cNvSpPr txBox="1"/>
          <p:nvPr/>
        </p:nvSpPr>
        <p:spPr>
          <a:xfrm>
            <a:off x="7076049" y="2110155"/>
            <a:ext cx="1280159" cy="584775"/>
          </a:xfrm>
          <a:prstGeom prst="rect">
            <a:avLst/>
          </a:prstGeom>
          <a:noFill/>
        </p:spPr>
        <p:txBody>
          <a:bodyPr wrap="square" rtlCol="0">
            <a:spAutoFit/>
          </a:bodyPr>
          <a:lstStyle/>
          <a:p>
            <a:pPr algn="r" rtl="1"/>
            <a:r>
              <a:rPr lang="ar-SA" sz="3200" b="1" dirty="0" smtClean="0">
                <a:solidFill>
                  <a:srgbClr val="002060"/>
                </a:solidFill>
                <a:latin typeface="NikoshBAN" panose="02000000000000000000" pitchFamily="2" charset="0"/>
                <a:cs typeface="NikoshBAN" panose="02000000000000000000" pitchFamily="2" charset="0"/>
              </a:rPr>
              <a:t>مختلفة.</a:t>
            </a:r>
            <a:endParaRPr lang="en-US" sz="3200" b="1" dirty="0" smtClean="0">
              <a:solidFill>
                <a:srgbClr val="002060"/>
              </a:solidFill>
            </a:endParaRPr>
          </a:p>
        </p:txBody>
      </p:sp>
      <p:sp>
        <p:nvSpPr>
          <p:cNvPr id="15" name="TextBox 14"/>
          <p:cNvSpPr txBox="1"/>
          <p:nvPr/>
        </p:nvSpPr>
        <p:spPr>
          <a:xfrm>
            <a:off x="8074856" y="2588456"/>
            <a:ext cx="1097280" cy="584775"/>
          </a:xfrm>
          <a:prstGeom prst="rect">
            <a:avLst/>
          </a:prstGeom>
          <a:noFill/>
        </p:spPr>
        <p:txBody>
          <a:bodyPr wrap="square" rtlCol="0">
            <a:spAutoFit/>
          </a:bodyPr>
          <a:lstStyle/>
          <a:p>
            <a:pPr algn="r" rtl="1"/>
            <a:r>
              <a:rPr lang="ar-SA" sz="3200" b="1" dirty="0" smtClean="0">
                <a:solidFill>
                  <a:srgbClr val="002060"/>
                </a:solidFill>
                <a:latin typeface="NikoshBAN" panose="02000000000000000000" pitchFamily="2" charset="0"/>
                <a:cs typeface="NikoshBAN" panose="02000000000000000000" pitchFamily="2" charset="0"/>
              </a:rPr>
              <a:t> ولذيذ</a:t>
            </a:r>
            <a:endParaRPr lang="en-US" sz="3200" b="1" dirty="0">
              <a:solidFill>
                <a:srgbClr val="002060"/>
              </a:solidFill>
            </a:endParaRPr>
          </a:p>
        </p:txBody>
      </p:sp>
      <p:sp>
        <p:nvSpPr>
          <p:cNvPr id="16" name="TextBox 15"/>
          <p:cNvSpPr txBox="1"/>
          <p:nvPr/>
        </p:nvSpPr>
        <p:spPr>
          <a:xfrm>
            <a:off x="7709097" y="3094892"/>
            <a:ext cx="1194192" cy="584775"/>
          </a:xfrm>
          <a:prstGeom prst="rect">
            <a:avLst/>
          </a:prstGeom>
          <a:noFill/>
        </p:spPr>
        <p:txBody>
          <a:bodyPr wrap="square" rtlCol="0">
            <a:spAutoFit/>
          </a:bodyPr>
          <a:lstStyle/>
          <a:p>
            <a:pPr algn="r" rtl="1"/>
            <a:r>
              <a:rPr lang="ar-SA" sz="3200" b="1" dirty="0" smtClean="0">
                <a:solidFill>
                  <a:srgbClr val="002060"/>
                </a:solidFill>
                <a:latin typeface="NikoshBAN" panose="02000000000000000000" pitchFamily="2" charset="0"/>
                <a:cs typeface="NikoshBAN" panose="02000000000000000000" pitchFamily="2" charset="0"/>
              </a:rPr>
              <a:t>ملك</a:t>
            </a:r>
            <a:endParaRPr lang="en-US" sz="3200" b="1" dirty="0">
              <a:solidFill>
                <a:srgbClr val="002060"/>
              </a:solidFill>
            </a:endParaRPr>
          </a:p>
        </p:txBody>
      </p:sp>
      <p:sp>
        <p:nvSpPr>
          <p:cNvPr id="17" name="TextBox 16"/>
          <p:cNvSpPr txBox="1"/>
          <p:nvPr/>
        </p:nvSpPr>
        <p:spPr>
          <a:xfrm>
            <a:off x="7835705" y="3561472"/>
            <a:ext cx="1406770" cy="584775"/>
          </a:xfrm>
          <a:prstGeom prst="rect">
            <a:avLst/>
          </a:prstGeom>
          <a:noFill/>
        </p:spPr>
        <p:txBody>
          <a:bodyPr wrap="square" rtlCol="0">
            <a:spAutoFit/>
          </a:bodyPr>
          <a:lstStyle/>
          <a:p>
            <a:pPr algn="r" rtl="1"/>
            <a:r>
              <a:rPr lang="ar-SA" sz="3200" b="1" dirty="0" smtClean="0">
                <a:solidFill>
                  <a:srgbClr val="002060"/>
                </a:solidFill>
                <a:latin typeface="NikoshBAN" panose="02000000000000000000" pitchFamily="2" charset="0"/>
                <a:cs typeface="NikoshBAN" panose="02000000000000000000" pitchFamily="2" charset="0"/>
              </a:rPr>
              <a:t> اشجار</a:t>
            </a:r>
            <a:endParaRPr lang="en-US" sz="3200" b="1" dirty="0">
              <a:solidFill>
                <a:srgbClr val="002060"/>
              </a:solidFill>
            </a:endParaRPr>
          </a:p>
        </p:txBody>
      </p:sp>
      <p:sp>
        <p:nvSpPr>
          <p:cNvPr id="18" name="TextBox 17"/>
          <p:cNvSpPr txBox="1"/>
          <p:nvPr/>
        </p:nvSpPr>
        <p:spPr>
          <a:xfrm>
            <a:off x="1727199" y="4343400"/>
            <a:ext cx="9147127" cy="523220"/>
          </a:xfrm>
          <a:prstGeom prst="rect">
            <a:avLst/>
          </a:prstGeom>
          <a:noFill/>
        </p:spPr>
        <p:txBody>
          <a:bodyPr wrap="square" rtlCol="0">
            <a:spAutoFit/>
          </a:bodyPr>
          <a:lstStyle/>
          <a:p>
            <a:pPr algn="r" rtl="1">
              <a:buFont typeface="Wingdings" pitchFamily="2" charset="2"/>
              <a:buChar char="v"/>
            </a:pPr>
            <a:r>
              <a:rPr lang="ar-SA" sz="2800" b="1" dirty="0" smtClean="0"/>
              <a:t>(ب)</a:t>
            </a:r>
            <a:r>
              <a:rPr lang="bn-IN" sz="2800" b="1" dirty="0" smtClean="0"/>
              <a:t> </a:t>
            </a:r>
            <a:r>
              <a:rPr lang="ar-SA" sz="2800" b="1" u="sng" dirty="0" smtClean="0"/>
              <a:t>صرف الفعل </a:t>
            </a:r>
            <a:r>
              <a:rPr lang="bn-IN" sz="2800" b="1" u="sng" dirty="0" smtClean="0"/>
              <a:t>’’</a:t>
            </a:r>
            <a:r>
              <a:rPr lang="ar-SA" sz="2800" b="1" u="sng" dirty="0" smtClean="0"/>
              <a:t> تَكْثُرُ</a:t>
            </a:r>
            <a:r>
              <a:rPr lang="bn-IN" sz="2800" b="1" u="sng" dirty="0" smtClean="0"/>
              <a:t> ‘‘ </a:t>
            </a:r>
            <a:r>
              <a:rPr lang="ar-SA" sz="2800" b="1" u="sng" dirty="0" smtClean="0"/>
              <a:t>حسب الضمائر المرفوعة: </a:t>
            </a:r>
            <a:endParaRPr lang="en-US" sz="2800" b="1" u="sng" dirty="0"/>
          </a:p>
        </p:txBody>
      </p:sp>
      <p:sp>
        <p:nvSpPr>
          <p:cNvPr id="19" name="TextBox 18"/>
          <p:cNvSpPr txBox="1"/>
          <p:nvPr/>
        </p:nvSpPr>
        <p:spPr>
          <a:xfrm>
            <a:off x="7765366" y="5029200"/>
            <a:ext cx="3713871" cy="523220"/>
          </a:xfrm>
          <a:prstGeom prst="rect">
            <a:avLst/>
          </a:prstGeom>
          <a:noFill/>
        </p:spPr>
        <p:txBody>
          <a:bodyPr wrap="square" rtlCol="0">
            <a:spAutoFit/>
          </a:bodyPr>
          <a:lstStyle/>
          <a:p>
            <a:pPr algn="r" rtl="1"/>
            <a:r>
              <a:rPr lang="ar-SA" sz="2800" b="1" dirty="0" smtClean="0"/>
              <a:t>يَكْثُرُ  ـ  يَكْثُرَانِ ـ  يَكْثُرُوْنَ ـ </a:t>
            </a:r>
            <a:endParaRPr lang="en-US" sz="2800" b="1" dirty="0"/>
          </a:p>
        </p:txBody>
      </p:sp>
      <p:sp>
        <p:nvSpPr>
          <p:cNvPr id="20" name="TextBox 19"/>
          <p:cNvSpPr txBox="1"/>
          <p:nvPr/>
        </p:nvSpPr>
        <p:spPr>
          <a:xfrm>
            <a:off x="4290646" y="5029200"/>
            <a:ext cx="3235569" cy="523220"/>
          </a:xfrm>
          <a:prstGeom prst="rect">
            <a:avLst/>
          </a:prstGeom>
          <a:noFill/>
        </p:spPr>
        <p:txBody>
          <a:bodyPr wrap="square" rtlCol="0">
            <a:spAutoFit/>
          </a:bodyPr>
          <a:lstStyle/>
          <a:p>
            <a:pPr algn="r" rtl="1"/>
            <a:r>
              <a:rPr lang="ar-SA" sz="2800" b="1" dirty="0" smtClean="0">
                <a:solidFill>
                  <a:srgbClr val="002060"/>
                </a:solidFill>
              </a:rPr>
              <a:t> تَكْثُرُ ـ  تَكْثُرَانِ ـ  يَكْثُرْنَ ـ</a:t>
            </a:r>
            <a:endParaRPr lang="en-US" sz="2800" b="1" dirty="0">
              <a:solidFill>
                <a:srgbClr val="002060"/>
              </a:solidFill>
            </a:endParaRPr>
          </a:p>
        </p:txBody>
      </p:sp>
      <p:sp>
        <p:nvSpPr>
          <p:cNvPr id="21" name="TextBox 20"/>
          <p:cNvSpPr txBox="1"/>
          <p:nvPr/>
        </p:nvSpPr>
        <p:spPr>
          <a:xfrm>
            <a:off x="351693" y="5029200"/>
            <a:ext cx="3601329" cy="523220"/>
          </a:xfrm>
          <a:prstGeom prst="rect">
            <a:avLst/>
          </a:prstGeom>
          <a:noFill/>
        </p:spPr>
        <p:txBody>
          <a:bodyPr wrap="square" rtlCol="0">
            <a:spAutoFit/>
          </a:bodyPr>
          <a:lstStyle/>
          <a:p>
            <a:pPr algn="r" rtl="1"/>
            <a:r>
              <a:rPr lang="ar-SA" sz="2800" b="1" dirty="0" smtClean="0">
                <a:solidFill>
                  <a:srgbClr val="00B050"/>
                </a:solidFill>
              </a:rPr>
              <a:t>تَكْثُرُ ـ  تَكْثُرَانِ ـ  تَكْثُرُوْنَ ـ</a:t>
            </a:r>
            <a:endParaRPr lang="en-US" sz="2800" b="1" dirty="0">
              <a:solidFill>
                <a:srgbClr val="00B050"/>
              </a:solidFill>
            </a:endParaRPr>
          </a:p>
        </p:txBody>
      </p:sp>
      <p:sp>
        <p:nvSpPr>
          <p:cNvPr id="22" name="TextBox 21"/>
          <p:cNvSpPr txBox="1"/>
          <p:nvPr/>
        </p:nvSpPr>
        <p:spPr>
          <a:xfrm>
            <a:off x="7709095" y="5715000"/>
            <a:ext cx="3840480" cy="523220"/>
          </a:xfrm>
          <a:prstGeom prst="rect">
            <a:avLst/>
          </a:prstGeom>
          <a:noFill/>
        </p:spPr>
        <p:txBody>
          <a:bodyPr wrap="square" rtlCol="0">
            <a:spAutoFit/>
          </a:bodyPr>
          <a:lstStyle/>
          <a:p>
            <a:pPr algn="r" rtl="1"/>
            <a:r>
              <a:rPr lang="ar-SA" sz="2800" b="1" dirty="0" smtClean="0">
                <a:solidFill>
                  <a:srgbClr val="7030A0"/>
                </a:solidFill>
              </a:rPr>
              <a:t> تَكْثُرِيْنَ ـ  تَكْثُرَانِ ـ  تَكْثُرْنَ ـ</a:t>
            </a:r>
            <a:endParaRPr lang="en-US" sz="2800" b="1" dirty="0">
              <a:solidFill>
                <a:srgbClr val="7030A0"/>
              </a:solidFill>
            </a:endParaRPr>
          </a:p>
        </p:txBody>
      </p:sp>
      <p:sp>
        <p:nvSpPr>
          <p:cNvPr id="23" name="TextBox 22"/>
          <p:cNvSpPr txBox="1"/>
          <p:nvPr/>
        </p:nvSpPr>
        <p:spPr>
          <a:xfrm>
            <a:off x="5148776" y="5715000"/>
            <a:ext cx="2250830" cy="523220"/>
          </a:xfrm>
          <a:prstGeom prst="rect">
            <a:avLst/>
          </a:prstGeom>
          <a:noFill/>
        </p:spPr>
        <p:txBody>
          <a:bodyPr wrap="square" rtlCol="0">
            <a:spAutoFit/>
          </a:bodyPr>
          <a:lstStyle/>
          <a:p>
            <a:pPr algn="r" rtl="1"/>
            <a:r>
              <a:rPr lang="ar-SA" sz="2800" b="1" dirty="0" smtClean="0">
                <a:solidFill>
                  <a:srgbClr val="C00000"/>
                </a:solidFill>
              </a:rPr>
              <a:t>اَكْثُرُ ـ  نَكْثُرُ ـ </a:t>
            </a:r>
            <a:endParaRPr lang="en-US" sz="2800" b="1" dirty="0">
              <a:solidFill>
                <a:srgbClr val="C00000"/>
              </a:solidFill>
            </a:endParaRPr>
          </a:p>
        </p:txBody>
      </p:sp>
      <p:sp>
        <p:nvSpPr>
          <p:cNvPr id="24" name="Frame 23"/>
          <p:cNvSpPr/>
          <p:nvPr/>
        </p:nvSpPr>
        <p:spPr>
          <a:xfrm>
            <a:off x="1" y="0"/>
            <a:ext cx="12192000" cy="6857999"/>
          </a:xfrm>
          <a:prstGeom prst="frame">
            <a:avLst>
              <a:gd name="adj1" fmla="val 4167"/>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4265</TotalTime>
  <Words>631</Words>
  <Application>Microsoft Office PowerPoint</Application>
  <PresentationFormat>Custom</PresentationFormat>
  <Paragraphs>154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soaib</dc:creator>
  <cp:lastModifiedBy>s</cp:lastModifiedBy>
  <cp:revision>331</cp:revision>
  <dcterms:created xsi:type="dcterms:W3CDTF">2017-04-25T00:35:56Z</dcterms:created>
  <dcterms:modified xsi:type="dcterms:W3CDTF">2021-01-13T13:18:06Z</dcterms:modified>
</cp:coreProperties>
</file>