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25"/>
  </p:notesMasterIdLst>
  <p:sldIdLst>
    <p:sldId id="256" r:id="rId2"/>
    <p:sldId id="257" r:id="rId3"/>
    <p:sldId id="258" r:id="rId4"/>
    <p:sldId id="289" r:id="rId5"/>
    <p:sldId id="260" r:id="rId6"/>
    <p:sldId id="337" r:id="rId7"/>
    <p:sldId id="336" r:id="rId8"/>
    <p:sldId id="335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00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0099"/>
    <a:srgbClr val="FF3399"/>
    <a:srgbClr val="008000"/>
    <a:srgbClr val="1E00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191" autoAdjust="0"/>
    <p:restoredTop sz="89785" autoAdjust="0"/>
  </p:normalViewPr>
  <p:slideViewPr>
    <p:cSldViewPr snapToGrid="0">
      <p:cViewPr>
        <p:scale>
          <a:sx n="62" d="100"/>
          <a:sy n="62" d="100"/>
        </p:scale>
        <p:origin x="-762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A045-4CA9-4982-B420-2DD31E1A6146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572F-DE81-45F4-A833-7236EC55C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57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FDA2-33CB-4224-9250-F44B425F3348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70746" y="4232363"/>
            <a:ext cx="6073254" cy="2532057"/>
          </a:xfrm>
        </p:spPr>
        <p:txBody>
          <a:bodyPr>
            <a:noAutofit/>
          </a:bodyPr>
          <a:lstStyle/>
          <a:p>
            <a:pPr algn="ctr"/>
            <a:r>
              <a:rPr lang="bn-BD" sz="18000" b="1" dirty="0">
                <a:ln w="38100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8000" b="1" dirty="0">
              <a:ln w="38100">
                <a:solidFill>
                  <a:schemeClr val="tx1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soshBAN"/>
            </a:endParaRPr>
          </a:p>
        </p:txBody>
      </p:sp>
      <p:pic>
        <p:nvPicPr>
          <p:cNvPr id="5" name="Picture 4" descr="cell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68300"/>
            <a:ext cx="5905500" cy="4200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3356" y="403286"/>
            <a:ext cx="8680803" cy="809767"/>
          </a:xfrm>
          <a:solidFill>
            <a:srgbClr val="002060"/>
          </a:solidFill>
          <a:ln w="38100">
            <a:noFill/>
          </a:ln>
        </p:spPr>
        <p:txBody>
          <a:bodyPr>
            <a:normAutofit/>
          </a:bodyPr>
          <a:lstStyle/>
          <a:p>
            <a:r>
              <a:rPr lang="en-SG" sz="4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কোষপ্রাচীর</a:t>
            </a:r>
            <a:r>
              <a:rPr lang="en-SG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Cell Wall</a:t>
            </a:r>
            <a:r>
              <a:rPr lang="en-SG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4480560" y="1440180"/>
            <a:ext cx="7117080" cy="5043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algn="just" defTabSz="914400" rtl="0" eaLnBrk="1" fontAlgn="auto" latinLnBrk="0" hangingPunct="1">
              <a:lnSpc>
                <a:spcPct val="85000"/>
              </a:lnSpc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প্রতিটি উদ্ভিদকো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ষের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প্রোটোপ্লাস্টের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চতুর্দিকে</a:t>
            </a:r>
            <a:r>
              <a:rPr kumimoji="0" lang="bn-IN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একটি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সচ্ছিদ্র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পুরু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শক্ত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জড়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আবরণ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থাকে</a:t>
            </a:r>
            <a:r>
              <a:rPr kumimoji="0" lang="bn-IN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এ শক্ত জড় আবরণকে কোষপ্রাচীর বলে।</a:t>
            </a:r>
          </a:p>
          <a:p>
            <a:pPr marL="342900" marR="0" lvl="0" algn="just" defTabSz="914400" rtl="0" eaLnBrk="1" fontAlgn="auto" latinLnBrk="0" hangingPunct="1">
              <a:lnSpc>
                <a:spcPct val="85000"/>
              </a:lnSpc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কোষপ্রাচীর উদ্ভিদ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kumimoji="0" lang="bn-IN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ষের অনন্য বৈশিষ্ট্য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নয়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;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কিন্তু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অন্যতম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বৈশিষ্ট্য</a:t>
            </a:r>
            <a:r>
              <a:rPr kumimoji="0" lang="bn-IN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SG" sz="35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342900" algn="just">
              <a:lnSpc>
                <a:spcPct val="85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পাশাপাশি ব্যাক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ছত্রাকেও কোষপ্রাচীর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algn="just">
              <a:lnSpc>
                <a:spcPct val="85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প্রাণিকোষে কোষপ্রাচীর 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জননকোষ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চলরেণুতেও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কোষপ্রাচীর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SG" sz="35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342900" algn="just">
              <a:lnSpc>
                <a:spcPct val="85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১৬৬৫ সালে </a:t>
            </a:r>
            <a:r>
              <a:rPr lang="bn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রবার্ট হুক 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অনুবীক্ষণ যন্ত্রে যে কোষ দেখেছিলেন তা ছিল মূলত </a:t>
            </a:r>
            <a:r>
              <a:rPr lang="bn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কোষপ্রাচীর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bn-IN" sz="35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8" name="Picture 7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72" y="1752599"/>
            <a:ext cx="4211375" cy="4494685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3101" y="2965914"/>
            <a:ext cx="8131949" cy="1169551"/>
          </a:xfrm>
          <a:prstGeom prst="rect">
            <a:avLst/>
          </a:prstGeom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উদ্ভিদকো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প্রোটোপ্লাস্টের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চতুর্দিকে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সচ্ছিদ্র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bn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কোষপ্রাচীর বলে।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0175" y="683055"/>
            <a:ext cx="9614188" cy="3033388"/>
            <a:chOff x="1400175" y="591615"/>
            <a:chExt cx="9614188" cy="3033388"/>
          </a:xfrm>
        </p:grpSpPr>
        <p:sp>
          <p:nvSpPr>
            <p:cNvPr id="6" name="Rectangle 5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87019" y="1814997"/>
              <a:ext cx="8227344" cy="728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কোষপ্রাচীর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4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Notched Right Arrow 9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</a:t>
              </a:r>
              <a:endPara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43356" y="403286"/>
            <a:ext cx="8680803" cy="809767"/>
          </a:xfrm>
          <a:solidFill>
            <a:srgbClr val="002060"/>
          </a:solidFill>
          <a:ln w="38100">
            <a:noFill/>
          </a:ln>
        </p:spPr>
        <p:txBody>
          <a:bodyPr>
            <a:normAutofit/>
          </a:bodyPr>
          <a:lstStyle/>
          <a:p>
            <a:r>
              <a:rPr lang="en-SG" sz="4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কোষপ্রাচীরের</a:t>
            </a:r>
            <a:r>
              <a:rPr lang="en-SG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SG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502920" y="1706880"/>
            <a:ext cx="6233160" cy="4053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algn="just" defTabSz="914400" rtl="0" eaLnBrk="1" fontAlgn="auto" latinLnBrk="0" hangingPunct="1">
              <a:buClr>
                <a:srgbClr val="C00000"/>
              </a:buClr>
              <a:buSzTx/>
              <a:tabLst/>
              <a:defRPr/>
            </a:pP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শুরুতে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কোষ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প্রাচীর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পাতলা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সূক্ষ্ম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এবং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পরিণত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কোষ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প্রাচীর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মোটা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একাধিক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স্তর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বিশিষ্ট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একটি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বিকশিত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কোষপ্রাচীরে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প্রধানত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তিনটি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ভিন্ন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স্তর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দেখা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marL="342900" marR="0" lvl="0" algn="just" defTabSz="914400" rtl="0" eaLnBrk="1" fontAlgn="auto" latinLnBrk="0" hangingPunct="1"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মধ্যপর্দা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SG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Middle Lamella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marR="0" lvl="0" algn="just" defTabSz="914400" rtl="0" eaLnBrk="1" fontAlgn="auto" latinLnBrk="0" hangingPunct="1"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প্রাচীর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SG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Primary Wall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</a:p>
          <a:p>
            <a:pPr marL="342900" marR="0" lvl="0" algn="just" defTabSz="914400" rtl="0" eaLnBrk="1" fontAlgn="auto" latinLnBrk="0" hangingPunct="1"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গৌণ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প্রাচীর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SG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Secondary Wall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endParaRPr kumimoji="0" lang="bn-IN" sz="35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6" name="Picture 5" descr="১২৩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421" y="1552281"/>
            <a:ext cx="3986784" cy="438302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8499420" y="1843790"/>
            <a:ext cx="1379095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634331" y="2353456"/>
            <a:ext cx="1259174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084037" y="2818151"/>
            <a:ext cx="82445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878515" y="1558979"/>
            <a:ext cx="1469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মধ্যপর্দা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78514" y="2023675"/>
            <a:ext cx="222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প্রাইমারি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প্রাচীর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78515" y="2518350"/>
            <a:ext cx="197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গৌণ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প্রাচীর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কোষপ্রচী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4" y="460248"/>
            <a:ext cx="10681252" cy="593750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868680" y="1082040"/>
            <a:ext cx="5958840" cy="5361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SG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  <a:r>
              <a:rPr kumimoji="0" lang="en-SG" sz="39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মধ্যপর্দা</a:t>
            </a:r>
            <a:r>
              <a:rPr kumimoji="0" lang="en-SG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:</a:t>
            </a:r>
            <a:endParaRPr kumimoji="0" lang="en-US" sz="39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algn="just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SG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 প্রাচীরের যে স্তরটি দুটি পাশাপাশি কোষের মধ্যবর্তী সাধারণ পর্দা হিসেবে অবস্থান করে তার নাম মধ্যপর্দা।</a:t>
            </a:r>
            <a:endParaRPr kumimoji="0" lang="en-SG" sz="3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SG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মাইটোসিস কোষ বিভাজনের টেলোফেজ পর্যায়ে এর সূচনা ঘটে।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SG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সাইটোপ্লাজম থেকে আসা ফ্রাগমোপ্লাস্ট ও গলগি বডি থেকে আসা পেকটিন জাতীয় ভেসিকল মিলিতভাবে মধ্যপর্দা সৃষ্টি করে।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SG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এটি বিগলিত হয়ে গেলে দুটি কোষ পৃথক হয়ে যায়।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 descr="সেলওয়া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451" y="1304144"/>
            <a:ext cx="4783158" cy="433215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1000125" y="832167"/>
            <a:ext cx="6105525" cy="5032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SG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  <a:r>
              <a:rPr kumimoji="0" lang="bn-IN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 প্রাচীর</a:t>
            </a:r>
            <a:r>
              <a:rPr kumimoji="0" lang="en-SG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: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5380038" algn="l"/>
              </a:tabLst>
              <a:defRPr/>
            </a:pPr>
            <a:r>
              <a:rPr kumimoji="0" lang="bn-IN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মধ্যপর্দার উপর সেলুলোজ, হেমিসেলুলোজ এবং গ্লাইকোপ্রোটিন ইত্যাদি জমা হয়ে একটি পাতলা স্তর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(১-৩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মাইক্রোমিটার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পুরু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r>
              <a:rPr kumimoji="0" lang="bn-IN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তৈরি করে এটি প্রাথমিক প্রাচীর।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 descr="সেলওয়া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451" y="1304144"/>
            <a:ext cx="4783158" cy="433215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899160" y="685800"/>
            <a:ext cx="6446520" cy="5757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SG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  <a:r>
              <a:rPr kumimoji="0" lang="bn-IN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গৌ</a:t>
            </a:r>
            <a:r>
              <a:rPr kumimoji="0" lang="en-SG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bn-IN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প্রাচীর</a:t>
            </a:r>
            <a:r>
              <a:rPr kumimoji="0" lang="bn-I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কোনো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কোনো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কোষে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যেমন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: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ট্রাকিড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ফাইবার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প্রাচীরের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উপর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আরও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একটি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স্তর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(১-১০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মাইক্রোমিটার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পুরু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তৈরি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এট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কোষের বৃদ্ধি পূর্ণাঙ্গ হবার পর তৈরি হয়।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এতে সাধারণত সেলুলোজ ও লিগনিন জমা হয়।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এটি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আবার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তিন স্ত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রে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বিভক্ত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SG" sz="3500" b="1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ভেতরের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টারশিয়ারি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 descr="সেলওয়া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261" y="1499016"/>
            <a:ext cx="4567999" cy="413728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 txBox="1">
            <a:spLocks/>
          </p:cNvSpPr>
          <p:nvPr/>
        </p:nvSpPr>
        <p:spPr>
          <a:xfrm>
            <a:off x="502920" y="1219200"/>
            <a:ext cx="6233160" cy="454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algn="just" defTabSz="914400" rtl="0" eaLnBrk="1" fontAlgn="auto" latinLnBrk="0" hangingPunct="1">
              <a:buClr>
                <a:srgbClr val="C00000"/>
              </a:buClr>
              <a:buSzTx/>
              <a:tabLst/>
              <a:defRPr/>
            </a:pP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পিট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কূপ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মধ্য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গর্ত</a:t>
            </a:r>
            <a:endParaRPr kumimoji="0" lang="en-SG" sz="35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342900" marR="0" lvl="0" algn="just" defTabSz="914400" rtl="0" eaLnBrk="1" fontAlgn="auto" latinLnBrk="0" hangingPunct="1">
              <a:buClr>
                <a:srgbClr val="C00000"/>
              </a:buClr>
              <a:buSzTx/>
              <a:tabLst/>
              <a:defRPr/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পেয়ার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থাকালে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algn="just" defTabSz="914400" rtl="0" eaLnBrk="1" fontAlgn="auto" latinLnBrk="0" hangingPunct="1">
              <a:buClr>
                <a:srgbClr val="C00000"/>
              </a:buClr>
              <a:buSzTx/>
              <a:tabLst/>
              <a:defRPr/>
            </a:pP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পিট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মেমব্রেন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পিট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পেয়ারের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মাঝে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অবস্থিত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মধ্যপর্দা</a:t>
            </a:r>
            <a:endParaRPr kumimoji="0" lang="en-SG" sz="35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342900" marR="0" lvl="0" algn="just" defTabSz="914400" rtl="0" eaLnBrk="1" fontAlgn="auto" latinLnBrk="0" hangingPunct="1">
              <a:buClr>
                <a:srgbClr val="C00000"/>
              </a:buClr>
              <a:buSzTx/>
              <a:tabLst/>
              <a:defRPr/>
            </a:pP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প্লাজমোডেজমাটা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: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পিট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পেয়ারের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ছিদ্রপথে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দুটি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কোষের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সাইটোপ্লাজম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প্রোটোপ্লাজমের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সূত্রব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অংশ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দিয়ে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যুক্ত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অংশ</a:t>
            </a:r>
            <a:endParaRPr kumimoji="0" lang="bn-IN" sz="35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6" name="Picture 5" descr="১২৩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779" y="1162537"/>
            <a:ext cx="3986784" cy="4383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24077" y="2578309"/>
            <a:ext cx="670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পিট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974767" y="2773180"/>
            <a:ext cx="1034322" cy="209863"/>
            <a:chOff x="7974767" y="2773180"/>
            <a:chExt cx="1034322" cy="209863"/>
          </a:xfrm>
        </p:grpSpPr>
        <p:sp>
          <p:nvSpPr>
            <p:cNvPr id="8" name="Rectangle 7"/>
            <p:cNvSpPr/>
            <p:nvPr/>
          </p:nvSpPr>
          <p:spPr>
            <a:xfrm>
              <a:off x="7974767" y="2773180"/>
              <a:ext cx="614597" cy="20986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8" idx="3"/>
            </p:cNvCxnSpPr>
            <p:nvPr/>
          </p:nvCxnSpPr>
          <p:spPr>
            <a:xfrm flipV="1">
              <a:off x="8589364" y="2878111"/>
              <a:ext cx="419725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974767" y="2773180"/>
            <a:ext cx="1034322" cy="209863"/>
            <a:chOff x="7974767" y="2773180"/>
            <a:chExt cx="1034322" cy="209863"/>
          </a:xfrm>
        </p:grpSpPr>
        <p:sp>
          <p:nvSpPr>
            <p:cNvPr id="11" name="Rectangle 10"/>
            <p:cNvSpPr/>
            <p:nvPr/>
          </p:nvSpPr>
          <p:spPr>
            <a:xfrm>
              <a:off x="7974767" y="2773180"/>
              <a:ext cx="614597" cy="20986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11" idx="3"/>
            </p:cNvCxnSpPr>
            <p:nvPr/>
          </p:nvCxnSpPr>
          <p:spPr>
            <a:xfrm flipV="1">
              <a:off x="8589364" y="2878111"/>
              <a:ext cx="419725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255237" y="2788171"/>
            <a:ext cx="614597" cy="2098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009087" y="2578311"/>
            <a:ext cx="155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পিট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পেয়ার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9473784" y="4242217"/>
            <a:ext cx="44970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994096" y="3522690"/>
            <a:ext cx="1790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পিট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মেমব্রেন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09087" y="3522690"/>
            <a:ext cx="2294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প্লাজমোডেজমাটা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 rot="16200000">
            <a:off x="9278913" y="4227227"/>
            <a:ext cx="846945" cy="277317"/>
            <a:chOff x="7974767" y="2773180"/>
            <a:chExt cx="1034322" cy="209863"/>
          </a:xfrm>
        </p:grpSpPr>
        <p:sp>
          <p:nvSpPr>
            <p:cNvPr id="34" name="Rectangle 33"/>
            <p:cNvSpPr/>
            <p:nvPr/>
          </p:nvSpPr>
          <p:spPr>
            <a:xfrm>
              <a:off x="7974767" y="2773180"/>
              <a:ext cx="614597" cy="20986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3"/>
            </p:cNvCxnSpPr>
            <p:nvPr/>
          </p:nvCxnSpPr>
          <p:spPr>
            <a:xfrm flipV="1">
              <a:off x="8589364" y="2878111"/>
              <a:ext cx="419725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0" grpId="0" animBg="1"/>
      <p:bldP spid="20" grpId="1" animBg="1"/>
      <p:bldP spid="24" grpId="0"/>
      <p:bldP spid="24" grpId="1"/>
      <p:bldP spid="27" grpId="0"/>
      <p:bldP spid="27" grpId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43356" y="403286"/>
            <a:ext cx="8680803" cy="809767"/>
          </a:xfrm>
          <a:solidFill>
            <a:srgbClr val="002060"/>
          </a:solidFill>
          <a:ln w="38100">
            <a:noFill/>
          </a:ln>
        </p:spPr>
        <p:txBody>
          <a:bodyPr>
            <a:normAutofit/>
          </a:bodyPr>
          <a:lstStyle/>
          <a:p>
            <a:r>
              <a:rPr lang="en-SG" sz="4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কোষপ্রাচীরের</a:t>
            </a:r>
            <a:r>
              <a:rPr lang="en-SG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SG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746760" y="1706880"/>
            <a:ext cx="10424160" cy="4053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algn="just" defTabSz="914400" rtl="0" eaLnBrk="1" fontAlgn="auto" latinLnBrk="0" hangingPunct="1">
              <a:buClr>
                <a:srgbClr val="C00000"/>
              </a:buClr>
              <a:buSzTx/>
              <a:tabLst/>
              <a:defRPr/>
            </a:pP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মধ্যপর্দা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: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পেকটিক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অ্যাসিড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পেকটিন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প্রোপেকটিন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algn="just" defTabSz="914400" rtl="0" eaLnBrk="1" fontAlgn="auto" latinLnBrk="0" hangingPunct="1">
              <a:buClr>
                <a:srgbClr val="C00000"/>
              </a:buClr>
              <a:buSzTx/>
              <a:tabLst/>
              <a:defRPr/>
            </a:pP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প্রাচীর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সেলুলোজ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হেমিসেলুলোজ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গ্লাইকোপ্রোটিন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এবং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কিছু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পেকটিক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পদার্থ</a:t>
            </a:r>
            <a:endParaRPr kumimoji="0" lang="en-SG" sz="35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342900" marR="0" lvl="0" algn="just" defTabSz="914400" rtl="0" eaLnBrk="1" fontAlgn="auto" latinLnBrk="0" hangingPunct="1">
              <a:buClr>
                <a:srgbClr val="C00000"/>
              </a:buClr>
              <a:buSzTx/>
              <a:tabLst/>
              <a:defRPr/>
            </a:pPr>
            <a:r>
              <a:rPr lang="en-SG" sz="3500" b="1" baseline="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গৌণ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সেলুলোজ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হেমিসেলুলোজের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লিগনিন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সুবেরিন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কিছু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কিছু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ক্ষেত্রে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কিউটিন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জমা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algn="just" defTabSz="914400" rtl="0" eaLnBrk="1" fontAlgn="auto" latinLnBrk="0" hangingPunct="1">
              <a:buClr>
                <a:srgbClr val="C00000"/>
              </a:buClr>
              <a:buSzTx/>
              <a:tabLst/>
              <a:defRPr/>
            </a:pP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সাধারণত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কোষপ্রাচীরে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৪০%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সেলুলোজ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২০%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হেমিসেলুলোজ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৩০%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পেকটিন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এবং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১০%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গ্লাইকোপ্রোটিন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থাকে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bn-IN" sz="35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73836" y="213360"/>
            <a:ext cx="8680803" cy="786333"/>
          </a:xfrm>
          <a:solidFill>
            <a:srgbClr val="002060"/>
          </a:solidFill>
          <a:ln w="38100">
            <a:noFill/>
          </a:ln>
        </p:spPr>
        <p:txBody>
          <a:bodyPr>
            <a:normAutofit/>
          </a:bodyPr>
          <a:lstStyle/>
          <a:p>
            <a:r>
              <a:rPr lang="en-SG" sz="4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কোষপ্রাচীরের</a:t>
            </a:r>
            <a:r>
              <a:rPr lang="en-SG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সূক্ষ্ম</a:t>
            </a:r>
            <a:r>
              <a:rPr lang="en-SG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594360" y="1158240"/>
            <a:ext cx="10972800" cy="3672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algn="just">
              <a:lnSpc>
                <a:spcPct val="90000"/>
              </a:lnSpc>
              <a:buClr>
                <a:srgbClr val="C00000"/>
              </a:buClr>
            </a:pP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প্রাচীরের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প্রধান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উপাদান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সেলুলোজ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(৬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কার্বনবিশিষ্ট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Symbol"/>
              </a:rPr>
              <a:t>-</a:t>
            </a:r>
            <a:r>
              <a:rPr kumimoji="0" lang="en-SG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গ্লুকোজের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৩০০০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অণুর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পলিমার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)।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সেলুলোজ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অনুগুলো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সমান্তরালভাবে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চেইনের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মতো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জড়াজড়ি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গঠন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মাইসেলি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(১০০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সেলুলোজ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</a:t>
            </a:r>
            <a:r>
              <a:rPr lang="en-SG" sz="3600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Å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মাইসেলি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গাঠনিক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২০টি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মাইসেলি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মাইক্রোফাইব্রিল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২৫০</a:t>
            </a:r>
            <a:r>
              <a:rPr lang="en-SG" sz="3600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 Å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 ২৫০টি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মাইক্রোফাইব্রিল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ম্যাক্রোফাইব্রিল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.৪ </a:t>
            </a:r>
            <a:r>
              <a:rPr lang="en-SG" sz="3500" b="1" dirty="0" smtClean="0">
                <a:solidFill>
                  <a:srgbClr val="002060"/>
                </a:solidFill>
                <a:latin typeface="Cambria Math"/>
                <a:ea typeface="Cambria Math"/>
                <a:cs typeface="NikoshBAN" panose="02000000000000000000" pitchFamily="2" charset="0"/>
              </a:rPr>
              <a:t>𝜇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m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ম্যাক্রোফাইব্রিল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তন্তু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ম্যাক্রোফাইব্রিলই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কোষপ্রাচীরের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গঠনমূলক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মাইক্রোক্যাপিলারিজ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 descr="১০১.jpg"/>
          <p:cNvPicPr>
            <a:picLocks noChangeAspect="1"/>
          </p:cNvPicPr>
          <p:nvPr/>
        </p:nvPicPr>
        <p:blipFill>
          <a:blip r:embed="rId2"/>
          <a:srcRect t="3269"/>
          <a:stretch>
            <a:fillRect/>
          </a:stretch>
        </p:blipFill>
        <p:spPr>
          <a:xfrm>
            <a:off x="2747010" y="4831080"/>
            <a:ext cx="6351270" cy="200236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9389" y="683525"/>
            <a:ext cx="3935661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0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0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3791" y="1674806"/>
            <a:ext cx="5996099" cy="4391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কলেজ,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99" y="2164079"/>
            <a:ext cx="2788779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188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63276" y="631886"/>
            <a:ext cx="8680803" cy="809767"/>
          </a:xfrm>
          <a:solidFill>
            <a:srgbClr val="002060"/>
          </a:solidFill>
          <a:ln w="38100">
            <a:noFill/>
          </a:ln>
        </p:spPr>
        <p:txBody>
          <a:bodyPr>
            <a:normAutofit/>
          </a:bodyPr>
          <a:lstStyle/>
          <a:p>
            <a:r>
              <a:rPr lang="en-SG" sz="4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কোষপ্রাচীরের</a:t>
            </a:r>
            <a:r>
              <a:rPr lang="en-SG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903749" y="1627930"/>
            <a:ext cx="9398834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57250" marR="0" lvl="0" indent="-514350" algn="just" defTabSz="914400" rtl="0" eaLnBrk="1" fontAlgn="auto" latinLnBrk="0" hangingPunct="1">
              <a:lnSpc>
                <a:spcPct val="90000"/>
              </a:lnSpc>
              <a:buClr>
                <a:srgbClr val="C00000"/>
              </a:buClr>
              <a:buSzTx/>
              <a:buAutoNum type="arabicPeriod"/>
              <a:tabLst/>
              <a:defRPr/>
            </a:pP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সজীব</a:t>
            </a:r>
            <a:r>
              <a:rPr kumimoji="0" lang="en-SG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প্রোটোপ্লাজমকে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বাহ্যিক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আঘাত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রক্ষা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;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কোষকে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দৃঢ়তা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যান্ত্রিক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শক্তি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প্রদান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857250" marR="0" lvl="0" indent="-514350" algn="just" defTabSz="914400" rtl="0" eaLnBrk="1" fontAlgn="auto" latinLnBrk="0" hangingPunct="1">
              <a:lnSpc>
                <a:spcPct val="90000"/>
              </a:lnSpc>
              <a:buClr>
                <a:srgbClr val="C00000"/>
              </a:buClr>
              <a:buSzTx/>
              <a:buAutoNum type="arabicPeriod"/>
              <a:tabLst/>
              <a:defRPr/>
            </a:pPr>
            <a:r>
              <a:rPr lang="en-SG" sz="3500" b="1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857250" marR="0" lvl="0" indent="-514350" algn="just" defTabSz="914400" rtl="0" eaLnBrk="1" fontAlgn="auto" latinLnBrk="0" hangingPunct="1">
              <a:lnSpc>
                <a:spcPct val="90000"/>
              </a:lnSpc>
              <a:buClr>
                <a:srgbClr val="C00000"/>
              </a:buClr>
              <a:buSzTx/>
              <a:buAutoNum type="arabicPeriod"/>
              <a:tabLst/>
              <a:defRPr/>
            </a:pPr>
            <a:r>
              <a:rPr kumimoji="0" lang="en-SG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ভেদ্য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হওয়ায়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এর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ভেতর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দিয়ে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পানি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খনিজ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লবণ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সহজেই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অতিক্রম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857250" marR="0" lvl="0" indent="-514350" algn="just" defTabSz="914400" rtl="0" eaLnBrk="1" fontAlgn="auto" latinLnBrk="0" hangingPunct="1">
              <a:lnSpc>
                <a:spcPct val="90000"/>
              </a:lnSpc>
              <a:buClr>
                <a:srgbClr val="C00000"/>
              </a:buClr>
              <a:buSzTx/>
              <a:buAutoNum type="arabicPeriod"/>
              <a:tabLst/>
              <a:defRPr/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প্লাজমোডেজমাটার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857250" marR="0" lvl="0" indent="-514350" algn="just" defTabSz="914400" rtl="0" eaLnBrk="1" fontAlgn="auto" latinLnBrk="0" hangingPunct="1">
              <a:lnSpc>
                <a:spcPct val="90000"/>
              </a:lnSpc>
              <a:buClr>
                <a:srgbClr val="C00000"/>
              </a:buClr>
              <a:buSzTx/>
              <a:buAutoNum type="arabicPeriod"/>
              <a:tabLst/>
              <a:defRPr/>
            </a:pP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শোষণ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সংবহন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ক্ষরণে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857250" marR="0" lvl="0" indent="-514350" algn="just" defTabSz="914400" rtl="0" eaLnBrk="1" fontAlgn="auto" latinLnBrk="0" hangingPunct="1">
              <a:lnSpc>
                <a:spcPct val="90000"/>
              </a:lnSpc>
              <a:buClr>
                <a:srgbClr val="C00000"/>
              </a:buClr>
              <a:buSzTx/>
              <a:buAutoNum type="arabicPeriod"/>
              <a:tabLst/>
              <a:defRPr/>
            </a:pP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গৌণ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প্রাচীর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পানি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গ্যাসের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জন্য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SG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অভেদ্য</a:t>
            </a:r>
            <a:r>
              <a:rPr kumimoji="0" lang="en-SG" sz="3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bn-IN" sz="35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6" name="Picture 5" descr="th (3).jpg"/>
          <p:cNvPicPr>
            <a:picLocks noChangeAspect="1"/>
          </p:cNvPicPr>
          <p:nvPr/>
        </p:nvPicPr>
        <p:blipFill>
          <a:blip r:embed="rId2"/>
          <a:srcRect l="2369" r="3672"/>
          <a:stretch>
            <a:fillRect/>
          </a:stretch>
        </p:blipFill>
        <p:spPr>
          <a:xfrm>
            <a:off x="344773" y="2803161"/>
            <a:ext cx="1783830" cy="2527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2125" y="1512036"/>
            <a:ext cx="996214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কোষপ্রাচীরের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indent="3175" algn="just"/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সেলুলোজ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/>
            <a:endParaRPr lang="bn-IN" sz="1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কোষপ্রাচীরের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23838" indent="-223838" algn="just"/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মধ্যপর্দা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প্রচীর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23838" indent="-223838" algn="just"/>
            <a:endParaRPr lang="en-SG" sz="1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কোষপ্রাচীরের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23838" indent="-223838" algn="just"/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আঘাত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দৃঢ়তা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23838" indent="-223838" algn="just"/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1326" y="417095"/>
            <a:ext cx="7267074" cy="7848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07899" y="1588227"/>
            <a:ext cx="10852684" cy="3033388"/>
            <a:chOff x="607899" y="1588227"/>
            <a:chExt cx="10852684" cy="3033388"/>
          </a:xfrm>
        </p:grpSpPr>
        <p:sp>
          <p:nvSpPr>
            <p:cNvPr id="4" name="Rectangle 3"/>
            <p:cNvSpPr/>
            <p:nvPr/>
          </p:nvSpPr>
          <p:spPr>
            <a:xfrm>
              <a:off x="2068673" y="2636520"/>
              <a:ext cx="9300469" cy="853440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843FBDA-4030-4A72-A127-46D4C1E80BF2}"/>
                </a:ext>
              </a:extLst>
            </p:cNvPr>
            <p:cNvSpPr/>
            <p:nvPr/>
          </p:nvSpPr>
          <p:spPr>
            <a:xfrm>
              <a:off x="2498905" y="2737804"/>
              <a:ext cx="896167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Font typeface="Wingdings" pitchFamily="2" charset="2"/>
                <a:buChar char="v"/>
              </a:pP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কোষপ্রাচীরের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সচিত্র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গঠন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SG" sz="40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l-communication-f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0552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" y="3272444"/>
            <a:ext cx="12191999" cy="3311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16000" b="1" dirty="0" err="1" smtClean="0">
                <a:ln w="28575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SG" sz="16000" b="1" dirty="0" smtClean="0">
                <a:ln w="28575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0" b="1" dirty="0" smtClean="0">
                <a:ln w="28575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000" b="1" dirty="0">
              <a:ln w="28575">
                <a:solidFill>
                  <a:schemeClr val="tx1"/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682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90" y="237180"/>
            <a:ext cx="8825659" cy="1981200"/>
          </a:xfrm>
        </p:spPr>
        <p:txBody>
          <a:bodyPr>
            <a:normAutofit/>
          </a:bodyPr>
          <a:lstStyle/>
          <a:p>
            <a:pPr algn="ctr"/>
            <a:r>
              <a:rPr lang="bn-BD" sz="5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349496" y="2037809"/>
            <a:ext cx="6699504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জীববিজ্ঞান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১৪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জানুয়ারি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২০</a:t>
            </a:r>
            <a:r>
              <a:rPr lang="bn-IN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BD" sz="4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4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98" y="2440304"/>
            <a:ext cx="2519064" cy="3213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83159" y="765602"/>
            <a:ext cx="3140419" cy="735943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 algn="ctr"/>
            <a:r>
              <a:rPr lang="en-SG" sz="55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SG" sz="55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5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5680" y="5684520"/>
            <a:ext cx="5135880" cy="784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SG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SG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en-SG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প্রাচীর</a:t>
            </a:r>
            <a:endParaRPr lang="en-US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plant-c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5" y="1713547"/>
            <a:ext cx="5695950" cy="3857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99750" y="1361212"/>
            <a:ext cx="11717295" cy="4434839"/>
            <a:chOff x="99750" y="1361212"/>
            <a:chExt cx="11717295" cy="443483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B225AB4E-9EB4-4B0D-8B51-99C33E5CE775}"/>
                </a:ext>
              </a:extLst>
            </p:cNvPr>
            <p:cNvSpPr/>
            <p:nvPr/>
          </p:nvSpPr>
          <p:spPr>
            <a:xfrm>
              <a:off x="1740548" y="1376979"/>
              <a:ext cx="10076497" cy="441864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7D61CC0A-49F3-49E4-8BA3-A3422587A14B}"/>
                </a:ext>
              </a:extLst>
            </p:cNvPr>
            <p:cNvSpPr/>
            <p:nvPr/>
          </p:nvSpPr>
          <p:spPr>
            <a:xfrm>
              <a:off x="864415" y="1361212"/>
              <a:ext cx="816466" cy="44348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E66CFF82-C205-45CC-9E5B-CF29E78990C6}"/>
                </a:ext>
              </a:extLst>
            </p:cNvPr>
            <p:cNvSpPr/>
            <p:nvPr/>
          </p:nvSpPr>
          <p:spPr>
            <a:xfrm>
              <a:off x="212640" y="2495536"/>
              <a:ext cx="2089787" cy="20135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Notched Right Arrow 7"/>
            <p:cNvSpPr/>
            <p:nvPr/>
          </p:nvSpPr>
          <p:spPr>
            <a:xfrm rot="16200000">
              <a:off x="203982" y="3502349"/>
              <a:ext cx="2117588" cy="1528761"/>
            </a:xfrm>
            <a:prstGeom prst="notch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FF2F21DA-04F9-4CAF-8758-9852D1F9674E}"/>
                </a:ext>
              </a:extLst>
            </p:cNvPr>
            <p:cNvSpPr/>
            <p:nvPr/>
          </p:nvSpPr>
          <p:spPr>
            <a:xfrm>
              <a:off x="353379" y="2649721"/>
              <a:ext cx="1786189" cy="170838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1F8E02A4-19AA-491A-8B8E-198490D326B3}"/>
                </a:ext>
              </a:extLst>
            </p:cNvPr>
            <p:cNvSpPr/>
            <p:nvPr/>
          </p:nvSpPr>
          <p:spPr>
            <a:xfrm>
              <a:off x="99750" y="2924869"/>
              <a:ext cx="230417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bn-BD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bn-BD" sz="6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11899" y="2558159"/>
              <a:ext cx="756788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 </a:t>
              </a:r>
              <a:endPara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33880" y="3257433"/>
              <a:ext cx="726756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00706" y="4003010"/>
              <a:ext cx="767981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2780868" y="2339373"/>
              <a:ext cx="11226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2738766" y="1698533"/>
              <a:ext cx="8876857" cy="2980132"/>
              <a:chOff x="1985250" y="1632988"/>
              <a:chExt cx="9002968" cy="2980132"/>
            </a:xfrm>
          </p:grpSpPr>
          <p:sp>
            <p:nvSpPr>
              <p:cNvPr id="16" name="TextBox 18"/>
              <p:cNvSpPr txBox="1"/>
              <p:nvPr/>
            </p:nvSpPr>
            <p:spPr>
              <a:xfrm>
                <a:off x="1985250" y="1632988"/>
                <a:ext cx="49621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IN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4000" b="1" u="sng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4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..</a:t>
                </a:r>
                <a:r>
                  <a:rPr lang="bn-IN" sz="4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030186" y="2476828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আদর্শ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কোষের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বিভিন্ন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চিহ্নিত</a:t>
                </a:r>
                <a:r>
                  <a:rPr lang="bn-BD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করতে পারবে;</a:t>
                </a:r>
                <a:endParaRPr lang="en-US" sz="35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2030186" y="3196356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কোষপ্রাচীরের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বর্ণনা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bn-BD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2030186" y="3907385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SG" sz="3600" b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কোষপ্রাচীরর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r>
                  <a:rPr lang="bn-BD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বর্ণনা করতে পারবে</a:t>
                </a:r>
                <a:r>
                  <a:rPr lang="bn-BD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647099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357" y="403286"/>
            <a:ext cx="8596668" cy="809767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SG" sz="4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SG" sz="45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সূক্ষ্ম</a:t>
            </a:r>
            <a:r>
              <a:rPr lang="en-SG" sz="45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u="sng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5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698" y="1129989"/>
            <a:ext cx="10979612" cy="520154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স্বাভাবিক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আলোক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অণুবীক্ষণযন্ত্রে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দেখলে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গোলাকার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আয়তাকার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বেলনাকার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কোষঝিল্লি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দ্বারা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আবৃত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নিউক্লিয়াসযুক্ত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সাইটোপ্লাজম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মনে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ইলেকট্রন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অণুবীক্ষণযন্ত্রে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দেখলে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অত্যন্ত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জটিল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অসংখ্য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অঙ্গাণু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দেখা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যায়</a:t>
            </a:r>
            <a:r>
              <a:rPr lang="en-SG" sz="3500" b="1" spc="-1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500" b="1" spc="-1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একটি</a:t>
            </a:r>
            <a:r>
              <a:rPr lang="en-SG" sz="35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আদর্শ</a:t>
            </a:r>
            <a:r>
              <a:rPr lang="en-SG" sz="35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উদ্ভিদকোষের</a:t>
            </a:r>
            <a:r>
              <a:rPr lang="en-SG" sz="35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গঠন</a:t>
            </a:r>
            <a:r>
              <a:rPr lang="en-SG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উদ্ভিদদেহের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বিভিন্ন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অঙ্গ-প্রত্যঙ্গের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কাজের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মধ্যে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যেমন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ভিন্নতা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রয়েছে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তেমনই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একই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উদ্ভিদের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বিভিন্ন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অঙ্গের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কোষের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মধ্যেও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ভিন্নতা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রয়েছে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তাই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একক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কোনো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উদ্ভিদকোষই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আদর্শ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নয়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তবুও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একটি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উদ্ভিদকোষে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সকল</a:t>
            </a:r>
            <a:r>
              <a:rPr lang="en-SG" sz="3500" b="1" spc="-1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প্রকার</a:t>
            </a:r>
            <a:r>
              <a:rPr lang="en-SG" sz="3500" b="1" spc="-1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উপাদান</a:t>
            </a:r>
            <a:r>
              <a:rPr lang="en-SG" sz="3500" b="1" spc="-1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spc="-1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অঙ্গাণুর</a:t>
            </a:r>
            <a:r>
              <a:rPr lang="en-SG" sz="3500" b="1" spc="-1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উপস্থিতি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ধরে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নিয়ে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আদর্শ</a:t>
            </a:r>
            <a:r>
              <a:rPr lang="en-SG" sz="3500" b="1" spc="-1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500" b="1" spc="-1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বিবেচনা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করা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spc="-1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spc="-1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058" y="433137"/>
            <a:ext cx="8337884" cy="599172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0" y="91440"/>
            <a:ext cx="187452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উদ্ভিদকোষ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9280" y="1264920"/>
            <a:ext cx="298704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কোষপ্রাচীর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মৃত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1920" y="1264920"/>
            <a:ext cx="295656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প্রোটোপ্লাস্ট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জীবিত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7640" y="2377440"/>
            <a:ext cx="303276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প্রোটোপ্লাজম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সজীব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0" y="2377440"/>
            <a:ext cx="303276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নির্জীব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বস্তুসমূহ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480" y="3550920"/>
            <a:ext cx="163068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কোষঝিল্লি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4120" y="3550920"/>
            <a:ext cx="196596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সাইটোপ্লাজম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6280" y="3550920"/>
            <a:ext cx="170688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0360" y="3550920"/>
            <a:ext cx="166116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12480" y="3550920"/>
            <a:ext cx="178308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56520" y="3550920"/>
            <a:ext cx="178308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" y="4724400"/>
            <a:ext cx="762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ধাত্র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8680" y="4724400"/>
            <a:ext cx="199644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কোষীয়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অঙ্গাণু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0840" y="4724400"/>
            <a:ext cx="147828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কোষগহ্বর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34840" y="4724400"/>
            <a:ext cx="184404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নিউক্লিওঝিল্লি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4600" y="4724400"/>
            <a:ext cx="1981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নিউক্লিওপ্লাজম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51520" y="4724400"/>
            <a:ext cx="185928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ক্রোমাটিন</a:t>
            </a:r>
            <a:r>
              <a:rPr lang="en-SG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56520" y="4724400"/>
            <a:ext cx="187452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নিউক্লিওলাস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867400"/>
            <a:ext cx="1889760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মাইটোকন্ড্রিয়া</a:t>
            </a:r>
            <a:endParaRPr lang="en-US" sz="30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20240" y="5867400"/>
            <a:ext cx="1295400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গলগি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endParaRPr lang="en-US" sz="30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46120" y="5867400"/>
            <a:ext cx="1005840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প্লাস্টিড</a:t>
            </a:r>
            <a:endParaRPr lang="en-US" sz="30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2440" y="5867400"/>
            <a:ext cx="1905000" cy="854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এন্ডোপ্লাজমিক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রটিকুলাম</a:t>
            </a:r>
            <a:endParaRPr lang="en-US" sz="30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17920" y="5867400"/>
            <a:ext cx="1554480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রাইবোসোম</a:t>
            </a:r>
            <a:endParaRPr lang="en-US" sz="30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02880" y="5852160"/>
            <a:ext cx="1615440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লাইসোসোম</a:t>
            </a:r>
            <a:endParaRPr lang="en-US" sz="30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942320" y="5852160"/>
            <a:ext cx="1219200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সেন্ট্রিওল</a:t>
            </a:r>
            <a:endParaRPr lang="en-US" sz="30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48800" y="5852160"/>
            <a:ext cx="146304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SG" sz="30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টিউবিউলস</a:t>
            </a:r>
            <a:endParaRPr lang="en-US" sz="30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3230880" y="702778"/>
            <a:ext cx="6172200" cy="546902"/>
            <a:chOff x="3230880" y="702778"/>
            <a:chExt cx="6172200" cy="546902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230880" y="944880"/>
              <a:ext cx="6172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6200000" flipH="1">
              <a:off x="3101340" y="108966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16200000" flipH="1">
              <a:off x="9243060" y="108966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rot="5400000">
              <a:off x="6080760" y="839144"/>
              <a:ext cx="27432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5775960" y="1875314"/>
            <a:ext cx="4282440" cy="516422"/>
            <a:chOff x="5775960" y="1875314"/>
            <a:chExt cx="4282440" cy="516422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775960" y="2105008"/>
              <a:ext cx="4282440" cy="70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16200000" flipH="1">
              <a:off x="5646420" y="2225512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6200000" flipH="1">
              <a:off x="9898380" y="2231716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rot="5400000">
              <a:off x="8884920" y="2011680"/>
              <a:ext cx="27432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7543800" y="3003074"/>
            <a:ext cx="3810000" cy="547846"/>
            <a:chOff x="7543800" y="3003074"/>
            <a:chExt cx="3810000" cy="547846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7543800" y="3230880"/>
              <a:ext cx="3810000" cy="304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6200000" flipH="1">
              <a:off x="7414260" y="339090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16200000" flipH="1">
              <a:off x="11193780" y="339090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16200000" flipH="1">
              <a:off x="9166860" y="339090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5400000">
              <a:off x="9166388" y="3139440"/>
              <a:ext cx="27432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645920" y="3004018"/>
            <a:ext cx="3850460" cy="547846"/>
            <a:chOff x="1645920" y="3004018"/>
            <a:chExt cx="3850460" cy="547846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1645920" y="3236814"/>
              <a:ext cx="3848572" cy="31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6200000" flipH="1">
              <a:off x="1524472" y="3391844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6200000" flipH="1">
              <a:off x="5336360" y="3383752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16200000" flipH="1">
              <a:off x="3268980" y="3391844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rot="5400000">
              <a:off x="4663440" y="3140384"/>
              <a:ext cx="27432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5196840" y="4161314"/>
            <a:ext cx="5882640" cy="548790"/>
            <a:chOff x="5196840" y="4161314"/>
            <a:chExt cx="5882640" cy="54879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5196840" y="4390064"/>
              <a:ext cx="5882640" cy="304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16200000" flipH="1">
              <a:off x="5067300" y="451866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6200000" flipH="1">
              <a:off x="9319260" y="454914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16200000" flipH="1">
              <a:off x="7139940" y="454914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6200000" flipH="1">
              <a:off x="10912312" y="4550084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rot="5400000">
              <a:off x="5715000" y="4297680"/>
              <a:ext cx="27432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426720" y="4170350"/>
            <a:ext cx="3383280" cy="546902"/>
            <a:chOff x="426720" y="4170350"/>
            <a:chExt cx="3383280" cy="546902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426720" y="4412452"/>
              <a:ext cx="338328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6200000" flipH="1">
              <a:off x="297180" y="4557232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6200000" flipH="1">
              <a:off x="3642832" y="4541992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16200000" flipH="1">
              <a:off x="2034540" y="4557232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5400000">
              <a:off x="2941320" y="4306716"/>
              <a:ext cx="27432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838200" y="5304064"/>
            <a:ext cx="10774680" cy="608806"/>
            <a:chOff x="838200" y="5289074"/>
            <a:chExt cx="10774680" cy="60880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838200" y="5562600"/>
              <a:ext cx="10774680" cy="304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6200000" flipH="1">
              <a:off x="708660" y="570738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16200000" flipH="1">
              <a:off x="5097780" y="573786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16200000" flipH="1">
              <a:off x="2400300" y="570738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16200000" flipH="1">
              <a:off x="6819900" y="570738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rot="16200000" flipH="1">
              <a:off x="3695700" y="570738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rot="16200000" flipH="1">
              <a:off x="8389620" y="569214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rot="16200000" flipH="1">
              <a:off x="9959340" y="570738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rot="16200000" flipH="1">
              <a:off x="11452860" y="5707380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rot="5400000">
              <a:off x="1798320" y="5425440"/>
              <a:ext cx="27432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853" y="1295399"/>
            <a:ext cx="9260038" cy="427751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3356" y="403286"/>
            <a:ext cx="8680803" cy="809767"/>
          </a:xfrm>
          <a:noFill/>
          <a:ln w="38100">
            <a:solidFill>
              <a:srgbClr val="006600"/>
            </a:solidFill>
          </a:ln>
        </p:spPr>
        <p:txBody>
          <a:bodyPr>
            <a:normAutofit/>
          </a:bodyPr>
          <a:lstStyle/>
          <a:p>
            <a:r>
              <a:rPr lang="en-SG" sz="4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SG" sz="4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4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28116" y="5676326"/>
            <a:ext cx="8680803" cy="809767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5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একটি</a:t>
            </a:r>
            <a:r>
              <a:rPr lang="en-SG" sz="4500" b="1" dirty="0" smtClean="0">
                <a:solidFill>
                  <a:srgbClr val="00206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বাড়ির</a:t>
            </a:r>
            <a:r>
              <a:rPr lang="en-SG" sz="4500" b="1" dirty="0" smtClean="0">
                <a:solidFill>
                  <a:srgbClr val="00206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প্রাচীর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43356" y="403287"/>
            <a:ext cx="8680803" cy="809767"/>
          </a:xfrm>
          <a:prstGeom prst="rect">
            <a:avLst/>
          </a:prstGeom>
          <a:solidFill>
            <a:srgbClr val="002060"/>
          </a:solidFill>
          <a:ln w="38100">
            <a:solidFill>
              <a:srgbClr val="0066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তেমনই</a:t>
            </a:r>
            <a:r>
              <a:rPr kumimoji="0" lang="en-SG" sz="45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45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একটি</a:t>
            </a:r>
            <a:r>
              <a:rPr kumimoji="0" lang="en-SG" sz="45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45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উদ্ভিদকোষে</a:t>
            </a:r>
            <a:r>
              <a:rPr kumimoji="0" lang="en-SG" sz="45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45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থাকে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43107" y="5676327"/>
            <a:ext cx="8680803" cy="809767"/>
          </a:xfrm>
          <a:prstGeom prst="rect">
            <a:avLst/>
          </a:prstGeom>
          <a:solidFill>
            <a:srgbClr val="002060"/>
          </a:solidFill>
          <a:ln w="38100">
            <a:solidFill>
              <a:srgbClr val="0066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500" b="1" dirty="0" err="1" smtClean="0">
                <a:solidFill>
                  <a:srgbClr val="FFFF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কোষপ্রাচীর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8" descr="Cell-W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036" y="1292381"/>
            <a:ext cx="9278911" cy="428396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5681</TotalTime>
  <Words>879</Words>
  <Application>Microsoft Office PowerPoint</Application>
  <PresentationFormat>Custom</PresentationFormat>
  <Paragraphs>128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স্বাগতম</vt:lpstr>
      <vt:lpstr>Slide 2</vt:lpstr>
      <vt:lpstr>পাঠ পরিচিতি</vt:lpstr>
      <vt:lpstr>আজকের পাঠ</vt:lpstr>
      <vt:lpstr>Slide 5</vt:lpstr>
      <vt:lpstr>কোষের সূক্ষ্ম গঠন</vt:lpstr>
      <vt:lpstr>Slide 7</vt:lpstr>
      <vt:lpstr>Slide 8</vt:lpstr>
      <vt:lpstr>এটা কী?</vt:lpstr>
      <vt:lpstr>কোষপ্রাচীর (Cell Wall)</vt:lpstr>
      <vt:lpstr>Slide 11</vt:lpstr>
      <vt:lpstr>কোষপ্রাচীরের ভৌত গঠন</vt:lpstr>
      <vt:lpstr>Slide 13</vt:lpstr>
      <vt:lpstr>Slide 14</vt:lpstr>
      <vt:lpstr>Slide 15</vt:lpstr>
      <vt:lpstr>Slide 16</vt:lpstr>
      <vt:lpstr>Slide 17</vt:lpstr>
      <vt:lpstr>কোষপ্রাচীরের রাসায়নিক গঠন</vt:lpstr>
      <vt:lpstr>কোষপ্রাচীরের সূক্ষ্ম গঠন</vt:lpstr>
      <vt:lpstr>কোষপ্রাচীরের কাজ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HP</cp:lastModifiedBy>
  <cp:revision>832</cp:revision>
  <dcterms:created xsi:type="dcterms:W3CDTF">2017-05-02T02:18:13Z</dcterms:created>
  <dcterms:modified xsi:type="dcterms:W3CDTF">2021-01-13T20:31:20Z</dcterms:modified>
</cp:coreProperties>
</file>