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79" r:id="rId4"/>
    <p:sldId id="269" r:id="rId5"/>
    <p:sldId id="270" r:id="rId6"/>
    <p:sldId id="271" r:id="rId7"/>
    <p:sldId id="272" r:id="rId8"/>
    <p:sldId id="273" r:id="rId9"/>
    <p:sldId id="274" r:id="rId10"/>
    <p:sldId id="278" r:id="rId11"/>
    <p:sldId id="275" r:id="rId12"/>
    <p:sldId id="276" r:id="rId13"/>
    <p:sldId id="277" r:id="rId14"/>
    <p:sldId id="28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4" d="100"/>
          <a:sy n="54" d="100"/>
        </p:scale>
        <p:origin x="42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B35C71-138C-4168-BF73-EFAF6CA6D044}"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0E86F-BF94-4EAD-8D75-3FF2A1D0E9F8}" type="slidenum">
              <a:rPr lang="en-US" smtClean="0"/>
              <a:t>‹#›</a:t>
            </a:fld>
            <a:endParaRPr lang="en-US"/>
          </a:p>
        </p:txBody>
      </p:sp>
    </p:spTree>
    <p:extLst>
      <p:ext uri="{BB962C8B-B14F-4D97-AF65-F5344CB8AC3E}">
        <p14:creationId xmlns:p14="http://schemas.microsoft.com/office/powerpoint/2010/main" val="2638165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B35C71-138C-4168-BF73-EFAF6CA6D044}"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0E86F-BF94-4EAD-8D75-3FF2A1D0E9F8}" type="slidenum">
              <a:rPr lang="en-US" smtClean="0"/>
              <a:t>‹#›</a:t>
            </a:fld>
            <a:endParaRPr lang="en-US"/>
          </a:p>
        </p:txBody>
      </p:sp>
    </p:spTree>
    <p:extLst>
      <p:ext uri="{BB962C8B-B14F-4D97-AF65-F5344CB8AC3E}">
        <p14:creationId xmlns:p14="http://schemas.microsoft.com/office/powerpoint/2010/main" val="3228070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B35C71-138C-4168-BF73-EFAF6CA6D044}"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0E86F-BF94-4EAD-8D75-3FF2A1D0E9F8}" type="slidenum">
              <a:rPr lang="en-US" smtClean="0"/>
              <a:t>‹#›</a:t>
            </a:fld>
            <a:endParaRPr lang="en-US"/>
          </a:p>
        </p:txBody>
      </p:sp>
    </p:spTree>
    <p:extLst>
      <p:ext uri="{BB962C8B-B14F-4D97-AF65-F5344CB8AC3E}">
        <p14:creationId xmlns:p14="http://schemas.microsoft.com/office/powerpoint/2010/main" val="1392737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B35C71-138C-4168-BF73-EFAF6CA6D044}"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0E86F-BF94-4EAD-8D75-3FF2A1D0E9F8}" type="slidenum">
              <a:rPr lang="en-US" smtClean="0"/>
              <a:t>‹#›</a:t>
            </a:fld>
            <a:endParaRPr lang="en-US"/>
          </a:p>
        </p:txBody>
      </p:sp>
    </p:spTree>
    <p:extLst>
      <p:ext uri="{BB962C8B-B14F-4D97-AF65-F5344CB8AC3E}">
        <p14:creationId xmlns:p14="http://schemas.microsoft.com/office/powerpoint/2010/main" val="1926055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B35C71-138C-4168-BF73-EFAF6CA6D044}"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0E86F-BF94-4EAD-8D75-3FF2A1D0E9F8}" type="slidenum">
              <a:rPr lang="en-US" smtClean="0"/>
              <a:t>‹#›</a:t>
            </a:fld>
            <a:endParaRPr lang="en-US"/>
          </a:p>
        </p:txBody>
      </p:sp>
    </p:spTree>
    <p:extLst>
      <p:ext uri="{BB962C8B-B14F-4D97-AF65-F5344CB8AC3E}">
        <p14:creationId xmlns:p14="http://schemas.microsoft.com/office/powerpoint/2010/main" val="196491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B35C71-138C-4168-BF73-EFAF6CA6D044}"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0E86F-BF94-4EAD-8D75-3FF2A1D0E9F8}" type="slidenum">
              <a:rPr lang="en-US" smtClean="0"/>
              <a:t>‹#›</a:t>
            </a:fld>
            <a:endParaRPr lang="en-US"/>
          </a:p>
        </p:txBody>
      </p:sp>
    </p:spTree>
    <p:extLst>
      <p:ext uri="{BB962C8B-B14F-4D97-AF65-F5344CB8AC3E}">
        <p14:creationId xmlns:p14="http://schemas.microsoft.com/office/powerpoint/2010/main" val="3964159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B35C71-138C-4168-BF73-EFAF6CA6D044}"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C0E86F-BF94-4EAD-8D75-3FF2A1D0E9F8}" type="slidenum">
              <a:rPr lang="en-US" smtClean="0"/>
              <a:t>‹#›</a:t>
            </a:fld>
            <a:endParaRPr lang="en-US"/>
          </a:p>
        </p:txBody>
      </p:sp>
    </p:spTree>
    <p:extLst>
      <p:ext uri="{BB962C8B-B14F-4D97-AF65-F5344CB8AC3E}">
        <p14:creationId xmlns:p14="http://schemas.microsoft.com/office/powerpoint/2010/main" val="2858120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B35C71-138C-4168-BF73-EFAF6CA6D044}"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C0E86F-BF94-4EAD-8D75-3FF2A1D0E9F8}" type="slidenum">
              <a:rPr lang="en-US" smtClean="0"/>
              <a:t>‹#›</a:t>
            </a:fld>
            <a:endParaRPr lang="en-US"/>
          </a:p>
        </p:txBody>
      </p:sp>
    </p:spTree>
    <p:extLst>
      <p:ext uri="{BB962C8B-B14F-4D97-AF65-F5344CB8AC3E}">
        <p14:creationId xmlns:p14="http://schemas.microsoft.com/office/powerpoint/2010/main" val="375497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B35C71-138C-4168-BF73-EFAF6CA6D044}"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C0E86F-BF94-4EAD-8D75-3FF2A1D0E9F8}" type="slidenum">
              <a:rPr lang="en-US" smtClean="0"/>
              <a:t>‹#›</a:t>
            </a:fld>
            <a:endParaRPr lang="en-US"/>
          </a:p>
        </p:txBody>
      </p:sp>
    </p:spTree>
    <p:extLst>
      <p:ext uri="{BB962C8B-B14F-4D97-AF65-F5344CB8AC3E}">
        <p14:creationId xmlns:p14="http://schemas.microsoft.com/office/powerpoint/2010/main" val="3525591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B35C71-138C-4168-BF73-EFAF6CA6D044}"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0E86F-BF94-4EAD-8D75-3FF2A1D0E9F8}" type="slidenum">
              <a:rPr lang="en-US" smtClean="0"/>
              <a:t>‹#›</a:t>
            </a:fld>
            <a:endParaRPr lang="en-US"/>
          </a:p>
        </p:txBody>
      </p:sp>
    </p:spTree>
    <p:extLst>
      <p:ext uri="{BB962C8B-B14F-4D97-AF65-F5344CB8AC3E}">
        <p14:creationId xmlns:p14="http://schemas.microsoft.com/office/powerpoint/2010/main" val="2296263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B35C71-138C-4168-BF73-EFAF6CA6D044}"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0E86F-BF94-4EAD-8D75-3FF2A1D0E9F8}" type="slidenum">
              <a:rPr lang="en-US" smtClean="0"/>
              <a:t>‹#›</a:t>
            </a:fld>
            <a:endParaRPr lang="en-US"/>
          </a:p>
        </p:txBody>
      </p:sp>
    </p:spTree>
    <p:extLst>
      <p:ext uri="{BB962C8B-B14F-4D97-AF65-F5344CB8AC3E}">
        <p14:creationId xmlns:p14="http://schemas.microsoft.com/office/powerpoint/2010/main" val="2601597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B35C71-138C-4168-BF73-EFAF6CA6D044}" type="datetimeFigureOut">
              <a:rPr lang="en-US" smtClean="0"/>
              <a:t>1/14/2021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0E86F-BF94-4EAD-8D75-3FF2A1D0E9F8}" type="slidenum">
              <a:rPr lang="en-US" smtClean="0"/>
              <a:t>‹#›</a:t>
            </a:fld>
            <a:endParaRPr lang="en-US"/>
          </a:p>
        </p:txBody>
      </p:sp>
    </p:spTree>
    <p:extLst>
      <p:ext uri="{BB962C8B-B14F-4D97-AF65-F5344CB8AC3E}">
        <p14:creationId xmlns:p14="http://schemas.microsoft.com/office/powerpoint/2010/main" val="1000863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grammarly.com/blog/past-perfect/"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grammarly.com/blog/category/grammar/" TargetMode="External"/><Relationship Id="rId2" Type="http://schemas.openxmlformats.org/officeDocument/2006/relationships/hyperlink" Target="https://www.grammarly.com/blog/author/grammarly/" TargetMode="External"/><Relationship Id="rId1" Type="http://schemas.openxmlformats.org/officeDocument/2006/relationships/slideLayout" Target="../slideLayouts/slideLayout7.xml"/><Relationship Id="rId4" Type="http://schemas.openxmlformats.org/officeDocument/2006/relationships/hyperlink" Target="https://www.grammarly.com/blog/the-basics-of-clauses-in-english/"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grammarly.com/blog/simple-presen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grammarly.com/blog/simple-pas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2364" y="561181"/>
            <a:ext cx="9144000" cy="2387600"/>
          </a:xfrm>
        </p:spPr>
        <p:txBody>
          <a:bodyPr/>
          <a:lstStyle/>
          <a:p>
            <a:endParaRPr lang="en-US" dirty="0"/>
          </a:p>
        </p:txBody>
      </p:sp>
      <p:sp>
        <p:nvSpPr>
          <p:cNvPr id="3" name="Subtitle 2"/>
          <p:cNvSpPr>
            <a:spLocks noGrp="1"/>
          </p:cNvSpPr>
          <p:nvPr>
            <p:ph type="subTitle" idx="1"/>
          </p:nvPr>
        </p:nvSpPr>
        <p:spPr>
          <a:solidFill>
            <a:schemeClr val="accent2">
              <a:lumMod val="75000"/>
            </a:schemeClr>
          </a:solidFill>
        </p:spPr>
        <p:txBody>
          <a:bodyPr anchor="b">
            <a:normAutofit/>
          </a:bodyPr>
          <a:lstStyle/>
          <a:p>
            <a:r>
              <a:rPr lang="en-US" sz="9600" dirty="0" smtClean="0">
                <a:solidFill>
                  <a:srgbClr val="FFFF00"/>
                </a:solidFill>
              </a:rPr>
              <a:t>Welcome</a:t>
            </a:r>
            <a:r>
              <a:rPr lang="en-US" sz="9600" dirty="0" smtClean="0"/>
              <a:t> </a:t>
            </a:r>
            <a:endParaRPr lang="en-US" sz="9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9803" y="0"/>
            <a:ext cx="5314721" cy="3509963"/>
          </a:xfrm>
          <a:prstGeom prst="rect">
            <a:avLst/>
          </a:prstGeom>
        </p:spPr>
      </p:pic>
    </p:spTree>
    <p:extLst>
      <p:ext uri="{BB962C8B-B14F-4D97-AF65-F5344CB8AC3E}">
        <p14:creationId xmlns:p14="http://schemas.microsoft.com/office/powerpoint/2010/main" val="356441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bg/>
                                          </p:spTgt>
                                        </p:tgtEl>
                                        <p:attrNameLst>
                                          <p:attrName>style.visibility</p:attrName>
                                        </p:attrNameLst>
                                      </p:cBhvr>
                                      <p:to>
                                        <p:strVal val="visible"/>
                                      </p:to>
                                    </p:set>
                                    <p:animEffect transition="in" filter="wheel(1)">
                                      <p:cBhvr>
                                        <p:cTn id="10" dur="2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7373"/>
            <a:ext cx="11928142" cy="7478970"/>
          </a:xfrm>
          <a:prstGeom prst="rect">
            <a:avLst/>
          </a:prstGeom>
          <a:solidFill>
            <a:srgbClr val="00B0F0"/>
          </a:solidFill>
        </p:spPr>
        <p:txBody>
          <a:bodyPr wrap="square">
            <a:spAutoFit/>
          </a:bodyPr>
          <a:lstStyle/>
          <a:p>
            <a:pPr algn="ctr"/>
            <a:r>
              <a:rPr lang="en-US" sz="2400" b="1" dirty="0" smtClean="0">
                <a:solidFill>
                  <a:srgbClr val="FF0000"/>
                </a:solidFill>
                <a:latin typeface="AkkuratPro"/>
              </a:rPr>
              <a:t>Third conditional </a:t>
            </a:r>
          </a:p>
          <a:p>
            <a:r>
              <a:rPr lang="en-US" sz="2400" dirty="0" smtClean="0">
                <a:latin typeface="AkkuratPro"/>
              </a:rPr>
              <a:t>These </a:t>
            </a:r>
            <a:r>
              <a:rPr lang="en-US" sz="2400" dirty="0">
                <a:latin typeface="AkkuratPro"/>
              </a:rPr>
              <a:t>sentences express a condition that was likely enough, but did not actually happen in the past. The speaker in the first sentence was capable of leaving early, but did not. Along these same lines, the speaker in the second sentence was capable of cleaning the house, but did not. These are all conditions that were likely, but regrettably did not happen.</a:t>
            </a:r>
          </a:p>
          <a:p>
            <a:r>
              <a:rPr lang="en-US" sz="2400" dirty="0">
                <a:latin typeface="AkkuratPro"/>
              </a:rPr>
              <a:t>Note that when using the third conditional, we use the </a:t>
            </a:r>
            <a:r>
              <a:rPr lang="en-US" sz="2400" dirty="0">
                <a:latin typeface="AkkuratPro"/>
                <a:hlinkClick r:id="rId2"/>
              </a:rPr>
              <a:t>past perfect</a:t>
            </a:r>
            <a:r>
              <a:rPr lang="en-US" sz="2400" dirty="0">
                <a:latin typeface="AkkuratPro"/>
              </a:rPr>
              <a:t> (i.e., had + past participle) in the if-clause. The modal auxiliary (would, could, </a:t>
            </a:r>
            <a:r>
              <a:rPr lang="en-US" sz="2400" dirty="0" err="1">
                <a:latin typeface="AkkuratPro"/>
              </a:rPr>
              <a:t>shoud</a:t>
            </a:r>
            <a:r>
              <a:rPr lang="en-US" sz="2400" dirty="0">
                <a:latin typeface="AkkuratPro"/>
              </a:rPr>
              <a:t>, etc.) + have + past participle in the main clause expresses the theoretical situation that </a:t>
            </a:r>
            <a:r>
              <a:rPr lang="en-US" sz="2400" i="1" dirty="0">
                <a:latin typeface="AkkuratPro"/>
              </a:rPr>
              <a:t>could</a:t>
            </a:r>
            <a:r>
              <a:rPr lang="en-US" sz="2400" dirty="0">
                <a:latin typeface="AkkuratPro"/>
              </a:rPr>
              <a:t> have happened.</a:t>
            </a:r>
          </a:p>
          <a:p>
            <a:r>
              <a:rPr lang="en-US" sz="2400" dirty="0">
                <a:latin typeface="AkkuratPro"/>
              </a:rPr>
              <a:t>Consider these common mistakes when applying the third conditional:</a:t>
            </a:r>
          </a:p>
          <a:p>
            <a:r>
              <a:rPr lang="en-US" sz="2400" dirty="0">
                <a:latin typeface="AkkuratPro"/>
              </a:rPr>
              <a:t>If you would have told me you needed a ride, I would have left earlier.</a:t>
            </a:r>
          </a:p>
          <a:p>
            <a:r>
              <a:rPr lang="en-US" sz="2400" dirty="0">
                <a:latin typeface="AkkuratPro"/>
              </a:rPr>
              <a:t>If you had told me you needed a ride, I would have left earlier.</a:t>
            </a:r>
          </a:p>
          <a:p>
            <a:r>
              <a:rPr lang="en-US" sz="2400" b="1" dirty="0">
                <a:latin typeface="AkkuratPro"/>
              </a:rPr>
              <a:t>Explanation:</a:t>
            </a:r>
            <a:r>
              <a:rPr lang="en-US" sz="2400" dirty="0">
                <a:latin typeface="AkkuratPro"/>
              </a:rPr>
              <a:t> With third conditional sentences, do not use a modal auxiliary verb in the if-clause.</a:t>
            </a:r>
          </a:p>
          <a:p>
            <a:r>
              <a:rPr lang="en-US" sz="2400" dirty="0">
                <a:latin typeface="AkkuratPro"/>
              </a:rPr>
              <a:t>If I had cleaned the house, I could go to the movies.</a:t>
            </a:r>
          </a:p>
          <a:p>
            <a:r>
              <a:rPr lang="en-US" sz="2400" dirty="0">
                <a:latin typeface="AkkuratPro"/>
              </a:rPr>
              <a:t>If I had cleaned the house, I could have gone to the movies.</a:t>
            </a:r>
          </a:p>
          <a:p>
            <a:r>
              <a:rPr lang="en-US" sz="2400" b="1" dirty="0">
                <a:latin typeface="AkkuratPro"/>
              </a:rPr>
              <a:t>Explanation:</a:t>
            </a:r>
            <a:r>
              <a:rPr lang="en-US" sz="2400" dirty="0">
                <a:latin typeface="AkkuratPro"/>
              </a:rPr>
              <a:t> The third conditional mood expresses a situation that could have only happened in the past if a certain condition had been met. That’s why we use the modal auxiliary verb + have + the past participle.</a:t>
            </a:r>
          </a:p>
        </p:txBody>
      </p:sp>
    </p:spTree>
    <p:extLst>
      <p:ext uri="{BB962C8B-B14F-4D97-AF65-F5344CB8AC3E}">
        <p14:creationId xmlns:p14="http://schemas.microsoft.com/office/powerpoint/2010/main" val="332310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364" y="349999"/>
            <a:ext cx="11586949" cy="4832092"/>
          </a:xfrm>
          <a:prstGeom prst="rect">
            <a:avLst/>
          </a:prstGeom>
          <a:solidFill>
            <a:schemeClr val="accent2">
              <a:lumMod val="40000"/>
              <a:lumOff val="60000"/>
            </a:schemeClr>
          </a:solidFill>
        </p:spPr>
        <p:txBody>
          <a:bodyPr wrap="square">
            <a:spAutoFit/>
          </a:bodyPr>
          <a:lstStyle/>
          <a:p>
            <a:r>
              <a:rPr lang="en-US" sz="2800" b="1" dirty="0">
                <a:latin typeface="AkkuratPro"/>
              </a:rPr>
              <a:t>Exceptions and Special Cases When Using Conditional Sentences</a:t>
            </a:r>
          </a:p>
          <a:p>
            <a:r>
              <a:rPr lang="en-US" sz="2800" dirty="0">
                <a:latin typeface="AkkuratPro"/>
              </a:rPr>
              <a:t>As with most topics in the English language, conditional sentences often present special cases in which unique rules must be applied.</a:t>
            </a:r>
          </a:p>
          <a:p>
            <a:r>
              <a:rPr lang="en-US" sz="2800" b="1" dirty="0">
                <a:latin typeface="AkkuratPro"/>
              </a:rPr>
              <a:t>Use of the Simple Future in the If-Clause</a:t>
            </a:r>
          </a:p>
          <a:p>
            <a:r>
              <a:rPr lang="en-US" sz="2800" dirty="0">
                <a:latin typeface="AkkuratPro"/>
              </a:rPr>
              <a:t>Generally speaking, the simple future should be used only in the main clause. One exception is when the action in the if-clause will take place </a:t>
            </a:r>
            <a:r>
              <a:rPr lang="en-US" sz="2800" i="1" dirty="0">
                <a:latin typeface="AkkuratPro"/>
              </a:rPr>
              <a:t>after</a:t>
            </a:r>
            <a:r>
              <a:rPr lang="en-US" sz="2800" dirty="0">
                <a:latin typeface="AkkuratPro"/>
              </a:rPr>
              <a:t> the action in the main clause. For example, consider the following sentence:</a:t>
            </a:r>
          </a:p>
          <a:p>
            <a:r>
              <a:rPr lang="en-US" sz="2800" dirty="0">
                <a:latin typeface="AkkuratPro"/>
              </a:rPr>
              <a:t>If aspirin will ease my headache, I will take a couple tonight.</a:t>
            </a:r>
          </a:p>
          <a:p>
            <a:r>
              <a:rPr lang="en-US" sz="2800" dirty="0">
                <a:latin typeface="AkkuratPro"/>
              </a:rPr>
              <a:t>The action in the if-clause is the aspirin easing the headache, which will take place only after the speaker takes them later that night.</a:t>
            </a:r>
            <a:endParaRPr lang="en-US" sz="2800" b="0" dirty="0">
              <a:effectLst/>
              <a:latin typeface="AkkuratPro"/>
            </a:endParaRPr>
          </a:p>
        </p:txBody>
      </p:sp>
    </p:spTree>
    <p:extLst>
      <p:ext uri="{BB962C8B-B14F-4D97-AF65-F5344CB8AC3E}">
        <p14:creationId xmlns:p14="http://schemas.microsoft.com/office/powerpoint/2010/main" val="276536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842" y="203917"/>
            <a:ext cx="11000096" cy="6494085"/>
          </a:xfrm>
          <a:prstGeom prst="rect">
            <a:avLst/>
          </a:prstGeom>
          <a:solidFill>
            <a:srgbClr val="92D050"/>
          </a:solidFill>
        </p:spPr>
        <p:txBody>
          <a:bodyPr wrap="square">
            <a:spAutoFit/>
          </a:bodyPr>
          <a:lstStyle/>
          <a:p>
            <a:pPr algn="ctr"/>
            <a:r>
              <a:rPr lang="en-US" sz="3200" b="1" dirty="0">
                <a:solidFill>
                  <a:srgbClr val="FF0000"/>
                </a:solidFill>
                <a:latin typeface="AkkuratPro"/>
              </a:rPr>
              <a:t>Were to” in the If-Clause</a:t>
            </a:r>
          </a:p>
          <a:p>
            <a:r>
              <a:rPr lang="en-US" sz="3200" dirty="0">
                <a:latin typeface="AkkuratPro"/>
              </a:rPr>
              <a:t>The verb phrase </a:t>
            </a:r>
            <a:r>
              <a:rPr lang="en-US" sz="3200" i="1" dirty="0">
                <a:latin typeface="AkkuratPro"/>
              </a:rPr>
              <a:t>were to</a:t>
            </a:r>
            <a:r>
              <a:rPr lang="en-US" sz="3200" dirty="0">
                <a:latin typeface="AkkuratPro"/>
              </a:rPr>
              <a:t> is sometimes used in conditional sentences when the likely or unlikely result is particularly awful or unthinkable. In this case, </a:t>
            </a:r>
            <a:r>
              <a:rPr lang="en-US" sz="3200" i="1" dirty="0">
                <a:latin typeface="AkkuratPro"/>
              </a:rPr>
              <a:t>were to</a:t>
            </a:r>
            <a:r>
              <a:rPr lang="en-US" sz="3200" dirty="0">
                <a:latin typeface="AkkuratPro"/>
              </a:rPr>
              <a:t> is used to place emphasis on this potential outcome. Consider these sentences:</a:t>
            </a:r>
          </a:p>
          <a:p>
            <a:r>
              <a:rPr lang="en-US" sz="3200" dirty="0">
                <a:latin typeface="AkkuratPro"/>
              </a:rPr>
              <a:t>If I were to be sick, I would miss another day of work.</a:t>
            </a:r>
          </a:p>
          <a:p>
            <a:r>
              <a:rPr lang="en-US" sz="3200" dirty="0">
                <a:latin typeface="AkkuratPro"/>
              </a:rPr>
              <a:t>If she were to be late again, she would have to have a conference with the manager.</a:t>
            </a:r>
          </a:p>
          <a:p>
            <a:r>
              <a:rPr lang="en-US" sz="3200" dirty="0">
                <a:latin typeface="AkkuratPro"/>
              </a:rPr>
              <a:t>If the rent were to have been a penny more, they would not have been able to pay it.</a:t>
            </a:r>
          </a:p>
          <a:p>
            <a:r>
              <a:rPr lang="en-US" sz="3200" dirty="0">
                <a:latin typeface="AkkuratPro"/>
              </a:rPr>
              <a:t>Note that the emphatic “were to” can be used to describe hypothetical scenarios in the present, future, and past</a:t>
            </a:r>
            <a:endParaRPr lang="en-US" sz="3200" b="0" dirty="0">
              <a:effectLst/>
              <a:latin typeface="AkkuratPro"/>
            </a:endParaRPr>
          </a:p>
        </p:txBody>
      </p:sp>
    </p:spTree>
    <p:extLst>
      <p:ext uri="{BB962C8B-B14F-4D97-AF65-F5344CB8AC3E}">
        <p14:creationId xmlns:p14="http://schemas.microsoft.com/office/powerpoint/2010/main" val="149145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0" fill="hold"/>
                                        <p:tgtEl>
                                          <p:spTgt spid="2"/>
                                        </p:tgtEl>
                                        <p:attrNameLst>
                                          <p:attrName>ppt_x</p:attrName>
                                        </p:attrNameLst>
                                      </p:cBhvr>
                                      <p:tavLst>
                                        <p:tav tm="0">
                                          <p:val>
                                            <p:strVal val="#ppt_x"/>
                                          </p:val>
                                        </p:tav>
                                        <p:tav tm="100000">
                                          <p:val>
                                            <p:strVal val="#ppt_x"/>
                                          </p:val>
                                        </p:tav>
                                      </p:tavLst>
                                    </p:anim>
                                    <p:anim calcmode="lin" valueType="num">
                                      <p:cBhvr>
                                        <p:cTn id="8" dur="15000" fill="hold"/>
                                        <p:tgtEl>
                                          <p:spTgt spid="2"/>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5910" y="1997839"/>
            <a:ext cx="11464120" cy="3970318"/>
          </a:xfrm>
          <a:prstGeom prst="rect">
            <a:avLst/>
          </a:prstGeom>
          <a:solidFill>
            <a:schemeClr val="accent2">
              <a:lumMod val="60000"/>
              <a:lumOff val="40000"/>
            </a:schemeClr>
          </a:solidFill>
        </p:spPr>
        <p:txBody>
          <a:bodyPr wrap="square">
            <a:spAutoFit/>
          </a:bodyPr>
          <a:lstStyle/>
          <a:p>
            <a:pPr algn="ctr"/>
            <a:r>
              <a:rPr lang="en-US" sz="2800" b="1" dirty="0">
                <a:solidFill>
                  <a:srgbClr val="FF0000"/>
                </a:solidFill>
                <a:latin typeface="AkkuratPro"/>
              </a:rPr>
              <a:t>Punctuating Conditional Sentences</a:t>
            </a:r>
          </a:p>
          <a:p>
            <a:r>
              <a:rPr lang="en-US" sz="2800" dirty="0">
                <a:latin typeface="AkkuratPro"/>
              </a:rPr>
              <a:t>Despite the complex nature of conditional sentences, punctuating them properly is really simple!</a:t>
            </a:r>
          </a:p>
          <a:p>
            <a:r>
              <a:rPr lang="en-US" sz="2800" dirty="0">
                <a:latin typeface="AkkuratPro"/>
              </a:rPr>
              <a:t>Here’s the skinny:</a:t>
            </a:r>
          </a:p>
          <a:p>
            <a:r>
              <a:rPr lang="en-US" sz="2800" dirty="0">
                <a:latin typeface="AkkuratPro"/>
              </a:rPr>
              <a:t>Use a comma after the if-clause when the if-clause precedes the main clause.</a:t>
            </a:r>
          </a:p>
          <a:p>
            <a:r>
              <a:rPr lang="en-US" sz="2800" dirty="0">
                <a:latin typeface="AkkuratPro"/>
              </a:rPr>
              <a:t>If I’d had time, I would have cleaned the house.</a:t>
            </a:r>
          </a:p>
          <a:p>
            <a:r>
              <a:rPr lang="en-US" sz="2800" dirty="0">
                <a:latin typeface="AkkuratPro"/>
              </a:rPr>
              <a:t>If the main clause precedes the if-clause, no punctuation is necessary.</a:t>
            </a:r>
          </a:p>
          <a:p>
            <a:r>
              <a:rPr lang="en-US" sz="2800" dirty="0">
                <a:latin typeface="AkkuratPro"/>
              </a:rPr>
              <a:t>I would have cleaned the house if I’d had time</a:t>
            </a:r>
            <a:endParaRPr lang="en-US" sz="2800" b="0" dirty="0">
              <a:effectLst/>
              <a:latin typeface="AkkuratPro"/>
            </a:endParaRPr>
          </a:p>
        </p:txBody>
      </p:sp>
    </p:spTree>
    <p:extLst>
      <p:ext uri="{BB962C8B-B14F-4D97-AF65-F5344CB8AC3E}">
        <p14:creationId xmlns:p14="http://schemas.microsoft.com/office/powerpoint/2010/main" val="229407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2639" y="0"/>
            <a:ext cx="5045694" cy="3366424"/>
          </a:xfrm>
          <a:prstGeom prst="rect">
            <a:avLst/>
          </a:prstGeom>
        </p:spPr>
      </p:pic>
      <p:sp>
        <p:nvSpPr>
          <p:cNvPr id="3" name="TextBox 2"/>
          <p:cNvSpPr txBox="1"/>
          <p:nvPr/>
        </p:nvSpPr>
        <p:spPr>
          <a:xfrm>
            <a:off x="961901" y="3942608"/>
            <a:ext cx="10865922" cy="3046988"/>
          </a:xfrm>
          <a:prstGeom prst="rect">
            <a:avLst/>
          </a:prstGeom>
          <a:solidFill>
            <a:schemeClr val="accent4">
              <a:lumMod val="60000"/>
              <a:lumOff val="40000"/>
            </a:schemeClr>
          </a:solidFill>
        </p:spPr>
        <p:txBody>
          <a:bodyPr wrap="square" rtlCol="0">
            <a:spAutoFit/>
          </a:bodyPr>
          <a:lstStyle/>
          <a:p>
            <a:r>
              <a:rPr lang="en-US" sz="9600" dirty="0" smtClean="0"/>
              <a:t>Be well , be safe </a:t>
            </a:r>
          </a:p>
          <a:p>
            <a:r>
              <a:rPr lang="en-US" sz="9600" dirty="0" smtClean="0"/>
              <a:t>No more today </a:t>
            </a:r>
            <a:endParaRPr lang="en-US" sz="9600" dirty="0"/>
          </a:p>
        </p:txBody>
      </p:sp>
    </p:spTree>
    <p:extLst>
      <p:ext uri="{BB962C8B-B14F-4D97-AF65-F5344CB8AC3E}">
        <p14:creationId xmlns:p14="http://schemas.microsoft.com/office/powerpoint/2010/main" val="401630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0" fill="hold"/>
                                        <p:tgtEl>
                                          <p:spTgt spid="2"/>
                                        </p:tgtEl>
                                        <p:attrNameLst>
                                          <p:attrName>ppt_x</p:attrName>
                                        </p:attrNameLst>
                                      </p:cBhvr>
                                      <p:tavLst>
                                        <p:tav tm="0">
                                          <p:val>
                                            <p:strVal val="#ppt_x"/>
                                          </p:val>
                                        </p:tav>
                                        <p:tav tm="100000">
                                          <p:val>
                                            <p:strVal val="#ppt_x"/>
                                          </p:val>
                                        </p:tav>
                                      </p:tavLst>
                                    </p:anim>
                                    <p:anim calcmode="lin" valueType="num">
                                      <p:cBhvr>
                                        <p:cTn id="8" dur="15000" fill="hold"/>
                                        <p:tgtEl>
                                          <p:spTgt spid="2"/>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5000" fill="hold"/>
                                        <p:tgtEl>
                                          <p:spTgt spid="3"/>
                                        </p:tgtEl>
                                        <p:attrNameLst>
                                          <p:attrName>ppt_x</p:attrName>
                                        </p:attrNameLst>
                                      </p:cBhvr>
                                      <p:tavLst>
                                        <p:tav tm="0">
                                          <p:val>
                                            <p:strVal val="#ppt_x"/>
                                          </p:val>
                                        </p:tav>
                                        <p:tav tm="100000">
                                          <p:val>
                                            <p:strVal val="#ppt_x"/>
                                          </p:val>
                                        </p:tav>
                                      </p:tavLst>
                                    </p:anim>
                                    <p:anim calcmode="lin" valueType="num">
                                      <p:cBhvr>
                                        <p:cTn id="12" dur="15000" fill="hold"/>
                                        <p:tgtEl>
                                          <p:spTgt spid="3"/>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accent6"/>
                </a:solidFill>
              </a:rPr>
              <a:t>Identity of a teacher and class</a:t>
            </a:r>
            <a:endParaRPr lang="en-US" dirty="0">
              <a:solidFill>
                <a:schemeClr val="accent6"/>
              </a:solidFill>
            </a:endParaRPr>
          </a:p>
        </p:txBody>
      </p:sp>
      <p:sp>
        <p:nvSpPr>
          <p:cNvPr id="3" name="Content Placeholder 2"/>
          <p:cNvSpPr>
            <a:spLocks noGrp="1"/>
          </p:cNvSpPr>
          <p:nvPr>
            <p:ph sz="half" idx="1"/>
          </p:nvPr>
        </p:nvSpPr>
        <p:spPr>
          <a:blipFill>
            <a:blip r:embed="rId2"/>
            <a:tile tx="0" ty="0" sx="100000" sy="100000" flip="none" algn="tl"/>
          </a:blipFill>
        </p:spPr>
        <p:txBody>
          <a:bodyPr/>
          <a:lstStyle/>
          <a:p>
            <a:r>
              <a:rPr lang="en-US" dirty="0" err="1" smtClean="0"/>
              <a:t>Md</a:t>
            </a:r>
            <a:r>
              <a:rPr lang="en-US" dirty="0" smtClean="0"/>
              <a:t> </a:t>
            </a:r>
            <a:r>
              <a:rPr lang="en-US" dirty="0" err="1" smtClean="0"/>
              <a:t>Hasanul</a:t>
            </a:r>
            <a:r>
              <a:rPr lang="en-US" dirty="0" smtClean="0"/>
              <a:t> </a:t>
            </a:r>
            <a:r>
              <a:rPr lang="en-US" dirty="0" err="1" smtClean="0"/>
              <a:t>Kabir</a:t>
            </a:r>
            <a:r>
              <a:rPr lang="en-US" dirty="0" smtClean="0"/>
              <a:t> </a:t>
            </a:r>
          </a:p>
          <a:p>
            <a:r>
              <a:rPr lang="en-US" dirty="0" smtClean="0"/>
              <a:t>Lecturer in English</a:t>
            </a:r>
          </a:p>
          <a:p>
            <a:r>
              <a:rPr lang="en-US" dirty="0" smtClean="0"/>
              <a:t>Haji A </a:t>
            </a:r>
            <a:r>
              <a:rPr lang="en-US" dirty="0" err="1" smtClean="0"/>
              <a:t>Harindia</a:t>
            </a:r>
            <a:r>
              <a:rPr lang="en-US" dirty="0" smtClean="0"/>
              <a:t> </a:t>
            </a:r>
            <a:r>
              <a:rPr lang="en-US" dirty="0" err="1" smtClean="0"/>
              <a:t>Alim</a:t>
            </a:r>
            <a:r>
              <a:rPr lang="en-US" dirty="0" smtClean="0"/>
              <a:t> Madrasa</a:t>
            </a:r>
          </a:p>
          <a:p>
            <a:r>
              <a:rPr lang="en-US" dirty="0" err="1" smtClean="0"/>
              <a:t>Kotchand</a:t>
            </a:r>
            <a:r>
              <a:rPr lang="en-US" dirty="0" smtClean="0"/>
              <a:t> </a:t>
            </a:r>
            <a:r>
              <a:rPr lang="en-US" dirty="0" err="1" smtClean="0"/>
              <a:t>pur</a:t>
            </a:r>
            <a:r>
              <a:rPr lang="en-US" dirty="0"/>
              <a:t> </a:t>
            </a:r>
            <a:r>
              <a:rPr lang="en-US" dirty="0" err="1" smtClean="0"/>
              <a:t>jhenaidah</a:t>
            </a:r>
            <a:endParaRPr lang="en-US" dirty="0"/>
          </a:p>
        </p:txBody>
      </p:sp>
      <p:sp>
        <p:nvSpPr>
          <p:cNvPr id="4" name="Content Placeholder 3"/>
          <p:cNvSpPr>
            <a:spLocks noGrp="1"/>
          </p:cNvSpPr>
          <p:nvPr>
            <p:ph sz="half" idx="2"/>
          </p:nvPr>
        </p:nvSpPr>
        <p:spPr>
          <a:blipFill>
            <a:blip r:embed="rId2"/>
            <a:tile tx="0" ty="0" sx="100000" sy="100000" flip="none" algn="tl"/>
          </a:blipFill>
        </p:spPr>
        <p:txBody>
          <a:bodyPr/>
          <a:lstStyle/>
          <a:p>
            <a:pPr marL="0" indent="0">
              <a:buNone/>
            </a:pPr>
            <a:r>
              <a:rPr lang="en-US" dirty="0" err="1" smtClean="0"/>
              <a:t>Alim</a:t>
            </a:r>
            <a:r>
              <a:rPr lang="en-US" dirty="0" smtClean="0"/>
              <a:t> /</a:t>
            </a:r>
            <a:r>
              <a:rPr lang="en-US" dirty="0" err="1" smtClean="0"/>
              <a:t>Hsc</a:t>
            </a:r>
            <a:endParaRPr lang="en-US" dirty="0" smtClean="0"/>
          </a:p>
          <a:p>
            <a:pPr marL="0" indent="0">
              <a:buNone/>
            </a:pPr>
            <a:r>
              <a:rPr lang="en-US" dirty="0" smtClean="0"/>
              <a:t>Conditional sentence</a:t>
            </a:r>
          </a:p>
          <a:p>
            <a:pPr marL="0" indent="0">
              <a:buNone/>
            </a:pPr>
            <a:r>
              <a:rPr lang="en-US" dirty="0" smtClean="0"/>
              <a:t>Time 45 </a:t>
            </a:r>
            <a:r>
              <a:rPr lang="en-US" dirty="0" err="1" smtClean="0"/>
              <a:t>mnts</a:t>
            </a:r>
            <a:endParaRPr lang="en-US" dirty="0" smtClean="0"/>
          </a:p>
          <a:p>
            <a:pPr marL="0" indent="0">
              <a:buNone/>
            </a:pPr>
            <a:r>
              <a:rPr lang="en-US" dirty="0" smtClean="0"/>
              <a:t>13/1/2021</a:t>
            </a:r>
            <a:endParaRPr lang="en-US" dirty="0"/>
          </a:p>
        </p:txBody>
      </p:sp>
    </p:spTree>
    <p:extLst>
      <p:ext uri="{BB962C8B-B14F-4D97-AF65-F5344CB8AC3E}">
        <p14:creationId xmlns:p14="http://schemas.microsoft.com/office/powerpoint/2010/main" val="6884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p:cTn id="11" dur="500" fill="hold"/>
                                        <p:tgtEl>
                                          <p:spTgt spid="3">
                                            <p:bg/>
                                          </p:spTgt>
                                        </p:tgtEl>
                                        <p:attrNameLst>
                                          <p:attrName>ppt_w</p:attrName>
                                        </p:attrNameLst>
                                      </p:cBhvr>
                                      <p:tavLst>
                                        <p:tav tm="0">
                                          <p:val>
                                            <p:fltVal val="0"/>
                                          </p:val>
                                        </p:tav>
                                        <p:tav tm="100000">
                                          <p:val>
                                            <p:strVal val="#ppt_w"/>
                                          </p:val>
                                        </p:tav>
                                      </p:tavLst>
                                    </p:anim>
                                    <p:anim calcmode="lin" valueType="num">
                                      <p:cBhvr>
                                        <p:cTn id="12" dur="5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strVal val="#ppt_h"/>
                                          </p:val>
                                        </p:tav>
                                        <p:tav tm="100000">
                                          <p:val>
                                            <p:strVal val="#ppt_h"/>
                                          </p:val>
                                        </p:tav>
                                      </p:tavLst>
                                    </p:anim>
                                  </p:childTnLst>
                                </p:cTn>
                              </p:par>
                              <p:par>
                                <p:cTn id="37" presetID="17" presetClass="entr" presetSubtype="10" fill="hold" grpId="0" nodeType="withEffect">
                                  <p:stCondLst>
                                    <p:cond delay="0"/>
                                  </p:stCondLst>
                                  <p:childTnLst>
                                    <p:set>
                                      <p:cBhvr>
                                        <p:cTn id="38" dur="1" fill="hold">
                                          <p:stCondLst>
                                            <p:cond delay="0"/>
                                          </p:stCondLst>
                                        </p:cTn>
                                        <p:tgtEl>
                                          <p:spTgt spid="4">
                                            <p:bg/>
                                          </p:spTgt>
                                        </p:tgtEl>
                                        <p:attrNameLst>
                                          <p:attrName>style.visibility</p:attrName>
                                        </p:attrNameLst>
                                      </p:cBhvr>
                                      <p:to>
                                        <p:strVal val="visible"/>
                                      </p:to>
                                    </p:set>
                                    <p:anim calcmode="lin" valueType="num">
                                      <p:cBhvr>
                                        <p:cTn id="39" dur="500" fill="hold"/>
                                        <p:tgtEl>
                                          <p:spTgt spid="4">
                                            <p:bg/>
                                          </p:spTgt>
                                        </p:tgtEl>
                                        <p:attrNameLst>
                                          <p:attrName>ppt_w</p:attrName>
                                        </p:attrNameLst>
                                      </p:cBhvr>
                                      <p:tavLst>
                                        <p:tav tm="0">
                                          <p:val>
                                            <p:fltVal val="0"/>
                                          </p:val>
                                        </p:tav>
                                        <p:tav tm="100000">
                                          <p:val>
                                            <p:strVal val="#ppt_w"/>
                                          </p:val>
                                        </p:tav>
                                      </p:tavLst>
                                    </p:anim>
                                    <p:anim calcmode="lin" valueType="num">
                                      <p:cBhvr>
                                        <p:cTn id="40" dur="500" fill="hold"/>
                                        <p:tgtEl>
                                          <p:spTgt spid="4">
                                            <p:bg/>
                                          </p:spTgt>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7" presetClass="entr" presetSubtype="10" fill="hold" grpId="0" nodeType="clickEffect">
                                  <p:stCondLst>
                                    <p:cond delay="0"/>
                                  </p:stCondLst>
                                  <p:childTnLst>
                                    <p:set>
                                      <p:cBhvr>
                                        <p:cTn id="44" dur="1" fill="hold">
                                          <p:stCondLst>
                                            <p:cond delay="0"/>
                                          </p:stCondLst>
                                        </p:cTn>
                                        <p:tgtEl>
                                          <p:spTgt spid="4">
                                            <p:txEl>
                                              <p:pRg st="0" end="0"/>
                                            </p:txEl>
                                          </p:spTgt>
                                        </p:tgtEl>
                                        <p:attrNameLst>
                                          <p:attrName>style.visibility</p:attrName>
                                        </p:attrNameLst>
                                      </p:cBhvr>
                                      <p:to>
                                        <p:strVal val="visible"/>
                                      </p:to>
                                    </p:set>
                                    <p:anim calcmode="lin" valueType="num">
                                      <p:cBhvr>
                                        <p:cTn id="4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46" dur="5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17" presetClass="entr" presetSubtype="10" fill="hold" grpId="0" nodeType="clickEffect">
                                  <p:stCondLst>
                                    <p:cond delay="0"/>
                                  </p:stCondLst>
                                  <p:childTnLst>
                                    <p:set>
                                      <p:cBhvr>
                                        <p:cTn id="50" dur="1" fill="hold">
                                          <p:stCondLst>
                                            <p:cond delay="0"/>
                                          </p:stCondLst>
                                        </p:cTn>
                                        <p:tgtEl>
                                          <p:spTgt spid="4">
                                            <p:txEl>
                                              <p:pRg st="1" end="1"/>
                                            </p:txEl>
                                          </p:spTgt>
                                        </p:tgtEl>
                                        <p:attrNameLst>
                                          <p:attrName>style.visibility</p:attrName>
                                        </p:attrNameLst>
                                      </p:cBhvr>
                                      <p:to>
                                        <p:strVal val="visible"/>
                                      </p:to>
                                    </p:set>
                                    <p:anim calcmode="lin" valueType="num">
                                      <p:cBhvr>
                                        <p:cTn id="51"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52" dur="5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17" presetClass="entr" presetSubtype="10" fill="hold" grpId="0" nodeType="clickEffect">
                                  <p:stCondLst>
                                    <p:cond delay="0"/>
                                  </p:stCondLst>
                                  <p:childTnLst>
                                    <p:set>
                                      <p:cBhvr>
                                        <p:cTn id="56" dur="1" fill="hold">
                                          <p:stCondLst>
                                            <p:cond delay="0"/>
                                          </p:stCondLst>
                                        </p:cTn>
                                        <p:tgtEl>
                                          <p:spTgt spid="4">
                                            <p:txEl>
                                              <p:pRg st="2" end="2"/>
                                            </p:txEl>
                                          </p:spTgt>
                                        </p:tgtEl>
                                        <p:attrNameLst>
                                          <p:attrName>style.visibility</p:attrName>
                                        </p:attrNameLst>
                                      </p:cBhvr>
                                      <p:to>
                                        <p:strVal val="visible"/>
                                      </p:to>
                                    </p:set>
                                    <p:anim calcmode="lin" valueType="num">
                                      <p:cBhvr>
                                        <p:cTn id="5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58" dur="5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10" fill="hold" grpId="0" nodeType="clickEffect">
                                  <p:stCondLst>
                                    <p:cond delay="0"/>
                                  </p:stCondLst>
                                  <p:childTnLst>
                                    <p:set>
                                      <p:cBhvr>
                                        <p:cTn id="62" dur="1" fill="hold">
                                          <p:stCondLst>
                                            <p:cond delay="0"/>
                                          </p:stCondLst>
                                        </p:cTn>
                                        <p:tgtEl>
                                          <p:spTgt spid="4">
                                            <p:txEl>
                                              <p:pRg st="3" end="3"/>
                                            </p:txEl>
                                          </p:spTgt>
                                        </p:tgtEl>
                                        <p:attrNameLst>
                                          <p:attrName>style.visibility</p:attrName>
                                        </p:attrNameLst>
                                      </p:cBhvr>
                                      <p:to>
                                        <p:strVal val="visible"/>
                                      </p:to>
                                    </p:set>
                                    <p:anim calcmode="lin" valueType="num">
                                      <p:cBhvr>
                                        <p:cTn id="63"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546" y="409433"/>
            <a:ext cx="11286699" cy="4431983"/>
          </a:xfrm>
          <a:prstGeom prst="rect">
            <a:avLst/>
          </a:prstGeom>
          <a:solidFill>
            <a:srgbClr val="FFC000"/>
          </a:solidFill>
        </p:spPr>
        <p:txBody>
          <a:bodyPr wrap="square" rtlCol="0">
            <a:spAutoFit/>
          </a:bodyPr>
          <a:lstStyle/>
          <a:p>
            <a:r>
              <a:rPr lang="en-US" sz="6600" dirty="0" smtClean="0"/>
              <a:t>You will be able to know </a:t>
            </a:r>
          </a:p>
          <a:p>
            <a:pPr marL="285750" indent="-285750">
              <a:buFont typeface="Wingdings" panose="05000000000000000000" pitchFamily="2" charset="2"/>
              <a:buChar char="q"/>
            </a:pPr>
            <a:r>
              <a:rPr lang="en-US" sz="6600" dirty="0" smtClean="0"/>
              <a:t>Conditional sentences </a:t>
            </a:r>
          </a:p>
          <a:p>
            <a:pPr marL="285750" indent="-285750">
              <a:buFont typeface="Wingdings" panose="05000000000000000000" pitchFamily="2" charset="2"/>
              <a:buChar char="q"/>
            </a:pPr>
            <a:r>
              <a:rPr lang="en-US" sz="6600" dirty="0" smtClean="0"/>
              <a:t>Kinds of conditional </a:t>
            </a:r>
          </a:p>
          <a:p>
            <a:pPr marL="285750" indent="-285750">
              <a:buFont typeface="Wingdings" panose="05000000000000000000" pitchFamily="2" charset="2"/>
              <a:buChar char="q"/>
            </a:pPr>
            <a:r>
              <a:rPr lang="en-US" sz="6600" dirty="0" smtClean="0"/>
              <a:t>Punctuality </a:t>
            </a:r>
          </a:p>
          <a:p>
            <a:endParaRPr lang="en-US" dirty="0"/>
          </a:p>
        </p:txBody>
      </p:sp>
    </p:spTree>
    <p:extLst>
      <p:ext uri="{BB962C8B-B14F-4D97-AF65-F5344CB8AC3E}">
        <p14:creationId xmlns:p14="http://schemas.microsoft.com/office/powerpoint/2010/main" val="402223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343150" y="-193872"/>
            <a:ext cx="4814888" cy="980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28566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700" b="1" i="0" u="none" strike="noStrike" cap="none" normalizeH="0" baseline="0" dirty="0" smtClean="0">
                <a:ln>
                  <a:noFill/>
                </a:ln>
                <a:solidFill>
                  <a:srgbClr val="FF0000"/>
                </a:solidFill>
                <a:effectLst/>
                <a:latin typeface="AkkuratPro"/>
              </a:rPr>
              <a:t>Conditional Sentences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60201175"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357075"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A6ADC9"/>
                </a:solidFill>
                <a:effectLst/>
                <a:latin typeface="AkkuratPro"/>
                <a:hlinkClick r:id="rId2"/>
              </a:rPr>
              <a:t>  </a:t>
            </a:r>
            <a:r>
              <a:rPr kumimoji="0" lang="en-US" altLang="en-US" sz="7200" b="0" i="0" u="none" strike="noStrike" cap="none" normalizeH="0" baseline="0" smtClean="0">
                <a:ln>
                  <a:noFill/>
                </a:ln>
                <a:solidFill>
                  <a:srgbClr val="A6ADC9"/>
                </a:solidFill>
                <a:effectLst/>
                <a:latin typeface="AkkuratPro"/>
              </a:rPr>
              <a:t> </a:t>
            </a:r>
            <a:r>
              <a:rPr kumimoji="0" lang="en-US" altLang="en-US" sz="1000" b="0" i="0" u="none" strike="noStrike" cap="none" normalizeH="0" baseline="0" smtClean="0">
                <a:ln>
                  <a:noFill/>
                </a:ln>
                <a:solidFill>
                  <a:srgbClr val="A6ADC9"/>
                </a:solidFill>
                <a:effectLst/>
                <a:latin typeface="AkkuratPro"/>
              </a:rPr>
              <a:t>                               </a:t>
            </a:r>
            <a:r>
              <a:rPr kumimoji="0" lang="en-US" altLang="en-US" sz="1000" b="1" i="0" u="none" strike="noStrike" cap="none" normalizeH="0" baseline="0" smtClean="0">
                <a:ln>
                  <a:noFill/>
                </a:ln>
                <a:solidFill>
                  <a:srgbClr val="2B2D38"/>
                </a:solidFill>
                <a:effectLst/>
                <a:latin typeface="AkkuratPro"/>
                <a:hlinkClick r:id="rId2"/>
              </a:rPr>
              <a:t>Grammarly</a:t>
            </a:r>
            <a:endParaRPr kumimoji="0" lang="en-US" altLang="en-US" sz="800" b="1" i="0" u="none" strike="noStrike" cap="none" normalizeH="0" baseline="0" smtClean="0">
              <a:ln>
                <a:noFill/>
              </a:ln>
              <a:solidFill>
                <a:srgbClr val="8189A9"/>
              </a:solidFill>
              <a:effectLst/>
              <a:latin typeface="AkkuratPro"/>
              <a:hlinkClick r:id="rId3"/>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8189A9"/>
                </a:solidFill>
                <a:effectLst/>
                <a:latin typeface="AkkuratPro"/>
                <a:hlinkClick r:id="rId3"/>
              </a:rPr>
              <a:t>GRAMMAR</a:t>
            </a:r>
            <a:endParaRPr kumimoji="0" lang="en-US"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smtClean="0">
                <a:ln>
                  <a:noFill/>
                </a:ln>
                <a:solidFill>
                  <a:srgbClr val="3B3E4D"/>
                </a:solidFill>
                <a:effectLst/>
                <a:latin typeface="AkkuratPro"/>
              </a:rPr>
              <a:t>There are four types of conditional sentences.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smtClean="0">
                <a:ln>
                  <a:noFill/>
                </a:ln>
                <a:solidFill>
                  <a:srgbClr val="3B3E4D"/>
                </a:solidFill>
                <a:effectLst/>
                <a:latin typeface="AkkuratPro"/>
              </a:rPr>
              <a:t>It’s important to use the correct structure for each of these different conditional sentences because they express varying meanings.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smtClean="0">
                <a:ln>
                  <a:noFill/>
                </a:ln>
                <a:solidFill>
                  <a:srgbClr val="3B3E4D"/>
                </a:solidFill>
                <a:effectLst/>
                <a:latin typeface="AkkuratPro"/>
              </a:rPr>
              <a:t>Pay attention to verb tense when using different conditional modes.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300" b="0" i="0" u="none" strike="noStrike" cap="none" normalizeH="0" baseline="0" smtClean="0">
                <a:ln>
                  <a:noFill/>
                </a:ln>
                <a:solidFill>
                  <a:srgbClr val="3B3E4D"/>
                </a:solidFill>
                <a:effectLst/>
                <a:latin typeface="AkkuratPro"/>
              </a:rPr>
              <a:t>Use a comma after the if-clause when the if-clause precedes the main clause.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3B3E4D"/>
                </a:solidFill>
                <a:effectLst/>
                <a:latin typeface="AkkuratPro"/>
              </a:rPr>
              <a:t>Conditional sentences are statements discussing known factors or hypothetical situations and their consequences. Complete conditional sentences contain a conditional </a:t>
            </a:r>
            <a:r>
              <a:rPr kumimoji="0" lang="en-US" altLang="en-US" sz="1300" b="0" i="0" u="none" strike="noStrike" cap="none" normalizeH="0" baseline="0" smtClean="0">
                <a:ln>
                  <a:noFill/>
                </a:ln>
                <a:solidFill>
                  <a:srgbClr val="3B3E4D"/>
                </a:solidFill>
                <a:effectLst/>
                <a:latin typeface="AkkuratPro"/>
                <a:hlinkClick r:id="rId4"/>
              </a:rPr>
              <a:t>clause</a:t>
            </a:r>
            <a:r>
              <a:rPr kumimoji="0" lang="en-US" altLang="en-US" sz="1300" b="0" i="0" u="none" strike="noStrike" cap="none" normalizeH="0" baseline="0" smtClean="0">
                <a:ln>
                  <a:noFill/>
                </a:ln>
                <a:solidFill>
                  <a:srgbClr val="3B3E4D"/>
                </a:solidFill>
                <a:effectLst/>
                <a:latin typeface="AkkuratPro"/>
              </a:rPr>
              <a:t> (often referred to as the if-clause) and the consequence. Consider the following sentences: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3B3E4D"/>
                </a:solidFill>
                <a:effectLst/>
                <a:latin typeface="AkkuratPro"/>
              </a:rPr>
              <a:t>If a certain condition is true, then a particular result happens.</a:t>
            </a:r>
            <a:endParaRPr kumimoji="0" lang="en-US" altLang="en-US" sz="1300" b="0" i="0" u="none" strike="noStrike" cap="none" normalizeH="0" baseline="0" smtClean="0">
              <a:ln>
                <a:noFill/>
              </a:ln>
              <a:solidFill>
                <a:srgbClr val="3B3E4D"/>
              </a:solidFill>
              <a:effectLst/>
              <a:latin typeface="AkkuratPr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3B3E4D"/>
                </a:solidFill>
                <a:effectLst/>
                <a:latin typeface="AkkuratPro"/>
              </a:rPr>
              <a:t>I would travel around the world if I won the lottery.</a:t>
            </a:r>
            <a:endParaRPr kumimoji="0" lang="en-US" altLang="en-US" sz="1300" b="0" i="0" u="none" strike="noStrike" cap="none" normalizeH="0" baseline="0" smtClean="0">
              <a:ln>
                <a:noFill/>
              </a:ln>
              <a:solidFill>
                <a:srgbClr val="3B3E4D"/>
              </a:solidFill>
              <a:effectLst/>
              <a:latin typeface="AkkuratPr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3B3E4D"/>
                </a:solidFill>
                <a:effectLst/>
                <a:latin typeface="AkkuratPro"/>
              </a:rPr>
              <a:t>When water reaches 100 degrees, it boils.</a:t>
            </a:r>
            <a:endParaRPr kumimoji="0" lang="en-US" altLang="en-US" sz="1300" b="0" i="0" u="none" strike="noStrike" cap="none" normalizeH="0" baseline="0" smtClean="0">
              <a:ln>
                <a:noFill/>
              </a:ln>
              <a:solidFill>
                <a:srgbClr val="3B3E4D"/>
              </a:solidFill>
              <a:effectLst/>
              <a:latin typeface="AkkuratPr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3B3E4D"/>
                </a:solidFill>
                <a:effectLst/>
                <a:latin typeface="AkkuratPro"/>
              </a:rPr>
              <a:t/>
            </a:r>
            <a:br>
              <a:rPr kumimoji="0" lang="en-US" altLang="en-US" sz="1300" b="0" i="0" u="none" strike="noStrike" cap="none" normalizeH="0" baseline="0" smtClean="0">
                <a:ln>
                  <a:noFill/>
                </a:ln>
                <a:solidFill>
                  <a:srgbClr val="3B3E4D"/>
                </a:solidFill>
                <a:effectLst/>
                <a:latin typeface="AkkuratPro"/>
              </a:rPr>
            </a:br>
            <a:endParaRPr kumimoji="0" lang="en-US" altLang="en-US" sz="1000" b="0" i="0" u="none" strike="noStrike" cap="none" normalizeH="0" baseline="0" smtClean="0">
              <a:ln>
                <a:noFill/>
              </a:ln>
              <a:solidFill>
                <a:srgbClr val="A6ADC9"/>
              </a:solidFill>
              <a:effectLst/>
              <a:latin typeface="AkkuratPro"/>
            </a:endParaRPr>
          </a:p>
        </p:txBody>
      </p:sp>
      <p:sp>
        <p:nvSpPr>
          <p:cNvPr id="4" name="TextBox 3"/>
          <p:cNvSpPr txBox="1"/>
          <p:nvPr/>
        </p:nvSpPr>
        <p:spPr>
          <a:xfrm>
            <a:off x="328612" y="633885"/>
            <a:ext cx="11501438" cy="3785652"/>
          </a:xfrm>
          <a:prstGeom prst="rect">
            <a:avLst/>
          </a:prstGeom>
          <a:solidFill>
            <a:srgbClr val="00B05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4000" dirty="0"/>
              <a:t>Conditional sentences are statements discussing known factors or hypothetical situations and their consequences. Complete conditional sentences contain a </a:t>
            </a:r>
            <a:r>
              <a:rPr lang="en-US" sz="4000" dirty="0">
                <a:solidFill>
                  <a:srgbClr val="002060"/>
                </a:solidFill>
              </a:rPr>
              <a:t>conditional </a:t>
            </a:r>
            <a:r>
              <a:rPr lang="en-US" sz="4000" dirty="0" smtClean="0">
                <a:solidFill>
                  <a:srgbClr val="002060"/>
                </a:solidFill>
              </a:rPr>
              <a:t>clause </a:t>
            </a:r>
            <a:r>
              <a:rPr lang="en-US" sz="4000" dirty="0"/>
              <a:t> (often referred to as the if-clause) and the consequence. Consider the following sentences</a:t>
            </a:r>
          </a:p>
        </p:txBody>
      </p:sp>
      <p:sp>
        <p:nvSpPr>
          <p:cNvPr id="6" name="TextBox 5"/>
          <p:cNvSpPr txBox="1"/>
          <p:nvPr/>
        </p:nvSpPr>
        <p:spPr>
          <a:xfrm>
            <a:off x="328612" y="4711513"/>
            <a:ext cx="11501438" cy="1569660"/>
          </a:xfrm>
          <a:prstGeom prst="rect">
            <a:avLst/>
          </a:prstGeom>
          <a:solidFill>
            <a:srgbClr val="92D050"/>
          </a:solidFill>
        </p:spPr>
        <p:txBody>
          <a:bodyPr wrap="square" rtlCol="0">
            <a:spAutoFit/>
          </a:bodyPr>
          <a:lstStyle/>
          <a:p>
            <a:r>
              <a:rPr lang="en-US" sz="3200" dirty="0"/>
              <a:t>If a certain condition is true, then a particular result happens.</a:t>
            </a:r>
          </a:p>
          <a:p>
            <a:r>
              <a:rPr lang="en-US" sz="3200" dirty="0"/>
              <a:t>I would travel around the world if I won the lottery.</a:t>
            </a:r>
          </a:p>
          <a:p>
            <a:r>
              <a:rPr lang="en-US" sz="3200" dirty="0"/>
              <a:t>When water reaches 100 degrees, it boils</a:t>
            </a:r>
          </a:p>
        </p:txBody>
      </p:sp>
    </p:spTree>
    <p:extLst>
      <p:ext uri="{BB962C8B-B14F-4D97-AF65-F5344CB8AC3E}">
        <p14:creationId xmlns:p14="http://schemas.microsoft.com/office/powerpoint/2010/main" val="3571144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0" dur="1000" fill="hold"/>
                                        <p:tgtEl>
                                          <p:spTgt spid="6"/>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971" y="750627"/>
            <a:ext cx="12010029" cy="1815882"/>
          </a:xfrm>
          <a:prstGeom prst="rect">
            <a:avLst/>
          </a:prstGeom>
          <a:solidFill>
            <a:srgbClr val="FFFF00"/>
          </a:solidFill>
        </p:spPr>
        <p:txBody>
          <a:bodyPr wrap="square">
            <a:spAutoFit/>
          </a:bodyPr>
          <a:lstStyle/>
          <a:p>
            <a:r>
              <a:rPr lang="en-US" sz="2800" dirty="0">
                <a:solidFill>
                  <a:srgbClr val="3B3E4D"/>
                </a:solidFill>
                <a:latin typeface="AkkuratPro"/>
              </a:rPr>
              <a:t>What Are the Different Types of Conditional Sentences? There are four different types of conditional sentences in English. Each expresses a different degree of probability that a situation will occur or would have occurred under certain circumstances</a:t>
            </a:r>
            <a:r>
              <a:rPr lang="en-US" sz="2800" dirty="0" smtClean="0">
                <a:solidFill>
                  <a:srgbClr val="3B3E4D"/>
                </a:solidFill>
                <a:latin typeface="AkkuratPro"/>
              </a:rPr>
              <a:t>.</a:t>
            </a:r>
            <a:endParaRPr lang="en-US" sz="2800" dirty="0">
              <a:solidFill>
                <a:srgbClr val="3B3E4D"/>
              </a:solidFill>
              <a:latin typeface="AkkuratPro"/>
            </a:endParaRPr>
          </a:p>
        </p:txBody>
      </p:sp>
      <p:sp>
        <p:nvSpPr>
          <p:cNvPr id="3" name="TextBox 2"/>
          <p:cNvSpPr txBox="1"/>
          <p:nvPr/>
        </p:nvSpPr>
        <p:spPr>
          <a:xfrm>
            <a:off x="672935" y="3146961"/>
            <a:ext cx="11519065" cy="1815882"/>
          </a:xfrm>
          <a:prstGeom prst="rect">
            <a:avLst/>
          </a:prstGeom>
          <a:noFill/>
        </p:spPr>
        <p:txBody>
          <a:bodyPr wrap="square" rtlCol="0">
            <a:spAutoFit/>
          </a:bodyPr>
          <a:lstStyle/>
          <a:p>
            <a:pPr>
              <a:buFont typeface="Arial" panose="020B0604020202020204" pitchFamily="34" charset="0"/>
              <a:buChar char="•"/>
            </a:pPr>
            <a:r>
              <a:rPr lang="en-US" sz="2800" dirty="0">
                <a:solidFill>
                  <a:srgbClr val="FF0000"/>
                </a:solidFill>
                <a:latin typeface="AkkuratPro"/>
              </a:rPr>
              <a:t>Zero Conditional Sentences</a:t>
            </a:r>
          </a:p>
          <a:p>
            <a:pPr>
              <a:buFont typeface="Arial" panose="020B0604020202020204" pitchFamily="34" charset="0"/>
              <a:buChar char="•"/>
            </a:pPr>
            <a:r>
              <a:rPr lang="en-US" sz="2800" dirty="0">
                <a:solidFill>
                  <a:srgbClr val="FF0000"/>
                </a:solidFill>
                <a:latin typeface="AkkuratPro"/>
              </a:rPr>
              <a:t>First Conditional Sentences</a:t>
            </a:r>
          </a:p>
          <a:p>
            <a:pPr>
              <a:buFont typeface="Arial" panose="020B0604020202020204" pitchFamily="34" charset="0"/>
              <a:buChar char="•"/>
            </a:pPr>
            <a:r>
              <a:rPr lang="en-US" sz="2800" dirty="0">
                <a:solidFill>
                  <a:srgbClr val="FF0000"/>
                </a:solidFill>
                <a:latin typeface="AkkuratPro"/>
              </a:rPr>
              <a:t>Second Conditional Sentences</a:t>
            </a:r>
          </a:p>
          <a:p>
            <a:pPr>
              <a:buFont typeface="Arial" panose="020B0604020202020204" pitchFamily="34" charset="0"/>
              <a:buChar char="•"/>
            </a:pPr>
            <a:r>
              <a:rPr lang="en-US" sz="2800" dirty="0">
                <a:solidFill>
                  <a:srgbClr val="FF0000"/>
                </a:solidFill>
                <a:latin typeface="AkkuratPro"/>
              </a:rPr>
              <a:t>Third Conditional Sentences</a:t>
            </a:r>
          </a:p>
        </p:txBody>
      </p:sp>
      <p:sp>
        <p:nvSpPr>
          <p:cNvPr id="4" name="TextBox 3"/>
          <p:cNvSpPr txBox="1"/>
          <p:nvPr/>
        </p:nvSpPr>
        <p:spPr>
          <a:xfrm>
            <a:off x="463138" y="5177642"/>
            <a:ext cx="11519065" cy="369332"/>
          </a:xfrm>
          <a:prstGeom prst="rect">
            <a:avLst/>
          </a:prstGeom>
          <a:solidFill>
            <a:srgbClr val="FFFF00"/>
          </a:solidFill>
        </p:spPr>
        <p:txBody>
          <a:bodyPr wrap="square" rtlCol="0">
            <a:spAutoFit/>
          </a:bodyPr>
          <a:lstStyle/>
          <a:p>
            <a:r>
              <a:rPr lang="en-US">
                <a:solidFill>
                  <a:srgbClr val="3B3E4D"/>
                </a:solidFill>
                <a:latin typeface="AkkuratPro"/>
              </a:rPr>
              <a:t>Let’s look at each of these different types of conditional sentences in more detail</a:t>
            </a:r>
            <a:endParaRPr lang="en-US" dirty="0">
              <a:solidFill>
                <a:srgbClr val="3B3E4D"/>
              </a:solidFill>
              <a:latin typeface="AkkuratPro"/>
            </a:endParaRPr>
          </a:p>
        </p:txBody>
      </p:sp>
    </p:spTree>
    <p:extLst>
      <p:ext uri="{BB962C8B-B14F-4D97-AF65-F5344CB8AC3E}">
        <p14:creationId xmlns:p14="http://schemas.microsoft.com/office/powerpoint/2010/main" val="270680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gtEl>
                                        <p:attrNameLst>
                                          <p:attrName>ppt_y</p:attrName>
                                        </p:attrNameLst>
                                      </p:cBhvr>
                                      <p:tavLst>
                                        <p:tav tm="0">
                                          <p:val>
                                            <p:strVal val="#ppt_y"/>
                                          </p:val>
                                        </p:tav>
                                        <p:tav tm="100000">
                                          <p:val>
                                            <p:strVal val="#ppt_y"/>
                                          </p:val>
                                        </p:tav>
                                      </p:tavLst>
                                    </p:anim>
                                    <p:anim calcmode="lin" valueType="num">
                                      <p:cBhvr>
                                        <p:cTn id="16"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gtEl>
                                      </p:cBhvr>
                                    </p:animEffect>
                                  </p:childTnLst>
                                </p:cTn>
                              </p:par>
                              <p:par>
                                <p:cTn id="19" presetID="41" presetClass="entr" presetSubtype="0" fill="hold" grpId="0" nodeType="withEffect">
                                  <p:stCondLst>
                                    <p:cond delay="0"/>
                                  </p:stCondLst>
                                  <p:iterate type="lt">
                                    <p:tmPct val="10000"/>
                                  </p:iterate>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4"/>
                                        </p:tgtEl>
                                        <p:attrNameLst>
                                          <p:attrName>ppt_y</p:attrName>
                                        </p:attrNameLst>
                                      </p:cBhvr>
                                      <p:tavLst>
                                        <p:tav tm="0">
                                          <p:val>
                                            <p:strVal val="#ppt_y"/>
                                          </p:val>
                                        </p:tav>
                                        <p:tav tm="100000">
                                          <p:val>
                                            <p:strVal val="#ppt_y"/>
                                          </p:val>
                                        </p:tav>
                                      </p:tavLst>
                                    </p:anim>
                                    <p:anim calcmode="lin" valueType="num">
                                      <p:cBhvr>
                                        <p:cTn id="23"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4967" y="0"/>
            <a:ext cx="13579522" cy="6555641"/>
          </a:xfrm>
          <a:prstGeom prst="rect">
            <a:avLst/>
          </a:prstGeom>
          <a:solidFill>
            <a:srgbClr val="92D050"/>
          </a:solidFill>
        </p:spPr>
        <p:txBody>
          <a:bodyPr wrap="square">
            <a:spAutoFit/>
          </a:bodyPr>
          <a:lstStyle/>
          <a:p>
            <a:pPr algn="ctr"/>
            <a:r>
              <a:rPr lang="en-US" sz="2800" b="1" dirty="0">
                <a:solidFill>
                  <a:srgbClr val="FF0000"/>
                </a:solidFill>
                <a:latin typeface="AkkuratPro"/>
              </a:rPr>
              <a:t>How to Use Zero Conditional Sentences</a:t>
            </a:r>
          </a:p>
          <a:p>
            <a:r>
              <a:rPr lang="en-US" sz="2800" dirty="0">
                <a:latin typeface="AkkuratPro"/>
              </a:rPr>
              <a:t>Zero conditional sentences express general truths—situations in which one thing </a:t>
            </a:r>
            <a:r>
              <a:rPr lang="en-US" sz="2800" i="1" dirty="0">
                <a:latin typeface="AkkuratPro"/>
              </a:rPr>
              <a:t>always</a:t>
            </a:r>
            <a:r>
              <a:rPr lang="en-US" sz="2800" dirty="0">
                <a:latin typeface="AkkuratPro"/>
              </a:rPr>
              <a:t> causes another. When you use a zero conditional, you’re talking about a general truth rather than a specific instance of something. Consider the following examples:</a:t>
            </a:r>
          </a:p>
          <a:p>
            <a:r>
              <a:rPr lang="en-US" sz="2800" dirty="0">
                <a:latin typeface="AkkuratPro"/>
              </a:rPr>
              <a:t>If you don’t brush your teeth, you get cavities.</a:t>
            </a:r>
          </a:p>
          <a:p>
            <a:r>
              <a:rPr lang="en-US" sz="2800" dirty="0">
                <a:latin typeface="AkkuratPro"/>
              </a:rPr>
              <a:t>When people smoke cigarettes, their health suffers.</a:t>
            </a:r>
          </a:p>
          <a:p>
            <a:r>
              <a:rPr lang="en-US" sz="2800" dirty="0">
                <a:latin typeface="AkkuratPro"/>
              </a:rPr>
              <a:t>There are a couple of things to take note of in the above sentences in which the zero conditional is used. First, when using the zero conditional, the correct tense to use in both clauses is the </a:t>
            </a:r>
            <a:r>
              <a:rPr lang="en-US" sz="2800" dirty="0">
                <a:latin typeface="AkkuratPro"/>
                <a:hlinkClick r:id="rId2"/>
              </a:rPr>
              <a:t>simple present tense</a:t>
            </a:r>
            <a:r>
              <a:rPr lang="en-US" sz="2800" dirty="0">
                <a:latin typeface="AkkuratPro"/>
              </a:rPr>
              <a:t>. A common mistake is to use the simple future tense.</a:t>
            </a:r>
          </a:p>
          <a:p>
            <a:r>
              <a:rPr lang="en-US" sz="2800" dirty="0">
                <a:latin typeface="AkkuratPro"/>
              </a:rPr>
              <a:t>When people smoke cigarettes, their health will suffer .</a:t>
            </a:r>
          </a:p>
          <a:p>
            <a:r>
              <a:rPr lang="en-US" sz="2800" dirty="0">
                <a:latin typeface="AkkuratPro"/>
              </a:rPr>
              <a:t>Secondly, notice that the words </a:t>
            </a:r>
            <a:r>
              <a:rPr lang="en-US" sz="2800" i="1" dirty="0">
                <a:latin typeface="AkkuratPro"/>
              </a:rPr>
              <a:t>if</a:t>
            </a:r>
            <a:r>
              <a:rPr lang="en-US" sz="2800" dirty="0">
                <a:latin typeface="AkkuratPro"/>
              </a:rPr>
              <a:t> and </a:t>
            </a:r>
            <a:r>
              <a:rPr lang="en-US" sz="2800" i="1" dirty="0">
                <a:latin typeface="AkkuratPro"/>
              </a:rPr>
              <a:t>when</a:t>
            </a:r>
            <a:r>
              <a:rPr lang="en-US" sz="2800" dirty="0">
                <a:latin typeface="AkkuratPro"/>
              </a:rPr>
              <a:t> can be used interchangeably in these zero conditional sentences. This is because the outcome will always be the same, so it doesn’t matter “if” or “when” it happens</a:t>
            </a:r>
            <a:endParaRPr lang="en-US" sz="2800" b="0" dirty="0">
              <a:effectLst/>
              <a:latin typeface="AkkuratPro"/>
            </a:endParaRPr>
          </a:p>
        </p:txBody>
      </p:sp>
    </p:spTree>
    <p:extLst>
      <p:ext uri="{BB962C8B-B14F-4D97-AF65-F5344CB8AC3E}">
        <p14:creationId xmlns:p14="http://schemas.microsoft.com/office/powerpoint/2010/main" val="295724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829" y="-321269"/>
            <a:ext cx="11737075" cy="7478970"/>
          </a:xfrm>
          <a:prstGeom prst="rect">
            <a:avLst/>
          </a:prstGeom>
          <a:solidFill>
            <a:srgbClr val="FFFF00"/>
          </a:solidFill>
        </p:spPr>
        <p:txBody>
          <a:bodyPr wrap="square">
            <a:spAutoFit/>
          </a:bodyPr>
          <a:lstStyle/>
          <a:p>
            <a:r>
              <a:rPr lang="en-US" sz="2400" b="1" dirty="0" smtClean="0">
                <a:solidFill>
                  <a:srgbClr val="2B2D38"/>
                </a:solidFill>
                <a:latin typeface="AkkuratPro"/>
              </a:rPr>
              <a:t>                                   </a:t>
            </a:r>
            <a:r>
              <a:rPr lang="en-US" sz="2400" b="1" dirty="0" smtClean="0">
                <a:solidFill>
                  <a:srgbClr val="FF0000"/>
                </a:solidFill>
                <a:latin typeface="AkkuratPro"/>
              </a:rPr>
              <a:t>How </a:t>
            </a:r>
            <a:r>
              <a:rPr lang="en-US" sz="2400" b="1" dirty="0">
                <a:solidFill>
                  <a:srgbClr val="FF0000"/>
                </a:solidFill>
                <a:latin typeface="AkkuratPro"/>
              </a:rPr>
              <a:t>to Use First Conditional Sentences</a:t>
            </a:r>
          </a:p>
          <a:p>
            <a:r>
              <a:rPr lang="en-US" sz="2400" dirty="0">
                <a:latin typeface="AkkuratPro"/>
              </a:rPr>
              <a:t>First conditional sentences are used to express situations in which the outcome is likely (but not guaranteed) to happen in the future. Look at the examples below:</a:t>
            </a:r>
          </a:p>
          <a:p>
            <a:r>
              <a:rPr lang="en-US" sz="2400" dirty="0">
                <a:latin typeface="AkkuratPro"/>
              </a:rPr>
              <a:t>If you rest, you will feel better.</a:t>
            </a:r>
          </a:p>
          <a:p>
            <a:r>
              <a:rPr lang="en-US" sz="2400" dirty="0">
                <a:latin typeface="AkkuratPro"/>
              </a:rPr>
              <a:t>If you set your mind to a goal, you’ll eventually achieve it.</a:t>
            </a:r>
          </a:p>
          <a:p>
            <a:r>
              <a:rPr lang="en-US" sz="2400" dirty="0">
                <a:latin typeface="AkkuratPro"/>
              </a:rPr>
              <a:t>Note that we use the simple present tense in the if-clause and simple future tense in the main clause—that is, the clause that expresses the likely outcome. This is how we indicate that under a certain condition (as expressed in the if-clause), a specific result </a:t>
            </a:r>
            <a:r>
              <a:rPr lang="en-US" sz="2400" i="1" dirty="0">
                <a:latin typeface="AkkuratPro"/>
              </a:rPr>
              <a:t>will</a:t>
            </a:r>
            <a:r>
              <a:rPr lang="en-US" sz="2400" dirty="0">
                <a:latin typeface="AkkuratPro"/>
              </a:rPr>
              <a:t> likely happen in the future. Examine some of the common mistakes people make using the first conditional structure:</a:t>
            </a:r>
          </a:p>
          <a:p>
            <a:r>
              <a:rPr lang="en-US" sz="2400" dirty="0">
                <a:latin typeface="AkkuratPro"/>
              </a:rPr>
              <a:t>If you will rest , you will feel better.</a:t>
            </a:r>
          </a:p>
          <a:p>
            <a:r>
              <a:rPr lang="en-US" sz="2400" dirty="0">
                <a:latin typeface="AkkuratPro"/>
              </a:rPr>
              <a:t>If you rest , you will feel better.</a:t>
            </a:r>
          </a:p>
          <a:p>
            <a:endParaRPr lang="en-US" sz="2400" b="1" dirty="0" smtClean="0">
              <a:latin typeface="AkkuratPro"/>
            </a:endParaRPr>
          </a:p>
          <a:p>
            <a:endParaRPr lang="en-US" sz="2400" b="1" dirty="0">
              <a:latin typeface="AkkuratPro"/>
            </a:endParaRPr>
          </a:p>
          <a:p>
            <a:r>
              <a:rPr lang="en-US" sz="2400" b="1" dirty="0" smtClean="0">
                <a:latin typeface="AkkuratPro"/>
              </a:rPr>
              <a:t>Explanation</a:t>
            </a:r>
            <a:r>
              <a:rPr lang="en-US" sz="2400" b="1" dirty="0">
                <a:latin typeface="AkkuratPro"/>
              </a:rPr>
              <a:t>:</a:t>
            </a:r>
            <a:r>
              <a:rPr lang="en-US" sz="2400" dirty="0">
                <a:latin typeface="AkkuratPro"/>
              </a:rPr>
              <a:t> Use the </a:t>
            </a:r>
            <a:r>
              <a:rPr lang="en-US" sz="2400" dirty="0">
                <a:latin typeface="AkkuratPro"/>
                <a:hlinkClick r:id="rId2"/>
              </a:rPr>
              <a:t>simple present tense</a:t>
            </a:r>
            <a:r>
              <a:rPr lang="en-US" sz="2400" dirty="0">
                <a:latin typeface="AkkuratPro"/>
              </a:rPr>
              <a:t> in the if-clause.</a:t>
            </a:r>
          </a:p>
          <a:p>
            <a:r>
              <a:rPr lang="en-US" sz="2400" dirty="0">
                <a:latin typeface="AkkuratPro"/>
              </a:rPr>
              <a:t>If you set your mind to a goal, you eventually achieve it.</a:t>
            </a:r>
          </a:p>
          <a:p>
            <a:r>
              <a:rPr lang="en-US" sz="2400" dirty="0">
                <a:latin typeface="AkkuratPro"/>
              </a:rPr>
              <a:t>If you set your mind to a goal, you’ll eventually achieve it.</a:t>
            </a:r>
          </a:p>
          <a:p>
            <a:r>
              <a:rPr lang="en-US" sz="2400" b="1" dirty="0">
                <a:latin typeface="AkkuratPro"/>
              </a:rPr>
              <a:t>Explanation:</a:t>
            </a:r>
            <a:r>
              <a:rPr lang="en-US" sz="2400" dirty="0">
                <a:latin typeface="AkkuratPro"/>
              </a:rPr>
              <a:t> Use the zero conditional (i.e., simple present + simple present) only when a certain result is guaranteed. If the result is likely, use the first conditional (i.e., simple present + simple future).</a:t>
            </a:r>
            <a:endParaRPr lang="en-US" sz="2400" b="0" dirty="0">
              <a:effectLst/>
              <a:latin typeface="AkkuratPro"/>
            </a:endParaRPr>
          </a:p>
        </p:txBody>
      </p:sp>
    </p:spTree>
    <p:extLst>
      <p:ext uri="{BB962C8B-B14F-4D97-AF65-F5344CB8AC3E}">
        <p14:creationId xmlns:p14="http://schemas.microsoft.com/office/powerpoint/2010/main" val="2518747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0502" y="368912"/>
            <a:ext cx="11591498" cy="3539430"/>
          </a:xfrm>
          <a:prstGeom prst="rect">
            <a:avLst/>
          </a:prstGeom>
          <a:solidFill>
            <a:srgbClr val="00B050"/>
          </a:solidFill>
        </p:spPr>
        <p:txBody>
          <a:bodyPr wrap="square">
            <a:spAutoFit/>
          </a:bodyPr>
          <a:lstStyle/>
          <a:p>
            <a:r>
              <a:rPr lang="en-US" sz="3200" b="1" dirty="0">
                <a:solidFill>
                  <a:srgbClr val="FFFF00"/>
                </a:solidFill>
                <a:latin typeface="AkkuratPro"/>
              </a:rPr>
              <a:t>How to Use Second Conditional Sentences</a:t>
            </a:r>
          </a:p>
          <a:p>
            <a:r>
              <a:rPr lang="en-US" sz="3200" dirty="0">
                <a:latin typeface="AkkuratPro"/>
              </a:rPr>
              <a:t>Second conditional sentences are useful for expressing outcomes that are completely unrealistic or will </a:t>
            </a:r>
            <a:r>
              <a:rPr lang="en-US" sz="3200" i="1" dirty="0">
                <a:latin typeface="AkkuratPro"/>
              </a:rPr>
              <a:t>not</a:t>
            </a:r>
            <a:r>
              <a:rPr lang="en-US" sz="3200" dirty="0">
                <a:latin typeface="AkkuratPro"/>
              </a:rPr>
              <a:t> likely happen in the future. Consider the examples below:</a:t>
            </a:r>
          </a:p>
          <a:p>
            <a:r>
              <a:rPr lang="en-US" sz="3200" dirty="0">
                <a:latin typeface="AkkuratPro"/>
              </a:rPr>
              <a:t>If I inherited a billion dollars, I would travel to the moon.</a:t>
            </a:r>
          </a:p>
          <a:p>
            <a:r>
              <a:rPr lang="en-US" sz="3200" dirty="0">
                <a:latin typeface="AkkuratPro"/>
              </a:rPr>
              <a:t>If I owned a zoo, I might let people interact with the animals more</a:t>
            </a:r>
            <a:r>
              <a:rPr lang="en-US" sz="3200" dirty="0" smtClean="0">
                <a:latin typeface="AkkuratPro"/>
              </a:rPr>
              <a:t>.</a:t>
            </a:r>
            <a:endParaRPr lang="en-US" sz="3200" dirty="0">
              <a:latin typeface="AkkuratPro"/>
            </a:endParaRPr>
          </a:p>
        </p:txBody>
      </p:sp>
    </p:spTree>
    <p:extLst>
      <p:ext uri="{BB962C8B-B14F-4D97-AF65-F5344CB8AC3E}">
        <p14:creationId xmlns:p14="http://schemas.microsoft.com/office/powerpoint/2010/main" val="414831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39319" y="-5165212"/>
            <a:ext cx="6096000" cy="2585323"/>
          </a:xfrm>
          <a:prstGeom prst="rect">
            <a:avLst/>
          </a:prstGeom>
        </p:spPr>
        <p:txBody>
          <a:bodyPr>
            <a:spAutoFit/>
          </a:bodyPr>
          <a:lstStyle/>
          <a:p>
            <a:r>
              <a:rPr lang="en-US" b="1" dirty="0">
                <a:solidFill>
                  <a:srgbClr val="2B2D38"/>
                </a:solidFill>
                <a:latin typeface="AkkuratPro"/>
              </a:rPr>
              <a:t>How to Use Third Conditional Sentences</a:t>
            </a:r>
          </a:p>
          <a:p>
            <a:r>
              <a:rPr lang="en-US" dirty="0">
                <a:solidFill>
                  <a:srgbClr val="3B3E4D"/>
                </a:solidFill>
                <a:latin typeface="AkkuratPro"/>
              </a:rPr>
              <a:t>Third conditional sentences are used to explain that present circumstances would be different if something different had happened in the past. Look at the following examples:</a:t>
            </a:r>
          </a:p>
          <a:p>
            <a:r>
              <a:rPr lang="en-US" dirty="0">
                <a:solidFill>
                  <a:srgbClr val="3B3E4D"/>
                </a:solidFill>
                <a:latin typeface="AkkuratPro"/>
              </a:rPr>
              <a:t>If you had told me you needed a ride, I would have left earlier.</a:t>
            </a:r>
          </a:p>
          <a:p>
            <a:r>
              <a:rPr lang="en-US" dirty="0">
                <a:solidFill>
                  <a:srgbClr val="3B3E4D"/>
                </a:solidFill>
                <a:latin typeface="AkkuratPro"/>
              </a:rPr>
              <a:t>If I had cleaned the house, I could have gone to the movies</a:t>
            </a:r>
            <a:r>
              <a:rPr lang="en-US" dirty="0" smtClean="0">
                <a:solidFill>
                  <a:srgbClr val="3B3E4D"/>
                </a:solidFill>
                <a:latin typeface="AkkuratPro"/>
              </a:rPr>
              <a:t>.</a:t>
            </a:r>
            <a:endParaRPr lang="en-US" dirty="0">
              <a:solidFill>
                <a:srgbClr val="3B3E4D"/>
              </a:solidFill>
              <a:latin typeface="AkkuratPro"/>
            </a:endParaRPr>
          </a:p>
        </p:txBody>
      </p:sp>
      <p:sp>
        <p:nvSpPr>
          <p:cNvPr id="3" name="Rectangle 2"/>
          <p:cNvSpPr/>
          <p:nvPr/>
        </p:nvSpPr>
        <p:spPr>
          <a:xfrm>
            <a:off x="327546" y="0"/>
            <a:ext cx="11764369" cy="6555641"/>
          </a:xfrm>
          <a:prstGeom prst="rect">
            <a:avLst/>
          </a:prstGeom>
          <a:solidFill>
            <a:srgbClr val="00B050"/>
          </a:solidFill>
        </p:spPr>
        <p:txBody>
          <a:bodyPr wrap="square">
            <a:spAutoFit/>
          </a:bodyPr>
          <a:lstStyle/>
          <a:p>
            <a:r>
              <a:rPr lang="en-US" sz="2800" dirty="0">
                <a:latin typeface="AkkuratPro"/>
              </a:rPr>
              <a:t>Notice the correct way to structure second conditional sentences is to use the simple past tense in the if-clause and an auxiliary modal verb (e.g., could, should, would, might) in the main clause (the one that expresses the unrealistic or unlikely outcome). The following sentences illustrate a couple of the common mistakes people make when using the second conditional:</a:t>
            </a:r>
          </a:p>
          <a:p>
            <a:r>
              <a:rPr lang="en-US" sz="2800" dirty="0">
                <a:latin typeface="AkkuratPro"/>
              </a:rPr>
              <a:t>If I inherit a billion dollars, I would travel to the moon.</a:t>
            </a:r>
          </a:p>
          <a:p>
            <a:r>
              <a:rPr lang="en-US" sz="2800" dirty="0">
                <a:latin typeface="AkkuratPro"/>
              </a:rPr>
              <a:t>If I inherited a billion dollars, I would travel to the moon.</a:t>
            </a:r>
          </a:p>
          <a:p>
            <a:r>
              <a:rPr lang="en-US" sz="2800" b="1" dirty="0">
                <a:latin typeface="AkkuratPro"/>
              </a:rPr>
              <a:t>Explanation:</a:t>
            </a:r>
            <a:r>
              <a:rPr lang="en-US" sz="2800" dirty="0">
                <a:latin typeface="AkkuratPro"/>
              </a:rPr>
              <a:t> When applying the second conditional, use the simple past tense in the if-clause.</a:t>
            </a:r>
          </a:p>
          <a:p>
            <a:r>
              <a:rPr lang="en-US" sz="2800" dirty="0">
                <a:latin typeface="AkkuratPro"/>
              </a:rPr>
              <a:t>If I owned a zoo, I </a:t>
            </a:r>
            <a:r>
              <a:rPr lang="en-US" sz="2800" dirty="0" smtClean="0">
                <a:latin typeface="AkkuratPro"/>
              </a:rPr>
              <a:t>would  </a:t>
            </a:r>
            <a:r>
              <a:rPr lang="en-US" sz="2800" dirty="0">
                <a:latin typeface="AkkuratPro"/>
              </a:rPr>
              <a:t>let people interact with the animals more.</a:t>
            </a:r>
          </a:p>
          <a:p>
            <a:r>
              <a:rPr lang="en-US" sz="2800" dirty="0">
                <a:latin typeface="AkkuratPro"/>
              </a:rPr>
              <a:t>If I owned a zoo, I might let people interact with the animals more.</a:t>
            </a:r>
          </a:p>
          <a:p>
            <a:r>
              <a:rPr lang="en-US" sz="2800" b="1" dirty="0">
                <a:latin typeface="AkkuratPro"/>
              </a:rPr>
              <a:t>Explanation:</a:t>
            </a:r>
            <a:r>
              <a:rPr lang="en-US" sz="2800" dirty="0">
                <a:latin typeface="AkkuratPro"/>
              </a:rPr>
              <a:t> Use a modal auxiliary verb in the main clause when using the second conditional mood to express the unlikelihood that the result will actually happen</a:t>
            </a:r>
          </a:p>
        </p:txBody>
      </p:sp>
    </p:spTree>
    <p:extLst>
      <p:ext uri="{BB962C8B-B14F-4D97-AF65-F5344CB8AC3E}">
        <p14:creationId xmlns:p14="http://schemas.microsoft.com/office/powerpoint/2010/main" val="136542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5000" fill="hold"/>
                                        <p:tgtEl>
                                          <p:spTgt spid="3"/>
                                        </p:tgtEl>
                                        <p:attrNameLst>
                                          <p:attrName>ppt_x</p:attrName>
                                        </p:attrNameLst>
                                      </p:cBhvr>
                                      <p:tavLst>
                                        <p:tav tm="0">
                                          <p:val>
                                            <p:strVal val="#ppt_x"/>
                                          </p:val>
                                        </p:tav>
                                        <p:tav tm="100000">
                                          <p:val>
                                            <p:strVal val="#ppt_x"/>
                                          </p:val>
                                        </p:tav>
                                      </p:tavLst>
                                    </p:anim>
                                    <p:anim calcmode="lin" valueType="num">
                                      <p:cBhvr>
                                        <p:cTn id="8" dur="15000" fill="hold"/>
                                        <p:tgtEl>
                                          <p:spTgt spid="3"/>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1696</Words>
  <Application>Microsoft Office PowerPoint</Application>
  <PresentationFormat>Widescreen</PresentationFormat>
  <Paragraphs>102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AkkuratPro</vt:lpstr>
      <vt:lpstr>Arial</vt:lpstr>
      <vt:lpstr>Calibri</vt:lpstr>
      <vt:lpstr>Calibri Light</vt:lpstr>
      <vt:lpstr>Wingdings</vt:lpstr>
      <vt:lpstr>Office Theme</vt:lpstr>
      <vt:lpstr>PowerPoint Presentation</vt:lpstr>
      <vt:lpstr>Identity of a teacher and class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18</cp:revision>
  <dcterms:created xsi:type="dcterms:W3CDTF">2021-01-13T10:41:55Z</dcterms:created>
  <dcterms:modified xsi:type="dcterms:W3CDTF">2021-01-14T01:53:57Z</dcterms:modified>
</cp:coreProperties>
</file>