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0E9D66-479F-4471-88C0-87DFAB25FD9B}" type="datetimeFigureOut">
              <a:rPr lang="en-US" smtClean="0"/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230F4-61F9-457D-B430-6582AA298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8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0E9D66-479F-4471-88C0-87DFAB25FD9B}" type="datetimeFigureOut">
              <a:rPr lang="en-US" smtClean="0"/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230F4-61F9-457D-B430-6582AA298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4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0E9D66-479F-4471-88C0-87DFAB25FD9B}" type="datetimeFigureOut">
              <a:rPr lang="en-US" smtClean="0"/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230F4-61F9-457D-B430-6582AA298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7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0E9D66-479F-4471-88C0-87DFAB25FD9B}" type="datetimeFigureOut">
              <a:rPr lang="en-US" smtClean="0"/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230F4-61F9-457D-B430-6582AA298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4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0E9D66-479F-4471-88C0-87DFAB25FD9B}" type="datetimeFigureOut">
              <a:rPr lang="en-US" smtClean="0"/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230F4-61F9-457D-B430-6582AA298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2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0E9D66-479F-4471-88C0-87DFAB25FD9B}" type="datetimeFigureOut">
              <a:rPr lang="en-US" smtClean="0"/>
              <a:t>14-Jan-21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230F4-61F9-457D-B430-6582AA298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0E9D66-479F-4471-88C0-87DFAB25FD9B}" type="datetimeFigureOut">
              <a:rPr lang="en-US" smtClean="0"/>
              <a:t>14-Jan-21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230F4-61F9-457D-B430-6582AA298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5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0E9D66-479F-4471-88C0-87DFAB25FD9B}" type="datetimeFigureOut">
              <a:rPr lang="en-US" smtClean="0"/>
              <a:t>14-Jan-21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230F4-61F9-457D-B430-6582AA298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5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0E9D66-479F-4471-88C0-87DFAB25FD9B}" type="datetimeFigureOut">
              <a:rPr lang="en-US" smtClean="0"/>
              <a:t>14-Jan-21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230F4-61F9-457D-B430-6582AA298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15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0E9D66-479F-4471-88C0-87DFAB25FD9B}" type="datetimeFigureOut">
              <a:rPr lang="en-US" smtClean="0"/>
              <a:t>14-Jan-21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230F4-61F9-457D-B430-6582AA298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4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0E9D66-479F-4471-88C0-87DFAB25FD9B}" type="datetimeFigureOut">
              <a:rPr lang="en-US" smtClean="0"/>
              <a:t>14-Jan-21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230F4-61F9-457D-B430-6582AA298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8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" y="0"/>
            <a:ext cx="12192000" cy="6858000"/>
          </a:xfrm>
          <a:prstGeom prst="frame">
            <a:avLst>
              <a:gd name="adj1" fmla="val 2923"/>
            </a:avLst>
          </a:prstGeom>
          <a:gradFill>
            <a:gsLst>
              <a:gs pos="0">
                <a:srgbClr val="FFFF00"/>
              </a:gs>
              <a:gs pos="37000">
                <a:srgbClr val="00B050"/>
              </a:gs>
              <a:gs pos="77000">
                <a:srgbClr val="0070C0"/>
              </a:gs>
              <a:gs pos="100000">
                <a:srgbClr val="FFFF0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2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69817"/>
            <a:ext cx="11887200" cy="656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446" y="3317965"/>
            <a:ext cx="11625943" cy="330490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40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 </a:t>
            </a:r>
            <a:r>
              <a:rPr lang="en-US" sz="40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40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0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রুণ</a:t>
            </a:r>
            <a:r>
              <a:rPr lang="en-US" sz="40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ctr"/>
            <a:r>
              <a:rPr lang="en-US" sz="40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40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0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ডাঙা</a:t>
            </a:r>
            <a:r>
              <a:rPr lang="en-US" sz="40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ভ’রে</a:t>
            </a:r>
            <a:r>
              <a:rPr lang="en-US" sz="40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মধূকূপী</a:t>
            </a:r>
            <a:r>
              <a:rPr lang="en-US" sz="40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ঘাসে</a:t>
            </a:r>
            <a:r>
              <a:rPr lang="en-US" sz="40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অবিরল</a:t>
            </a:r>
            <a:r>
              <a:rPr lang="en-US" sz="40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ctr"/>
            <a:r>
              <a:rPr lang="en-US" sz="40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40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0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40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কাঁঠাল, অশ্বথ, বট, জারুল, হিজল;</a:t>
            </a:r>
          </a:p>
          <a:p>
            <a:pPr algn="ctr"/>
            <a:r>
              <a:rPr lang="bn-BD" sz="40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সেখানে ভোরের মেঘে নাটার রঙের মতো জাগিছে অরুণ;</a:t>
            </a:r>
          </a:p>
          <a:p>
            <a:pPr algn="ctr"/>
            <a:r>
              <a:rPr lang="bn-BD" sz="40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সেখানে বারুণী থাকে গঙ্গাসাগরের বুকে- </a:t>
            </a:r>
            <a:endParaRPr lang="en-US" sz="4000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54" y="391887"/>
            <a:ext cx="2850824" cy="263869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493" y="391887"/>
            <a:ext cx="2667000" cy="263869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4" y="391887"/>
            <a:ext cx="2856115" cy="263869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939" y="391887"/>
            <a:ext cx="2806968" cy="263869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219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962" y="3192362"/>
            <a:ext cx="11678195" cy="3383280"/>
          </a:xfrm>
          <a:prstGeom prst="rect">
            <a:avLst/>
          </a:prstGeom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সেখানে বরুণ, কর্ণফুলী, ধলেশ্বরী, পদ্মা জলাংগীরে দেয় অবিরল জল;</a:t>
            </a:r>
          </a:p>
          <a:p>
            <a:pPr algn="ctr"/>
            <a:r>
              <a:rPr lang="bn-BD" sz="4000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সেইখানে শংখচিল পানের বনের মতো হাওয়ায় চঞ্চল,</a:t>
            </a:r>
          </a:p>
          <a:p>
            <a:pPr algn="ctr"/>
            <a:r>
              <a:rPr lang="bn-BD" sz="4000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সেইখানে লক্ষীপেঁচা ধানের গন্ধের মতো অস্ফুট, তরুণ;</a:t>
            </a:r>
          </a:p>
          <a:p>
            <a:pPr algn="ctr"/>
            <a:r>
              <a:rPr lang="bn-BD" sz="4000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সেখানে লেবুর শাখা নুয়ে থাকে অন্ধকারে ঘাসের উপর;</a:t>
            </a:r>
          </a:p>
          <a:p>
            <a:pPr algn="ctr"/>
            <a:r>
              <a:rPr lang="bn-BD" sz="4000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সুদর্শন উড়ে যায় ঘরে তার অন্ধকার সন্ধ্যার বাতাসে;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72" y="467370"/>
            <a:ext cx="2942688" cy="2464089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4" y="467370"/>
            <a:ext cx="2186707" cy="2464089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628" y="467369"/>
            <a:ext cx="2313832" cy="246409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583" y="467369"/>
            <a:ext cx="2787936" cy="246409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347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571" y="3239589"/>
            <a:ext cx="11534503" cy="3383280"/>
          </a:xfrm>
          <a:prstGeom prst="rect">
            <a:avLst/>
          </a:prstGeom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48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8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শাড়ি</a:t>
            </a:r>
            <a:r>
              <a:rPr lang="en-US" sz="48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লেগে</a:t>
            </a:r>
            <a:r>
              <a:rPr lang="en-US" sz="48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রূপসীর</a:t>
            </a:r>
            <a:r>
              <a:rPr lang="en-US" sz="48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bn-BD" sz="48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4800" dirty="0" err="1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48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800" dirty="0" err="1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8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4800" dirty="0" err="1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শংখমালা</a:t>
            </a:r>
            <a:r>
              <a:rPr lang="en-US" sz="48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তারঃ</a:t>
            </a:r>
            <a:r>
              <a:rPr lang="en-US" sz="48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800" dirty="0" err="1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48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8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8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8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ঘাসে</a:t>
            </a:r>
            <a:endParaRPr lang="en-US" sz="4800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তারে</a:t>
            </a:r>
            <a:r>
              <a:rPr lang="en-US" sz="48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8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</a:t>
            </a:r>
            <a:r>
              <a:rPr lang="bn-BD" sz="48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ঁজে তুমি পাবে নাকো-বিশালাক্ষী দিয়েছিল বর,</a:t>
            </a:r>
          </a:p>
          <a:p>
            <a:pPr algn="ctr"/>
            <a:r>
              <a:rPr lang="bn-BD" sz="4800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তাই-সে-জন্মেছে নীল বাংলার ঘাস আর ধানের ভিতর।</a:t>
            </a:r>
            <a:endParaRPr lang="en-US" sz="4800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91" y="389965"/>
            <a:ext cx="2552700" cy="25050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18" y="374706"/>
            <a:ext cx="2710104" cy="25202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0" y="389965"/>
            <a:ext cx="2382489" cy="25050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484" y="333540"/>
            <a:ext cx="2712417" cy="25530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898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943" y="182880"/>
            <a:ext cx="11782697" cy="953589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ln w="6350">
                <a:solidFill>
                  <a:schemeClr val="tx1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 smtClean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</a:t>
            </a:r>
            <a:r>
              <a:rPr lang="bn-BD" sz="6000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</a:t>
            </a:r>
            <a:r>
              <a:rPr lang="bn-BD" sz="6000" dirty="0" smtClean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6000" dirty="0" smtClean="0">
              <a:ln w="6350">
                <a:solidFill>
                  <a:schemeClr val="tx1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n w="6350">
                <a:solidFill>
                  <a:schemeClr val="tx1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943" y="1345474"/>
            <a:ext cx="11782697" cy="51728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২.বারুণী 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৩.বিশালাক্ষী 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রমণীর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টানাটানা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সুদর্শন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এক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পোকা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আশীর্বাদ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1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5" y="169817"/>
            <a:ext cx="11717382" cy="1071154"/>
          </a:xfrm>
          <a:prstGeom prst="rect">
            <a:avLst/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ln w="12700">
                <a:solidFill>
                  <a:schemeClr val="tx1"/>
                </a:solidFill>
              </a:ln>
              <a:solidFill>
                <a:srgbClr val="00B0F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005" y="1384664"/>
            <a:ext cx="11717382" cy="51859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জীবনানন্দ দাশের কাব্য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বৈশিষ্ট্যকে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আখ্যায়িত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জলাংগীরে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অবিরল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’-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কথাটির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বোঝাতে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চেয়েছেন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8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8196" y="182880"/>
            <a:ext cx="11678193" cy="1045029"/>
          </a:xfrm>
          <a:prstGeom prst="roundRect">
            <a:avLst/>
          </a:prstGeom>
          <a:solidFill>
            <a:srgbClr val="7030A0"/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n w="9525">
                <a:solidFill>
                  <a:schemeClr val="tx1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196" y="1227909"/>
            <a:ext cx="11821886" cy="5355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 স্নিগ্ধ নদী কাহার কোথায় এমন ধুম্র পাহাড়</a:t>
            </a:r>
          </a:p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কোথায় এমন হরিৎক্ষেত্র আকাশ তলে মেশে</a:t>
            </a:r>
          </a:p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এমন ধানের উপর ঢেউ খেলে যায় বাতাস কাহার দেশে।</a:t>
            </a:r>
          </a:p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আঁখি মেলে তোমার আলো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প্রথম আমার চোখ জুড়ালো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ওই আলোতে নয়ন রেখে মুদব নয়ন শেষে। </a:t>
            </a:r>
          </a:p>
          <a:p>
            <a:endParaRPr lang="bn-BD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 উভয় অংশে কোন বিশেষ দিকটি “এই পৃথিবীতে এক স্থান আছে”  </a:t>
            </a:r>
          </a:p>
          <a:p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কবিতায় উপস্থিত তা ব্যাখ্যা করো।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7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" y="261258"/>
            <a:ext cx="11769634" cy="6387736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>
            <a:off x="300446" y="378823"/>
            <a:ext cx="5120640" cy="1162594"/>
          </a:xfrm>
          <a:prstGeom prst="heart">
            <a:avLst/>
          </a:prstGeom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5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195214"/>
            <a:ext cx="11756571" cy="64145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2068" y="195215"/>
            <a:ext cx="11756571" cy="141151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13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634" y="300445"/>
            <a:ext cx="11508377" cy="1358537"/>
          </a:xfrm>
          <a:prstGeom prst="rect">
            <a:avLst/>
          </a:prstGeom>
          <a:solidFill>
            <a:srgbClr val="00B0F0"/>
          </a:solidFill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dirty="0">
              <a:ln w="9525"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82343" y="2194560"/>
            <a:ext cx="5930537" cy="4258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072615" y="2148455"/>
            <a:ext cx="6656294" cy="4141696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সাজেদা</a:t>
            </a:r>
            <a:r>
              <a:rPr lang="en-US" sz="4800" b="1" i="1" dirty="0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en-US" sz="4800" b="1" i="1" dirty="0">
              <a:ln w="9525"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i="1" dirty="0" err="1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b="1" i="1" dirty="0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i="1" dirty="0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b="1" i="1" dirty="0" err="1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4800" b="1" i="1" dirty="0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800" b="1" i="1" dirty="0" err="1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সাইয়েদুল</a:t>
            </a:r>
            <a:r>
              <a:rPr lang="en-US" sz="4800" b="1" i="1" dirty="0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আবরার</a:t>
            </a:r>
            <a:r>
              <a:rPr lang="en-US" sz="4800" b="1" i="1" dirty="0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4800" b="1" i="1" dirty="0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4800" b="1" i="1" dirty="0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4800" b="1" i="1" dirty="0">
              <a:ln w="9525"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i="1" dirty="0" err="1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মির্জানগর</a:t>
            </a:r>
            <a:r>
              <a:rPr lang="en-US" sz="4800" b="1" i="1" dirty="0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i="1" dirty="0" err="1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800" b="1" i="1" dirty="0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i="1" dirty="0" err="1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নোয়াখালি</a:t>
            </a:r>
            <a:endParaRPr lang="en-US" sz="4800" b="1" i="1" dirty="0">
              <a:ln w="9525"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3" y="2313932"/>
            <a:ext cx="4262908" cy="3706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17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108961" y="313509"/>
            <a:ext cx="5342708" cy="3187337"/>
          </a:xfrm>
          <a:prstGeom prst="downArrow">
            <a:avLst/>
          </a:prstGeom>
          <a:solidFill>
            <a:srgbClr val="7030A0"/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0320" y="4428309"/>
            <a:ext cx="7419703" cy="1867988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 ১ম বর্ষ</a:t>
            </a:r>
          </a:p>
          <a:p>
            <a:pPr algn="ctr"/>
            <a:r>
              <a:rPr lang="bn-BD" sz="54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১ম পত্র</a:t>
            </a:r>
          </a:p>
          <a:p>
            <a:pPr algn="ctr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3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7383" y="757646"/>
            <a:ext cx="2847703" cy="5499463"/>
          </a:xfrm>
          <a:prstGeom prst="roundRect">
            <a:avLst/>
          </a:prstGeom>
          <a:solidFill>
            <a:srgbClr val="00B050"/>
          </a:solidFill>
          <a:ln w="76200"/>
          <a:effectLst>
            <a:glow rad="1397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কিছু ছবি দেখি</a:t>
            </a:r>
            <a:endParaRPr lang="en-US" sz="6000" dirty="0">
              <a:ln w="19050"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76" y="738904"/>
            <a:ext cx="8125097" cy="5586549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53" y="830518"/>
            <a:ext cx="8123379" cy="5499463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63" y="921959"/>
            <a:ext cx="8030390" cy="5495108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484" y="940527"/>
            <a:ext cx="7946488" cy="5316582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1496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18939" y="393996"/>
            <a:ext cx="8438606" cy="108421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পৃথিবীতে এক স্থান আছে</a:t>
            </a:r>
            <a:endParaRPr lang="en-US" sz="6600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158446" y="2573383"/>
            <a:ext cx="4376057" cy="3474720"/>
          </a:xfrm>
          <a:prstGeom prst="ellipse">
            <a:avLst/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</a:t>
            </a:r>
            <a:endParaRPr lang="en-US" sz="7200" dirty="0">
              <a:ln w="19050"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4" y="2103120"/>
            <a:ext cx="3333750" cy="4193177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053" y="1485800"/>
            <a:ext cx="4042429" cy="288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5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239589" y="222069"/>
            <a:ext cx="4976948" cy="3200400"/>
          </a:xfrm>
          <a:prstGeom prst="downArrow">
            <a:avLst/>
          </a:prstGeom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আবৃত্তি শুনি</a:t>
            </a:r>
            <a:endParaRPr lang="en-US" sz="5400" dirty="0">
              <a:ln w="6350"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4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80560" y="509451"/>
            <a:ext cx="3122023" cy="2011680"/>
          </a:xfrm>
          <a:prstGeom prst="ellipse">
            <a:avLst/>
          </a:prstGeom>
          <a:solidFill>
            <a:srgbClr val="00B050"/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1905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bn-BD" sz="4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1905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800" dirty="0">
              <a:ln w="19050"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" y="3082834"/>
            <a:ext cx="11469189" cy="3383280"/>
          </a:xfrm>
          <a:prstGeom prst="rect">
            <a:avLst/>
          </a:prstGeom>
          <a:solidFill>
            <a:srgbClr val="FFC000"/>
          </a:solidFill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শিক্ষার্থীরা....................................</a:t>
            </a:r>
          </a:p>
          <a:p>
            <a:pPr marL="342900" indent="-342900">
              <a:buAutoNum type="arabicPeriod"/>
            </a:pPr>
            <a:r>
              <a:rPr lang="bn-BD" sz="40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কবি </a:t>
            </a:r>
            <a:r>
              <a:rPr lang="en-US" sz="40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sz="40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দাশের</a:t>
            </a:r>
            <a:r>
              <a:rPr lang="bn-BD" sz="40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জীবণী সম্পর্কে ধারণা লাভ করতে পারবে।</a:t>
            </a:r>
          </a:p>
          <a:p>
            <a:r>
              <a:rPr lang="bn-BD" sz="4000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কবিতাটি শুদ্ধ উচ্চারণে আবৃত্তি করতে পারবে।</a:t>
            </a:r>
          </a:p>
          <a:p>
            <a:r>
              <a:rPr lang="bn-BD" sz="4000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নতুন নতুন শব্দের অর্থ অনুধাবন করতে পারবে।</a:t>
            </a:r>
          </a:p>
          <a:p>
            <a:r>
              <a:rPr lang="bn-BD" sz="4000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কবিতাটি পড়ে কবি মনের </a:t>
            </a:r>
            <a:r>
              <a:rPr lang="en-US" sz="40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ভাবনা</a:t>
            </a:r>
            <a:r>
              <a:rPr lang="bn-BD" sz="40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2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8987" y="515320"/>
            <a:ext cx="3984172" cy="70539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4800" dirty="0">
              <a:solidFill>
                <a:srgbClr val="00B0F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43" y="3117978"/>
            <a:ext cx="2102304" cy="150164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Up Arrow 4"/>
          <p:cNvSpPr/>
          <p:nvPr/>
        </p:nvSpPr>
        <p:spPr>
          <a:xfrm>
            <a:off x="5138745" y="2586446"/>
            <a:ext cx="672328" cy="32767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9571749">
            <a:off x="6667668" y="3127578"/>
            <a:ext cx="365760" cy="6008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464111">
            <a:off x="6391022" y="4322235"/>
            <a:ext cx="421416" cy="59477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5178613" y="4792020"/>
            <a:ext cx="424814" cy="482795"/>
          </a:xfrm>
          <a:prstGeom prst="rightArrow">
            <a:avLst>
              <a:gd name="adj1" fmla="val 50000"/>
              <a:gd name="adj2" fmla="val 5667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928661">
            <a:off x="4011237" y="4339048"/>
            <a:ext cx="470263" cy="5266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29126" y="1789396"/>
            <a:ext cx="2190078" cy="522514"/>
          </a:xfrm>
          <a:prstGeom prst="rect">
            <a:avLst/>
          </a:prstGeom>
          <a:solidFill>
            <a:srgbClr val="00206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জন্মঃ ১৮৯৯ সাল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87232" y="2586446"/>
            <a:ext cx="2481942" cy="1081321"/>
          </a:xfrm>
          <a:prstGeom prst="rect">
            <a:avLst/>
          </a:prstGeom>
          <a:solidFill>
            <a:srgbClr val="C0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 কাছ থেকে চিনি কবিতা লেখার প্রেরণা লাভ করেন।</a:t>
            </a:r>
            <a:endParaRPr lang="en-US" sz="2000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50036" y="4183012"/>
            <a:ext cx="3448595" cy="1023530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 তাঁর লেখাকে ‘চিত্ররুপময়’ বলে  এবং বুদ্ধদেব বসু তাকে’নির্জনতম’ কবি বলে আখ্যায়িত ক্রেছেন।</a:t>
            </a:r>
            <a:endParaRPr lang="en-US" sz="20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99192" y="5308368"/>
            <a:ext cx="1983655" cy="979714"/>
          </a:xfrm>
          <a:prstGeom prst="rect">
            <a:avLst/>
          </a:prstGeom>
          <a:solidFill>
            <a:schemeClr val="tx2">
              <a:lumMod val="50000"/>
            </a:schemeClr>
          </a:solidFill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সাহিত্যে তাঁর স্থান ক্কথাসাহিত্যিক ও প্রাবন্ধিক হিসেবে।</a:t>
            </a:r>
            <a:endParaRPr lang="en-US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1987492">
            <a:off x="3887611" y="3067968"/>
            <a:ext cx="432491" cy="54260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8641" y="3892731"/>
            <a:ext cx="3371332" cy="12670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কাব্যগ্রন্থঃ ঝরাপালক, ধূসরপান্ডলিপি, বনলতা সেন ইতাদি।</a:t>
            </a:r>
          </a:p>
          <a:p>
            <a:pPr algn="ctr"/>
            <a:r>
              <a:rPr lang="bn-BD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 বিখ্যাত দুটি উপন্যাসঃ ‘মাল্যবান’ ও ‘সুতীর্থ’।</a:t>
            </a:r>
            <a:endParaRPr lang="en-US" sz="2000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5554" y="2690949"/>
            <a:ext cx="1874155" cy="73707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মৃত্যুঃ ১৯৫৪ সাল।</a:t>
            </a:r>
          </a:p>
          <a:p>
            <a:pPr algn="ctr"/>
            <a:r>
              <a:rPr lang="bn-BD" sz="2000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ট্রাম দুর্ঘটনায়)</a:t>
            </a:r>
            <a:endParaRPr lang="en-US" sz="2000" dirty="0"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3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445</Words>
  <Application>Microsoft Office PowerPoint</Application>
  <PresentationFormat>Widescreen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Sajeda Sultana</dc:creator>
  <cp:lastModifiedBy>Sajeda Sultana</cp:lastModifiedBy>
  <cp:revision>53</cp:revision>
  <dcterms:created xsi:type="dcterms:W3CDTF">2020-11-24T12:38:32Z</dcterms:created>
  <dcterms:modified xsi:type="dcterms:W3CDTF">2021-01-14T13:21:18Z</dcterms:modified>
</cp:coreProperties>
</file>