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5"/>
  </p:notesMasterIdLst>
  <p:sldIdLst>
    <p:sldId id="256" r:id="rId2"/>
    <p:sldId id="263" r:id="rId3"/>
    <p:sldId id="291" r:id="rId4"/>
    <p:sldId id="292" r:id="rId5"/>
    <p:sldId id="261" r:id="rId6"/>
    <p:sldId id="271" r:id="rId7"/>
    <p:sldId id="272" r:id="rId8"/>
    <p:sldId id="273" r:id="rId9"/>
    <p:sldId id="282" r:id="rId10"/>
    <p:sldId id="296" r:id="rId11"/>
    <p:sldId id="275" r:id="rId12"/>
    <p:sldId id="297" r:id="rId13"/>
    <p:sldId id="293" r:id="rId14"/>
    <p:sldId id="265" r:id="rId15"/>
    <p:sldId id="266" r:id="rId16"/>
    <p:sldId id="267" r:id="rId17"/>
    <p:sldId id="294" r:id="rId18"/>
    <p:sldId id="295" r:id="rId19"/>
    <p:sldId id="281" r:id="rId20"/>
    <p:sldId id="279" r:id="rId21"/>
    <p:sldId id="290" r:id="rId22"/>
    <p:sldId id="280" r:id="rId23"/>
    <p:sldId id="27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9" autoAdjust="0"/>
    <p:restoredTop sz="94660"/>
  </p:normalViewPr>
  <p:slideViewPr>
    <p:cSldViewPr snapToGrid="0">
      <p:cViewPr varScale="1">
        <p:scale>
          <a:sx n="85" d="100"/>
          <a:sy n="85" d="100"/>
        </p:scale>
        <p:origin x="19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370882-9912-4C4E-A433-29650C0E23CC}" type="datetimeFigureOut">
              <a:rPr lang="en-US" smtClean="0"/>
              <a:t>1/11/2021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9ACAAA-685E-40A7-A559-6AEB7CBF3FC5}" type="slidenum">
              <a:rPr lang="en-US" smtClean="0"/>
              <a:t>‹#›</a:t>
            </a:fld>
            <a:endParaRPr lang="en-US"/>
          </a:p>
        </p:txBody>
      </p:sp>
    </p:spTree>
    <p:extLst>
      <p:ext uri="{BB962C8B-B14F-4D97-AF65-F5344CB8AC3E}">
        <p14:creationId xmlns:p14="http://schemas.microsoft.com/office/powerpoint/2010/main" val="1728089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E55D37-40F3-48F8-B5F8-39BCB23FA6EA}" type="slidenum">
              <a:rPr lang="en-US" smtClean="0"/>
              <a:t>6</a:t>
            </a:fld>
            <a:endParaRPr lang="en-US"/>
          </a:p>
        </p:txBody>
      </p:sp>
    </p:spTree>
    <p:extLst>
      <p:ext uri="{BB962C8B-B14F-4D97-AF65-F5344CB8AC3E}">
        <p14:creationId xmlns:p14="http://schemas.microsoft.com/office/powerpoint/2010/main" val="632993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a:t>এটা বিশ্বের</a:t>
            </a:r>
            <a:r>
              <a:rPr lang="bn-BD" baseline="0" dirty="0"/>
              <a:t> সর্ব বৃহৎ স্বর্নের খনি</a:t>
            </a:r>
            <a:endParaRPr lang="en-US" dirty="0"/>
          </a:p>
        </p:txBody>
      </p:sp>
      <p:sp>
        <p:nvSpPr>
          <p:cNvPr id="4" name="Slide Number Placeholder 3"/>
          <p:cNvSpPr>
            <a:spLocks noGrp="1"/>
          </p:cNvSpPr>
          <p:nvPr>
            <p:ph type="sldNum" sz="quarter" idx="10"/>
          </p:nvPr>
        </p:nvSpPr>
        <p:spPr/>
        <p:txBody>
          <a:bodyPr/>
          <a:lstStyle/>
          <a:p>
            <a:fld id="{1A035C31-69A6-4DEE-9230-524C8C7D974F}" type="slidenum">
              <a:rPr lang="en-US" smtClean="0"/>
              <a:t>11</a:t>
            </a:fld>
            <a:endParaRPr lang="en-US"/>
          </a:p>
        </p:txBody>
      </p:sp>
    </p:spTree>
    <p:extLst>
      <p:ext uri="{BB962C8B-B14F-4D97-AF65-F5344CB8AC3E}">
        <p14:creationId xmlns:p14="http://schemas.microsoft.com/office/powerpoint/2010/main" val="11042462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62DF8D5-EBDF-4003-A1A6-6D8E4C182FA2}" type="datetimeFigureOut">
              <a:rPr lang="en-US" smtClean="0"/>
              <a:t>1/11/2021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785FBF8-C81B-4A3B-BD3B-92D6F96B4B0F}"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3960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2DF8D5-EBDF-4003-A1A6-6D8E4C182FA2}"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85FBF8-C81B-4A3B-BD3B-92D6F96B4B0F}" type="slidenum">
              <a:rPr lang="en-US" smtClean="0"/>
              <a:t>‹#›</a:t>
            </a:fld>
            <a:endParaRPr lang="en-US"/>
          </a:p>
        </p:txBody>
      </p:sp>
    </p:spTree>
    <p:extLst>
      <p:ext uri="{BB962C8B-B14F-4D97-AF65-F5344CB8AC3E}">
        <p14:creationId xmlns:p14="http://schemas.microsoft.com/office/powerpoint/2010/main" val="623911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2DF8D5-EBDF-4003-A1A6-6D8E4C182FA2}"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5FBF8-C81B-4A3B-BD3B-92D6F96B4B0F}"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3933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2DF8D5-EBDF-4003-A1A6-6D8E4C182FA2}"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5FBF8-C81B-4A3B-BD3B-92D6F96B4B0F}"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4837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2DF8D5-EBDF-4003-A1A6-6D8E4C182FA2}"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5FBF8-C81B-4A3B-BD3B-92D6F96B4B0F}" type="slidenum">
              <a:rPr lang="en-US" smtClean="0"/>
              <a:t>‹#›</a:t>
            </a:fld>
            <a:endParaRPr lang="en-US"/>
          </a:p>
        </p:txBody>
      </p:sp>
    </p:spTree>
    <p:extLst>
      <p:ext uri="{BB962C8B-B14F-4D97-AF65-F5344CB8AC3E}">
        <p14:creationId xmlns:p14="http://schemas.microsoft.com/office/powerpoint/2010/main" val="2607096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2DF8D5-EBDF-4003-A1A6-6D8E4C182FA2}"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5FBF8-C81B-4A3B-BD3B-92D6F96B4B0F}"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4292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2DF8D5-EBDF-4003-A1A6-6D8E4C182FA2}"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5FBF8-C81B-4A3B-BD3B-92D6F96B4B0F}"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7116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2DF8D5-EBDF-4003-A1A6-6D8E4C182FA2}"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5FBF8-C81B-4A3B-BD3B-92D6F96B4B0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6834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2DF8D5-EBDF-4003-A1A6-6D8E4C182FA2}"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5FBF8-C81B-4A3B-BD3B-92D6F96B4B0F}"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866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2DF8D5-EBDF-4003-A1A6-6D8E4C182FA2}"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5FBF8-C81B-4A3B-BD3B-92D6F96B4B0F}" type="slidenum">
              <a:rPr lang="en-US" smtClean="0"/>
              <a:t>‹#›</a:t>
            </a:fld>
            <a:endParaRPr lang="en-US"/>
          </a:p>
        </p:txBody>
      </p:sp>
    </p:spTree>
    <p:extLst>
      <p:ext uri="{BB962C8B-B14F-4D97-AF65-F5344CB8AC3E}">
        <p14:creationId xmlns:p14="http://schemas.microsoft.com/office/powerpoint/2010/main" val="1797197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2DF8D5-EBDF-4003-A1A6-6D8E4C182FA2}"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5FBF8-C81B-4A3B-BD3B-92D6F96B4B0F}"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5441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2DF8D5-EBDF-4003-A1A6-6D8E4C182FA2}"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85FBF8-C81B-4A3B-BD3B-92D6F96B4B0F}"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4283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2DF8D5-EBDF-4003-A1A6-6D8E4C182FA2}" type="datetimeFigureOut">
              <a:rPr lang="en-US" smtClean="0"/>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85FBF8-C81B-4A3B-BD3B-92D6F96B4B0F}"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5843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2DF8D5-EBDF-4003-A1A6-6D8E4C182FA2}" type="datetimeFigureOut">
              <a:rPr lang="en-US" smtClean="0"/>
              <a:t>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85FBF8-C81B-4A3B-BD3B-92D6F96B4B0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9074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DF8D5-EBDF-4003-A1A6-6D8E4C182FA2}" type="datetimeFigureOut">
              <a:rPr lang="en-US" smtClean="0"/>
              <a:t>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85FBF8-C81B-4A3B-BD3B-92D6F96B4B0F}" type="slidenum">
              <a:rPr lang="en-US" smtClean="0"/>
              <a:t>‹#›</a:t>
            </a:fld>
            <a:endParaRPr lang="en-US"/>
          </a:p>
        </p:txBody>
      </p:sp>
    </p:spTree>
    <p:extLst>
      <p:ext uri="{BB962C8B-B14F-4D97-AF65-F5344CB8AC3E}">
        <p14:creationId xmlns:p14="http://schemas.microsoft.com/office/powerpoint/2010/main" val="2005864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2DF8D5-EBDF-4003-A1A6-6D8E4C182FA2}"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85FBF8-C81B-4A3B-BD3B-92D6F96B4B0F}"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6031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2DF8D5-EBDF-4003-A1A6-6D8E4C182FA2}"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85FBF8-C81B-4A3B-BD3B-92D6F96B4B0F}" type="slidenum">
              <a:rPr lang="en-US" smtClean="0"/>
              <a:t>‹#›</a:t>
            </a:fld>
            <a:endParaRPr lang="en-US"/>
          </a:p>
        </p:txBody>
      </p:sp>
    </p:spTree>
    <p:extLst>
      <p:ext uri="{BB962C8B-B14F-4D97-AF65-F5344CB8AC3E}">
        <p14:creationId xmlns:p14="http://schemas.microsoft.com/office/powerpoint/2010/main" val="3928995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62DF8D5-EBDF-4003-A1A6-6D8E4C182FA2}" type="datetimeFigureOut">
              <a:rPr lang="en-US" smtClean="0"/>
              <a:t>1/11/2021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785FBF8-C81B-4A3B-BD3B-92D6F96B4B0F}" type="slidenum">
              <a:rPr lang="en-US" smtClean="0"/>
              <a:t>‹#›</a:t>
            </a:fld>
            <a:endParaRPr lang="en-US"/>
          </a:p>
        </p:txBody>
      </p:sp>
    </p:spTree>
    <p:extLst>
      <p:ext uri="{BB962C8B-B14F-4D97-AF65-F5344CB8AC3E}">
        <p14:creationId xmlns:p14="http://schemas.microsoft.com/office/powerpoint/2010/main" val="248468055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jfif"/><Relationship Id="rId2" Type="http://schemas.openxmlformats.org/officeDocument/2006/relationships/image" Target="../media/image30.jfif"/><Relationship Id="rId1" Type="http://schemas.openxmlformats.org/officeDocument/2006/relationships/slideLayout" Target="../slideLayouts/slideLayout7.xml"/><Relationship Id="rId5" Type="http://schemas.openxmlformats.org/officeDocument/2006/relationships/image" Target="../media/image32.jfif"/><Relationship Id="rId4" Type="http://schemas.openxmlformats.org/officeDocument/2006/relationships/image" Target="../media/image24.jfif"/></Relationships>
</file>

<file path=ppt/slides/_rels/slide15.xml.rels><?xml version="1.0" encoding="UTF-8" standalone="yes"?>
<Relationships xmlns="http://schemas.openxmlformats.org/package/2006/relationships"><Relationship Id="rId3" Type="http://schemas.openxmlformats.org/officeDocument/2006/relationships/image" Target="../media/image34.jfif"/><Relationship Id="rId2" Type="http://schemas.openxmlformats.org/officeDocument/2006/relationships/image" Target="../media/image33.jfif"/><Relationship Id="rId1" Type="http://schemas.openxmlformats.org/officeDocument/2006/relationships/slideLayout" Target="../slideLayouts/slideLayout7.xml"/><Relationship Id="rId5" Type="http://schemas.openxmlformats.org/officeDocument/2006/relationships/image" Target="../media/image36.jpg"/><Relationship Id="rId4" Type="http://schemas.openxmlformats.org/officeDocument/2006/relationships/image" Target="../media/image35.jpg"/></Relationships>
</file>

<file path=ppt/slides/_rels/slide16.xml.rels><?xml version="1.0" encoding="UTF-8" standalone="yes"?>
<Relationships xmlns="http://schemas.openxmlformats.org/package/2006/relationships"><Relationship Id="rId3" Type="http://schemas.openxmlformats.org/officeDocument/2006/relationships/image" Target="../media/image38.jfif"/><Relationship Id="rId2" Type="http://schemas.openxmlformats.org/officeDocument/2006/relationships/image" Target="../media/image37.jfif"/><Relationship Id="rId1" Type="http://schemas.openxmlformats.org/officeDocument/2006/relationships/slideLayout" Target="../slideLayouts/slideLayout7.xml"/><Relationship Id="rId5" Type="http://schemas.openxmlformats.org/officeDocument/2006/relationships/image" Target="../media/image40.jfif"/><Relationship Id="rId4" Type="http://schemas.openxmlformats.org/officeDocument/2006/relationships/image" Target="../media/image39.jfif"/></Relationships>
</file>

<file path=ppt/slides/_rels/slide17.xml.rels><?xml version="1.0" encoding="UTF-8" standalone="yes"?>
<Relationships xmlns="http://schemas.openxmlformats.org/package/2006/relationships"><Relationship Id="rId3" Type="http://schemas.openxmlformats.org/officeDocument/2006/relationships/image" Target="../media/image42.jfif"/><Relationship Id="rId2" Type="http://schemas.openxmlformats.org/officeDocument/2006/relationships/image" Target="../media/image41.jfif"/><Relationship Id="rId1" Type="http://schemas.openxmlformats.org/officeDocument/2006/relationships/slideLayout" Target="../slideLayouts/slideLayout7.xml"/><Relationship Id="rId5" Type="http://schemas.openxmlformats.org/officeDocument/2006/relationships/image" Target="../media/image44.jfif"/><Relationship Id="rId4" Type="http://schemas.openxmlformats.org/officeDocument/2006/relationships/image" Target="../media/image43.jf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jfif"/><Relationship Id="rId7" Type="http://schemas.openxmlformats.org/officeDocument/2006/relationships/image" Target="../media/image15.jfif"/><Relationship Id="rId2" Type="http://schemas.openxmlformats.org/officeDocument/2006/relationships/image" Target="../media/image10.jfif"/><Relationship Id="rId1" Type="http://schemas.openxmlformats.org/officeDocument/2006/relationships/slideLayout" Target="../slideLayouts/slideLayout7.xml"/><Relationship Id="rId6" Type="http://schemas.openxmlformats.org/officeDocument/2006/relationships/image" Target="../media/image14.jfif"/><Relationship Id="rId5" Type="http://schemas.openxmlformats.org/officeDocument/2006/relationships/image" Target="../media/image13.jfif"/><Relationship Id="rId4" Type="http://schemas.openxmlformats.org/officeDocument/2006/relationships/image" Target="../media/image12.jfif"/></Relationships>
</file>

<file path=ppt/slides/_rels/slide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image" Target="../media/image21.jfif"/><Relationship Id="rId1" Type="http://schemas.openxmlformats.org/officeDocument/2006/relationships/slideLayout" Target="../slideLayouts/slideLayout7.xml"/><Relationship Id="rId5" Type="http://schemas.openxmlformats.org/officeDocument/2006/relationships/image" Target="../media/image24.jfif"/><Relationship Id="rId4" Type="http://schemas.openxmlformats.org/officeDocument/2006/relationships/image" Target="../media/image23.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E0FDB2-6284-412C-9F00-021BA7517D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378" y="2111023"/>
            <a:ext cx="10848622" cy="3939822"/>
          </a:xfrm>
          <a:prstGeom prst="rect">
            <a:avLst/>
          </a:prstGeom>
        </p:spPr>
      </p:pic>
      <p:sp>
        <p:nvSpPr>
          <p:cNvPr id="4" name="Horizontal Scroll 2">
            <a:extLst>
              <a:ext uri="{FF2B5EF4-FFF2-40B4-BE49-F238E27FC236}">
                <a16:creationId xmlns:a16="http://schemas.microsoft.com/office/drawing/2014/main" id="{2A6A7B32-05A1-49BA-87AB-C97B5C4ABCE6}"/>
              </a:ext>
            </a:extLst>
          </p:cNvPr>
          <p:cNvSpPr/>
          <p:nvPr/>
        </p:nvSpPr>
        <p:spPr>
          <a:xfrm>
            <a:off x="2551289" y="293512"/>
            <a:ext cx="6965244" cy="1885244"/>
          </a:xfrm>
          <a:prstGeom prst="horizontalScroll">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7200" dirty="0" err="1">
                <a:solidFill>
                  <a:schemeClr val="bg1"/>
                </a:solidFill>
              </a:rPr>
              <a:t>স্বাগতম</a:t>
            </a:r>
            <a:endParaRPr lang="en-US" dirty="0">
              <a:solidFill>
                <a:schemeClr val="bg1"/>
              </a:solidFill>
            </a:endParaRPr>
          </a:p>
        </p:txBody>
      </p:sp>
    </p:spTree>
    <p:extLst>
      <p:ext uri="{BB962C8B-B14F-4D97-AF65-F5344CB8AC3E}">
        <p14:creationId xmlns:p14="http://schemas.microsoft.com/office/powerpoint/2010/main" val="41672463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B68619-EA65-4CAA-BA8F-B68847CAF06A}"/>
              </a:ext>
            </a:extLst>
          </p:cNvPr>
          <p:cNvSpPr txBox="1"/>
          <p:nvPr/>
        </p:nvSpPr>
        <p:spPr>
          <a:xfrm>
            <a:off x="4244454" y="1207911"/>
            <a:ext cx="3149768" cy="707886"/>
          </a:xfrm>
          <a:prstGeom prst="rect">
            <a:avLst/>
          </a:prstGeom>
          <a:noFill/>
        </p:spPr>
        <p:txBody>
          <a:bodyPr wrap="square" rtlCol="0">
            <a:spAutoFit/>
          </a:bodyPr>
          <a:lstStyle/>
          <a:p>
            <a:r>
              <a:rPr lang="bn-BD" sz="4000" b="1" dirty="0"/>
              <a:t>জোড়ায় কাজ </a:t>
            </a:r>
            <a:endParaRPr lang="en-GB" sz="4000" b="1" dirty="0"/>
          </a:p>
        </p:txBody>
      </p:sp>
      <p:sp>
        <p:nvSpPr>
          <p:cNvPr id="3" name="TextBox 2">
            <a:extLst>
              <a:ext uri="{FF2B5EF4-FFF2-40B4-BE49-F238E27FC236}">
                <a16:creationId xmlns:a16="http://schemas.microsoft.com/office/drawing/2014/main" id="{3CFF62E7-50F6-4219-B695-5E88E092C458}"/>
              </a:ext>
            </a:extLst>
          </p:cNvPr>
          <p:cNvSpPr txBox="1"/>
          <p:nvPr/>
        </p:nvSpPr>
        <p:spPr>
          <a:xfrm>
            <a:off x="891823" y="4492977"/>
            <a:ext cx="9697156" cy="707886"/>
          </a:xfrm>
          <a:prstGeom prst="rect">
            <a:avLst/>
          </a:prstGeom>
          <a:noFill/>
        </p:spPr>
        <p:txBody>
          <a:bodyPr wrap="square" rtlCol="0">
            <a:spAutoFit/>
          </a:bodyPr>
          <a:lstStyle/>
          <a:p>
            <a:r>
              <a:rPr lang="bn-BD" sz="4000" dirty="0"/>
              <a:t>নতুন শব্দগুলোর অথ সহ বাক্য গঠন কর  </a:t>
            </a:r>
            <a:r>
              <a:rPr lang="bn-BD" sz="4000" b="1" dirty="0"/>
              <a:t>।</a:t>
            </a:r>
            <a:endParaRPr lang="en-GB" sz="4000" b="1" dirty="0"/>
          </a:p>
        </p:txBody>
      </p:sp>
      <p:pic>
        <p:nvPicPr>
          <p:cNvPr id="7" name="Picture 6">
            <a:extLst>
              <a:ext uri="{FF2B5EF4-FFF2-40B4-BE49-F238E27FC236}">
                <a16:creationId xmlns:a16="http://schemas.microsoft.com/office/drawing/2014/main" id="{050F444C-844E-440F-8257-C269E45BA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911" y="1915797"/>
            <a:ext cx="4402667" cy="2577180"/>
          </a:xfrm>
          <a:prstGeom prst="rect">
            <a:avLst/>
          </a:prstGeom>
        </p:spPr>
      </p:pic>
    </p:spTree>
    <p:extLst>
      <p:ext uri="{BB962C8B-B14F-4D97-AF65-F5344CB8AC3E}">
        <p14:creationId xmlns:p14="http://schemas.microsoft.com/office/powerpoint/2010/main" val="3030254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582380" y="730268"/>
            <a:ext cx="7027240" cy="729209"/>
          </a:xfrm>
          <a:prstGeom prst="roundRect">
            <a:avLst/>
          </a:prstGeom>
          <a:noFill/>
          <a:ln w="381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bn-BD" sz="4000" b="1" dirty="0">
                <a:ln w="11430"/>
                <a:solidFill>
                  <a:prstClr val="black"/>
                </a:solidFill>
                <a:effectLst>
                  <a:outerShdw blurRad="50800" dist="39000" dir="5460000" algn="tl">
                    <a:srgbClr val="000000">
                      <a:alpha val="38000"/>
                    </a:srgbClr>
                  </a:outerShdw>
                </a:effectLst>
                <a:latin typeface="NikoshBAN" pitchFamily="2" charset="0"/>
                <a:cs typeface="NikoshBAN" pitchFamily="2" charset="0"/>
              </a:rPr>
              <a:t>আরও কিছু শব্দার্থ শিখে নিই</a:t>
            </a:r>
            <a:endParaRPr lang="en-US" sz="4000" dirty="0">
              <a:solidFill>
                <a:prstClr val="black"/>
              </a:solidFill>
              <a:latin typeface="NikoshBAN" pitchFamily="2" charset="0"/>
              <a:cs typeface="NikoshBAN" pitchFamily="2" charset="0"/>
            </a:endParaRPr>
          </a:p>
        </p:txBody>
      </p:sp>
      <p:sp>
        <p:nvSpPr>
          <p:cNvPr id="3" name="Rounded Rectangle 2"/>
          <p:cNvSpPr/>
          <p:nvPr/>
        </p:nvSpPr>
        <p:spPr>
          <a:xfrm>
            <a:off x="980954" y="1932709"/>
            <a:ext cx="2798618" cy="1108364"/>
          </a:xfrm>
          <a:prstGeom prst="round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BD" sz="4800" b="1" dirty="0">
                <a:latin typeface="NikoshBAN" panose="02000000000000000000" pitchFamily="2" charset="0"/>
                <a:cs typeface="NikoshBAN" panose="02000000000000000000" pitchFamily="2" charset="0"/>
              </a:rPr>
              <a:t>আকর</a:t>
            </a:r>
            <a:r>
              <a:rPr lang="bn-BD" sz="4800" dirty="0">
                <a:latin typeface="NikoshBAN" panose="02000000000000000000" pitchFamily="2" charset="0"/>
                <a:cs typeface="NikoshBAN" panose="02000000000000000000" pitchFamily="2" charset="0"/>
              </a:rPr>
              <a:t> </a:t>
            </a:r>
            <a:r>
              <a:rPr lang="bn-BD" sz="4800" b="1" dirty="0">
                <a:latin typeface="NikoshBAN" panose="02000000000000000000" pitchFamily="2" charset="0"/>
                <a:cs typeface="NikoshBAN" panose="02000000000000000000" pitchFamily="2" charset="0"/>
              </a:rPr>
              <a:t>  </a:t>
            </a:r>
            <a:endParaRPr lang="en-US" sz="4800" b="1" dirty="0">
              <a:latin typeface="NikoshBAN" panose="02000000000000000000" pitchFamily="2" charset="0"/>
              <a:cs typeface="NikoshBAN" panose="02000000000000000000" pitchFamily="2" charset="0"/>
            </a:endParaRPr>
          </a:p>
        </p:txBody>
      </p:sp>
      <p:sp>
        <p:nvSpPr>
          <p:cNvPr id="4" name="Rounded Rectangle 3"/>
          <p:cNvSpPr/>
          <p:nvPr/>
        </p:nvSpPr>
        <p:spPr>
          <a:xfrm>
            <a:off x="8285018" y="1884218"/>
            <a:ext cx="3073650" cy="1205346"/>
          </a:xfrm>
          <a:prstGeom prst="round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b="1" dirty="0" err="1">
                <a:latin typeface="NikoshBAN" panose="02000000000000000000" pitchFamily="2" charset="0"/>
                <a:cs typeface="NikoshBAN" panose="02000000000000000000" pitchFamily="2" charset="0"/>
              </a:rPr>
              <a:t>খনি,ঊৎপাদন</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কেন্দ্র</a:t>
            </a:r>
            <a:endParaRPr lang="en-US" sz="4000" b="1" dirty="0">
              <a:latin typeface="NikoshBAN" panose="02000000000000000000" pitchFamily="2" charset="0"/>
              <a:cs typeface="NikoshBAN" panose="02000000000000000000" pitchFamily="2" charset="0"/>
            </a:endParaRPr>
          </a:p>
        </p:txBody>
      </p:sp>
      <p:sp>
        <p:nvSpPr>
          <p:cNvPr id="5" name="Rounded Rectangle 4"/>
          <p:cNvSpPr/>
          <p:nvPr/>
        </p:nvSpPr>
        <p:spPr>
          <a:xfrm>
            <a:off x="980954" y="4612838"/>
            <a:ext cx="2798618" cy="1039817"/>
          </a:xfrm>
          <a:prstGeom prst="round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BD" sz="4800" b="1" dirty="0">
                <a:latin typeface="NikoshBAN" panose="02000000000000000000" pitchFamily="2" charset="0"/>
                <a:cs typeface="NikoshBAN" panose="02000000000000000000" pitchFamily="2" charset="0"/>
              </a:rPr>
              <a:t>পাথার </a:t>
            </a:r>
            <a:endParaRPr lang="en-US" sz="4800" b="1" dirty="0">
              <a:latin typeface="NikoshBAN" panose="02000000000000000000" pitchFamily="2" charset="0"/>
              <a:cs typeface="NikoshBAN" panose="02000000000000000000" pitchFamily="2" charset="0"/>
            </a:endParaRPr>
          </a:p>
        </p:txBody>
      </p:sp>
      <p:sp>
        <p:nvSpPr>
          <p:cNvPr id="6" name="Rounded Rectangle 5"/>
          <p:cNvSpPr/>
          <p:nvPr/>
        </p:nvSpPr>
        <p:spPr>
          <a:xfrm>
            <a:off x="8451272" y="4475018"/>
            <a:ext cx="2907395" cy="1177637"/>
          </a:xfrm>
          <a:prstGeom prst="round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BD" sz="4800" b="1" dirty="0">
                <a:latin typeface="NikoshBAN" panose="02000000000000000000" pitchFamily="2" charset="0"/>
                <a:cs typeface="NikoshBAN" panose="02000000000000000000" pitchFamily="2" charset="0"/>
              </a:rPr>
              <a:t>সমুদ্র</a:t>
            </a:r>
            <a:endParaRPr lang="en-US" sz="4800" b="1" dirty="0">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2635" y="4045804"/>
            <a:ext cx="3686255" cy="181466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2635" y="1717963"/>
            <a:ext cx="3686255" cy="193217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78180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2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E0002F-F90C-482B-B515-97FE583912FF}"/>
              </a:ext>
            </a:extLst>
          </p:cNvPr>
          <p:cNvSpPr txBox="1"/>
          <p:nvPr/>
        </p:nvSpPr>
        <p:spPr>
          <a:xfrm>
            <a:off x="4222044" y="1083733"/>
            <a:ext cx="4346223" cy="830997"/>
          </a:xfrm>
          <a:prstGeom prst="rect">
            <a:avLst/>
          </a:prstGeom>
          <a:noFill/>
        </p:spPr>
        <p:txBody>
          <a:bodyPr wrap="square" rtlCol="0">
            <a:spAutoFit/>
          </a:bodyPr>
          <a:lstStyle/>
          <a:p>
            <a:pPr algn="ctr"/>
            <a:r>
              <a:rPr lang="bn-BD" sz="4800" dirty="0"/>
              <a:t>দলীয় কাজ </a:t>
            </a:r>
            <a:endParaRPr lang="en-GB" sz="4800" dirty="0"/>
          </a:p>
        </p:txBody>
      </p:sp>
      <p:sp>
        <p:nvSpPr>
          <p:cNvPr id="7" name="TextBox 6">
            <a:extLst>
              <a:ext uri="{FF2B5EF4-FFF2-40B4-BE49-F238E27FC236}">
                <a16:creationId xmlns:a16="http://schemas.microsoft.com/office/drawing/2014/main" id="{D7D6B0C9-1E6E-43EA-A72C-D282FB84061C}"/>
              </a:ext>
            </a:extLst>
          </p:cNvPr>
          <p:cNvSpPr txBox="1"/>
          <p:nvPr/>
        </p:nvSpPr>
        <p:spPr>
          <a:xfrm>
            <a:off x="1174044" y="4707466"/>
            <a:ext cx="10295468" cy="1446550"/>
          </a:xfrm>
          <a:prstGeom prst="rect">
            <a:avLst/>
          </a:prstGeom>
          <a:noFill/>
        </p:spPr>
        <p:txBody>
          <a:bodyPr wrap="square" rtlCol="0">
            <a:spAutoFit/>
          </a:bodyPr>
          <a:lstStyle/>
          <a:p>
            <a:r>
              <a:rPr lang="bn-IN" sz="4400" dirty="0">
                <a:ln w="0">
                  <a:solidFill>
                    <a:sysClr val="windowText" lastClr="000000"/>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পৃথিবী যে এক বিশাল শিক্ষালয় ,সেখান থেকে কীভাবে সৎ,বিনয় ও উদার হওয়া যায় সে বিষয়ে</a:t>
            </a:r>
            <a:r>
              <a:rPr lang="bn-BD" sz="4400" dirty="0">
                <a:ln w="0">
                  <a:solidFill>
                    <a:sysClr val="windowText" lastClr="000000"/>
                  </a:solidFill>
                </a:ln>
                <a:effectLst>
                  <a:outerShdw blurRad="38100" dist="19050" dir="2700000" algn="tl" rotWithShape="0">
                    <a:schemeClr val="dk1">
                      <a:alpha val="40000"/>
                    </a:schemeClr>
                  </a:outerShdw>
                </a:effectLst>
                <a:latin typeface="NikoshBAN" pitchFamily="2" charset="0"/>
                <a:cs typeface="NikoshBAN" pitchFamily="2" charset="0"/>
              </a:rPr>
              <a:t> লিখ</a:t>
            </a:r>
            <a:r>
              <a:rPr lang="bn-IN" sz="4400" dirty="0">
                <a:ln w="0">
                  <a:solidFill>
                    <a:sysClr val="windowText" lastClr="000000"/>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400" dirty="0">
                <a:ln w="0">
                  <a:solidFill>
                    <a:sysClr val="windowText" lastClr="000000"/>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a:t>
            </a:r>
            <a:endParaRPr lang="en-GB" sz="4400" dirty="0"/>
          </a:p>
        </p:txBody>
      </p:sp>
      <p:pic>
        <p:nvPicPr>
          <p:cNvPr id="11" name="Picture 10">
            <a:extLst>
              <a:ext uri="{FF2B5EF4-FFF2-40B4-BE49-F238E27FC236}">
                <a16:creationId xmlns:a16="http://schemas.microsoft.com/office/drawing/2014/main" id="{E9559274-4642-44D5-9B5B-3A749289B2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0578" y="2009422"/>
            <a:ext cx="6152444" cy="2810934"/>
          </a:xfrm>
          <a:prstGeom prst="rect">
            <a:avLst/>
          </a:prstGeom>
        </p:spPr>
      </p:pic>
    </p:spTree>
    <p:extLst>
      <p:ext uri="{BB962C8B-B14F-4D97-AF65-F5344CB8AC3E}">
        <p14:creationId xmlns:p14="http://schemas.microsoft.com/office/powerpoint/2010/main" val="3320083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762000" y="1880564"/>
            <a:ext cx="10667999" cy="4211400"/>
            <a:chOff x="374073" y="1612155"/>
            <a:chExt cx="10667999" cy="421140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2102" y="1612155"/>
              <a:ext cx="5067940" cy="30826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Rectangle 12"/>
            <p:cNvSpPr/>
            <p:nvPr/>
          </p:nvSpPr>
          <p:spPr>
            <a:xfrm>
              <a:off x="374073" y="4890655"/>
              <a:ext cx="10667999" cy="9329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571500" indent="-571500">
                <a:buFont typeface="Wingdings" pitchFamily="2" charset="2"/>
                <a:buChar char="v"/>
              </a:pPr>
              <a:r>
                <a:rPr lang="bn-IN"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মন্ত্রণা , পাষাণ,</a:t>
              </a:r>
              <a:r>
                <a:rPr lang="bn-IN" sz="4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bn-IN" sz="4000" dirty="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শ্যাম বনানী</a:t>
              </a:r>
              <a:r>
                <a:rPr lang="bn-IN" sz="4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0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শব্দ</a:t>
              </a:r>
              <a:r>
                <a:rPr lang="bn-IN" sz="4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গুলো</a:t>
              </a:r>
              <a:r>
                <a:rPr lang="en-US" sz="4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0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দিয়ে</a:t>
              </a:r>
              <a:r>
                <a:rPr lang="en-US" sz="4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২টি </a:t>
              </a:r>
              <a:r>
                <a:rPr lang="en-US" sz="40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করে</a:t>
              </a:r>
              <a:r>
                <a:rPr lang="en-US" sz="4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0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বাক্য</a:t>
              </a:r>
              <a:r>
                <a:rPr lang="en-US" sz="4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0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লিখ</a:t>
              </a:r>
              <a:r>
                <a:rPr lang="en-US" sz="4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a:t>
              </a:r>
              <a:r>
                <a:rPr lang="bn-IN" sz="4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endParaRPr lang="en-US" sz="4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grpSp>
      <p:sp>
        <p:nvSpPr>
          <p:cNvPr id="2" name="Ribbon: Tilted Down 1">
            <a:extLst>
              <a:ext uri="{FF2B5EF4-FFF2-40B4-BE49-F238E27FC236}">
                <a16:creationId xmlns:a16="http://schemas.microsoft.com/office/drawing/2014/main" id="{85A77F1E-0D84-4692-8F24-5B1C214AA585}"/>
              </a:ext>
            </a:extLst>
          </p:cNvPr>
          <p:cNvSpPr/>
          <p:nvPr/>
        </p:nvSpPr>
        <p:spPr>
          <a:xfrm>
            <a:off x="2990029" y="870352"/>
            <a:ext cx="5863025" cy="735669"/>
          </a:xfrm>
          <a:prstGeom prst="ribb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5400" dirty="0">
                <a:ln w="0">
                  <a:solidFill>
                    <a:schemeClr val="tx1"/>
                  </a:solidFill>
                </a:ln>
                <a:solidFill>
                  <a:sysClr val="windowText" lastClr="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মূল্যায়ন </a:t>
            </a:r>
            <a:endParaRPr lang="en-US" sz="5400" dirty="0">
              <a:ln w="0">
                <a:solidFill>
                  <a:schemeClr val="tx1"/>
                </a:solidFill>
              </a:ln>
              <a:solidFill>
                <a:sysClr val="windowText" lastClr="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51118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3000" fill="hold"/>
                                        <p:tgtEl>
                                          <p:spTgt spid="14"/>
                                        </p:tgtEl>
                                        <p:attrNameLst>
                                          <p:attrName>ppt_w</p:attrName>
                                        </p:attrNameLst>
                                      </p:cBhvr>
                                      <p:tavLst>
                                        <p:tav tm="0">
                                          <p:val>
                                            <p:fltVal val="0"/>
                                          </p:val>
                                        </p:tav>
                                        <p:tav tm="100000">
                                          <p:val>
                                            <p:strVal val="#ppt_w"/>
                                          </p:val>
                                        </p:tav>
                                      </p:tavLst>
                                    </p:anim>
                                    <p:anim calcmode="lin" valueType="num">
                                      <p:cBhvr>
                                        <p:cTn id="8" dur="3000" fill="hold"/>
                                        <p:tgtEl>
                                          <p:spTgt spid="14"/>
                                        </p:tgtEl>
                                        <p:attrNameLst>
                                          <p:attrName>ppt_h</p:attrName>
                                        </p:attrNameLst>
                                      </p:cBhvr>
                                      <p:tavLst>
                                        <p:tav tm="0">
                                          <p:val>
                                            <p:fltVal val="0"/>
                                          </p:val>
                                        </p:tav>
                                        <p:tav tm="100000">
                                          <p:val>
                                            <p:strVal val="#ppt_h"/>
                                          </p:val>
                                        </p:tav>
                                      </p:tavLst>
                                    </p:anim>
                                    <p:animEffect transition="in" filter="fade">
                                      <p:cBhvr>
                                        <p:cTn id="9"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5797" y="4043486"/>
            <a:ext cx="3844119" cy="181588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bn-IN" sz="2800"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আকাশ আমায় শিক্ষা দিল</a:t>
            </a:r>
          </a:p>
          <a:p>
            <a:r>
              <a:rPr lang="bn-IN" sz="2800"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উদার হতে ভাই রে,</a:t>
            </a:r>
            <a:endParaRPr lang="en-US" sz="2800"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a:p>
            <a:r>
              <a:rPr lang="bn-IN" sz="2800"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কর্মী হবার মন্ত্র আমি </a:t>
            </a:r>
          </a:p>
          <a:p>
            <a:r>
              <a:rPr lang="bn-IN" sz="2800"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বায়ুর কাছে পাই রে। </a:t>
            </a:r>
            <a:endParaRPr lang="en-US" sz="2800"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sp>
        <p:nvSpPr>
          <p:cNvPr id="4" name="Rectangle 3"/>
          <p:cNvSpPr/>
          <p:nvPr/>
        </p:nvSpPr>
        <p:spPr>
          <a:xfrm>
            <a:off x="6878470" y="4043486"/>
            <a:ext cx="4817661" cy="181588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bn-IN"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bn-IN" sz="2800"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পাহাড় শিখায় তাহার সমান  </a:t>
            </a:r>
          </a:p>
          <a:p>
            <a:r>
              <a:rPr lang="bn-IN" sz="2800"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হই যেন ভাই মৌন-মহান,</a:t>
            </a:r>
          </a:p>
          <a:p>
            <a:r>
              <a:rPr lang="bn-IN" sz="2800"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খোলা মাঠের উপদেশে-</a:t>
            </a:r>
          </a:p>
          <a:p>
            <a:r>
              <a:rPr lang="bn-IN" sz="2800"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দিল-খোলা হই তাই রে। </a:t>
            </a:r>
            <a:endParaRPr lang="en-US" sz="2800"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grpSp>
        <p:nvGrpSpPr>
          <p:cNvPr id="8" name="Group 7"/>
          <p:cNvGrpSpPr/>
          <p:nvPr/>
        </p:nvGrpSpPr>
        <p:grpSpPr>
          <a:xfrm>
            <a:off x="1080945" y="1084782"/>
            <a:ext cx="4232586" cy="2422692"/>
            <a:chOff x="524728" y="1139374"/>
            <a:chExt cx="4232586" cy="2422692"/>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728" y="1139374"/>
              <a:ext cx="2013756" cy="2422692"/>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0688" y="1139374"/>
              <a:ext cx="1996626" cy="2422692"/>
            </a:xfrm>
            <a:prstGeom prst="rect">
              <a:avLst/>
            </a:prstGeom>
            <a:ln w="88900" cap="sq" cmpd="thickThin">
              <a:solidFill>
                <a:srgbClr val="000000"/>
              </a:solidFill>
              <a:prstDash val="solid"/>
              <a:miter lim="800000"/>
            </a:ln>
            <a:effectLst>
              <a:innerShdw blurRad="76200">
                <a:srgbClr val="000000"/>
              </a:innerShdw>
            </a:effectLst>
          </p:spPr>
        </p:pic>
      </p:grpSp>
      <p:grpSp>
        <p:nvGrpSpPr>
          <p:cNvPr id="10" name="Group 9"/>
          <p:cNvGrpSpPr/>
          <p:nvPr/>
        </p:nvGrpSpPr>
        <p:grpSpPr>
          <a:xfrm>
            <a:off x="6607290" y="1046087"/>
            <a:ext cx="4503765" cy="2477283"/>
            <a:chOff x="6878470" y="1030191"/>
            <a:chExt cx="4503765" cy="2477283"/>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8470" y="1030192"/>
              <a:ext cx="2170278" cy="2422692"/>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b="8712"/>
            <a:stretch/>
          </p:blipFill>
          <p:spPr>
            <a:xfrm>
              <a:off x="9253895" y="1030191"/>
              <a:ext cx="2128340" cy="2477283"/>
            </a:xfrm>
            <a:prstGeom prst="rect">
              <a:avLst/>
            </a:prstGeom>
            <a:ln w="88900" cap="sq" cmpd="thickThin">
              <a:solidFill>
                <a:srgbClr val="000000"/>
              </a:solidFill>
              <a:prstDash val="solid"/>
              <a:miter lim="800000"/>
            </a:ln>
            <a:effectLst>
              <a:innerShdw blurRad="76200">
                <a:srgbClr val="000000"/>
              </a:innerShdw>
            </a:effectLst>
          </p:spPr>
        </p:pic>
      </p:grpSp>
    </p:spTree>
    <p:extLst>
      <p:ext uri="{BB962C8B-B14F-4D97-AF65-F5344CB8AC3E}">
        <p14:creationId xmlns:p14="http://schemas.microsoft.com/office/powerpoint/2010/main" val="8020744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5357" y="4205121"/>
            <a:ext cx="3966949" cy="1815882"/>
          </a:xfrm>
          <a:prstGeom prst="rect">
            <a:avLst/>
          </a:prstGeom>
        </p:spPr>
        <p:txBody>
          <a:bodyPr wrap="square">
            <a:spAutoFit/>
          </a:bodyPr>
          <a:lstStyle/>
          <a:p>
            <a:r>
              <a:rPr lang="bn-IN" sz="2800"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সূর্য আমায় মন্ত্রণা দেয়  </a:t>
            </a:r>
          </a:p>
          <a:p>
            <a:r>
              <a:rPr lang="bn-IN" sz="2800"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আপন তেজে জ্বলতে</a:t>
            </a:r>
            <a:endParaRPr lang="en-US" sz="2800"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a:p>
            <a:r>
              <a:rPr lang="bn-IN" sz="2800"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চাদঁ শিখালো হাসতে মিঠে,  </a:t>
            </a:r>
          </a:p>
          <a:p>
            <a:r>
              <a:rPr lang="bn-IN" sz="2800"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মধুর কথা বলতে, </a:t>
            </a:r>
            <a:endParaRPr lang="en-US" sz="2800"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sp>
        <p:nvSpPr>
          <p:cNvPr id="3" name="Rectangle 2"/>
          <p:cNvSpPr/>
          <p:nvPr/>
        </p:nvSpPr>
        <p:spPr>
          <a:xfrm>
            <a:off x="7084223" y="4174077"/>
            <a:ext cx="4217158" cy="1877971"/>
          </a:xfrm>
          <a:prstGeom prst="rect">
            <a:avLst/>
          </a:prstGeom>
        </p:spPr>
        <p:txBody>
          <a:bodyPr wrap="square">
            <a:spAutoFit/>
          </a:bodyPr>
          <a:lstStyle/>
          <a:p>
            <a:r>
              <a:rPr lang="bn-IN" sz="2800"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ইঙ্গিতে তার শিখায় সাগর-</a:t>
            </a:r>
          </a:p>
          <a:p>
            <a:r>
              <a:rPr lang="bn-IN" sz="2800"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অন্তর হোক রত্ন-আকর;</a:t>
            </a:r>
          </a:p>
          <a:p>
            <a:r>
              <a:rPr lang="bn-IN" sz="2800"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নদীর কাছে শিক্ষা পেলাম </a:t>
            </a:r>
          </a:p>
          <a:p>
            <a:r>
              <a:rPr lang="bn-IN" sz="2800"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আপন বেগে চলতে।       </a:t>
            </a:r>
            <a:endParaRPr lang="en-US" sz="2800"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grpSp>
        <p:nvGrpSpPr>
          <p:cNvPr id="9" name="Group 8"/>
          <p:cNvGrpSpPr/>
          <p:nvPr/>
        </p:nvGrpSpPr>
        <p:grpSpPr>
          <a:xfrm>
            <a:off x="6643180" y="805952"/>
            <a:ext cx="4834286" cy="3245822"/>
            <a:chOff x="6002036" y="1118191"/>
            <a:chExt cx="4547683" cy="2390775"/>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2036" y="1118191"/>
              <a:ext cx="2025828" cy="2390775"/>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6536" y="1118191"/>
              <a:ext cx="2363183" cy="2390775"/>
            </a:xfrm>
            <a:prstGeom prst="rect">
              <a:avLst/>
            </a:prstGeom>
            <a:ln w="88900" cap="sq" cmpd="thickThin">
              <a:solidFill>
                <a:srgbClr val="000000"/>
              </a:solidFill>
              <a:prstDash val="solid"/>
              <a:miter lim="800000"/>
            </a:ln>
            <a:effectLst>
              <a:innerShdw blurRad="76200">
                <a:srgbClr val="000000"/>
              </a:innerShdw>
            </a:effectLst>
          </p:spPr>
        </p:pic>
      </p:grpSp>
      <p:pic>
        <p:nvPicPr>
          <p:cNvPr id="11" name="Picture 10">
            <a:extLst>
              <a:ext uri="{FF2B5EF4-FFF2-40B4-BE49-F238E27FC236}">
                <a16:creationId xmlns:a16="http://schemas.microsoft.com/office/drawing/2014/main" id="{99BE7C17-8C30-4BCE-A901-AF316D7B87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949" y="910440"/>
            <a:ext cx="2242730" cy="2974521"/>
          </a:xfrm>
          <a:prstGeom prst="rect">
            <a:avLst/>
          </a:prstGeom>
          <a:ln w="228600" cap="sq" cmpd="thickThin">
            <a:solidFill>
              <a:srgbClr val="000000"/>
            </a:solidFill>
            <a:prstDash val="solid"/>
            <a:miter lim="800000"/>
          </a:ln>
          <a:effectLst>
            <a:innerShdw blurRad="76200">
              <a:srgbClr val="000000"/>
            </a:innerShdw>
          </a:effectLst>
        </p:spPr>
      </p:pic>
      <p:pic>
        <p:nvPicPr>
          <p:cNvPr id="13" name="Picture 12">
            <a:extLst>
              <a:ext uri="{FF2B5EF4-FFF2-40B4-BE49-F238E27FC236}">
                <a16:creationId xmlns:a16="http://schemas.microsoft.com/office/drawing/2014/main" id="{E4E9193D-461E-44F8-B1F2-84F9249C60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5080" y="910440"/>
            <a:ext cx="2368037" cy="297452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40745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4924" y="4193612"/>
            <a:ext cx="4280848" cy="1815882"/>
          </a:xfrm>
          <a:prstGeom prst="rect">
            <a:avLst/>
          </a:prstGeom>
        </p:spPr>
        <p:txBody>
          <a:bodyPr wrap="square">
            <a:spAutoFit/>
          </a:bodyPr>
          <a:lstStyle/>
          <a:p>
            <a:r>
              <a:rPr lang="bn-IN" sz="2800"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মাটির কাছে সহিষ্ণুতা </a:t>
            </a:r>
          </a:p>
          <a:p>
            <a:r>
              <a:rPr lang="bn-IN" sz="2800"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পেলাম আমি শিক্ষা, </a:t>
            </a:r>
          </a:p>
          <a:p>
            <a:r>
              <a:rPr lang="bn-IN" sz="2800"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আপন কাজে কঠোর হতে  </a:t>
            </a:r>
          </a:p>
          <a:p>
            <a:r>
              <a:rPr lang="bn-IN" sz="2800"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পাষাণ দিল দীক্ষা।</a:t>
            </a:r>
            <a:endParaRPr lang="en-US" sz="2800" dirty="0">
              <a:ln w="0">
                <a:solidFill>
                  <a:schemeClr val="tx1"/>
                </a:solidFill>
              </a:ln>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sp>
        <p:nvSpPr>
          <p:cNvPr id="3" name="Rectangle 2"/>
          <p:cNvSpPr/>
          <p:nvPr/>
        </p:nvSpPr>
        <p:spPr>
          <a:xfrm>
            <a:off x="7051342" y="4193612"/>
            <a:ext cx="3948752" cy="1815882"/>
          </a:xfrm>
          <a:prstGeom prst="rect">
            <a:avLst/>
          </a:prstGeom>
        </p:spPr>
        <p:txBody>
          <a:bodyPr wrap="square">
            <a:spAutoFit/>
          </a:bodyPr>
          <a:lstStyle/>
          <a:p>
            <a:r>
              <a:rPr lang="bn-IN" sz="2800" dirty="0">
                <a:ln>
                  <a:solidFill>
                    <a:schemeClr val="tx1"/>
                  </a:solidFill>
                </a:ln>
                <a:latin typeface="Nikosh" panose="02000000000000000000" pitchFamily="2" charset="0"/>
                <a:cs typeface="Nikosh" panose="02000000000000000000" pitchFamily="2" charset="0"/>
              </a:rPr>
              <a:t>ঝরনা তাহার সহজ গানে  </a:t>
            </a:r>
          </a:p>
          <a:p>
            <a:r>
              <a:rPr lang="bn-IN" sz="2800" dirty="0">
                <a:ln>
                  <a:solidFill>
                    <a:schemeClr val="tx1"/>
                  </a:solidFill>
                </a:ln>
                <a:latin typeface="Nikosh" panose="02000000000000000000" pitchFamily="2" charset="0"/>
                <a:cs typeface="Nikosh" panose="02000000000000000000" pitchFamily="2" charset="0"/>
              </a:rPr>
              <a:t>গান জাগালো আমার প্রাণে, </a:t>
            </a:r>
          </a:p>
          <a:p>
            <a:r>
              <a:rPr lang="bn-IN" sz="2800" dirty="0">
                <a:ln>
                  <a:solidFill>
                    <a:schemeClr val="tx1"/>
                  </a:solidFill>
                </a:ln>
                <a:latin typeface="Nikosh" panose="02000000000000000000" pitchFamily="2" charset="0"/>
                <a:cs typeface="Nikosh" panose="02000000000000000000" pitchFamily="2" charset="0"/>
              </a:rPr>
              <a:t>শ্যাম বনানী সরসতা   </a:t>
            </a:r>
          </a:p>
          <a:p>
            <a:r>
              <a:rPr lang="bn-IN" sz="2800" dirty="0">
                <a:ln>
                  <a:solidFill>
                    <a:schemeClr val="tx1"/>
                  </a:solidFill>
                </a:ln>
                <a:latin typeface="Nikosh" panose="02000000000000000000" pitchFamily="2" charset="0"/>
                <a:cs typeface="Nikosh" panose="02000000000000000000" pitchFamily="2" charset="0"/>
              </a:rPr>
              <a:t>           আমায় দিল ভিক্ষা।</a:t>
            </a:r>
            <a:endParaRPr lang="en-US" sz="2800" dirty="0">
              <a:ln>
                <a:solidFill>
                  <a:schemeClr val="tx1"/>
                </a:solidFill>
              </a:ln>
              <a:latin typeface="Nikosh" panose="02000000000000000000" pitchFamily="2" charset="0"/>
              <a:cs typeface="Nikosh" panose="02000000000000000000" pitchFamily="2" charset="0"/>
            </a:endParaRPr>
          </a:p>
        </p:txBody>
      </p:sp>
      <p:grpSp>
        <p:nvGrpSpPr>
          <p:cNvPr id="6" name="Group 5"/>
          <p:cNvGrpSpPr/>
          <p:nvPr/>
        </p:nvGrpSpPr>
        <p:grpSpPr>
          <a:xfrm>
            <a:off x="695751" y="682388"/>
            <a:ext cx="4840974" cy="2947916"/>
            <a:chOff x="695751" y="682388"/>
            <a:chExt cx="4840974" cy="2947916"/>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751" y="682388"/>
              <a:ext cx="2470530" cy="2947916"/>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3125" y="682388"/>
              <a:ext cx="2133600" cy="2947916"/>
            </a:xfrm>
            <a:prstGeom prst="rect">
              <a:avLst/>
            </a:prstGeom>
            <a:ln w="88900" cap="sq" cmpd="thickThin">
              <a:solidFill>
                <a:srgbClr val="000000"/>
              </a:solidFill>
              <a:prstDash val="solid"/>
              <a:miter lim="800000"/>
            </a:ln>
            <a:effectLst>
              <a:innerShdw blurRad="76200">
                <a:srgbClr val="000000"/>
              </a:innerShdw>
            </a:effectLst>
          </p:spPr>
        </p:pic>
      </p:grpSp>
      <p:grpSp>
        <p:nvGrpSpPr>
          <p:cNvPr id="9" name="Group 8"/>
          <p:cNvGrpSpPr/>
          <p:nvPr/>
        </p:nvGrpSpPr>
        <p:grpSpPr>
          <a:xfrm>
            <a:off x="6718395" y="682388"/>
            <a:ext cx="4252271" cy="2947916"/>
            <a:chOff x="6305266" y="1284808"/>
            <a:chExt cx="4252271" cy="2618452"/>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5266" y="1284808"/>
              <a:ext cx="2087678" cy="2618452"/>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91690" y="1284808"/>
              <a:ext cx="1965847" cy="2618452"/>
            </a:xfrm>
            <a:prstGeom prst="rect">
              <a:avLst/>
            </a:prstGeom>
            <a:ln w="88900" cap="sq" cmpd="thickThin">
              <a:solidFill>
                <a:srgbClr val="000000"/>
              </a:solidFill>
              <a:prstDash val="solid"/>
              <a:miter lim="800000"/>
            </a:ln>
            <a:effectLst>
              <a:innerShdw blurRad="76200">
                <a:srgbClr val="000000"/>
              </a:innerShdw>
            </a:effectLst>
          </p:spPr>
        </p:pic>
      </p:grpSp>
    </p:spTree>
    <p:extLst>
      <p:ext uri="{BB962C8B-B14F-4D97-AF65-F5344CB8AC3E}">
        <p14:creationId xmlns:p14="http://schemas.microsoft.com/office/powerpoint/2010/main" val="3532040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4475" y="4076624"/>
            <a:ext cx="4253553" cy="1815882"/>
          </a:xfrm>
          <a:prstGeom prst="rect">
            <a:avLst/>
          </a:prstGeom>
        </p:spPr>
        <p:txBody>
          <a:bodyPr wrap="square">
            <a:spAutoFit/>
          </a:bodyPr>
          <a:lstStyle/>
          <a:p>
            <a:r>
              <a:rPr lang="bn-IN" sz="2800" dirty="0">
                <a:ln>
                  <a:solidFill>
                    <a:schemeClr val="tx1"/>
                  </a:solidFill>
                </a:ln>
                <a:latin typeface="Nikosh" panose="02000000000000000000" pitchFamily="2" charset="0"/>
                <a:cs typeface="Nikosh" panose="02000000000000000000" pitchFamily="2" charset="0"/>
              </a:rPr>
              <a:t>বিশ্ব-জোড়া পাঠশালা মোর,  </a:t>
            </a:r>
          </a:p>
          <a:p>
            <a:r>
              <a:rPr lang="bn-IN" sz="2800" dirty="0">
                <a:ln>
                  <a:solidFill>
                    <a:schemeClr val="tx1"/>
                  </a:solidFill>
                </a:ln>
                <a:latin typeface="Nikosh" panose="02000000000000000000" pitchFamily="2" charset="0"/>
                <a:cs typeface="Nikosh" panose="02000000000000000000" pitchFamily="2" charset="0"/>
              </a:rPr>
              <a:t>                সবার আমি ছাত্র,</a:t>
            </a:r>
          </a:p>
          <a:p>
            <a:r>
              <a:rPr lang="bn-IN" sz="2800" dirty="0">
                <a:ln>
                  <a:solidFill>
                    <a:schemeClr val="tx1"/>
                  </a:solidFill>
                </a:ln>
                <a:latin typeface="Nikosh" panose="02000000000000000000" pitchFamily="2" charset="0"/>
                <a:cs typeface="Nikosh" panose="02000000000000000000" pitchFamily="2" charset="0"/>
              </a:rPr>
              <a:t>     নানান ভাবের নতুন জিনিস</a:t>
            </a:r>
          </a:p>
          <a:p>
            <a:r>
              <a:rPr lang="bn-IN" sz="2800" dirty="0">
                <a:ln>
                  <a:solidFill>
                    <a:schemeClr val="tx1"/>
                  </a:solidFill>
                </a:ln>
                <a:latin typeface="Nikosh" panose="02000000000000000000" pitchFamily="2" charset="0"/>
                <a:cs typeface="Nikosh" panose="02000000000000000000" pitchFamily="2" charset="0"/>
              </a:rPr>
              <a:t>                 শিখছি দিবারাত্র</a:t>
            </a:r>
            <a:endParaRPr lang="en-US" sz="2800" dirty="0">
              <a:ln>
                <a:solidFill>
                  <a:schemeClr val="tx1"/>
                </a:solidFill>
              </a:ln>
            </a:endParaRPr>
          </a:p>
        </p:txBody>
      </p:sp>
      <p:sp>
        <p:nvSpPr>
          <p:cNvPr id="3" name="Rectangle 2"/>
          <p:cNvSpPr/>
          <p:nvPr/>
        </p:nvSpPr>
        <p:spPr>
          <a:xfrm>
            <a:off x="6783974" y="3861180"/>
            <a:ext cx="4226257" cy="2246769"/>
          </a:xfrm>
          <a:prstGeom prst="rect">
            <a:avLst/>
          </a:prstGeom>
        </p:spPr>
        <p:txBody>
          <a:bodyPr wrap="square">
            <a:spAutoFit/>
          </a:bodyPr>
          <a:lstStyle/>
          <a:p>
            <a:r>
              <a:rPr lang="bn-IN" sz="2800" dirty="0">
                <a:ln>
                  <a:solidFill>
                    <a:schemeClr val="tx1"/>
                  </a:solidFill>
                </a:ln>
                <a:latin typeface="Nikosh" panose="02000000000000000000" pitchFamily="2" charset="0"/>
                <a:cs typeface="Nikosh" panose="02000000000000000000" pitchFamily="2" charset="0"/>
              </a:rPr>
              <a:t>এই পৃথিবীর বিরাট খাতায়-</a:t>
            </a:r>
          </a:p>
          <a:p>
            <a:r>
              <a:rPr lang="bn-IN" sz="2800" dirty="0">
                <a:ln>
                  <a:solidFill>
                    <a:schemeClr val="tx1"/>
                  </a:solidFill>
                </a:ln>
                <a:latin typeface="Nikosh" panose="02000000000000000000" pitchFamily="2" charset="0"/>
                <a:cs typeface="Nikosh" panose="02000000000000000000" pitchFamily="2" charset="0"/>
              </a:rPr>
              <a:t>পাঠ্য যে-সব পাতায় পাতায়,  </a:t>
            </a:r>
          </a:p>
          <a:p>
            <a:r>
              <a:rPr lang="bn-IN" sz="2800" dirty="0">
                <a:ln>
                  <a:solidFill>
                    <a:schemeClr val="tx1"/>
                  </a:solidFill>
                </a:ln>
                <a:latin typeface="Nikosh" panose="02000000000000000000" pitchFamily="2" charset="0"/>
                <a:cs typeface="Nikosh" panose="02000000000000000000" pitchFamily="2" charset="0"/>
              </a:rPr>
              <a:t>শিখছি সে-সব কৌতূহলে- </a:t>
            </a:r>
          </a:p>
          <a:p>
            <a:r>
              <a:rPr lang="bn-IN" sz="2800" dirty="0">
                <a:ln>
                  <a:solidFill>
                    <a:schemeClr val="tx1"/>
                  </a:solidFill>
                </a:ln>
                <a:latin typeface="Nikosh" panose="02000000000000000000" pitchFamily="2" charset="0"/>
                <a:cs typeface="Nikosh" panose="02000000000000000000" pitchFamily="2" charset="0"/>
              </a:rPr>
              <a:t>              সন্দেহ নাই মাত্র।        </a:t>
            </a:r>
            <a:endParaRPr lang="en-US" sz="2800" dirty="0">
              <a:ln>
                <a:solidFill>
                  <a:schemeClr val="tx1"/>
                </a:solidFill>
              </a:ln>
              <a:latin typeface="Nikosh" panose="02000000000000000000" pitchFamily="2" charset="0"/>
              <a:cs typeface="Nikosh" panose="02000000000000000000" pitchFamily="2" charset="0"/>
            </a:endParaRPr>
          </a:p>
          <a:p>
            <a:r>
              <a:rPr lang="bn-IN" sz="2800" dirty="0">
                <a:ln>
                  <a:solidFill>
                    <a:schemeClr val="tx1"/>
                  </a:solidFill>
                </a:ln>
                <a:latin typeface="Nikosh" panose="02000000000000000000" pitchFamily="2" charset="0"/>
                <a:cs typeface="Nikosh" panose="02000000000000000000" pitchFamily="2" charset="0"/>
              </a:rPr>
              <a:t>              </a:t>
            </a:r>
            <a:endParaRPr lang="en-US" sz="2800" dirty="0">
              <a:ln>
                <a:solidFill>
                  <a:schemeClr val="tx1"/>
                </a:solidFill>
              </a:ln>
              <a:latin typeface="Nikosh" panose="02000000000000000000" pitchFamily="2" charset="0"/>
              <a:cs typeface="Nikosh" panose="02000000000000000000" pitchFamily="2" charset="0"/>
            </a:endParaRPr>
          </a:p>
        </p:txBody>
      </p:sp>
      <p:grpSp>
        <p:nvGrpSpPr>
          <p:cNvPr id="6" name="Group 5"/>
          <p:cNvGrpSpPr/>
          <p:nvPr/>
        </p:nvGrpSpPr>
        <p:grpSpPr>
          <a:xfrm>
            <a:off x="852287" y="794334"/>
            <a:ext cx="4897350" cy="2877121"/>
            <a:chOff x="422796" y="1624083"/>
            <a:chExt cx="4492885" cy="2427596"/>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796" y="1624084"/>
              <a:ext cx="2129335" cy="2427595"/>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2556" y="1624083"/>
              <a:ext cx="2143125" cy="2427595"/>
            </a:xfrm>
            <a:prstGeom prst="rect">
              <a:avLst/>
            </a:prstGeom>
            <a:ln w="88900" cap="sq" cmpd="thickThin">
              <a:solidFill>
                <a:srgbClr val="000000"/>
              </a:solidFill>
              <a:prstDash val="solid"/>
              <a:miter lim="800000"/>
            </a:ln>
            <a:effectLst>
              <a:innerShdw blurRad="76200">
                <a:srgbClr val="000000"/>
              </a:innerShdw>
            </a:effectLst>
          </p:spPr>
        </p:pic>
      </p:grpSp>
      <p:grpSp>
        <p:nvGrpSpPr>
          <p:cNvPr id="9" name="Group 8"/>
          <p:cNvGrpSpPr/>
          <p:nvPr/>
        </p:nvGrpSpPr>
        <p:grpSpPr>
          <a:xfrm>
            <a:off x="6442364" y="822382"/>
            <a:ext cx="4595161" cy="2849073"/>
            <a:chOff x="6992205" y="1624083"/>
            <a:chExt cx="4007889" cy="2373003"/>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2205" y="1624084"/>
              <a:ext cx="1733266" cy="2373002"/>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2931" y="1624083"/>
              <a:ext cx="2047163" cy="2309883"/>
            </a:xfrm>
            <a:prstGeom prst="rect">
              <a:avLst/>
            </a:prstGeom>
            <a:ln w="88900" cap="sq" cmpd="thickThin">
              <a:solidFill>
                <a:srgbClr val="000000"/>
              </a:solidFill>
              <a:prstDash val="solid"/>
              <a:miter lim="800000"/>
            </a:ln>
            <a:effectLst>
              <a:innerShdw blurRad="76200">
                <a:srgbClr val="000000"/>
              </a:innerShdw>
            </a:effectLst>
          </p:spPr>
        </p:pic>
      </p:grpSp>
    </p:spTree>
    <p:extLst>
      <p:ext uri="{BB962C8B-B14F-4D97-AF65-F5344CB8AC3E}">
        <p14:creationId xmlns:p14="http://schemas.microsoft.com/office/powerpoint/2010/main" val="4226907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44291" y="749624"/>
            <a:ext cx="3289522" cy="830997"/>
          </a:xfrm>
          <a:prstGeom prst="rect">
            <a:avLst/>
          </a:prstGeom>
          <a:solidFill>
            <a:schemeClr val="accent4">
              <a:lumMod val="60000"/>
              <a:lumOff val="40000"/>
            </a:schemeClr>
          </a:solidFill>
          <a:ln w="28575">
            <a:solidFill>
              <a:schemeClr val="tx1"/>
            </a:solidFill>
          </a:ln>
        </p:spPr>
        <p:txBody>
          <a:bodyPr wrap="square" rtlCol="0">
            <a:spAutoFit/>
          </a:bodyPr>
          <a:lstStyle/>
          <a:p>
            <a:pPr algn="ctr"/>
            <a:r>
              <a:rPr lang="bn-IN" sz="4800" dirty="0">
                <a:ln w="0">
                  <a:solidFill>
                    <a:schemeClr val="tx1"/>
                  </a:solidFill>
                </a:ln>
                <a:solidFill>
                  <a:sysClr val="windowText" lastClr="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মূল্যায়ন </a:t>
            </a:r>
            <a:endParaRPr lang="en-US" sz="4800" dirty="0">
              <a:ln w="0">
                <a:solidFill>
                  <a:schemeClr val="tx1"/>
                </a:solidFill>
              </a:ln>
              <a:solidFill>
                <a:sysClr val="windowText" lastClr="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1" name="TextBox 60"/>
          <p:cNvSpPr txBox="1"/>
          <p:nvPr/>
        </p:nvSpPr>
        <p:spPr>
          <a:xfrm>
            <a:off x="8461612" y="1450886"/>
            <a:ext cx="2281050" cy="58477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সূর্যের  </a:t>
            </a:r>
            <a:endParaRPr lang="en-US"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6" name="TextBox 65"/>
          <p:cNvSpPr txBox="1"/>
          <p:nvPr/>
        </p:nvSpPr>
        <p:spPr>
          <a:xfrm>
            <a:off x="1449337" y="1649238"/>
            <a:ext cx="6384476" cy="58477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r>
              <a:rPr lang="bn-BD"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a:t>
            </a:r>
            <a:r>
              <a:rPr lang="bn-IN"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আপন তেজে চলার মন্ত্রণা দেয় কে? </a:t>
            </a:r>
            <a:endParaRPr lang="en-US"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7" name="TextBox 66"/>
          <p:cNvSpPr txBox="1"/>
          <p:nvPr/>
        </p:nvSpPr>
        <p:spPr>
          <a:xfrm>
            <a:off x="1449337" y="2447218"/>
            <a:ext cx="6384476" cy="58477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r>
              <a:rPr lang="bn-BD"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২।</a:t>
            </a:r>
            <a:r>
              <a:rPr lang="bn-IN"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কর্মপ্রেরণার বড় উৎস কোনটি ? </a:t>
            </a:r>
            <a:endParaRPr lang="en-US"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8" name="TextBox 67"/>
          <p:cNvSpPr txBox="1"/>
          <p:nvPr/>
        </p:nvSpPr>
        <p:spPr>
          <a:xfrm>
            <a:off x="1449337" y="3256478"/>
            <a:ext cx="6384476" cy="58477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r>
              <a:rPr lang="bn-IN"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৩।</a:t>
            </a:r>
            <a:r>
              <a:rPr lang="bn-IN"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মৌন-মহান হতে শিক্ষা দেয় কে? </a:t>
            </a:r>
            <a:endParaRPr lang="en-US"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9" name="TextBox 68"/>
          <p:cNvSpPr txBox="1"/>
          <p:nvPr/>
        </p:nvSpPr>
        <p:spPr>
          <a:xfrm>
            <a:off x="1449338" y="4060878"/>
            <a:ext cx="6384476" cy="58477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r>
              <a:rPr lang="bn-BD"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৪।</a:t>
            </a:r>
            <a:r>
              <a:rPr lang="bn-IN"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পাথরের কাছ থেকে আমরা কী শিক্ষা পাই  ?       </a:t>
            </a:r>
            <a:endParaRPr lang="en-US"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0" name="TextBox 69"/>
          <p:cNvSpPr txBox="1"/>
          <p:nvPr/>
        </p:nvSpPr>
        <p:spPr>
          <a:xfrm>
            <a:off x="1449337" y="4830926"/>
            <a:ext cx="6384477" cy="58477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r>
              <a:rPr lang="bn-BD" sz="320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৫।</a:t>
            </a:r>
            <a:r>
              <a:rPr lang="bn-IN" sz="320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কবি </a:t>
            </a:r>
            <a:r>
              <a:rPr lang="bn-IN"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হাসতে শেখেন কার কাছ থেকে ?                                          </a:t>
            </a:r>
            <a:endParaRPr lang="en-US"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1" name="TextBox 70"/>
          <p:cNvSpPr txBox="1"/>
          <p:nvPr/>
        </p:nvSpPr>
        <p:spPr>
          <a:xfrm>
            <a:off x="8461612" y="2225780"/>
            <a:ext cx="2649733" cy="58477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নিরন্তর বায়ুপ্রবাহ </a:t>
            </a:r>
            <a:endParaRPr lang="en-US"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2" name="TextBox 71"/>
          <p:cNvSpPr txBox="1"/>
          <p:nvPr/>
        </p:nvSpPr>
        <p:spPr>
          <a:xfrm>
            <a:off x="8461613" y="3089880"/>
            <a:ext cx="2281050" cy="58477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পাহাড়</a:t>
            </a:r>
            <a:endParaRPr lang="en-US"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3" name="TextBox 72"/>
          <p:cNvSpPr txBox="1"/>
          <p:nvPr/>
        </p:nvSpPr>
        <p:spPr>
          <a:xfrm>
            <a:off x="8461612" y="4056032"/>
            <a:ext cx="2649733" cy="58477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দৃঢ় থাকার </a:t>
            </a:r>
            <a:endParaRPr lang="en-US"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4" name="TextBox 73"/>
          <p:cNvSpPr txBox="1"/>
          <p:nvPr/>
        </p:nvSpPr>
        <p:spPr>
          <a:xfrm>
            <a:off x="8461612" y="4830926"/>
            <a:ext cx="2281050" cy="58477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চাঁদের</a:t>
            </a:r>
            <a:endParaRPr lang="en-US"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96091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6"/>
                                        </p:tgtEl>
                                        <p:attrNameLst>
                                          <p:attrName>style.visibility</p:attrName>
                                        </p:attrNameLst>
                                      </p:cBhvr>
                                      <p:to>
                                        <p:strVal val="visible"/>
                                      </p:to>
                                    </p:set>
                                    <p:animEffect transition="in" filter="wipe(left)">
                                      <p:cBhvr>
                                        <p:cTn id="14" dur="500"/>
                                        <p:tgtEl>
                                          <p:spTgt spid="6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left)">
                                      <p:cBhvr>
                                        <p:cTn id="19" dur="500"/>
                                        <p:tgtEl>
                                          <p:spTgt spid="6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wipe(left)">
                                      <p:cBhvr>
                                        <p:cTn id="24" dur="500"/>
                                        <p:tgtEl>
                                          <p:spTgt spid="6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1"/>
                                        </p:tgtEl>
                                        <p:attrNameLst>
                                          <p:attrName>style.visibility</p:attrName>
                                        </p:attrNameLst>
                                      </p:cBhvr>
                                      <p:to>
                                        <p:strVal val="visible"/>
                                      </p:to>
                                    </p:set>
                                    <p:animEffect transition="in" filter="wipe(left)">
                                      <p:cBhvr>
                                        <p:cTn id="29" dur="500"/>
                                        <p:tgtEl>
                                          <p:spTgt spid="7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wipe(left)">
                                      <p:cBhvr>
                                        <p:cTn id="34" dur="500"/>
                                        <p:tgtEl>
                                          <p:spTgt spid="6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wipe(left)">
                                      <p:cBhvr>
                                        <p:cTn id="39" dur="500"/>
                                        <p:tgtEl>
                                          <p:spTgt spid="7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500"/>
                                        <p:tgtEl>
                                          <p:spTgt spid="6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wipe(left)">
                                      <p:cBhvr>
                                        <p:cTn id="49" dur="500"/>
                                        <p:tgtEl>
                                          <p:spTgt spid="7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wipe(left)">
                                      <p:cBhvr>
                                        <p:cTn id="54" dur="500"/>
                                        <p:tgtEl>
                                          <p:spTgt spid="7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wipe(left)">
                                      <p:cBhvr>
                                        <p:cTn id="59"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 grpId="0" animBg="1"/>
      <p:bldP spid="66" grpId="0" animBg="1"/>
      <p:bldP spid="67" grpId="0" animBg="1"/>
      <p:bldP spid="68" grpId="0" animBg="1"/>
      <p:bldP spid="69" grpId="0" animBg="1"/>
      <p:bldP spid="70" grpId="0" animBg="1"/>
      <p:bldP spid="71" grpId="0" animBg="1"/>
      <p:bldP spid="72" grpId="0" animBg="1"/>
      <p:bldP spid="73" grpId="0" animBg="1"/>
      <p:bldP spid="7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34035" y="670058"/>
            <a:ext cx="3323930" cy="1015663"/>
          </a:xfrm>
          <a:prstGeom prst="rect">
            <a:avLst/>
          </a:prstGeom>
          <a:solidFill>
            <a:schemeClr val="accent2">
              <a:lumMod val="20000"/>
              <a:lumOff val="80000"/>
            </a:schemeClr>
          </a:solidFill>
          <a:ln w="38100">
            <a:solidFill>
              <a:srgbClr val="7030A0"/>
            </a:solidFill>
          </a:ln>
        </p:spPr>
        <p:txBody>
          <a:bodyPr wrap="square" rtlCol="0">
            <a:spAutoFit/>
          </a:bodyPr>
          <a:lstStyle/>
          <a:p>
            <a:pPr algn="ctr"/>
            <a:r>
              <a:rPr lang="bn-BD" sz="6000"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মূল্যায়ন</a:t>
            </a:r>
          </a:p>
        </p:txBody>
      </p:sp>
      <p:sp>
        <p:nvSpPr>
          <p:cNvPr id="5" name="Rectangle 4"/>
          <p:cNvSpPr/>
          <p:nvPr/>
        </p:nvSpPr>
        <p:spPr>
          <a:xfrm>
            <a:off x="1791860" y="1736605"/>
            <a:ext cx="8077200" cy="6096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১. </a:t>
            </a:r>
            <a:r>
              <a:rPr lang="bn-IN"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“সবার আমি ছাত্র” কবিতায় এই পৃথিবীর খাতা কেমন </a:t>
            </a:r>
            <a:r>
              <a:rPr lang="bn-BD"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6" name="Rectangle 5"/>
          <p:cNvSpPr/>
          <p:nvPr/>
        </p:nvSpPr>
        <p:spPr>
          <a:xfrm>
            <a:off x="1767615" y="2514600"/>
            <a:ext cx="4038600" cy="457200"/>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a:t>
            </a:r>
            <a:r>
              <a:rPr lang="bn-IN"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ছোট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7" name="Rectangle 6"/>
          <p:cNvSpPr/>
          <p:nvPr/>
        </p:nvSpPr>
        <p:spPr>
          <a:xfrm>
            <a:off x="5958615" y="2514600"/>
            <a:ext cx="3886200"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(খ)</a:t>
            </a:r>
            <a:r>
              <a:rPr lang="bn-IN"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মাঝারি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8" name="Rectangle 7"/>
          <p:cNvSpPr/>
          <p:nvPr/>
        </p:nvSpPr>
        <p:spPr>
          <a:xfrm>
            <a:off x="1767615" y="3124200"/>
            <a:ext cx="4038600"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(গ) </a:t>
            </a:r>
            <a:r>
              <a:rPr lang="bn-IN"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বিরাট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9" name="Rectangle 8"/>
          <p:cNvSpPr/>
          <p:nvPr/>
        </p:nvSpPr>
        <p:spPr>
          <a:xfrm>
            <a:off x="5958615" y="3124200"/>
            <a:ext cx="3886200"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(ঘ) </a:t>
            </a:r>
            <a:r>
              <a:rPr lang="bn-IN"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গোলাকার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0" name="Rectangle 9"/>
          <p:cNvSpPr/>
          <p:nvPr/>
        </p:nvSpPr>
        <p:spPr>
          <a:xfrm>
            <a:off x="1760688" y="4089231"/>
            <a:ext cx="8077200" cy="6096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২. </a:t>
            </a:r>
            <a:r>
              <a:rPr lang="bn-IN"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‘সাগর তার বুকে কী ধারণ করে?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1" name="Rectangle 10"/>
          <p:cNvSpPr/>
          <p:nvPr/>
        </p:nvSpPr>
        <p:spPr>
          <a:xfrm>
            <a:off x="1760688" y="4876800"/>
            <a:ext cx="4038600"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 </a:t>
            </a:r>
            <a:r>
              <a:rPr lang="bn-IN"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অগনিত মাছ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2" name="Rectangle 11"/>
          <p:cNvSpPr/>
          <p:nvPr/>
        </p:nvSpPr>
        <p:spPr>
          <a:xfrm>
            <a:off x="5951688" y="4876800"/>
            <a:ext cx="3886200"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(খ) </a:t>
            </a:r>
            <a:r>
              <a:rPr lang="bn-IN"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উর্মিমালা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3" name="Rectangle 12"/>
          <p:cNvSpPr/>
          <p:nvPr/>
        </p:nvSpPr>
        <p:spPr>
          <a:xfrm>
            <a:off x="1760688" y="5486400"/>
            <a:ext cx="4038600"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(গ) </a:t>
            </a:r>
            <a:r>
              <a:rPr lang="bn-IN"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প্রাকৃতিক সম্পদ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4" name="Rectangle 13"/>
          <p:cNvSpPr/>
          <p:nvPr/>
        </p:nvSpPr>
        <p:spPr>
          <a:xfrm>
            <a:off x="5951688" y="5486400"/>
            <a:ext cx="3886200"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(ঘ) </a:t>
            </a:r>
            <a:r>
              <a:rPr lang="bn-IN"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বিশাল রত্ন ভান্ডার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5" name="Rounded Rectangle 14"/>
          <p:cNvSpPr/>
          <p:nvPr/>
        </p:nvSpPr>
        <p:spPr>
          <a:xfrm>
            <a:off x="10017456" y="259307"/>
            <a:ext cx="1760562" cy="11373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scene3d>
              <a:camera prst="obliqueTopLeft"/>
              <a:lightRig rig="threePt" dir="t"/>
            </a:scene3d>
            <a:sp3d extrusionH="57150">
              <a:bevelT w="38100" h="38100" prst="angle"/>
            </a:sp3d>
          </a:bodyPr>
          <a:lstStyle/>
          <a:p>
            <a:pPr algn="ctr"/>
            <a:r>
              <a:rPr lang="bn-BD"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সঠিক উত্তরের জন্য ক্লিক</a:t>
            </a:r>
            <a:endParaRPr lang="en-US"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6" name="Oval 15"/>
          <p:cNvSpPr/>
          <p:nvPr/>
        </p:nvSpPr>
        <p:spPr>
          <a:xfrm>
            <a:off x="1838047" y="3096491"/>
            <a:ext cx="488372" cy="457200"/>
          </a:xfrm>
          <a:prstGeom prst="ellipse">
            <a:avLst/>
          </a:prstGeom>
          <a:solidFill>
            <a:schemeClr val="tx1"/>
          </a:solidFill>
          <a:ln>
            <a:noFill/>
          </a:ln>
          <a:effectLst>
            <a:outerShdw blurRad="50800" dist="38100" dir="8100000" algn="tr" rotWithShape="0">
              <a:prstClr val="black">
                <a:alpha val="40000"/>
              </a:prstClr>
            </a:outerShdw>
          </a:effectLst>
          <a:scene3d>
            <a:camera prst="perspective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969006" y="5486400"/>
            <a:ext cx="488372" cy="457200"/>
          </a:xfrm>
          <a:prstGeom prst="ellipse">
            <a:avLst/>
          </a:prstGeom>
          <a:solidFill>
            <a:schemeClr val="tx1"/>
          </a:solidFill>
          <a:ln>
            <a:noFill/>
          </a:ln>
          <a:effectLst>
            <a:outerShdw blurRad="50800" dist="38100" dir="8100000" algn="tr" rotWithShape="0">
              <a:prstClr val="black">
                <a:alpha val="40000"/>
              </a:prstClr>
            </a:outerShdw>
          </a:effectLst>
          <a:scene3d>
            <a:camera prst="perspective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7231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childTnLst>
              </p:cTn>
              <p:nextCondLst>
                <p:cond evt="onClick" delay="0">
                  <p:tgtEl>
                    <p:spTgt spid="15"/>
                  </p:tgtEl>
                </p:cond>
              </p:nextCondLst>
            </p:seq>
          </p:childTnLst>
        </p:cTn>
      </p:par>
    </p:tnLst>
    <p:bldLst>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36204" y="642971"/>
            <a:ext cx="4189552" cy="156966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sp3d extrusionH="57150">
              <a:bevelT w="38100" h="38100"/>
            </a:sp3d>
          </a:bodyPr>
          <a:lstStyle/>
          <a:p>
            <a:pPr algn="ctr">
              <a:tabLst>
                <a:tab pos="3086100" algn="l"/>
              </a:tabLst>
            </a:pPr>
            <a:r>
              <a:rPr lang="bn-IN" sz="9600" b="1" dirty="0">
                <a:solidFill>
                  <a:schemeClr val="accent1"/>
                </a:solidFill>
                <a:latin typeface="NikoshBAN" panose="02000000000000000000" pitchFamily="2" charset="0"/>
                <a:cs typeface="NikoshBAN" panose="02000000000000000000" pitchFamily="2" charset="0"/>
              </a:rPr>
              <a:t>পরিচিতি</a:t>
            </a:r>
            <a:endParaRPr lang="en-US" sz="9600" b="1" dirty="0">
              <a:solidFill>
                <a:schemeClr val="accent1"/>
              </a:solidFill>
              <a:latin typeface="SutonnyMJ" pitchFamily="2" charset="0"/>
              <a:cs typeface="SutonnyMJ" pitchFamily="2" charset="0"/>
            </a:endParaRPr>
          </a:p>
        </p:txBody>
      </p:sp>
      <p:sp>
        <p:nvSpPr>
          <p:cNvPr id="10" name="Arrow: Up-Down 9">
            <a:extLst>
              <a:ext uri="{FF2B5EF4-FFF2-40B4-BE49-F238E27FC236}">
                <a16:creationId xmlns:a16="http://schemas.microsoft.com/office/drawing/2014/main" id="{559CA34B-DFAA-4817-AE09-CB230E5181DD}"/>
              </a:ext>
            </a:extLst>
          </p:cNvPr>
          <p:cNvSpPr/>
          <p:nvPr/>
        </p:nvSpPr>
        <p:spPr>
          <a:xfrm>
            <a:off x="6157748" y="2067339"/>
            <a:ext cx="546464" cy="359133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6F9B42-A920-42F9-9FAF-F45352C1BADA}"/>
              </a:ext>
            </a:extLst>
          </p:cNvPr>
          <p:cNvSpPr/>
          <p:nvPr/>
        </p:nvSpPr>
        <p:spPr>
          <a:xfrm>
            <a:off x="7917544" y="3429000"/>
            <a:ext cx="3505200" cy="28956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শ্রেণি</a:t>
            </a:r>
            <a:r>
              <a:rPr lang="en-US" sz="3600" dirty="0">
                <a:solidFill>
                  <a:schemeClr val="tx1"/>
                </a:solidFill>
                <a:latin typeface="NikoshBAN" panose="02000000000000000000" pitchFamily="2" charset="0"/>
                <a:cs typeface="NikoshBAN" panose="02000000000000000000" pitchFamily="2" charset="0"/>
              </a:rPr>
              <a:t> : </a:t>
            </a:r>
            <a:r>
              <a:rPr lang="bn-BD" sz="3600" dirty="0">
                <a:solidFill>
                  <a:schemeClr val="tx1"/>
                </a:solidFill>
                <a:latin typeface="NikoshBAN" panose="02000000000000000000" pitchFamily="2" charset="0"/>
                <a:cs typeface="NikoshBAN" panose="02000000000000000000" pitchFamily="2" charset="0"/>
              </a:rPr>
              <a:t>সপ্ত</a:t>
            </a:r>
            <a:r>
              <a:rPr lang="en-US" sz="3600" dirty="0">
                <a:solidFill>
                  <a:schemeClr val="tx1"/>
                </a:solidFill>
                <a:latin typeface="NikoshBAN" panose="02000000000000000000" pitchFamily="2" charset="0"/>
                <a:cs typeface="NikoshBAN" panose="02000000000000000000" pitchFamily="2" charset="0"/>
              </a:rPr>
              <a:t>ম </a:t>
            </a:r>
            <a:r>
              <a:rPr lang="en-GB" sz="3600" dirty="0">
                <a:solidFill>
                  <a:schemeClr val="tx1"/>
                </a:solidFill>
                <a:latin typeface="NikoshBAN" panose="02000000000000000000" pitchFamily="2" charset="0"/>
                <a:cs typeface="NikoshBAN" panose="02000000000000000000" pitchFamily="2" charset="0"/>
              </a:rPr>
              <a:t>    </a:t>
            </a:r>
            <a:r>
              <a:rPr lang="bn-BD" sz="3600" dirty="0">
                <a:solidFill>
                  <a:schemeClr val="tx1"/>
                </a:solidFill>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বিষয় </a:t>
            </a:r>
            <a:r>
              <a:rPr lang="en-US" sz="3600" dirty="0">
                <a:solidFill>
                  <a:schemeClr val="tx1"/>
                </a:solidFill>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বাংলা ১ম</a:t>
            </a:r>
            <a:r>
              <a:rPr lang="bn-BD" sz="3600" dirty="0">
                <a:solidFill>
                  <a:schemeClr val="tx1"/>
                </a:solidFill>
                <a:latin typeface="NikoshBAN" panose="02000000000000000000" pitchFamily="2" charset="0"/>
                <a:cs typeface="NikoshBAN" panose="02000000000000000000" pitchFamily="2" charset="0"/>
              </a:rPr>
              <a:t>(কবিতা)</a:t>
            </a:r>
          </a:p>
          <a:p>
            <a:pPr algn="ctr"/>
            <a:r>
              <a:rPr lang="bn-BD" sz="3600" dirty="0">
                <a:solidFill>
                  <a:schemeClr val="tx1"/>
                </a:solidFill>
                <a:latin typeface="NikoshBAN" panose="02000000000000000000" pitchFamily="2" charset="0"/>
                <a:cs typeface="NikoshBAN" panose="02000000000000000000" pitchFamily="2" charset="0"/>
              </a:rPr>
              <a:t>পদ্যাংশ </a:t>
            </a:r>
            <a:r>
              <a:rPr lang="en-US" sz="3600" dirty="0">
                <a:solidFill>
                  <a:schemeClr val="tx1"/>
                </a:solidFill>
                <a:latin typeface="NikoshBAN" panose="02000000000000000000" pitchFamily="2" charset="0"/>
                <a:cs typeface="NikoshBAN" panose="02000000000000000000" pitchFamily="2" charset="0"/>
              </a:rPr>
              <a:t>:</a:t>
            </a:r>
            <a:r>
              <a:rPr lang="bn-BD" sz="3600" dirty="0">
                <a:solidFill>
                  <a:schemeClr val="tx1"/>
                </a:solidFill>
                <a:latin typeface="NikoshBAN" panose="02000000000000000000" pitchFamily="2" charset="0"/>
                <a:cs typeface="NikoshBAN" panose="02000000000000000000" pitchFamily="2" charset="0"/>
              </a:rPr>
              <a:t> সবার আমি ছাত্র</a:t>
            </a:r>
            <a:endParaRPr lang="bn-IN" sz="3600" dirty="0">
              <a:solidFill>
                <a:schemeClr val="tx1"/>
              </a:solidFill>
              <a:latin typeface="NikoshBAN" panose="02000000000000000000" pitchFamily="2" charset="0"/>
              <a:cs typeface="NikoshBAN" panose="02000000000000000000" pitchFamily="2" charset="0"/>
            </a:endParaRPr>
          </a:p>
          <a:p>
            <a:pPr algn="ctr"/>
            <a:r>
              <a:rPr lang="bn-IN" sz="3600" dirty="0">
                <a:solidFill>
                  <a:schemeClr val="tx1"/>
                </a:solidFill>
                <a:latin typeface="NikoshBAN" panose="02000000000000000000" pitchFamily="2" charset="0"/>
                <a:cs typeface="NikoshBAN" panose="02000000000000000000" pitchFamily="2" charset="0"/>
              </a:rPr>
              <a:t>সময় </a:t>
            </a:r>
            <a:r>
              <a:rPr lang="en-US" sz="3600" dirty="0">
                <a:solidFill>
                  <a:schemeClr val="tx1"/>
                </a:solidFill>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 </a:t>
            </a:r>
            <a:r>
              <a:rPr lang="bn-BD" sz="3600" dirty="0">
                <a:solidFill>
                  <a:schemeClr val="tx1"/>
                </a:solidFill>
                <a:latin typeface="NikoshBAN" panose="02000000000000000000" pitchFamily="2" charset="0"/>
                <a:cs typeface="NikoshBAN" panose="02000000000000000000" pitchFamily="2" charset="0"/>
              </a:rPr>
              <a:t>৪৫</a:t>
            </a:r>
            <a:r>
              <a:rPr lang="bn-IN" sz="3600" dirty="0">
                <a:solidFill>
                  <a:schemeClr val="tx1"/>
                </a:solidFill>
                <a:latin typeface="NikoshBAN" panose="02000000000000000000" pitchFamily="2" charset="0"/>
                <a:cs typeface="NikoshBAN" panose="02000000000000000000" pitchFamily="2" charset="0"/>
              </a:rPr>
              <a:t> মিনিট   </a:t>
            </a:r>
            <a:r>
              <a:rPr lang="bn-BD" sz="3600" dirty="0">
                <a:solidFill>
                  <a:schemeClr val="tx1"/>
                </a:solidFill>
                <a:latin typeface="NikoshBAN" panose="02000000000000000000" pitchFamily="2" charset="0"/>
                <a:cs typeface="NikoshBAN" panose="02000000000000000000" pitchFamily="2" charset="0"/>
              </a:rPr>
              <a:t> </a:t>
            </a:r>
            <a:endParaRPr lang="en-US" sz="3600" dirty="0">
              <a:solidFill>
                <a:schemeClr val="tx1"/>
              </a:solidFill>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FB4BAC3C-327D-417E-BEE6-98DD89675D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5034" y="766917"/>
            <a:ext cx="2277710" cy="243027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9" name="TextBox 18">
            <a:extLst>
              <a:ext uri="{FF2B5EF4-FFF2-40B4-BE49-F238E27FC236}">
                <a16:creationId xmlns:a16="http://schemas.microsoft.com/office/drawing/2014/main" id="{E26E3E56-5529-4C2B-B366-1939A4841D17}"/>
              </a:ext>
            </a:extLst>
          </p:cNvPr>
          <p:cNvSpPr txBox="1"/>
          <p:nvPr/>
        </p:nvSpPr>
        <p:spPr>
          <a:xfrm>
            <a:off x="769256" y="3657601"/>
            <a:ext cx="4875188" cy="2369880"/>
          </a:xfrm>
          <a:prstGeom prst="rect">
            <a:avLst/>
          </a:prstGeom>
          <a:noFill/>
        </p:spPr>
        <p:txBody>
          <a:bodyPr wrap="square" rtlCol="0">
            <a:spAutoFit/>
          </a:bodyPr>
          <a:lstStyle/>
          <a:p>
            <a:r>
              <a:rPr lang="bn-BD" sz="3600" b="1" dirty="0">
                <a:latin typeface="NikoshBAN" panose="02000000000000000000" pitchFamily="2" charset="0"/>
                <a:cs typeface="NikoshBAN" panose="02000000000000000000" pitchFamily="2" charset="0"/>
              </a:rPr>
              <a:t>মোঃ গোলজার হোসেন </a:t>
            </a:r>
          </a:p>
          <a:p>
            <a:r>
              <a:rPr lang="bn-BD" sz="3600" b="1" dirty="0">
                <a:latin typeface="NikoshBAN" panose="02000000000000000000" pitchFamily="2" charset="0"/>
                <a:cs typeface="NikoshBAN" panose="02000000000000000000" pitchFamily="2" charset="0"/>
              </a:rPr>
              <a:t>সহকারী প্রধান  শিক্ষক </a:t>
            </a:r>
          </a:p>
          <a:p>
            <a:r>
              <a:rPr lang="bn-BD" sz="4000" b="1" dirty="0">
                <a:latin typeface="NikoshBAN" panose="02000000000000000000" pitchFamily="2" charset="0"/>
                <a:cs typeface="NikoshBAN" panose="02000000000000000000" pitchFamily="2" charset="0"/>
              </a:rPr>
              <a:t>সড়াবাড়িয়া</a:t>
            </a:r>
            <a:r>
              <a:rPr lang="bn-BD" sz="3600" b="1" dirty="0">
                <a:latin typeface="NikoshBAN" panose="02000000000000000000" pitchFamily="2" charset="0"/>
                <a:cs typeface="NikoshBAN" panose="02000000000000000000" pitchFamily="2" charset="0"/>
              </a:rPr>
              <a:t> উচ্চ বিদ্যালয় </a:t>
            </a:r>
          </a:p>
          <a:p>
            <a:r>
              <a:rPr lang="bn-BD" sz="3600" b="1" dirty="0">
                <a:latin typeface="NikoshBAN" panose="02000000000000000000" pitchFamily="2" charset="0"/>
                <a:cs typeface="NikoshBAN" panose="02000000000000000000" pitchFamily="2" charset="0"/>
              </a:rPr>
              <a:t>আটঘরিয়া, পাবনা । </a:t>
            </a:r>
          </a:p>
        </p:txBody>
      </p:sp>
      <p:pic>
        <p:nvPicPr>
          <p:cNvPr id="21" name="Picture 20">
            <a:extLst>
              <a:ext uri="{FF2B5EF4-FFF2-40B4-BE49-F238E27FC236}">
                <a16:creationId xmlns:a16="http://schemas.microsoft.com/office/drawing/2014/main" id="{42615B43-D859-412C-8C7F-91C797600A56}"/>
              </a:ext>
            </a:extLst>
          </p:cNvPr>
          <p:cNvPicPr>
            <a:picLocks noChangeAspect="1"/>
          </p:cNvPicPr>
          <p:nvPr/>
        </p:nvPicPr>
        <p:blipFill>
          <a:blip r:embed="rId3"/>
          <a:stretch>
            <a:fillRect/>
          </a:stretch>
        </p:blipFill>
        <p:spPr>
          <a:xfrm>
            <a:off x="1064525" y="518615"/>
            <a:ext cx="2756848" cy="2947961"/>
          </a:xfrm>
          <a:prstGeom prst="rect">
            <a:avLst/>
          </a:prstGeom>
        </p:spPr>
      </p:pic>
    </p:spTree>
    <p:extLst>
      <p:ext uri="{BB962C8B-B14F-4D97-AF65-F5344CB8AC3E}">
        <p14:creationId xmlns:p14="http://schemas.microsoft.com/office/powerpoint/2010/main" val="3209025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41104" y="622591"/>
            <a:ext cx="2262935" cy="707886"/>
          </a:xfrm>
          <a:prstGeom prst="rect">
            <a:avLst/>
          </a:prstGeom>
          <a:solidFill>
            <a:schemeClr val="accent5">
              <a:lumMod val="60000"/>
              <a:lumOff val="40000"/>
            </a:schemeClr>
          </a:solidFill>
          <a:ln w="38100">
            <a:solidFill>
              <a:schemeClr val="tx1"/>
            </a:solidFill>
          </a:ln>
        </p:spPr>
        <p:txBody>
          <a:bodyPr wrap="square" rtlCol="0">
            <a:spAutoFit/>
          </a:bodyPr>
          <a:lstStyle/>
          <a:p>
            <a:pPr algn="ctr"/>
            <a:r>
              <a:rPr lang="bn-BD" sz="4000" dirty="0">
                <a:ln w="3810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মূল্যায়ন</a:t>
            </a:r>
          </a:p>
        </p:txBody>
      </p:sp>
      <p:sp>
        <p:nvSpPr>
          <p:cNvPr id="3" name="Rounded Rectangle 2"/>
          <p:cNvSpPr/>
          <p:nvPr/>
        </p:nvSpPr>
        <p:spPr>
          <a:xfrm>
            <a:off x="7509829" y="649233"/>
            <a:ext cx="1596787" cy="635619"/>
          </a:xfrm>
          <a:prstGeom prst="roundRect">
            <a:avLst/>
          </a:prstGeom>
          <a:solidFill>
            <a:schemeClr val="accent2">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scene3d>
              <a:camera prst="obliqueTopLeft"/>
              <a:lightRig rig="threePt" dir="t"/>
            </a:scene3d>
            <a:sp3d extrusionH="57150">
              <a:bevelT w="38100" h="38100" prst="angle"/>
            </a:sp3d>
          </a:bodyPr>
          <a:lstStyle/>
          <a:p>
            <a:pPr algn="ctr"/>
            <a:r>
              <a:rPr lang="bn-BD" sz="1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সঠিক উত্তরের জন্য</a:t>
            </a:r>
            <a:endParaRPr lang="bn-IN" sz="1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a:p>
            <a:pPr algn="ctr"/>
            <a:r>
              <a:rPr lang="bn-BD" sz="1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ক্লিক</a:t>
            </a:r>
            <a:endParaRPr lang="en-US" sz="1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4" name="Rectangle 3"/>
          <p:cNvSpPr/>
          <p:nvPr/>
        </p:nvSpPr>
        <p:spPr>
          <a:xfrm>
            <a:off x="1611822" y="1376101"/>
            <a:ext cx="8616027" cy="60960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৩. </a:t>
            </a:r>
            <a:r>
              <a:rPr lang="bn-IN"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আপন কাজে কঠোর হতে শিক্ষা দেয় কে? </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5" name="Rectangle 4"/>
          <p:cNvSpPr/>
          <p:nvPr/>
        </p:nvSpPr>
        <p:spPr>
          <a:xfrm>
            <a:off x="1564314" y="2030387"/>
            <a:ext cx="8631071" cy="457200"/>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 </a:t>
            </a:r>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IN"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পাষাণ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6" name="Rectangle 5"/>
          <p:cNvSpPr/>
          <p:nvPr/>
        </p:nvSpPr>
        <p:spPr>
          <a:xfrm>
            <a:off x="1564315" y="2532939"/>
            <a:ext cx="8616026" cy="457200"/>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ii. </a:t>
            </a:r>
            <a:r>
              <a:rPr lang="bn-IN"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আকাশ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7" name="Rectangle 6"/>
          <p:cNvSpPr/>
          <p:nvPr/>
        </p:nvSpPr>
        <p:spPr>
          <a:xfrm>
            <a:off x="1558939" y="3067085"/>
            <a:ext cx="8636446"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iii.</a:t>
            </a:r>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IN"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বায়ু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8" name="Rectangle 7"/>
          <p:cNvSpPr/>
          <p:nvPr/>
        </p:nvSpPr>
        <p:spPr>
          <a:xfrm>
            <a:off x="1558938" y="3583265"/>
            <a:ext cx="8621403" cy="5334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নিচের কোনটি সঠিক?</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9" name="Rectangle 8"/>
          <p:cNvSpPr/>
          <p:nvPr/>
        </p:nvSpPr>
        <p:spPr>
          <a:xfrm>
            <a:off x="1566330" y="4224576"/>
            <a:ext cx="1870364"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 </a:t>
            </a:r>
            <a:r>
              <a:rPr lang="en-US" sz="3200" dirty="0" err="1">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a:t>
            </a:r>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0" name="Rectangle 9"/>
          <p:cNvSpPr/>
          <p:nvPr/>
        </p:nvSpPr>
        <p:spPr>
          <a:xfrm>
            <a:off x="6055152" y="4216143"/>
            <a:ext cx="2005446"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(গ)</a:t>
            </a:r>
            <a:r>
              <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ii</a:t>
            </a:r>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ও </a:t>
            </a:r>
            <a:r>
              <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iii</a:t>
            </a:r>
          </a:p>
        </p:txBody>
      </p:sp>
      <p:sp>
        <p:nvSpPr>
          <p:cNvPr id="11" name="Rectangle 10"/>
          <p:cNvSpPr/>
          <p:nvPr/>
        </p:nvSpPr>
        <p:spPr>
          <a:xfrm>
            <a:off x="3903034" y="4174260"/>
            <a:ext cx="1929246"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(খ)</a:t>
            </a:r>
            <a:r>
              <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i</a:t>
            </a:r>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ও </a:t>
            </a:r>
            <a:r>
              <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iii</a:t>
            </a:r>
          </a:p>
        </p:txBody>
      </p:sp>
      <p:sp>
        <p:nvSpPr>
          <p:cNvPr id="12" name="Rectangle 11"/>
          <p:cNvSpPr/>
          <p:nvPr/>
        </p:nvSpPr>
        <p:spPr>
          <a:xfrm>
            <a:off x="8060598" y="4217337"/>
            <a:ext cx="2092036"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(ঘ) </a:t>
            </a:r>
            <a:r>
              <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 ii</a:t>
            </a:r>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ও </a:t>
            </a:r>
            <a:r>
              <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iii</a:t>
            </a:r>
          </a:p>
        </p:txBody>
      </p:sp>
      <p:sp>
        <p:nvSpPr>
          <p:cNvPr id="13" name="Oval 12"/>
          <p:cNvSpPr/>
          <p:nvPr/>
        </p:nvSpPr>
        <p:spPr>
          <a:xfrm>
            <a:off x="1611822" y="4300751"/>
            <a:ext cx="457200" cy="4572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566330" y="4764592"/>
            <a:ext cx="8629055" cy="5334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৪. </a:t>
            </a:r>
            <a:r>
              <a:rPr lang="bn-IN"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সবার আমি ছাত্র কবিতায় মানব চরিত্রের কোন গুণ উল্লেখ আছে </a:t>
            </a:r>
            <a:r>
              <a:rPr lang="bn-BD"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5" name="Rectangle 14"/>
          <p:cNvSpPr/>
          <p:nvPr/>
        </p:nvSpPr>
        <p:spPr>
          <a:xfrm>
            <a:off x="1611822" y="5329703"/>
            <a:ext cx="4038600"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 </a:t>
            </a:r>
            <a:r>
              <a:rPr lang="bn-IN"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উদরতা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6" name="Rectangle 15"/>
          <p:cNvSpPr/>
          <p:nvPr/>
        </p:nvSpPr>
        <p:spPr>
          <a:xfrm>
            <a:off x="6309654" y="5346020"/>
            <a:ext cx="3842980"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(খ) </a:t>
            </a:r>
            <a:r>
              <a:rPr lang="bn-IN"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কোমলতা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7" name="Rectangle 16"/>
          <p:cNvSpPr/>
          <p:nvPr/>
        </p:nvSpPr>
        <p:spPr>
          <a:xfrm>
            <a:off x="1566330" y="5832126"/>
            <a:ext cx="4038600"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(গ)</a:t>
            </a:r>
            <a:r>
              <a:rPr lang="bn-IN"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ভীরুতা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8" name="Rectangle 17"/>
          <p:cNvSpPr/>
          <p:nvPr/>
        </p:nvSpPr>
        <p:spPr>
          <a:xfrm>
            <a:off x="6322317" y="5851248"/>
            <a:ext cx="3858024"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(ঘ) </a:t>
            </a:r>
            <a:r>
              <a:rPr lang="bn-IN"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শিষ্টাচার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9" name="Oval 18"/>
          <p:cNvSpPr/>
          <p:nvPr/>
        </p:nvSpPr>
        <p:spPr>
          <a:xfrm>
            <a:off x="1810480" y="5316013"/>
            <a:ext cx="457200" cy="4572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0752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childTnLst>
                          </p:cTn>
                        </p:par>
                      </p:childTnLst>
                    </p:cTn>
                  </p:par>
                </p:childTnLst>
              </p:cTn>
              <p:nextCondLst>
                <p:cond evt="onClick" delay="0">
                  <p:tgtEl>
                    <p:spTgt spid="3"/>
                  </p:tgtEl>
                </p:cond>
              </p:nextCondLst>
            </p:seq>
          </p:childTnLst>
        </p:cTn>
      </p:par>
    </p:tnLst>
    <p:bldLst>
      <p:bldP spid="13"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7309" y="2034252"/>
            <a:ext cx="10917382" cy="3970318"/>
          </a:xfrm>
          <a:prstGeom prst="rect">
            <a:avLst/>
          </a:prstGeom>
          <a:noFill/>
        </p:spPr>
        <p:txBody>
          <a:bodyPr wrap="square" rtlCol="0">
            <a:spAutoFit/>
          </a:bodyPr>
          <a:lstStyle/>
          <a:p>
            <a:r>
              <a:rPr lang="bn-BD" sz="2800" b="1" dirty="0">
                <a:latin typeface="NikoshBAN" panose="02000000000000000000" pitchFamily="2" charset="0"/>
                <a:cs typeface="NikoshBAN" panose="02000000000000000000" pitchFamily="2" charset="0"/>
              </a:rPr>
              <a:t>জন্ম থেকেই মানুষ নানাভাবে প্রকৃতির ওপর নির্ভরশীল। নৈতিক ও মানবিক শিক্ষার প্রাথমিক পাঠ আমরা আপন পরিবেশ ও প্রকৃতি থেকেই লাভ করি।অসীম আকাশ আমাদের উদারতার শিক্ষা দেয়।বাতাস নিরন্তর বয়ে চলার মধ্য দিয়ে কর্মপ্রেরণা জোগায়। পাহাড়ের বিশালতা আমাদের মহত্ত্ব অর্জনের উদ্দীপনা জোগায়। সূর্য আমাদের আপন শক্তিতে বলীয়ান হতে শিক্ষা দেয়,ত্যাগের মন্ত্রে উজ্জীবিত করে।চাঁদের মন ভোলানো মধুর হাসি দেখে আমরা মধুর ব্যবহারের শিক্ষা পাই।সাগর  তার বিশাল বুকে মানিক-রতন ধরে রেখে সকলের অন্তরকে সমৃদ্ধ করার শিক্ষা দেয়।নদীর বয়ে চলা জীবনে গতিশীলতার শিক্ষা দেয়।সবুজ বন শেখায় মনকে সজীব রাখতে।মাটি শেখায় সহনশীল হতে।পাথরের কাছ থেকে শিক্ষা লাভ করি দৃঢ়চিত্ত হওয়ার।এভাবে আমরা আমাদের চারপাশের সকল বস্তু ও ব্যক্তির কাছ থেকে শিক্ষালাভ করি।  </a:t>
            </a:r>
            <a:endParaRPr lang="en-US" sz="2800" b="1" dirty="0">
              <a:latin typeface="NikoshBAN" panose="02000000000000000000" pitchFamily="2" charset="0"/>
              <a:cs typeface="NikoshBAN" panose="02000000000000000000" pitchFamily="2" charset="0"/>
            </a:endParaRPr>
          </a:p>
        </p:txBody>
      </p:sp>
      <p:sp>
        <p:nvSpPr>
          <p:cNvPr id="4" name="Double Wave 3">
            <a:extLst>
              <a:ext uri="{FF2B5EF4-FFF2-40B4-BE49-F238E27FC236}">
                <a16:creationId xmlns:a16="http://schemas.microsoft.com/office/drawing/2014/main" id="{FD8C03CF-66A6-4C11-AEA8-FF49C5C1B301}"/>
              </a:ext>
            </a:extLst>
          </p:cNvPr>
          <p:cNvSpPr/>
          <p:nvPr/>
        </p:nvSpPr>
        <p:spPr>
          <a:xfrm>
            <a:off x="4648199" y="920731"/>
            <a:ext cx="2957945" cy="919952"/>
          </a:xfrm>
          <a:prstGeom prst="doubleWav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b="1" dirty="0">
                <a:ln w="1905"/>
                <a:solidFill>
                  <a:prstClr val="black"/>
                </a:solidFill>
                <a:effectLst>
                  <a:innerShdw blurRad="69850" dist="43180" dir="5400000">
                    <a:srgbClr val="000000">
                      <a:alpha val="65000"/>
                    </a:srgbClr>
                  </a:innerShdw>
                </a:effectLst>
                <a:latin typeface="NikoshBAN" pitchFamily="2" charset="0"/>
                <a:cs typeface="NikoshBAN" pitchFamily="2" charset="0"/>
              </a:rPr>
              <a:t>মূল বক্তব্য</a:t>
            </a:r>
            <a:endParaRPr lang="en-US" sz="4800" b="1" dirty="0">
              <a:ln w="1905"/>
              <a:solidFill>
                <a:prstClr val="black"/>
              </a:solidFill>
              <a:effectLst>
                <a:innerShdw blurRad="69850" dist="43180" dir="5400000">
                  <a:srgbClr val="000000">
                    <a:alpha val="65000"/>
                  </a:srgbClr>
                </a:innerShdw>
              </a:effectLst>
              <a:latin typeface="NikoshBAN" pitchFamily="2" charset="0"/>
              <a:cs typeface="NikoshBAN" pitchFamily="2" charset="0"/>
            </a:endParaRPr>
          </a:p>
        </p:txBody>
      </p:sp>
    </p:spTree>
    <p:extLst>
      <p:ext uri="{BB962C8B-B14F-4D97-AF65-F5344CB8AC3E}">
        <p14:creationId xmlns:p14="http://schemas.microsoft.com/office/powerpoint/2010/main" val="212040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FEEAD5-D925-4360-B66F-036D44CF07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012" r="14217"/>
          <a:stretch/>
        </p:blipFill>
        <p:spPr bwMode="auto">
          <a:xfrm>
            <a:off x="857093" y="662750"/>
            <a:ext cx="1951407" cy="156248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49846" y="4497934"/>
            <a:ext cx="9033164" cy="1692723"/>
          </a:xfrm>
          <a:prstGeom prst="rect">
            <a:avLst/>
          </a:prstGeom>
          <a:ln w="15875" cmpd="thickThin">
            <a:solidFill>
              <a:srgbClr val="009900"/>
            </a:solidFill>
          </a:ln>
          <a:effectLst/>
          <a:scene3d>
            <a:camera prst="orthographicFront"/>
            <a:lightRig rig="threePt" dir="t"/>
          </a:scene3d>
          <a:sp3d>
            <a:bevelT w="152400" h="50800" prst="softRound"/>
          </a:sp3d>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571500" indent="-571500" algn="ctr">
              <a:buFont typeface="Wingdings" pitchFamily="2" charset="2"/>
              <a:buChar char="v"/>
            </a:pPr>
            <a:r>
              <a:rPr lang="bn-IN" sz="40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প্রশ্নঃ কবি বিশ্বকে কেনো পাঠশালার সাথে তুলনা করেছেন?তা তোমার নিজের ভাষায় লিখ </a:t>
            </a:r>
            <a:r>
              <a:rPr lang="bn-IN" sz="40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endParaRPr lang="en-US" sz="40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7" name="Picture 6">
            <a:extLst>
              <a:ext uri="{FF2B5EF4-FFF2-40B4-BE49-F238E27FC236}">
                <a16:creationId xmlns:a16="http://schemas.microsoft.com/office/drawing/2014/main" id="{57FEEAD5-D925-4360-B66F-036D44CF07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012" r="14217"/>
          <a:stretch/>
        </p:blipFill>
        <p:spPr bwMode="auto">
          <a:xfrm>
            <a:off x="9513759" y="662750"/>
            <a:ext cx="1951407" cy="15624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D3E963B-4356-4AF2-AC01-B6073831E025}"/>
              </a:ext>
            </a:extLst>
          </p:cNvPr>
          <p:cNvPicPr>
            <a:picLocks noChangeAspect="1"/>
          </p:cNvPicPr>
          <p:nvPr/>
        </p:nvPicPr>
        <p:blipFill>
          <a:blip r:embed="rId3"/>
          <a:stretch>
            <a:fillRect/>
          </a:stretch>
        </p:blipFill>
        <p:spPr>
          <a:xfrm>
            <a:off x="2591598" y="1915216"/>
            <a:ext cx="7139064" cy="22772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Ribbon: Tilted Up 9">
            <a:extLst>
              <a:ext uri="{FF2B5EF4-FFF2-40B4-BE49-F238E27FC236}">
                <a16:creationId xmlns:a16="http://schemas.microsoft.com/office/drawing/2014/main" id="{893B95B3-E4E1-491D-94C8-EF1C115AEC24}"/>
              </a:ext>
            </a:extLst>
          </p:cNvPr>
          <p:cNvSpPr/>
          <p:nvPr/>
        </p:nvSpPr>
        <p:spPr>
          <a:xfrm>
            <a:off x="2808500" y="842989"/>
            <a:ext cx="6474045" cy="612268"/>
          </a:xfrm>
          <a:prstGeom prst="ribbon2">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ln w="0">
                  <a:solidFill>
                    <a:schemeClr val="tx1"/>
                  </a:solidFill>
                </a:ln>
                <a:solidFill>
                  <a:sysClr val="windowText" lastClr="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বাড়ির  কাজ</a:t>
            </a:r>
            <a:endParaRPr lang="en-US" sz="4000" dirty="0">
              <a:ln w="0">
                <a:solidFill>
                  <a:schemeClr val="tx1"/>
                </a:solidFill>
              </a:ln>
              <a:solidFill>
                <a:sysClr val="windowText" lastClr="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6153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72CC49-3094-40BA-8011-1874263E348F}"/>
              </a:ext>
            </a:extLst>
          </p:cNvPr>
          <p:cNvSpPr txBox="1"/>
          <p:nvPr/>
        </p:nvSpPr>
        <p:spPr>
          <a:xfrm>
            <a:off x="3941927" y="2279176"/>
            <a:ext cx="4287673" cy="222563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prstTxWarp prst="textWave1">
              <a:avLst/>
            </a:prstTxWarp>
            <a:spAutoFit/>
          </a:bodyPr>
          <a:lstStyle/>
          <a:p>
            <a:r>
              <a:rPr lang="bn-IN" sz="16600" b="1"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 </a:t>
            </a:r>
            <a:endParaRPr lang="en-US" sz="16600" b="1"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661D672F-2DF1-4C02-ACA0-3183027445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035" y="792220"/>
            <a:ext cx="10747820" cy="5373053"/>
          </a:xfrm>
          <a:prstGeom prst="rect">
            <a:avLst/>
          </a:prstGeom>
        </p:spPr>
      </p:pic>
      <p:sp>
        <p:nvSpPr>
          <p:cNvPr id="8" name="TextBox 7">
            <a:extLst>
              <a:ext uri="{FF2B5EF4-FFF2-40B4-BE49-F238E27FC236}">
                <a16:creationId xmlns:a16="http://schemas.microsoft.com/office/drawing/2014/main" id="{F114FC2E-2023-45D3-8D68-DF6DA33ACBA1}"/>
              </a:ext>
            </a:extLst>
          </p:cNvPr>
          <p:cNvSpPr txBox="1"/>
          <p:nvPr/>
        </p:nvSpPr>
        <p:spPr>
          <a:xfrm>
            <a:off x="4405746" y="792220"/>
            <a:ext cx="7038109" cy="1569660"/>
          </a:xfrm>
          <a:prstGeom prst="rect">
            <a:avLst/>
          </a:prstGeom>
          <a:solidFill>
            <a:schemeClr val="accent4">
              <a:lumMod val="75000"/>
            </a:schemeClr>
          </a:solidFill>
        </p:spPr>
        <p:txBody>
          <a:bodyPr wrap="square">
            <a:spAutoFit/>
          </a:bodyPr>
          <a:lstStyle/>
          <a:p>
            <a:pPr algn="ctr"/>
            <a:r>
              <a:rPr lang="bn-IN" sz="9600" b="1" dirty="0">
                <a:ln w="22225">
                  <a:solidFill>
                    <a:schemeClr val="accent2"/>
                  </a:solidFill>
                  <a:prstDash val="solid"/>
                </a:ln>
                <a:latin typeface="NikoshBAN" panose="02000000000000000000" pitchFamily="2" charset="0"/>
                <a:cs typeface="NikoshBAN" panose="02000000000000000000" pitchFamily="2" charset="0"/>
              </a:rPr>
              <a:t>সবাইকে ধন্যবাদ </a:t>
            </a:r>
            <a:endParaRPr lang="en-US" sz="9600" b="1" dirty="0">
              <a:ln w="22225">
                <a:solidFill>
                  <a:schemeClr val="accent2"/>
                </a:solidFill>
                <a:prstDash val="solid"/>
              </a:ln>
            </a:endParaRPr>
          </a:p>
        </p:txBody>
      </p:sp>
    </p:spTree>
    <p:extLst>
      <p:ext uri="{BB962C8B-B14F-4D97-AF65-F5344CB8AC3E}">
        <p14:creationId xmlns:p14="http://schemas.microsoft.com/office/powerpoint/2010/main" val="2654976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077" y="921259"/>
            <a:ext cx="3309315" cy="1904646"/>
          </a:xfrm>
          <a:prstGeom prst="rect">
            <a:avLst/>
          </a:prstGeom>
          <a:ln>
            <a:noFill/>
          </a:ln>
          <a:effectLst>
            <a:outerShdw blurRad="190500" algn="tl" rotWithShape="0">
              <a:srgbClr val="000000">
                <a:alpha val="70000"/>
              </a:srgbClr>
            </a:outerShdw>
          </a:effectLst>
        </p:spPr>
      </p:pic>
      <p:sp>
        <p:nvSpPr>
          <p:cNvPr id="5" name="TextBox 4"/>
          <p:cNvSpPr txBox="1"/>
          <p:nvPr/>
        </p:nvSpPr>
        <p:spPr>
          <a:xfrm>
            <a:off x="3865422" y="439269"/>
            <a:ext cx="7259782" cy="646331"/>
          </a:xfrm>
          <a:prstGeom prst="rect">
            <a:avLst/>
          </a:prstGeom>
          <a:noFill/>
        </p:spPr>
        <p:txBody>
          <a:bodyPr wrap="square" rtlCol="0">
            <a:spAutoFit/>
          </a:bodyPr>
          <a:lstStyle/>
          <a:p>
            <a:r>
              <a:rPr lang="bn-BD" sz="3600" b="1" dirty="0">
                <a:latin typeface="NikoshBAN" pitchFamily="2" charset="0"/>
                <a:cs typeface="NikoshBAN" pitchFamily="2" charset="0"/>
              </a:rPr>
              <a:t>এসো আ</a:t>
            </a:r>
            <a:r>
              <a:rPr lang="en-US" sz="3600" b="1" dirty="0" err="1">
                <a:latin typeface="NikoshBAN" pitchFamily="2" charset="0"/>
                <a:cs typeface="NikoshBAN" pitchFamily="2" charset="0"/>
              </a:rPr>
              <a:t>মরা</a:t>
            </a:r>
            <a:r>
              <a:rPr lang="bn-BD" sz="3600" b="1" dirty="0">
                <a:latin typeface="NikoshBAN" pitchFamily="2" charset="0"/>
                <a:cs typeface="NikoshBAN" pitchFamily="2" charset="0"/>
              </a:rPr>
              <a:t>  কয়েকটি  ছবি দেখি</a:t>
            </a:r>
            <a:endParaRPr lang="en-US" sz="3600" b="1" dirty="0">
              <a:latin typeface="NikoshBAN" pitchFamily="2" charset="0"/>
              <a:cs typeface="NikoshBAN"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077" y="3556847"/>
            <a:ext cx="3165761" cy="1965223"/>
          </a:xfrm>
          <a:prstGeom prst="rect">
            <a:avLst/>
          </a:prstGeom>
          <a:ln>
            <a:noFill/>
          </a:ln>
          <a:effectLst>
            <a:outerShdw blurRad="190500" algn="tl" rotWithShape="0">
              <a:srgbClr val="000000">
                <a:alpha val="70000"/>
              </a:srgbClr>
            </a:outerShdw>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8350" y="3497654"/>
            <a:ext cx="3283114" cy="2024416"/>
          </a:xfrm>
          <a:prstGeom prst="rect">
            <a:avLst/>
          </a:prstGeom>
          <a:ln>
            <a:noFill/>
          </a:ln>
          <a:effectLst>
            <a:outerShdw blurRad="190500" algn="tl" rotWithShape="0">
              <a:srgbClr val="000000">
                <a:alpha val="70000"/>
              </a:srgbClr>
            </a:outerShdw>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6826" y="3558973"/>
            <a:ext cx="3309257" cy="1963097"/>
          </a:xfrm>
          <a:prstGeom prst="rect">
            <a:avLst/>
          </a:prstGeom>
          <a:ln>
            <a:noFill/>
          </a:ln>
          <a:effectLst>
            <a:outerShdw blurRad="190500" algn="tl" rotWithShape="0">
              <a:srgbClr val="000000">
                <a:alpha val="70000"/>
              </a:srgbClr>
            </a:outerShdw>
          </a:effectLst>
        </p:spPr>
      </p:pic>
      <p:sp>
        <p:nvSpPr>
          <p:cNvPr id="13" name="TextBox 12"/>
          <p:cNvSpPr txBox="1"/>
          <p:nvPr/>
        </p:nvSpPr>
        <p:spPr>
          <a:xfrm>
            <a:off x="2375734" y="5680893"/>
            <a:ext cx="3860637" cy="584775"/>
          </a:xfrm>
          <a:prstGeom prst="rect">
            <a:avLst/>
          </a:prstGeom>
          <a:noFill/>
        </p:spPr>
        <p:txBody>
          <a:bodyPr wrap="square" rtlCol="0">
            <a:spAutoFit/>
          </a:bodyPr>
          <a:lstStyle/>
          <a:p>
            <a:r>
              <a:rPr lang="bn-BD" sz="3200" b="1" dirty="0">
                <a:latin typeface="NikoshBAN" pitchFamily="2" charset="0"/>
                <a:cs typeface="NikoshBAN" pitchFamily="2" charset="0"/>
              </a:rPr>
              <a:t>শিক্ষকের কাছে শিখছে </a:t>
            </a:r>
            <a:endParaRPr lang="en-US" sz="3200" b="1" dirty="0">
              <a:latin typeface="NikoshBAN" pitchFamily="2" charset="0"/>
              <a:cs typeface="NikoshBAN" pitchFamily="2" charset="0"/>
            </a:endParaRPr>
          </a:p>
        </p:txBody>
      </p:sp>
      <p:sp>
        <p:nvSpPr>
          <p:cNvPr id="14" name="TextBox 13"/>
          <p:cNvSpPr txBox="1"/>
          <p:nvPr/>
        </p:nvSpPr>
        <p:spPr>
          <a:xfrm>
            <a:off x="6531264" y="2974198"/>
            <a:ext cx="4294909" cy="584775"/>
          </a:xfrm>
          <a:prstGeom prst="rect">
            <a:avLst/>
          </a:prstGeom>
          <a:noFill/>
        </p:spPr>
        <p:txBody>
          <a:bodyPr wrap="square" rtlCol="0">
            <a:spAutoFit/>
          </a:bodyPr>
          <a:lstStyle/>
          <a:p>
            <a:r>
              <a:rPr lang="bn-BD" sz="3200" b="1" dirty="0">
                <a:latin typeface="NikoshBAN" pitchFamily="2" charset="0"/>
                <a:cs typeface="NikoshBAN" pitchFamily="2" charset="0"/>
              </a:rPr>
              <a:t>গুরুর কাছে শিষ্য শিখছে </a:t>
            </a:r>
            <a:endParaRPr lang="en-US" sz="3200" b="1" dirty="0">
              <a:latin typeface="NikoshBAN" pitchFamily="2" charset="0"/>
              <a:cs typeface="NikoshBAN" pitchFamily="2" charset="0"/>
            </a:endParaRPr>
          </a:p>
        </p:txBody>
      </p:sp>
      <p:sp>
        <p:nvSpPr>
          <p:cNvPr id="16" name="TextBox 15"/>
          <p:cNvSpPr txBox="1"/>
          <p:nvPr/>
        </p:nvSpPr>
        <p:spPr>
          <a:xfrm>
            <a:off x="808803" y="2914621"/>
            <a:ext cx="3307269" cy="584775"/>
          </a:xfrm>
          <a:prstGeom prst="rect">
            <a:avLst/>
          </a:prstGeom>
          <a:noFill/>
        </p:spPr>
        <p:txBody>
          <a:bodyPr wrap="square" rtlCol="0">
            <a:spAutoFit/>
          </a:bodyPr>
          <a:lstStyle/>
          <a:p>
            <a:r>
              <a:rPr lang="en-US" sz="3200" b="1" dirty="0" err="1">
                <a:latin typeface="NikoshBAN" pitchFamily="2" charset="0"/>
                <a:cs typeface="NikoshBAN" pitchFamily="2" charset="0"/>
              </a:rPr>
              <a:t>বাবা</a:t>
            </a:r>
            <a:r>
              <a:rPr lang="en-US" sz="3200" b="1" dirty="0">
                <a:latin typeface="NikoshBAN" pitchFamily="2" charset="0"/>
                <a:cs typeface="NikoshBAN" pitchFamily="2" charset="0"/>
              </a:rPr>
              <a:t> </a:t>
            </a:r>
            <a:r>
              <a:rPr lang="bn-BD" sz="3200" b="1" dirty="0">
                <a:latin typeface="NikoshBAN" pitchFamily="2" charset="0"/>
                <a:cs typeface="NikoshBAN" pitchFamily="2" charset="0"/>
              </a:rPr>
              <a:t>মায়ের কাছে শিখছে </a:t>
            </a:r>
            <a:endParaRPr lang="en-US" sz="3200" b="1" dirty="0">
              <a:latin typeface="NikoshBAN" pitchFamily="2" charset="0"/>
              <a:cs typeface="NikoshBAN" pitchFamily="2" charset="0"/>
            </a:endParaRPr>
          </a:p>
        </p:txBody>
      </p:sp>
      <p:sp>
        <p:nvSpPr>
          <p:cNvPr id="17" name="TextBox 16"/>
          <p:cNvSpPr txBox="1"/>
          <p:nvPr/>
        </p:nvSpPr>
        <p:spPr>
          <a:xfrm>
            <a:off x="8326580" y="5602649"/>
            <a:ext cx="3443682" cy="584775"/>
          </a:xfrm>
          <a:prstGeom prst="rect">
            <a:avLst/>
          </a:prstGeom>
          <a:noFill/>
        </p:spPr>
        <p:txBody>
          <a:bodyPr wrap="square" rtlCol="0">
            <a:spAutoFit/>
          </a:bodyPr>
          <a:lstStyle/>
          <a:p>
            <a:r>
              <a:rPr lang="bn-BD" sz="3200" b="1" dirty="0">
                <a:latin typeface="NikoshBAN" pitchFamily="2" charset="0"/>
                <a:cs typeface="NikoshBAN" pitchFamily="2" charset="0"/>
              </a:rPr>
              <a:t>গুরু জনের কাছে  শিখছে </a:t>
            </a:r>
            <a:endParaRPr lang="en-US" sz="3200" b="1" dirty="0">
              <a:latin typeface="NikoshBAN" pitchFamily="2" charset="0"/>
              <a:cs typeface="NikoshBAN" pitchFamily="2" charset="0"/>
            </a:endParaRPr>
          </a:p>
        </p:txBody>
      </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2971" y="921258"/>
            <a:ext cx="3309257" cy="1904647"/>
          </a:xfrm>
          <a:prstGeom prst="rect">
            <a:avLst/>
          </a:prstGeom>
          <a:ln>
            <a:noFill/>
          </a:ln>
          <a:effectLst>
            <a:outerShdw blurRad="190500" algn="tl" rotWithShape="0">
              <a:srgbClr val="000000">
                <a:alpha val="70000"/>
              </a:srgbClr>
            </a:outerShdw>
          </a:effectLst>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26579" y="921259"/>
            <a:ext cx="3299364" cy="19933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0099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52600" y="152400"/>
            <a:ext cx="8763000" cy="6553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52400"/>
            <a:ext cx="15240000" cy="15240000"/>
          </a:xfrm>
          <a:prstGeom prst="rect">
            <a:avLst/>
          </a:prstGeom>
        </p:spPr>
      </p:pic>
    </p:spTree>
    <p:extLst>
      <p:ext uri="{BB962C8B-B14F-4D97-AF65-F5344CB8AC3E}">
        <p14:creationId xmlns:p14="http://schemas.microsoft.com/office/powerpoint/2010/main" val="73483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2077360" y="5009382"/>
            <a:ext cx="9269513" cy="818211"/>
          </a:xfrm>
          <a:custGeom>
            <a:avLst/>
            <a:gdLst>
              <a:gd name="connsiteX0" fmla="*/ 117625 w 705734"/>
              <a:gd name="connsiteY0" fmla="*/ 0 h 9258037"/>
              <a:gd name="connsiteX1" fmla="*/ 588109 w 705734"/>
              <a:gd name="connsiteY1" fmla="*/ 0 h 9258037"/>
              <a:gd name="connsiteX2" fmla="*/ 705734 w 705734"/>
              <a:gd name="connsiteY2" fmla="*/ 117625 h 9258037"/>
              <a:gd name="connsiteX3" fmla="*/ 705734 w 705734"/>
              <a:gd name="connsiteY3" fmla="*/ 9258037 h 9258037"/>
              <a:gd name="connsiteX4" fmla="*/ 705734 w 705734"/>
              <a:gd name="connsiteY4" fmla="*/ 9258037 h 9258037"/>
              <a:gd name="connsiteX5" fmla="*/ 0 w 705734"/>
              <a:gd name="connsiteY5" fmla="*/ 9258037 h 9258037"/>
              <a:gd name="connsiteX6" fmla="*/ 0 w 705734"/>
              <a:gd name="connsiteY6" fmla="*/ 9258037 h 9258037"/>
              <a:gd name="connsiteX7" fmla="*/ 0 w 705734"/>
              <a:gd name="connsiteY7" fmla="*/ 117625 h 9258037"/>
              <a:gd name="connsiteX8" fmla="*/ 117625 w 705734"/>
              <a:gd name="connsiteY8" fmla="*/ 0 h 925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5734" h="9258037">
                <a:moveTo>
                  <a:pt x="705734" y="1543046"/>
                </a:moveTo>
                <a:lnTo>
                  <a:pt x="705734" y="7714991"/>
                </a:lnTo>
                <a:cubicBezTo>
                  <a:pt x="705734" y="8567182"/>
                  <a:pt x="701719" y="9258030"/>
                  <a:pt x="696767" y="9258030"/>
                </a:cubicBezTo>
                <a:lnTo>
                  <a:pt x="0" y="9258030"/>
                </a:lnTo>
                <a:lnTo>
                  <a:pt x="0" y="9258030"/>
                </a:lnTo>
                <a:lnTo>
                  <a:pt x="0" y="7"/>
                </a:lnTo>
                <a:lnTo>
                  <a:pt x="0" y="7"/>
                </a:lnTo>
                <a:lnTo>
                  <a:pt x="696767" y="7"/>
                </a:lnTo>
                <a:cubicBezTo>
                  <a:pt x="701719" y="7"/>
                  <a:pt x="705734" y="690855"/>
                  <a:pt x="705734" y="1543046"/>
                </a:cubicBezTo>
                <a:close/>
              </a:path>
            </a:pathLst>
          </a:custGeom>
          <a:noFill/>
          <a:ln w="25400">
            <a:solidFill>
              <a:schemeClr val="tx1"/>
            </a:solidFill>
          </a:ln>
          <a:scene3d>
            <a:camera prst="orthographicFront"/>
            <a:lightRig rig="flat" dir="t"/>
          </a:scene3d>
          <a:sp3d extrusionH="12700" prstMaterial="plastic">
            <a:bevelT w="50800" h="50800"/>
          </a:sp3d>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199137" tIns="52231" rIns="52231" bIns="52232" numCol="1" spcCol="1270" anchor="ctr" anchorCtr="0">
            <a:noAutofit/>
          </a:bodyPr>
          <a:lstStyle/>
          <a:p>
            <a:pPr marL="623888" indent="-623888">
              <a:defRPr/>
            </a:pPr>
            <a:r>
              <a:rPr lang="en-US" sz="2800" dirty="0">
                <a:solidFill>
                  <a:sysClr val="windowText" lastClr="000000"/>
                </a:solidFill>
                <a:latin typeface="NikoshBAN" pitchFamily="2" charset="0"/>
                <a:cs typeface="NikoshBAN" pitchFamily="2" charset="0"/>
              </a:rPr>
              <a:t> </a:t>
            </a:r>
            <a:r>
              <a:rPr lang="bn-BD" sz="2800" b="1" dirty="0">
                <a:solidFill>
                  <a:sysClr val="windowText" lastClr="000000"/>
                </a:solidFill>
                <a:latin typeface="NikoshBAN" pitchFamily="2" charset="0"/>
                <a:cs typeface="NikoshBAN" pitchFamily="2" charset="0"/>
              </a:rPr>
              <a:t>৪।</a:t>
            </a:r>
            <a:r>
              <a:rPr lang="bn-IN" sz="2800" b="1" dirty="0">
                <a:ln w="0">
                  <a:solidFill>
                    <a:sysClr val="windowText" lastClr="000000"/>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পৃথিবী যে এক বিশাল শিক্ষালয় ,সেখান থেকে কীভাবে সৎ,বিনয় ও উদার হওয়া যায় সে বিষয়ে জানতে পারবে।  </a:t>
            </a:r>
            <a:r>
              <a:rPr lang="en-US" sz="2800" b="1" dirty="0">
                <a:ln w="0">
                  <a:solidFill>
                    <a:sysClr val="windowText" lastClr="000000"/>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a:t>
            </a:r>
          </a:p>
        </p:txBody>
      </p:sp>
      <p:sp>
        <p:nvSpPr>
          <p:cNvPr id="12" name="TextBox 11"/>
          <p:cNvSpPr txBox="1"/>
          <p:nvPr/>
        </p:nvSpPr>
        <p:spPr>
          <a:xfrm>
            <a:off x="720717" y="1575235"/>
            <a:ext cx="4854347" cy="707886"/>
          </a:xfrm>
          <a:prstGeom prst="rect">
            <a:avLst/>
          </a:prstGeom>
          <a:noFill/>
        </p:spPr>
        <p:txBody>
          <a:bodyPr wrap="square" rtlCol="0">
            <a:spAutoFit/>
          </a:bodyPr>
          <a:lstStyle/>
          <a:p>
            <a:r>
              <a:rPr lang="bn-IN" sz="4000" b="1" dirty="0">
                <a:effectLst>
                  <a:outerShdw blurRad="38100" dist="38100" dir="2700000" algn="tl">
                    <a:srgbClr val="000000">
                      <a:alpha val="43137"/>
                    </a:srgbClr>
                  </a:outerShdw>
                </a:effectLst>
                <a:latin typeface="NikoshBAN" pitchFamily="2" charset="0"/>
                <a:cs typeface="NikoshBAN" pitchFamily="2" charset="0"/>
              </a:rPr>
              <a:t>   </a:t>
            </a:r>
            <a:r>
              <a:rPr lang="en-US" sz="4000" b="1" dirty="0">
                <a:effectLst>
                  <a:outerShdw blurRad="38100" dist="38100" dir="2700000" algn="tl">
                    <a:srgbClr val="000000">
                      <a:alpha val="43137"/>
                    </a:srgbClr>
                  </a:outerShdw>
                </a:effectLst>
                <a:latin typeface="NikoshBAN" pitchFamily="2" charset="0"/>
                <a:cs typeface="NikoshBAN" pitchFamily="2" charset="0"/>
              </a:rPr>
              <a:t>এই পাঠ শেষে শিক্ষার্থীরা..</a:t>
            </a:r>
            <a:r>
              <a:rPr lang="bn-IN" sz="4000" b="1" dirty="0">
                <a:effectLst>
                  <a:outerShdw blurRad="38100" dist="38100" dir="2700000" algn="tl">
                    <a:srgbClr val="000000">
                      <a:alpha val="43137"/>
                    </a:srgbClr>
                  </a:outerShdw>
                </a:effectLst>
                <a:latin typeface="NikoshBAN" pitchFamily="2" charset="0"/>
                <a:cs typeface="NikoshBAN" pitchFamily="2" charset="0"/>
              </a:rPr>
              <a:t>.</a:t>
            </a:r>
            <a:endParaRPr lang="en-US" sz="40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14" name="Freeform 13"/>
          <p:cNvSpPr/>
          <p:nvPr/>
        </p:nvSpPr>
        <p:spPr>
          <a:xfrm>
            <a:off x="2098611" y="2695571"/>
            <a:ext cx="9248262" cy="739049"/>
          </a:xfrm>
          <a:custGeom>
            <a:avLst/>
            <a:gdLst>
              <a:gd name="connsiteX0" fmla="*/ 117625 w 705734"/>
              <a:gd name="connsiteY0" fmla="*/ 0 h 9258037"/>
              <a:gd name="connsiteX1" fmla="*/ 588109 w 705734"/>
              <a:gd name="connsiteY1" fmla="*/ 0 h 9258037"/>
              <a:gd name="connsiteX2" fmla="*/ 705734 w 705734"/>
              <a:gd name="connsiteY2" fmla="*/ 117625 h 9258037"/>
              <a:gd name="connsiteX3" fmla="*/ 705734 w 705734"/>
              <a:gd name="connsiteY3" fmla="*/ 9258037 h 9258037"/>
              <a:gd name="connsiteX4" fmla="*/ 705734 w 705734"/>
              <a:gd name="connsiteY4" fmla="*/ 9258037 h 9258037"/>
              <a:gd name="connsiteX5" fmla="*/ 0 w 705734"/>
              <a:gd name="connsiteY5" fmla="*/ 9258037 h 9258037"/>
              <a:gd name="connsiteX6" fmla="*/ 0 w 705734"/>
              <a:gd name="connsiteY6" fmla="*/ 9258037 h 9258037"/>
              <a:gd name="connsiteX7" fmla="*/ 0 w 705734"/>
              <a:gd name="connsiteY7" fmla="*/ 117625 h 9258037"/>
              <a:gd name="connsiteX8" fmla="*/ 117625 w 705734"/>
              <a:gd name="connsiteY8" fmla="*/ 0 h 925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5734" h="9258037">
                <a:moveTo>
                  <a:pt x="705734" y="1543046"/>
                </a:moveTo>
                <a:lnTo>
                  <a:pt x="705734" y="7714991"/>
                </a:lnTo>
                <a:cubicBezTo>
                  <a:pt x="705734" y="8567182"/>
                  <a:pt x="701719" y="9258030"/>
                  <a:pt x="696767" y="9258030"/>
                </a:cubicBezTo>
                <a:lnTo>
                  <a:pt x="0" y="9258030"/>
                </a:lnTo>
                <a:lnTo>
                  <a:pt x="0" y="9258030"/>
                </a:lnTo>
                <a:lnTo>
                  <a:pt x="0" y="7"/>
                </a:lnTo>
                <a:lnTo>
                  <a:pt x="0" y="7"/>
                </a:lnTo>
                <a:lnTo>
                  <a:pt x="696767" y="7"/>
                </a:lnTo>
                <a:cubicBezTo>
                  <a:pt x="701719" y="7"/>
                  <a:pt x="705734" y="690855"/>
                  <a:pt x="705734" y="1543046"/>
                </a:cubicBezTo>
                <a:close/>
              </a:path>
            </a:pathLst>
          </a:custGeom>
          <a:noFill/>
          <a:ln w="22225">
            <a:solidFill>
              <a:schemeClr val="tx1"/>
            </a:solidFill>
          </a:ln>
          <a:scene3d>
            <a:camera prst="orthographicFront"/>
            <a:lightRig rig="flat" dir="t"/>
          </a:scene3d>
          <a:sp3d extrusionH="12700" prstMaterial="plastic">
            <a:bevelT w="50800" h="50800"/>
          </a:sp3d>
        </p:spPr>
        <p:style>
          <a:lnRef idx="1">
            <a:schemeClr val="accent2"/>
          </a:lnRef>
          <a:fillRef idx="2">
            <a:schemeClr val="accent2"/>
          </a:fillRef>
          <a:effectRef idx="1">
            <a:schemeClr val="accent2"/>
          </a:effectRef>
          <a:fontRef idx="minor">
            <a:schemeClr val="dk1">
              <a:hueOff val="0"/>
              <a:satOff val="0"/>
              <a:lumOff val="0"/>
              <a:alphaOff val="0"/>
            </a:schemeClr>
          </a:fontRef>
        </p:style>
        <p:txBody>
          <a:bodyPr spcFirstLastPara="0" vert="horz" wrap="square" lIns="199137" tIns="52231" rIns="52231" bIns="52232" numCol="1" spcCol="1270" anchor="ctr" anchorCtr="0">
            <a:noAutofit/>
          </a:bodyPr>
          <a:lstStyle/>
          <a:p>
            <a:pPr marL="0" lvl="1" algn="l" defTabSz="1244600">
              <a:lnSpc>
                <a:spcPct val="90000"/>
              </a:lnSpc>
              <a:spcBef>
                <a:spcPct val="0"/>
              </a:spcBef>
              <a:spcAft>
                <a:spcPct val="15000"/>
              </a:spcAft>
            </a:pPr>
            <a:r>
              <a:rPr lang="bn-BD" sz="36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১।</a:t>
            </a:r>
            <a:r>
              <a:rPr lang="en-US" sz="3600" b="1" kern="12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কবি</a:t>
            </a:r>
            <a:r>
              <a:rPr lang="en-US" sz="3600" b="1" kern="1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600" b="1" kern="12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পরিচিতি</a:t>
            </a:r>
            <a:r>
              <a:rPr lang="en-US" sz="3600" b="1" kern="1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bn-IN" sz="3600" b="1" kern="1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বলতে </a:t>
            </a:r>
            <a:r>
              <a:rPr lang="en-US" sz="3600" b="1" kern="12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পারবে</a:t>
            </a:r>
            <a:r>
              <a:rPr lang="bn-IN" sz="36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endParaRPr lang="en-US" sz="3600" b="1" kern="1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6" name="Freeform 15"/>
          <p:cNvSpPr/>
          <p:nvPr/>
        </p:nvSpPr>
        <p:spPr>
          <a:xfrm>
            <a:off x="2061107" y="3493080"/>
            <a:ext cx="9285766" cy="702324"/>
          </a:xfrm>
          <a:custGeom>
            <a:avLst/>
            <a:gdLst>
              <a:gd name="connsiteX0" fmla="*/ 117625 w 705734"/>
              <a:gd name="connsiteY0" fmla="*/ 0 h 9258037"/>
              <a:gd name="connsiteX1" fmla="*/ 588109 w 705734"/>
              <a:gd name="connsiteY1" fmla="*/ 0 h 9258037"/>
              <a:gd name="connsiteX2" fmla="*/ 705734 w 705734"/>
              <a:gd name="connsiteY2" fmla="*/ 117625 h 9258037"/>
              <a:gd name="connsiteX3" fmla="*/ 705734 w 705734"/>
              <a:gd name="connsiteY3" fmla="*/ 9258037 h 9258037"/>
              <a:gd name="connsiteX4" fmla="*/ 705734 w 705734"/>
              <a:gd name="connsiteY4" fmla="*/ 9258037 h 9258037"/>
              <a:gd name="connsiteX5" fmla="*/ 0 w 705734"/>
              <a:gd name="connsiteY5" fmla="*/ 9258037 h 9258037"/>
              <a:gd name="connsiteX6" fmla="*/ 0 w 705734"/>
              <a:gd name="connsiteY6" fmla="*/ 9258037 h 9258037"/>
              <a:gd name="connsiteX7" fmla="*/ 0 w 705734"/>
              <a:gd name="connsiteY7" fmla="*/ 117625 h 9258037"/>
              <a:gd name="connsiteX8" fmla="*/ 117625 w 705734"/>
              <a:gd name="connsiteY8" fmla="*/ 0 h 925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5734" h="9258037">
                <a:moveTo>
                  <a:pt x="705734" y="1543046"/>
                </a:moveTo>
                <a:lnTo>
                  <a:pt x="705734" y="7714991"/>
                </a:lnTo>
                <a:cubicBezTo>
                  <a:pt x="705734" y="8567182"/>
                  <a:pt x="701719" y="9258030"/>
                  <a:pt x="696767" y="9258030"/>
                </a:cubicBezTo>
                <a:lnTo>
                  <a:pt x="0" y="9258030"/>
                </a:lnTo>
                <a:lnTo>
                  <a:pt x="0" y="9258030"/>
                </a:lnTo>
                <a:lnTo>
                  <a:pt x="0" y="7"/>
                </a:lnTo>
                <a:lnTo>
                  <a:pt x="0" y="7"/>
                </a:lnTo>
                <a:lnTo>
                  <a:pt x="696767" y="7"/>
                </a:lnTo>
                <a:cubicBezTo>
                  <a:pt x="701719" y="7"/>
                  <a:pt x="705734" y="690855"/>
                  <a:pt x="705734" y="1543046"/>
                </a:cubicBezTo>
                <a:close/>
              </a:path>
            </a:pathLst>
          </a:custGeom>
          <a:noFill/>
          <a:ln>
            <a:solidFill>
              <a:schemeClr val="tx1"/>
            </a:solidFill>
          </a:ln>
          <a:scene3d>
            <a:camera prst="orthographicFront"/>
            <a:lightRig rig="flat" dir="t"/>
          </a:scene3d>
          <a:sp3d extrusionH="12700" prstMaterial="plastic">
            <a:bevelT w="50800" h="50800"/>
          </a:sp3d>
        </p:spPr>
        <p:style>
          <a:lnRef idx="1">
            <a:schemeClr val="accent5"/>
          </a:lnRef>
          <a:fillRef idx="2">
            <a:schemeClr val="accent5"/>
          </a:fillRef>
          <a:effectRef idx="1">
            <a:schemeClr val="accent5"/>
          </a:effectRef>
          <a:fontRef idx="minor">
            <a:schemeClr val="dk1">
              <a:hueOff val="0"/>
              <a:satOff val="0"/>
              <a:lumOff val="0"/>
              <a:alphaOff val="0"/>
            </a:schemeClr>
          </a:fontRef>
        </p:style>
        <p:txBody>
          <a:bodyPr spcFirstLastPara="0" vert="horz" wrap="square" lIns="199137" tIns="52231" rIns="52231" bIns="52232" numCol="1" spcCol="1270" anchor="ctr" anchorCtr="0">
            <a:noAutofit/>
          </a:bodyPr>
          <a:lstStyle/>
          <a:p>
            <a:pPr marL="0" lvl="1" algn="l" defTabSz="1244600">
              <a:lnSpc>
                <a:spcPct val="90000"/>
              </a:lnSpc>
              <a:spcBef>
                <a:spcPct val="0"/>
              </a:spcBef>
              <a:spcAft>
                <a:spcPct val="15000"/>
              </a:spcAft>
            </a:pPr>
            <a:r>
              <a:rPr lang="bn-BD" sz="3600" kern="1200" dirty="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২।</a:t>
            </a:r>
            <a:r>
              <a:rPr lang="en-US" sz="3600" kern="1200" dirty="0" err="1">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কবিতাটি</a:t>
            </a:r>
            <a:r>
              <a:rPr lang="en-US" sz="3600" kern="1200" dirty="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 শুদ্ধ উচ্চারণে </a:t>
            </a:r>
            <a:r>
              <a:rPr lang="en-US" sz="3600" kern="1200" dirty="0" err="1">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পড়তে</a:t>
            </a:r>
            <a:r>
              <a:rPr lang="en-US" sz="3600" kern="1200" dirty="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kern="1200" dirty="0" err="1">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পারবে</a:t>
            </a:r>
            <a:r>
              <a:rPr lang="bn-IN" sz="3600" kern="1200" dirty="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a:t>
            </a:r>
            <a:endParaRPr lang="en-US" sz="3600" kern="1200" dirty="0">
              <a:ln>
                <a:solidFill>
                  <a:schemeClr val="tx1"/>
                </a:solidFill>
              </a:ln>
              <a:solidFill>
                <a:schemeClr val="tx1"/>
              </a:solidFill>
              <a:effectLst>
                <a:outerShdw blurRad="38100" dist="38100" dir="2700000" algn="tl">
                  <a:srgbClr val="000000">
                    <a:alpha val="43137"/>
                  </a:srgbClr>
                </a:outerShdw>
              </a:effectLst>
            </a:endParaRPr>
          </a:p>
        </p:txBody>
      </p:sp>
      <p:sp>
        <p:nvSpPr>
          <p:cNvPr id="18" name="Freeform 17"/>
          <p:cNvSpPr/>
          <p:nvPr/>
        </p:nvSpPr>
        <p:spPr>
          <a:xfrm>
            <a:off x="2077361" y="4238998"/>
            <a:ext cx="9269512" cy="702324"/>
          </a:xfrm>
          <a:custGeom>
            <a:avLst/>
            <a:gdLst>
              <a:gd name="connsiteX0" fmla="*/ 117625 w 705734"/>
              <a:gd name="connsiteY0" fmla="*/ 0 h 9258037"/>
              <a:gd name="connsiteX1" fmla="*/ 588109 w 705734"/>
              <a:gd name="connsiteY1" fmla="*/ 0 h 9258037"/>
              <a:gd name="connsiteX2" fmla="*/ 705734 w 705734"/>
              <a:gd name="connsiteY2" fmla="*/ 117625 h 9258037"/>
              <a:gd name="connsiteX3" fmla="*/ 705734 w 705734"/>
              <a:gd name="connsiteY3" fmla="*/ 9258037 h 9258037"/>
              <a:gd name="connsiteX4" fmla="*/ 705734 w 705734"/>
              <a:gd name="connsiteY4" fmla="*/ 9258037 h 9258037"/>
              <a:gd name="connsiteX5" fmla="*/ 0 w 705734"/>
              <a:gd name="connsiteY5" fmla="*/ 9258037 h 9258037"/>
              <a:gd name="connsiteX6" fmla="*/ 0 w 705734"/>
              <a:gd name="connsiteY6" fmla="*/ 9258037 h 9258037"/>
              <a:gd name="connsiteX7" fmla="*/ 0 w 705734"/>
              <a:gd name="connsiteY7" fmla="*/ 117625 h 9258037"/>
              <a:gd name="connsiteX8" fmla="*/ 117625 w 705734"/>
              <a:gd name="connsiteY8" fmla="*/ 0 h 925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5734" h="9258037">
                <a:moveTo>
                  <a:pt x="705734" y="1543046"/>
                </a:moveTo>
                <a:lnTo>
                  <a:pt x="705734" y="7714991"/>
                </a:lnTo>
                <a:cubicBezTo>
                  <a:pt x="705734" y="8567182"/>
                  <a:pt x="701719" y="9258030"/>
                  <a:pt x="696767" y="9258030"/>
                </a:cubicBezTo>
                <a:lnTo>
                  <a:pt x="0" y="9258030"/>
                </a:lnTo>
                <a:lnTo>
                  <a:pt x="0" y="9258030"/>
                </a:lnTo>
                <a:lnTo>
                  <a:pt x="0" y="7"/>
                </a:lnTo>
                <a:lnTo>
                  <a:pt x="0" y="7"/>
                </a:lnTo>
                <a:lnTo>
                  <a:pt x="696767" y="7"/>
                </a:lnTo>
                <a:cubicBezTo>
                  <a:pt x="701719" y="7"/>
                  <a:pt x="705734" y="690855"/>
                  <a:pt x="705734" y="1543046"/>
                </a:cubicBezTo>
                <a:close/>
              </a:path>
            </a:pathLst>
          </a:custGeom>
          <a:noFill/>
          <a:ln>
            <a:solidFill>
              <a:schemeClr val="tx1"/>
            </a:solidFill>
          </a:ln>
          <a:scene3d>
            <a:camera prst="orthographicFront"/>
            <a:lightRig rig="flat" dir="t"/>
          </a:scene3d>
          <a:sp3d extrusionH="12700" prstMaterial="plastic">
            <a:bevelT w="50800" h="50800"/>
          </a:sp3d>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199137" tIns="52231" rIns="52231" bIns="52232" numCol="1" spcCol="1270" anchor="ctr" anchorCtr="0">
            <a:noAutofit/>
          </a:bodyPr>
          <a:lstStyle/>
          <a:p>
            <a:pPr marL="0" lvl="1" algn="l" defTabSz="1244600">
              <a:lnSpc>
                <a:spcPct val="90000"/>
              </a:lnSpc>
              <a:spcBef>
                <a:spcPct val="0"/>
              </a:spcBef>
              <a:spcAft>
                <a:spcPct val="15000"/>
              </a:spcAft>
            </a:pPr>
            <a:r>
              <a:rPr lang="bn-BD" sz="3600" kern="1200" dirty="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৩।</a:t>
            </a:r>
            <a:r>
              <a:rPr lang="en-US" sz="3600" kern="1200" dirty="0" err="1">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নতুন</a:t>
            </a:r>
            <a:r>
              <a:rPr lang="en-US" sz="3600" kern="1200" dirty="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 শব্দগুলোর অর্থসহ বাক্য গঠন </a:t>
            </a:r>
            <a:r>
              <a:rPr lang="en-US" sz="3600" kern="1200" dirty="0" err="1">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করতে</a:t>
            </a:r>
            <a:r>
              <a:rPr lang="en-US" sz="3600" kern="1200" dirty="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kern="1200" dirty="0" err="1">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পারবে</a:t>
            </a:r>
            <a:r>
              <a:rPr lang="bn-IN" sz="3600" kern="1200" dirty="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 </a:t>
            </a:r>
            <a:endParaRPr lang="en-US" sz="3600" kern="1200" dirty="0">
              <a:ln>
                <a:solidFill>
                  <a:schemeClr val="tx1"/>
                </a:solidFill>
              </a:ln>
              <a:solidFill>
                <a:schemeClr val="tx1"/>
              </a:solidFill>
              <a:effectLst>
                <a:outerShdw blurRad="38100" dist="38100" dir="2700000" algn="tl">
                  <a:srgbClr val="000000">
                    <a:alpha val="43137"/>
                  </a:srgbClr>
                </a:outerShdw>
              </a:effectLst>
            </a:endParaRPr>
          </a:p>
        </p:txBody>
      </p:sp>
      <p:sp>
        <p:nvSpPr>
          <p:cNvPr id="3" name="Thought Bubble: Cloud 2">
            <a:extLst>
              <a:ext uri="{FF2B5EF4-FFF2-40B4-BE49-F238E27FC236}">
                <a16:creationId xmlns:a16="http://schemas.microsoft.com/office/drawing/2014/main" id="{C8D22EAD-23BA-42B4-B052-7AF02F49CE11}"/>
              </a:ext>
            </a:extLst>
          </p:cNvPr>
          <p:cNvSpPr/>
          <p:nvPr/>
        </p:nvSpPr>
        <p:spPr>
          <a:xfrm>
            <a:off x="4613563" y="708358"/>
            <a:ext cx="2964873" cy="1111455"/>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8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শিখনফল</a:t>
            </a:r>
            <a:endParaRPr lang="en-US" sz="4800" dirty="0">
              <a:solidFill>
                <a:schemeClr val="tx1"/>
              </a:solidFill>
            </a:endParaRPr>
          </a:p>
        </p:txBody>
      </p:sp>
    </p:spTree>
    <p:extLst>
      <p:ext uri="{BB962C8B-B14F-4D97-AF65-F5344CB8AC3E}">
        <p14:creationId xmlns:p14="http://schemas.microsoft.com/office/powerpoint/2010/main" val="2135960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rot="16270049">
            <a:off x="6180913" y="2529847"/>
            <a:ext cx="271899" cy="534247"/>
          </a:xfrm>
          <a:custGeom>
            <a:avLst/>
            <a:gdLst>
              <a:gd name="connsiteX0" fmla="*/ 0 w 242836"/>
              <a:gd name="connsiteY0" fmla="*/ 106849 h 534247"/>
              <a:gd name="connsiteX1" fmla="*/ 121418 w 242836"/>
              <a:gd name="connsiteY1" fmla="*/ 106849 h 534247"/>
              <a:gd name="connsiteX2" fmla="*/ 121418 w 242836"/>
              <a:gd name="connsiteY2" fmla="*/ 0 h 534247"/>
              <a:gd name="connsiteX3" fmla="*/ 242836 w 242836"/>
              <a:gd name="connsiteY3" fmla="*/ 267124 h 534247"/>
              <a:gd name="connsiteX4" fmla="*/ 121418 w 242836"/>
              <a:gd name="connsiteY4" fmla="*/ 534247 h 534247"/>
              <a:gd name="connsiteX5" fmla="*/ 121418 w 242836"/>
              <a:gd name="connsiteY5" fmla="*/ 427398 h 534247"/>
              <a:gd name="connsiteX6" fmla="*/ 0 w 242836"/>
              <a:gd name="connsiteY6" fmla="*/ 427398 h 534247"/>
              <a:gd name="connsiteX7" fmla="*/ 0 w 242836"/>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836" h="534247">
                <a:moveTo>
                  <a:pt x="0" y="106849"/>
                </a:moveTo>
                <a:lnTo>
                  <a:pt x="121418" y="106849"/>
                </a:lnTo>
                <a:lnTo>
                  <a:pt x="121418" y="0"/>
                </a:lnTo>
                <a:lnTo>
                  <a:pt x="242836" y="267124"/>
                </a:lnTo>
                <a:lnTo>
                  <a:pt x="121418" y="534247"/>
                </a:lnTo>
                <a:lnTo>
                  <a:pt x="121418" y="427398"/>
                </a:lnTo>
                <a:lnTo>
                  <a:pt x="0" y="427398"/>
                </a:lnTo>
                <a:lnTo>
                  <a:pt x="0" y="106849"/>
                </a:lnTo>
                <a:close/>
              </a:path>
            </a:pathLst>
          </a:custGeom>
          <a:solidFill>
            <a:schemeClr val="accent2">
              <a:lumMod val="60000"/>
              <a:lumOff val="4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06848" rIns="72851" bIns="106849" numCol="1" spcCol="1270" anchor="ctr" anchorCtr="0">
            <a:noAutofit/>
          </a:bodyPr>
          <a:lstStyle/>
          <a:p>
            <a:pPr lvl="0" algn="ctr" defTabSz="977900">
              <a:lnSpc>
                <a:spcPct val="90000"/>
              </a:lnSpc>
              <a:spcBef>
                <a:spcPct val="0"/>
              </a:spcBef>
              <a:spcAft>
                <a:spcPct val="35000"/>
              </a:spcAft>
            </a:pPr>
            <a:endParaRPr lang="en-US" sz="2200" kern="1200"/>
          </a:p>
        </p:txBody>
      </p:sp>
      <p:sp>
        <p:nvSpPr>
          <p:cNvPr id="3" name="Freeform 2"/>
          <p:cNvSpPr/>
          <p:nvPr/>
        </p:nvSpPr>
        <p:spPr>
          <a:xfrm>
            <a:off x="5132318" y="595647"/>
            <a:ext cx="2286000" cy="2024800"/>
          </a:xfrm>
          <a:custGeom>
            <a:avLst/>
            <a:gdLst>
              <a:gd name="connsiteX0" fmla="*/ 0 w 2128895"/>
              <a:gd name="connsiteY0" fmla="*/ 1051563 h 2103126"/>
              <a:gd name="connsiteX1" fmla="*/ 1064448 w 2128895"/>
              <a:gd name="connsiteY1" fmla="*/ 0 h 2103126"/>
              <a:gd name="connsiteX2" fmla="*/ 2128896 w 2128895"/>
              <a:gd name="connsiteY2" fmla="*/ 1051563 h 2103126"/>
              <a:gd name="connsiteX3" fmla="*/ 1064448 w 2128895"/>
              <a:gd name="connsiteY3" fmla="*/ 2103126 h 2103126"/>
              <a:gd name="connsiteX4" fmla="*/ 0 w 2128895"/>
              <a:gd name="connsiteY4" fmla="*/ 1051563 h 210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8895" h="2103126">
                <a:moveTo>
                  <a:pt x="0" y="1051563"/>
                </a:moveTo>
                <a:cubicBezTo>
                  <a:pt x="0" y="470801"/>
                  <a:pt x="476570" y="0"/>
                  <a:pt x="1064448" y="0"/>
                </a:cubicBezTo>
                <a:cubicBezTo>
                  <a:pt x="1652326" y="0"/>
                  <a:pt x="2128896" y="470801"/>
                  <a:pt x="2128896" y="1051563"/>
                </a:cubicBezTo>
                <a:cubicBezTo>
                  <a:pt x="2128896" y="1632325"/>
                  <a:pt x="1652326" y="2103126"/>
                  <a:pt x="1064448" y="2103126"/>
                </a:cubicBezTo>
                <a:cubicBezTo>
                  <a:pt x="476570" y="2103126"/>
                  <a:pt x="0" y="1632325"/>
                  <a:pt x="0" y="1051563"/>
                </a:cubicBezTo>
                <a:close/>
              </a:path>
            </a:pathLst>
          </a:custGeom>
        </p:spPr>
        <p:style>
          <a:lnRef idx="2">
            <a:schemeClr val="dk1"/>
          </a:lnRef>
          <a:fillRef idx="1">
            <a:schemeClr val="lt1"/>
          </a:fillRef>
          <a:effectRef idx="0">
            <a:schemeClr val="dk1"/>
          </a:effectRef>
          <a:fontRef idx="minor">
            <a:schemeClr val="dk1"/>
          </a:fontRef>
        </p:style>
        <p:txBody>
          <a:bodyPr spcFirstLastPara="0" vert="horz" wrap="square" lIns="352409" tIns="348636" rIns="352409" bIns="348636" numCol="1" spcCol="1270" anchor="ctr" anchorCtr="0">
            <a:noAutofit/>
          </a:bodyPr>
          <a:lstStyle/>
          <a:p>
            <a:pPr lvl="0" algn="ctr" defTabSz="1422400">
              <a:lnSpc>
                <a:spcPct val="90000"/>
              </a:lnSpc>
              <a:spcBef>
                <a:spcPct val="0"/>
              </a:spcBef>
              <a:spcAft>
                <a:spcPts val="0"/>
              </a:spcAft>
            </a:pPr>
            <a:r>
              <a:rPr lang="en-US" sz="3200" b="1" kern="1200" dirty="0">
                <a:solidFill>
                  <a:schemeClr val="tx1"/>
                </a:solidFill>
                <a:latin typeface="NikoshBAN" panose="02000000000000000000" pitchFamily="2" charset="0"/>
                <a:cs typeface="NikoshBAN" panose="02000000000000000000" pitchFamily="2" charset="0"/>
              </a:rPr>
              <a:t> </a:t>
            </a:r>
            <a:r>
              <a:rPr lang="en-US" sz="4000" b="1" kern="1200" dirty="0" err="1">
                <a:solidFill>
                  <a:schemeClr val="tx1"/>
                </a:solidFill>
                <a:latin typeface="NikoshBAN" panose="02000000000000000000" pitchFamily="2" charset="0"/>
                <a:cs typeface="NikoshBAN" panose="02000000000000000000" pitchFamily="2" charset="0"/>
              </a:rPr>
              <a:t>জন্মঃ</a:t>
            </a:r>
            <a:r>
              <a:rPr lang="en-US" sz="4000" b="1" kern="1200" dirty="0">
                <a:solidFill>
                  <a:schemeClr val="tx1"/>
                </a:solidFill>
                <a:latin typeface="NikoshBAN" panose="02000000000000000000" pitchFamily="2" charset="0"/>
                <a:cs typeface="NikoshBAN" panose="02000000000000000000" pitchFamily="2" charset="0"/>
              </a:rPr>
              <a:t> </a:t>
            </a:r>
            <a:r>
              <a:rPr lang="en-US" sz="3600" b="1" kern="1200" dirty="0">
                <a:solidFill>
                  <a:schemeClr val="tx1"/>
                </a:solidFill>
                <a:latin typeface="NikoshBAN" panose="02000000000000000000" pitchFamily="2" charset="0"/>
                <a:cs typeface="NikoshBAN" panose="02000000000000000000" pitchFamily="2" charset="0"/>
              </a:rPr>
              <a:t>  </a:t>
            </a:r>
          </a:p>
          <a:p>
            <a:pPr lvl="0" algn="ctr" defTabSz="1422400">
              <a:lnSpc>
                <a:spcPct val="90000"/>
              </a:lnSpc>
              <a:spcBef>
                <a:spcPct val="0"/>
              </a:spcBef>
              <a:spcAft>
                <a:spcPts val="0"/>
              </a:spcAft>
            </a:pPr>
            <a:r>
              <a:rPr lang="en-US" sz="2800" b="1" dirty="0">
                <a:solidFill>
                  <a:schemeClr val="tx1"/>
                </a:solidFill>
                <a:latin typeface="NikoshBAN" panose="02000000000000000000" pitchFamily="2" charset="0"/>
                <a:cs typeface="NikoshBAN" panose="02000000000000000000" pitchFamily="2" charset="0"/>
              </a:rPr>
              <a:t>১৯</a:t>
            </a:r>
            <a:r>
              <a:rPr lang="bn-BD" sz="2800" b="1" dirty="0">
                <a:solidFill>
                  <a:schemeClr val="tx1"/>
                </a:solidFill>
                <a:latin typeface="NikoshBAN" panose="02000000000000000000" pitchFamily="2" charset="0"/>
                <a:cs typeface="NikoshBAN" panose="02000000000000000000" pitchFamily="2" charset="0"/>
              </a:rPr>
              <a:t>০২</a:t>
            </a: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সালে</a:t>
            </a:r>
            <a:r>
              <a:rPr lang="en-US" sz="2800" b="1" dirty="0">
                <a:solidFill>
                  <a:schemeClr val="tx1"/>
                </a:solidFill>
                <a:latin typeface="NikoshBAN" panose="02000000000000000000" pitchFamily="2" charset="0"/>
                <a:cs typeface="NikoshBAN" panose="02000000000000000000" pitchFamily="2" charset="0"/>
              </a:rPr>
              <a:t> </a:t>
            </a:r>
            <a:r>
              <a:rPr lang="bn-BD" sz="2800" b="1" dirty="0">
                <a:solidFill>
                  <a:schemeClr val="tx1"/>
                </a:solidFill>
                <a:latin typeface="NikoshBAN" panose="02000000000000000000" pitchFamily="2" charset="0"/>
                <a:cs typeface="NikoshBAN" panose="02000000000000000000" pitchFamily="2" charset="0"/>
              </a:rPr>
              <a:t>২০</a:t>
            </a: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জুলাই</a:t>
            </a: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পশ্চিম</a:t>
            </a: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বঙ্গের</a:t>
            </a: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বিহারে</a:t>
            </a:r>
            <a:r>
              <a:rPr lang="en-US" sz="2800" b="1" dirty="0">
                <a:solidFill>
                  <a:schemeClr val="tx1"/>
                </a:solidFill>
                <a:latin typeface="NikoshBAN" panose="02000000000000000000" pitchFamily="2" charset="0"/>
                <a:cs typeface="NikoshBAN" panose="02000000000000000000" pitchFamily="2" charset="0"/>
              </a:rPr>
              <a:t>।</a:t>
            </a:r>
            <a:endParaRPr lang="en-US" sz="2800" kern="1200" dirty="0">
              <a:solidFill>
                <a:schemeClr val="tx1"/>
              </a:solidFill>
              <a:latin typeface="NikoshBAN" panose="02000000000000000000" pitchFamily="2" charset="0"/>
              <a:cs typeface="NikoshBAN" panose="02000000000000000000" pitchFamily="2" charset="0"/>
            </a:endParaRPr>
          </a:p>
        </p:txBody>
      </p:sp>
      <p:sp>
        <p:nvSpPr>
          <p:cNvPr id="4" name="Freeform 3"/>
          <p:cNvSpPr/>
          <p:nvPr/>
        </p:nvSpPr>
        <p:spPr>
          <a:xfrm rot="20615882">
            <a:off x="7020046" y="3151193"/>
            <a:ext cx="325917" cy="537253"/>
          </a:xfrm>
          <a:custGeom>
            <a:avLst/>
            <a:gdLst>
              <a:gd name="connsiteX0" fmla="*/ 0 w 510437"/>
              <a:gd name="connsiteY0" fmla="*/ 106849 h 534247"/>
              <a:gd name="connsiteX1" fmla="*/ 255219 w 510437"/>
              <a:gd name="connsiteY1" fmla="*/ 106849 h 534247"/>
              <a:gd name="connsiteX2" fmla="*/ 255219 w 510437"/>
              <a:gd name="connsiteY2" fmla="*/ 0 h 534247"/>
              <a:gd name="connsiteX3" fmla="*/ 510437 w 510437"/>
              <a:gd name="connsiteY3" fmla="*/ 267124 h 534247"/>
              <a:gd name="connsiteX4" fmla="*/ 255219 w 510437"/>
              <a:gd name="connsiteY4" fmla="*/ 534247 h 534247"/>
              <a:gd name="connsiteX5" fmla="*/ 255219 w 510437"/>
              <a:gd name="connsiteY5" fmla="*/ 427398 h 534247"/>
              <a:gd name="connsiteX6" fmla="*/ 0 w 510437"/>
              <a:gd name="connsiteY6" fmla="*/ 427398 h 534247"/>
              <a:gd name="connsiteX7" fmla="*/ 0 w 510437"/>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437" h="534247">
                <a:moveTo>
                  <a:pt x="0" y="106849"/>
                </a:moveTo>
                <a:lnTo>
                  <a:pt x="255219" y="106849"/>
                </a:lnTo>
                <a:lnTo>
                  <a:pt x="255219" y="0"/>
                </a:lnTo>
                <a:lnTo>
                  <a:pt x="510437" y="267124"/>
                </a:lnTo>
                <a:lnTo>
                  <a:pt x="255219" y="534247"/>
                </a:lnTo>
                <a:lnTo>
                  <a:pt x="255219" y="427398"/>
                </a:lnTo>
                <a:lnTo>
                  <a:pt x="0" y="427398"/>
                </a:lnTo>
                <a:lnTo>
                  <a:pt x="0" y="106849"/>
                </a:lnTo>
                <a:close/>
              </a:path>
            </a:pathLst>
          </a:custGeom>
          <a:solidFill>
            <a:srgbClr val="7030A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06849" rIns="153131" bIns="106848" numCol="1" spcCol="1270" anchor="ctr" anchorCtr="0">
            <a:noAutofit/>
          </a:bodyPr>
          <a:lstStyle/>
          <a:p>
            <a:pPr lvl="0" algn="ctr" defTabSz="977900">
              <a:lnSpc>
                <a:spcPct val="90000"/>
              </a:lnSpc>
              <a:spcBef>
                <a:spcPct val="0"/>
              </a:spcBef>
              <a:spcAft>
                <a:spcPct val="35000"/>
              </a:spcAft>
            </a:pPr>
            <a:endParaRPr lang="en-US" sz="2200" kern="1200"/>
          </a:p>
        </p:txBody>
      </p:sp>
      <p:sp>
        <p:nvSpPr>
          <p:cNvPr id="5" name="Freeform 4"/>
          <p:cNvSpPr/>
          <p:nvPr/>
        </p:nvSpPr>
        <p:spPr>
          <a:xfrm>
            <a:off x="7167245" y="1658601"/>
            <a:ext cx="2286000" cy="2286000"/>
          </a:xfrm>
          <a:custGeom>
            <a:avLst/>
            <a:gdLst>
              <a:gd name="connsiteX0" fmla="*/ 0 w 2153141"/>
              <a:gd name="connsiteY0" fmla="*/ 1051563 h 2103126"/>
              <a:gd name="connsiteX1" fmla="*/ 1076571 w 2153141"/>
              <a:gd name="connsiteY1" fmla="*/ 0 h 2103126"/>
              <a:gd name="connsiteX2" fmla="*/ 2153142 w 2153141"/>
              <a:gd name="connsiteY2" fmla="*/ 1051563 h 2103126"/>
              <a:gd name="connsiteX3" fmla="*/ 1076571 w 2153141"/>
              <a:gd name="connsiteY3" fmla="*/ 2103126 h 2103126"/>
              <a:gd name="connsiteX4" fmla="*/ 0 w 2153141"/>
              <a:gd name="connsiteY4" fmla="*/ 1051563 h 210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141" h="2103126">
                <a:moveTo>
                  <a:pt x="0" y="1051563"/>
                </a:moveTo>
                <a:cubicBezTo>
                  <a:pt x="0" y="470801"/>
                  <a:pt x="481997" y="0"/>
                  <a:pt x="1076571" y="0"/>
                </a:cubicBezTo>
                <a:cubicBezTo>
                  <a:pt x="1671145" y="0"/>
                  <a:pt x="2153142" y="470801"/>
                  <a:pt x="2153142" y="1051563"/>
                </a:cubicBezTo>
                <a:cubicBezTo>
                  <a:pt x="2153142" y="1632325"/>
                  <a:pt x="1671145" y="2103126"/>
                  <a:pt x="1076571" y="2103126"/>
                </a:cubicBezTo>
                <a:cubicBezTo>
                  <a:pt x="481997" y="2103126"/>
                  <a:pt x="0" y="1632325"/>
                  <a:pt x="0" y="1051563"/>
                </a:cubicBezTo>
                <a:close/>
              </a:path>
            </a:pathLst>
          </a:custGeom>
        </p:spPr>
        <p:style>
          <a:lnRef idx="2">
            <a:schemeClr val="dk1"/>
          </a:lnRef>
          <a:fillRef idx="1">
            <a:schemeClr val="lt1"/>
          </a:fillRef>
          <a:effectRef idx="0">
            <a:schemeClr val="dk1"/>
          </a:effectRef>
          <a:fontRef idx="minor">
            <a:schemeClr val="dk1"/>
          </a:fontRef>
        </p:style>
        <p:txBody>
          <a:bodyPr spcFirstLastPara="0" vert="horz" wrap="none" lIns="355960" tIns="348636" rIns="355960" bIns="348636" numCol="1" spcCol="1270" anchor="ctr" anchorCtr="0">
            <a:noAutofit/>
          </a:bodyPr>
          <a:lstStyle/>
          <a:p>
            <a:pPr lvl="0" algn="ctr" defTabSz="1422400">
              <a:lnSpc>
                <a:spcPct val="70000"/>
              </a:lnSpc>
              <a:spcBef>
                <a:spcPct val="0"/>
              </a:spcBef>
              <a:spcAft>
                <a:spcPts val="0"/>
              </a:spcAft>
            </a:pPr>
            <a:endParaRPr lang="bn-BD" sz="3600" b="1" kern="1200" dirty="0">
              <a:solidFill>
                <a:schemeClr val="tx1"/>
              </a:solidFill>
              <a:latin typeface="NikoshBAN" panose="02000000000000000000" pitchFamily="2" charset="0"/>
              <a:cs typeface="NikoshBAN" panose="02000000000000000000" pitchFamily="2" charset="0"/>
            </a:endParaRPr>
          </a:p>
          <a:p>
            <a:pPr lvl="0" algn="ctr" defTabSz="1422400">
              <a:lnSpc>
                <a:spcPct val="70000"/>
              </a:lnSpc>
              <a:spcBef>
                <a:spcPct val="0"/>
              </a:spcBef>
              <a:spcAft>
                <a:spcPts val="0"/>
              </a:spcAft>
            </a:pPr>
            <a:endParaRPr lang="bn-BD" sz="3600" b="1" kern="1200" dirty="0">
              <a:solidFill>
                <a:schemeClr val="tx1"/>
              </a:solidFill>
              <a:latin typeface="NikoshBAN" panose="02000000000000000000" pitchFamily="2" charset="0"/>
              <a:cs typeface="NikoshBAN" panose="02000000000000000000" pitchFamily="2" charset="0"/>
            </a:endParaRPr>
          </a:p>
          <a:p>
            <a:pPr lvl="0" algn="ctr" defTabSz="1422400">
              <a:lnSpc>
                <a:spcPct val="70000"/>
              </a:lnSpc>
              <a:spcBef>
                <a:spcPct val="0"/>
              </a:spcBef>
              <a:spcAft>
                <a:spcPts val="0"/>
              </a:spcAft>
            </a:pPr>
            <a:r>
              <a:rPr lang="bn-BD" sz="3600" b="1" kern="1200" dirty="0">
                <a:solidFill>
                  <a:schemeClr val="tx1"/>
                </a:solidFill>
                <a:latin typeface="NikoshBAN" panose="02000000000000000000" pitchFamily="2" charset="0"/>
                <a:cs typeface="NikoshBAN" panose="02000000000000000000" pitchFamily="2" charset="0"/>
              </a:rPr>
              <a:t>সাহিত্যঃ</a:t>
            </a:r>
            <a:r>
              <a:rPr lang="bn-BD" sz="3600" kern="1200" dirty="0">
                <a:solidFill>
                  <a:schemeClr val="tx1"/>
                </a:solidFill>
                <a:latin typeface="NikoshBAN" panose="02000000000000000000" pitchFamily="2" charset="0"/>
                <a:cs typeface="NikoshBAN" panose="02000000000000000000" pitchFamily="2" charset="0"/>
              </a:rPr>
              <a:t> </a:t>
            </a:r>
            <a:endParaRPr lang="bn-BD" sz="800" kern="1200" dirty="0">
              <a:solidFill>
                <a:schemeClr val="tx1"/>
              </a:solidFill>
              <a:latin typeface="NikoshBAN" panose="02000000000000000000" pitchFamily="2" charset="0"/>
              <a:cs typeface="NikoshBAN" panose="02000000000000000000" pitchFamily="2" charset="0"/>
            </a:endParaRPr>
          </a:p>
          <a:p>
            <a:pPr lvl="0" algn="ctr" defTabSz="1422400">
              <a:lnSpc>
                <a:spcPct val="70000"/>
              </a:lnSpc>
              <a:spcBef>
                <a:spcPct val="0"/>
              </a:spcBef>
              <a:spcAft>
                <a:spcPts val="0"/>
              </a:spcAft>
            </a:pPr>
            <a:endParaRPr lang="bn-BD" sz="800" kern="1200" dirty="0">
              <a:solidFill>
                <a:schemeClr val="tx1"/>
              </a:solidFill>
              <a:latin typeface="NikoshBAN" panose="02000000000000000000" pitchFamily="2" charset="0"/>
              <a:cs typeface="NikoshBAN" panose="02000000000000000000" pitchFamily="2" charset="0"/>
            </a:endParaRPr>
          </a:p>
          <a:p>
            <a:pPr lvl="0" algn="ctr" defTabSz="1422400">
              <a:lnSpc>
                <a:spcPct val="70000"/>
              </a:lnSpc>
              <a:spcBef>
                <a:spcPct val="0"/>
              </a:spcBef>
              <a:spcAft>
                <a:spcPts val="0"/>
              </a:spcAft>
            </a:pPr>
            <a:endParaRPr lang="bn-BD" sz="800" kern="1200" dirty="0">
              <a:solidFill>
                <a:schemeClr val="tx1"/>
              </a:solidFill>
              <a:latin typeface="NikoshBAN" panose="02000000000000000000" pitchFamily="2" charset="0"/>
              <a:cs typeface="NikoshBAN" panose="02000000000000000000" pitchFamily="2" charset="0"/>
            </a:endParaRPr>
          </a:p>
          <a:p>
            <a:pPr lvl="0" algn="ctr" defTabSz="1422400">
              <a:lnSpc>
                <a:spcPct val="70000"/>
              </a:lnSpc>
              <a:spcBef>
                <a:spcPct val="0"/>
              </a:spcBef>
              <a:spcAft>
                <a:spcPts val="0"/>
              </a:spcAft>
            </a:pPr>
            <a:r>
              <a:rPr lang="bn-BD" sz="2800" kern="1200" dirty="0">
                <a:solidFill>
                  <a:schemeClr val="tx1"/>
                </a:solidFill>
                <a:latin typeface="NikoshBAN" panose="02000000000000000000" pitchFamily="2" charset="0"/>
                <a:cs typeface="NikoshBAN" panose="02000000000000000000" pitchFamily="2" charset="0"/>
              </a:rPr>
              <a:t> </a:t>
            </a:r>
            <a:r>
              <a:rPr lang="bn-BD" sz="3200" kern="1200" dirty="0">
                <a:solidFill>
                  <a:schemeClr val="tx1"/>
                </a:solidFill>
                <a:latin typeface="NikoshBAN" panose="02000000000000000000" pitchFamily="2" charset="0"/>
                <a:cs typeface="NikoshBAN" panose="02000000000000000000" pitchFamily="2" charset="0"/>
              </a:rPr>
              <a:t>কবিতা, উপন্যাস</a:t>
            </a:r>
          </a:p>
          <a:p>
            <a:pPr lvl="0" algn="ctr" defTabSz="1422400">
              <a:lnSpc>
                <a:spcPct val="70000"/>
              </a:lnSpc>
              <a:spcBef>
                <a:spcPct val="0"/>
              </a:spcBef>
              <a:spcAft>
                <a:spcPts val="0"/>
              </a:spcAft>
            </a:pPr>
            <a:r>
              <a:rPr lang="bn-BD" sz="3200" kern="1200" dirty="0">
                <a:solidFill>
                  <a:schemeClr val="tx1"/>
                </a:solidFill>
                <a:latin typeface="NikoshBAN" panose="02000000000000000000" pitchFamily="2" charset="0"/>
                <a:cs typeface="NikoshBAN" panose="02000000000000000000" pitchFamily="2" charset="0"/>
              </a:rPr>
              <a:t>শিশু সাহিত্য,ভ্রমন</a:t>
            </a:r>
          </a:p>
          <a:p>
            <a:pPr lvl="0" algn="ctr" defTabSz="1422400">
              <a:lnSpc>
                <a:spcPct val="70000"/>
              </a:lnSpc>
              <a:spcBef>
                <a:spcPct val="0"/>
              </a:spcBef>
              <a:spcAft>
                <a:spcPts val="0"/>
              </a:spcAft>
            </a:pPr>
            <a:r>
              <a:rPr lang="bn-BD" sz="3200" dirty="0">
                <a:solidFill>
                  <a:schemeClr val="tx1"/>
                </a:solidFill>
                <a:latin typeface="NikoshBAN" panose="02000000000000000000" pitchFamily="2" charset="0"/>
                <a:cs typeface="NikoshBAN" panose="02000000000000000000" pitchFamily="2" charset="0"/>
              </a:rPr>
              <a:t>কাহিনি</a:t>
            </a:r>
            <a:endParaRPr lang="bn-BD" sz="3200" kern="1200" dirty="0">
              <a:solidFill>
                <a:schemeClr val="tx1"/>
              </a:solidFill>
              <a:latin typeface="NikoshBAN" panose="02000000000000000000" pitchFamily="2" charset="0"/>
              <a:cs typeface="NikoshBAN" panose="02000000000000000000" pitchFamily="2" charset="0"/>
            </a:endParaRPr>
          </a:p>
          <a:p>
            <a:pPr lvl="0" algn="ctr" defTabSz="1422400">
              <a:lnSpc>
                <a:spcPct val="70000"/>
              </a:lnSpc>
              <a:spcBef>
                <a:spcPct val="0"/>
              </a:spcBef>
              <a:spcAft>
                <a:spcPts val="0"/>
              </a:spcAft>
            </a:pPr>
            <a:endParaRPr lang="bn-BD" sz="2800" kern="1200" dirty="0">
              <a:solidFill>
                <a:schemeClr val="tx1"/>
              </a:solidFill>
              <a:latin typeface="NikoshBAN" panose="02000000000000000000" pitchFamily="2" charset="0"/>
              <a:cs typeface="NikoshBAN" panose="02000000000000000000" pitchFamily="2" charset="0"/>
            </a:endParaRPr>
          </a:p>
          <a:p>
            <a:pPr lvl="0" algn="ctr" defTabSz="1422400">
              <a:lnSpc>
                <a:spcPct val="70000"/>
              </a:lnSpc>
              <a:spcBef>
                <a:spcPct val="0"/>
              </a:spcBef>
              <a:spcAft>
                <a:spcPts val="0"/>
              </a:spcAft>
            </a:pPr>
            <a:endParaRPr lang="bn-BD" sz="3600" kern="1200" dirty="0">
              <a:solidFill>
                <a:schemeClr val="tx1"/>
              </a:solidFill>
              <a:latin typeface="NikoshBAN" panose="02000000000000000000" pitchFamily="2" charset="0"/>
              <a:cs typeface="NikoshBAN" panose="02000000000000000000" pitchFamily="2" charset="0"/>
            </a:endParaRPr>
          </a:p>
        </p:txBody>
      </p:sp>
      <p:sp>
        <p:nvSpPr>
          <p:cNvPr id="6" name="Freeform 5"/>
          <p:cNvSpPr/>
          <p:nvPr/>
        </p:nvSpPr>
        <p:spPr>
          <a:xfrm rot="2825820">
            <a:off x="6851977" y="3956562"/>
            <a:ext cx="322200" cy="534247"/>
          </a:xfrm>
          <a:custGeom>
            <a:avLst/>
            <a:gdLst>
              <a:gd name="connsiteX0" fmla="*/ 0 w 432980"/>
              <a:gd name="connsiteY0" fmla="*/ 106849 h 534247"/>
              <a:gd name="connsiteX1" fmla="*/ 216490 w 432980"/>
              <a:gd name="connsiteY1" fmla="*/ 106849 h 534247"/>
              <a:gd name="connsiteX2" fmla="*/ 216490 w 432980"/>
              <a:gd name="connsiteY2" fmla="*/ 0 h 534247"/>
              <a:gd name="connsiteX3" fmla="*/ 432980 w 432980"/>
              <a:gd name="connsiteY3" fmla="*/ 267124 h 534247"/>
              <a:gd name="connsiteX4" fmla="*/ 216490 w 432980"/>
              <a:gd name="connsiteY4" fmla="*/ 534247 h 534247"/>
              <a:gd name="connsiteX5" fmla="*/ 216490 w 432980"/>
              <a:gd name="connsiteY5" fmla="*/ 427398 h 534247"/>
              <a:gd name="connsiteX6" fmla="*/ 0 w 432980"/>
              <a:gd name="connsiteY6" fmla="*/ 427398 h 534247"/>
              <a:gd name="connsiteX7" fmla="*/ 0 w 432980"/>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980" h="534247">
                <a:moveTo>
                  <a:pt x="0" y="106849"/>
                </a:moveTo>
                <a:lnTo>
                  <a:pt x="216490" y="106849"/>
                </a:lnTo>
                <a:lnTo>
                  <a:pt x="216490" y="0"/>
                </a:lnTo>
                <a:lnTo>
                  <a:pt x="432980" y="267124"/>
                </a:lnTo>
                <a:lnTo>
                  <a:pt x="216490" y="534247"/>
                </a:lnTo>
                <a:lnTo>
                  <a:pt x="216490" y="427398"/>
                </a:lnTo>
                <a:lnTo>
                  <a:pt x="0" y="427398"/>
                </a:lnTo>
                <a:lnTo>
                  <a:pt x="0" y="106849"/>
                </a:lnTo>
                <a:close/>
              </a:path>
            </a:pathLst>
          </a:custGeom>
          <a:solidFill>
            <a:srgbClr val="92D05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06848" rIns="129893" bIns="106849" numCol="1" spcCol="1270" anchor="ctr" anchorCtr="0">
            <a:noAutofit/>
          </a:bodyPr>
          <a:lstStyle/>
          <a:p>
            <a:pPr lvl="0" algn="ctr" defTabSz="977900">
              <a:lnSpc>
                <a:spcPct val="90000"/>
              </a:lnSpc>
              <a:spcBef>
                <a:spcPct val="0"/>
              </a:spcBef>
              <a:spcAft>
                <a:spcPct val="35000"/>
              </a:spcAft>
            </a:pPr>
            <a:endParaRPr lang="en-US" sz="2200" kern="1200"/>
          </a:p>
        </p:txBody>
      </p:sp>
      <p:sp>
        <p:nvSpPr>
          <p:cNvPr id="8" name="Freeform 7"/>
          <p:cNvSpPr/>
          <p:nvPr/>
        </p:nvSpPr>
        <p:spPr>
          <a:xfrm rot="18852977">
            <a:off x="5419905" y="3931721"/>
            <a:ext cx="320187" cy="534248"/>
          </a:xfrm>
          <a:custGeom>
            <a:avLst/>
            <a:gdLst>
              <a:gd name="connsiteX0" fmla="*/ 0 w 376971"/>
              <a:gd name="connsiteY0" fmla="*/ 106849 h 534247"/>
              <a:gd name="connsiteX1" fmla="*/ 188486 w 376971"/>
              <a:gd name="connsiteY1" fmla="*/ 106849 h 534247"/>
              <a:gd name="connsiteX2" fmla="*/ 188486 w 376971"/>
              <a:gd name="connsiteY2" fmla="*/ 0 h 534247"/>
              <a:gd name="connsiteX3" fmla="*/ 376971 w 376971"/>
              <a:gd name="connsiteY3" fmla="*/ 267124 h 534247"/>
              <a:gd name="connsiteX4" fmla="*/ 188486 w 376971"/>
              <a:gd name="connsiteY4" fmla="*/ 534247 h 534247"/>
              <a:gd name="connsiteX5" fmla="*/ 188486 w 376971"/>
              <a:gd name="connsiteY5" fmla="*/ 427398 h 534247"/>
              <a:gd name="connsiteX6" fmla="*/ 0 w 376971"/>
              <a:gd name="connsiteY6" fmla="*/ 427398 h 534247"/>
              <a:gd name="connsiteX7" fmla="*/ 0 w 376971"/>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971" h="534247">
                <a:moveTo>
                  <a:pt x="376971" y="427398"/>
                </a:moveTo>
                <a:lnTo>
                  <a:pt x="188485" y="427398"/>
                </a:lnTo>
                <a:lnTo>
                  <a:pt x="188485" y="534247"/>
                </a:lnTo>
                <a:lnTo>
                  <a:pt x="0" y="267123"/>
                </a:lnTo>
                <a:lnTo>
                  <a:pt x="188485" y="0"/>
                </a:lnTo>
                <a:lnTo>
                  <a:pt x="188485" y="106849"/>
                </a:lnTo>
                <a:lnTo>
                  <a:pt x="376971" y="106849"/>
                </a:lnTo>
                <a:lnTo>
                  <a:pt x="376971" y="427398"/>
                </a:lnTo>
                <a:close/>
              </a:path>
            </a:pathLst>
          </a:custGeom>
          <a:solidFill>
            <a:schemeClr val="tx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13091" tIns="106849" rIns="0" bIns="106849" numCol="1" spcCol="1270" anchor="ctr" anchorCtr="0">
            <a:noAutofit/>
          </a:bodyPr>
          <a:lstStyle/>
          <a:p>
            <a:pPr lvl="0" algn="ctr" defTabSz="977900">
              <a:lnSpc>
                <a:spcPct val="90000"/>
              </a:lnSpc>
              <a:spcBef>
                <a:spcPct val="0"/>
              </a:spcBef>
              <a:spcAft>
                <a:spcPct val="35000"/>
              </a:spcAft>
            </a:pPr>
            <a:endParaRPr lang="en-US" sz="2200" kern="1200"/>
          </a:p>
        </p:txBody>
      </p:sp>
      <p:sp>
        <p:nvSpPr>
          <p:cNvPr id="9" name="Freeform 8"/>
          <p:cNvSpPr/>
          <p:nvPr/>
        </p:nvSpPr>
        <p:spPr>
          <a:xfrm>
            <a:off x="3358497" y="3976353"/>
            <a:ext cx="2286000" cy="2286000"/>
          </a:xfrm>
          <a:custGeom>
            <a:avLst/>
            <a:gdLst>
              <a:gd name="connsiteX0" fmla="*/ 0 w 2008643"/>
              <a:gd name="connsiteY0" fmla="*/ 1051563 h 2103126"/>
              <a:gd name="connsiteX1" fmla="*/ 1004322 w 2008643"/>
              <a:gd name="connsiteY1" fmla="*/ 0 h 2103126"/>
              <a:gd name="connsiteX2" fmla="*/ 2008644 w 2008643"/>
              <a:gd name="connsiteY2" fmla="*/ 1051563 h 2103126"/>
              <a:gd name="connsiteX3" fmla="*/ 1004322 w 2008643"/>
              <a:gd name="connsiteY3" fmla="*/ 2103126 h 2103126"/>
              <a:gd name="connsiteX4" fmla="*/ 0 w 2008643"/>
              <a:gd name="connsiteY4" fmla="*/ 1051563 h 210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643" h="2103126">
                <a:moveTo>
                  <a:pt x="0" y="1051563"/>
                </a:moveTo>
                <a:cubicBezTo>
                  <a:pt x="0" y="470801"/>
                  <a:pt x="449650" y="0"/>
                  <a:pt x="1004322" y="0"/>
                </a:cubicBezTo>
                <a:cubicBezTo>
                  <a:pt x="1558994" y="0"/>
                  <a:pt x="2008644" y="470801"/>
                  <a:pt x="2008644" y="1051563"/>
                </a:cubicBezTo>
                <a:cubicBezTo>
                  <a:pt x="2008644" y="1632325"/>
                  <a:pt x="1558994" y="2103126"/>
                  <a:pt x="1004322" y="2103126"/>
                </a:cubicBezTo>
                <a:cubicBezTo>
                  <a:pt x="449650" y="2103126"/>
                  <a:pt x="0" y="1632325"/>
                  <a:pt x="0" y="1051563"/>
                </a:cubicBezTo>
                <a:close/>
              </a:path>
            </a:pathLst>
          </a:custGeom>
        </p:spPr>
        <p:style>
          <a:lnRef idx="2">
            <a:schemeClr val="dk1"/>
          </a:lnRef>
          <a:fillRef idx="1">
            <a:schemeClr val="lt1"/>
          </a:fillRef>
          <a:effectRef idx="0">
            <a:schemeClr val="dk1"/>
          </a:effectRef>
          <a:fontRef idx="minor">
            <a:schemeClr val="dk1"/>
          </a:fontRef>
        </p:style>
        <p:txBody>
          <a:bodyPr spcFirstLastPara="0" vert="horz" wrap="none" lIns="334799" tIns="348636" rIns="334799" bIns="348636" numCol="1" spcCol="1270" anchor="ctr" anchorCtr="0">
            <a:noAutofit/>
          </a:bodyPr>
          <a:lstStyle/>
          <a:p>
            <a:pPr lvl="0" algn="just" defTabSz="1422400">
              <a:lnSpc>
                <a:spcPct val="90000"/>
              </a:lnSpc>
              <a:spcBef>
                <a:spcPct val="0"/>
              </a:spcBef>
              <a:spcAft>
                <a:spcPts val="0"/>
              </a:spcAft>
            </a:pPr>
            <a:r>
              <a:rPr lang="bn-BD" sz="3200" kern="1200" dirty="0">
                <a:solidFill>
                  <a:schemeClr val="tx1"/>
                </a:solidFill>
                <a:latin typeface="NikoshBAN" panose="02000000000000000000" pitchFamily="2" charset="0"/>
                <a:cs typeface="NikoshBAN" panose="02000000000000000000" pitchFamily="2" charset="0"/>
              </a:rPr>
              <a:t>   </a:t>
            </a:r>
            <a:r>
              <a:rPr lang="bn-BD" sz="4000" b="1" kern="1200" dirty="0">
                <a:solidFill>
                  <a:schemeClr val="tx1"/>
                </a:solidFill>
                <a:latin typeface="NikoshBAN" panose="02000000000000000000" pitchFamily="2" charset="0"/>
                <a:cs typeface="NikoshBAN" panose="02000000000000000000" pitchFamily="2" charset="0"/>
              </a:rPr>
              <a:t>রচনাঃ</a:t>
            </a:r>
          </a:p>
          <a:p>
            <a:pPr lvl="0" algn="ctr" defTabSz="1422400">
              <a:lnSpc>
                <a:spcPct val="90000"/>
              </a:lnSpc>
              <a:spcBef>
                <a:spcPct val="0"/>
              </a:spcBef>
              <a:spcAft>
                <a:spcPts val="0"/>
              </a:spcAft>
            </a:pPr>
            <a:r>
              <a:rPr lang="bn-BD" sz="3200" b="1" dirty="0">
                <a:solidFill>
                  <a:schemeClr val="tx1"/>
                </a:solidFill>
                <a:latin typeface="NikoshBAN" panose="02000000000000000000" pitchFamily="2" charset="0"/>
                <a:cs typeface="NikoshBAN" panose="02000000000000000000" pitchFamily="2" charset="0"/>
              </a:rPr>
              <a:t>হৈচৈ,ছানাবড়া ,</a:t>
            </a:r>
          </a:p>
          <a:p>
            <a:pPr lvl="0" algn="ctr" defTabSz="1422400">
              <a:lnSpc>
                <a:spcPct val="90000"/>
              </a:lnSpc>
              <a:spcBef>
                <a:spcPct val="0"/>
              </a:spcBef>
              <a:spcAft>
                <a:spcPts val="0"/>
              </a:spcAft>
            </a:pPr>
            <a:r>
              <a:rPr lang="bn-BD" sz="3200" b="1" kern="1200" dirty="0">
                <a:solidFill>
                  <a:schemeClr val="tx1"/>
                </a:solidFill>
                <a:latin typeface="NikoshBAN" panose="02000000000000000000" pitchFamily="2" charset="0"/>
                <a:cs typeface="NikoshBAN" panose="02000000000000000000" pitchFamily="2" charset="0"/>
              </a:rPr>
              <a:t>কথা শেখা,বেড়ে </a:t>
            </a:r>
          </a:p>
          <a:p>
            <a:pPr lvl="0" algn="ctr" defTabSz="1422400">
              <a:lnSpc>
                <a:spcPct val="90000"/>
              </a:lnSpc>
              <a:spcBef>
                <a:spcPct val="0"/>
              </a:spcBef>
              <a:spcAft>
                <a:spcPts val="0"/>
              </a:spcAft>
            </a:pPr>
            <a:r>
              <a:rPr lang="bn-BD" sz="3200" b="1" dirty="0">
                <a:solidFill>
                  <a:schemeClr val="tx1"/>
                </a:solidFill>
                <a:latin typeface="NikoshBAN" panose="02000000000000000000" pitchFamily="2" charset="0"/>
                <a:cs typeface="NikoshBAN" panose="02000000000000000000" pitchFamily="2" charset="0"/>
              </a:rPr>
              <a:t>মজা</a:t>
            </a:r>
            <a:endParaRPr lang="bn-BD" sz="3200" b="1" kern="1200" dirty="0">
              <a:solidFill>
                <a:schemeClr val="tx1"/>
              </a:solidFill>
              <a:latin typeface="NikoshBAN" panose="02000000000000000000" pitchFamily="2" charset="0"/>
              <a:cs typeface="NikoshBAN" panose="02000000000000000000" pitchFamily="2" charset="0"/>
            </a:endParaRPr>
          </a:p>
        </p:txBody>
      </p:sp>
      <p:sp>
        <p:nvSpPr>
          <p:cNvPr id="10" name="Freeform 9"/>
          <p:cNvSpPr/>
          <p:nvPr/>
        </p:nvSpPr>
        <p:spPr>
          <a:xfrm rot="1080000">
            <a:off x="5286612" y="3086475"/>
            <a:ext cx="330021" cy="534248"/>
          </a:xfrm>
          <a:custGeom>
            <a:avLst/>
            <a:gdLst>
              <a:gd name="connsiteX0" fmla="*/ 0 w 294272"/>
              <a:gd name="connsiteY0" fmla="*/ 106849 h 534247"/>
              <a:gd name="connsiteX1" fmla="*/ 147136 w 294272"/>
              <a:gd name="connsiteY1" fmla="*/ 106849 h 534247"/>
              <a:gd name="connsiteX2" fmla="*/ 147136 w 294272"/>
              <a:gd name="connsiteY2" fmla="*/ 0 h 534247"/>
              <a:gd name="connsiteX3" fmla="*/ 294272 w 294272"/>
              <a:gd name="connsiteY3" fmla="*/ 267124 h 534247"/>
              <a:gd name="connsiteX4" fmla="*/ 147136 w 294272"/>
              <a:gd name="connsiteY4" fmla="*/ 534247 h 534247"/>
              <a:gd name="connsiteX5" fmla="*/ 147136 w 294272"/>
              <a:gd name="connsiteY5" fmla="*/ 427398 h 534247"/>
              <a:gd name="connsiteX6" fmla="*/ 0 w 294272"/>
              <a:gd name="connsiteY6" fmla="*/ 427398 h 534247"/>
              <a:gd name="connsiteX7" fmla="*/ 0 w 294272"/>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272" h="534247">
                <a:moveTo>
                  <a:pt x="294272" y="427398"/>
                </a:moveTo>
                <a:lnTo>
                  <a:pt x="147136" y="427398"/>
                </a:lnTo>
                <a:lnTo>
                  <a:pt x="147136" y="534247"/>
                </a:lnTo>
                <a:lnTo>
                  <a:pt x="0" y="267123"/>
                </a:lnTo>
                <a:lnTo>
                  <a:pt x="147136" y="0"/>
                </a:lnTo>
                <a:lnTo>
                  <a:pt x="147136" y="106849"/>
                </a:lnTo>
                <a:lnTo>
                  <a:pt x="294272" y="106849"/>
                </a:lnTo>
                <a:lnTo>
                  <a:pt x="294272" y="427398"/>
                </a:lnTo>
                <a:close/>
              </a:path>
            </a:pathLst>
          </a:custGeom>
          <a:solidFill>
            <a:srgbClr val="00B0F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88282" tIns="106849" rIns="0" bIns="106849" numCol="1" spcCol="1270" anchor="ctr" anchorCtr="0">
            <a:noAutofit/>
          </a:bodyPr>
          <a:lstStyle/>
          <a:p>
            <a:pPr lvl="0" algn="ctr" defTabSz="977900">
              <a:lnSpc>
                <a:spcPct val="90000"/>
              </a:lnSpc>
              <a:spcBef>
                <a:spcPct val="0"/>
              </a:spcBef>
              <a:spcAft>
                <a:spcPct val="35000"/>
              </a:spcAft>
            </a:pPr>
            <a:endParaRPr lang="en-US" sz="2200" kern="1200"/>
          </a:p>
        </p:txBody>
      </p:sp>
      <p:sp>
        <p:nvSpPr>
          <p:cNvPr id="11" name="Freeform 10"/>
          <p:cNvSpPr/>
          <p:nvPr/>
        </p:nvSpPr>
        <p:spPr>
          <a:xfrm>
            <a:off x="3097391" y="1637831"/>
            <a:ext cx="2286000" cy="2286000"/>
          </a:xfrm>
          <a:custGeom>
            <a:avLst/>
            <a:gdLst>
              <a:gd name="connsiteX0" fmla="*/ 0 w 2008894"/>
              <a:gd name="connsiteY0" fmla="*/ 1051563 h 2103126"/>
              <a:gd name="connsiteX1" fmla="*/ 1004447 w 2008894"/>
              <a:gd name="connsiteY1" fmla="*/ 0 h 2103126"/>
              <a:gd name="connsiteX2" fmla="*/ 2008894 w 2008894"/>
              <a:gd name="connsiteY2" fmla="*/ 1051563 h 2103126"/>
              <a:gd name="connsiteX3" fmla="*/ 1004447 w 2008894"/>
              <a:gd name="connsiteY3" fmla="*/ 2103126 h 2103126"/>
              <a:gd name="connsiteX4" fmla="*/ 0 w 2008894"/>
              <a:gd name="connsiteY4" fmla="*/ 1051563 h 210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894" h="2103126">
                <a:moveTo>
                  <a:pt x="0" y="1051563"/>
                </a:moveTo>
                <a:cubicBezTo>
                  <a:pt x="0" y="470801"/>
                  <a:pt x="449706" y="0"/>
                  <a:pt x="1004447" y="0"/>
                </a:cubicBezTo>
                <a:cubicBezTo>
                  <a:pt x="1559188" y="0"/>
                  <a:pt x="2008894" y="470801"/>
                  <a:pt x="2008894" y="1051563"/>
                </a:cubicBezTo>
                <a:cubicBezTo>
                  <a:pt x="2008894" y="1632325"/>
                  <a:pt x="1559188" y="2103126"/>
                  <a:pt x="1004447" y="2103126"/>
                </a:cubicBezTo>
                <a:cubicBezTo>
                  <a:pt x="449706" y="2103126"/>
                  <a:pt x="0" y="1632325"/>
                  <a:pt x="0" y="1051563"/>
                </a:cubicBezTo>
                <a:close/>
              </a:path>
            </a:pathLst>
          </a:custGeom>
        </p:spPr>
        <p:style>
          <a:lnRef idx="2">
            <a:schemeClr val="dk1"/>
          </a:lnRef>
          <a:fillRef idx="1">
            <a:schemeClr val="lt1"/>
          </a:fillRef>
          <a:effectRef idx="0">
            <a:schemeClr val="dk1"/>
          </a:effectRef>
          <a:fontRef idx="minor">
            <a:schemeClr val="dk1"/>
          </a:fontRef>
        </p:style>
        <p:txBody>
          <a:bodyPr spcFirstLastPara="0" vert="horz" wrap="none" lIns="334836" tIns="348636" rIns="334836" bIns="348636" numCol="1" spcCol="1270" anchor="ctr" anchorCtr="0">
            <a:noAutofit/>
          </a:bodyPr>
          <a:lstStyle/>
          <a:p>
            <a:pPr lvl="0" algn="ctr" defTabSz="1422400">
              <a:lnSpc>
                <a:spcPct val="70000"/>
              </a:lnSpc>
              <a:spcBef>
                <a:spcPct val="0"/>
              </a:spcBef>
              <a:spcAft>
                <a:spcPts val="0"/>
              </a:spcAft>
            </a:pPr>
            <a:r>
              <a:rPr lang="bn-BD" sz="4000" dirty="0">
                <a:solidFill>
                  <a:schemeClr val="tx1"/>
                </a:solidFill>
                <a:latin typeface="NikoshBAN" panose="02000000000000000000" pitchFamily="2" charset="0"/>
                <a:cs typeface="NikoshBAN" panose="02000000000000000000" pitchFamily="2" charset="0"/>
              </a:rPr>
              <a:t>  মৃত্যুঃ</a:t>
            </a:r>
          </a:p>
          <a:p>
            <a:pPr lvl="0" algn="ctr" defTabSz="1422400">
              <a:lnSpc>
                <a:spcPct val="70000"/>
              </a:lnSpc>
              <a:spcBef>
                <a:spcPct val="0"/>
              </a:spcBef>
              <a:spcAft>
                <a:spcPts val="0"/>
              </a:spcAft>
            </a:pPr>
            <a:r>
              <a:rPr lang="bn-BD" sz="3200" dirty="0">
                <a:solidFill>
                  <a:schemeClr val="tx1"/>
                </a:solidFill>
                <a:latin typeface="NikoshBAN" panose="02000000000000000000" pitchFamily="2" charset="0"/>
                <a:cs typeface="NikoshBAN" panose="02000000000000000000" pitchFamily="2" charset="0"/>
              </a:rPr>
              <a:t>১৯৫৭ সালে</a:t>
            </a:r>
          </a:p>
          <a:p>
            <a:pPr lvl="0" algn="ctr" defTabSz="1422400">
              <a:lnSpc>
                <a:spcPct val="70000"/>
              </a:lnSpc>
              <a:spcBef>
                <a:spcPct val="0"/>
              </a:spcBef>
              <a:spcAft>
                <a:spcPts val="0"/>
              </a:spcAft>
            </a:pPr>
            <a:r>
              <a:rPr lang="bn-BD" sz="3200" dirty="0">
                <a:solidFill>
                  <a:schemeClr val="tx1"/>
                </a:solidFill>
                <a:latin typeface="NikoshBAN" panose="02000000000000000000" pitchFamily="2" charset="0"/>
                <a:cs typeface="NikoshBAN" panose="02000000000000000000" pitchFamily="2" charset="0"/>
              </a:rPr>
              <a:t>২৫ ফেব্রুয়ারি</a:t>
            </a:r>
          </a:p>
        </p:txBody>
      </p:sp>
      <p:sp>
        <p:nvSpPr>
          <p:cNvPr id="12" name="TextBox 11"/>
          <p:cNvSpPr txBox="1"/>
          <p:nvPr/>
        </p:nvSpPr>
        <p:spPr>
          <a:xfrm>
            <a:off x="5427406" y="4442569"/>
            <a:ext cx="1610659" cy="523220"/>
          </a:xfrm>
          <a:prstGeom prst="rect">
            <a:avLst/>
          </a:prstGeom>
          <a:noFill/>
        </p:spPr>
        <p:txBody>
          <a:bodyPr wrap="square" rtlCol="0">
            <a:spAutoFit/>
          </a:bodyPr>
          <a:lstStyle/>
          <a:p>
            <a:pPr algn="ctr"/>
            <a:r>
              <a:rPr lang="bn-BD" sz="2800" b="1" dirty="0">
                <a:latin typeface="NikoshBAN" panose="02000000000000000000" pitchFamily="2" charset="0"/>
                <a:cs typeface="NikoshBAN" panose="02000000000000000000" pitchFamily="2" charset="0"/>
              </a:rPr>
              <a:t>সুনির্মল বসু</a:t>
            </a:r>
            <a:endParaRPr lang="en-US" sz="2800" b="1" dirty="0">
              <a:latin typeface="NikoshBAN" panose="02000000000000000000" pitchFamily="2" charset="0"/>
              <a:cs typeface="NikoshBAN" panose="02000000000000000000" pitchFamily="2" charset="0"/>
            </a:endParaRPr>
          </a:p>
        </p:txBody>
      </p:sp>
      <p:sp>
        <p:nvSpPr>
          <p:cNvPr id="13" name="TextBox 12"/>
          <p:cNvSpPr txBox="1"/>
          <p:nvPr/>
        </p:nvSpPr>
        <p:spPr>
          <a:xfrm>
            <a:off x="1410913" y="705908"/>
            <a:ext cx="3159553" cy="783193"/>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40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কবি</a:t>
            </a:r>
            <a:r>
              <a:rPr lang="en-US" sz="4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পরিচিতি</a:t>
            </a:r>
            <a:r>
              <a:rPr lang="en-US" sz="4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1285" y="2934169"/>
            <a:ext cx="1503781" cy="13818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Freeform 15"/>
          <p:cNvSpPr/>
          <p:nvPr/>
        </p:nvSpPr>
        <p:spPr>
          <a:xfrm>
            <a:off x="7167245" y="4097001"/>
            <a:ext cx="2286000" cy="2286000"/>
          </a:xfrm>
          <a:custGeom>
            <a:avLst/>
            <a:gdLst>
              <a:gd name="connsiteX0" fmla="*/ 0 w 2153141"/>
              <a:gd name="connsiteY0" fmla="*/ 1051563 h 2103126"/>
              <a:gd name="connsiteX1" fmla="*/ 1076571 w 2153141"/>
              <a:gd name="connsiteY1" fmla="*/ 0 h 2103126"/>
              <a:gd name="connsiteX2" fmla="*/ 2153142 w 2153141"/>
              <a:gd name="connsiteY2" fmla="*/ 1051563 h 2103126"/>
              <a:gd name="connsiteX3" fmla="*/ 1076571 w 2153141"/>
              <a:gd name="connsiteY3" fmla="*/ 2103126 h 2103126"/>
              <a:gd name="connsiteX4" fmla="*/ 0 w 2153141"/>
              <a:gd name="connsiteY4" fmla="*/ 1051563 h 210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141" h="2103126">
                <a:moveTo>
                  <a:pt x="0" y="1051563"/>
                </a:moveTo>
                <a:cubicBezTo>
                  <a:pt x="0" y="470801"/>
                  <a:pt x="481997" y="0"/>
                  <a:pt x="1076571" y="0"/>
                </a:cubicBezTo>
                <a:cubicBezTo>
                  <a:pt x="1671145" y="0"/>
                  <a:pt x="2153142" y="470801"/>
                  <a:pt x="2153142" y="1051563"/>
                </a:cubicBezTo>
                <a:cubicBezTo>
                  <a:pt x="2153142" y="1632325"/>
                  <a:pt x="1671145" y="2103126"/>
                  <a:pt x="1076571" y="2103126"/>
                </a:cubicBezTo>
                <a:cubicBezTo>
                  <a:pt x="481997" y="2103126"/>
                  <a:pt x="0" y="1632325"/>
                  <a:pt x="0" y="1051563"/>
                </a:cubicBezTo>
                <a:close/>
              </a:path>
            </a:pathLst>
          </a:custGeom>
        </p:spPr>
        <p:style>
          <a:lnRef idx="2">
            <a:schemeClr val="dk1"/>
          </a:lnRef>
          <a:fillRef idx="1">
            <a:schemeClr val="lt1"/>
          </a:fillRef>
          <a:effectRef idx="0">
            <a:schemeClr val="dk1"/>
          </a:effectRef>
          <a:fontRef idx="minor">
            <a:schemeClr val="dk1"/>
          </a:fontRef>
        </p:style>
        <p:txBody>
          <a:bodyPr spcFirstLastPara="0" vert="horz" wrap="none" lIns="355960" tIns="348636" rIns="355960" bIns="348636" numCol="1" spcCol="1270" anchor="ctr" anchorCtr="0">
            <a:noAutofit/>
          </a:bodyPr>
          <a:lstStyle/>
          <a:p>
            <a:pPr lvl="0" algn="ctr" defTabSz="1422400">
              <a:lnSpc>
                <a:spcPct val="70000"/>
              </a:lnSpc>
              <a:spcBef>
                <a:spcPct val="0"/>
              </a:spcBef>
              <a:spcAft>
                <a:spcPts val="0"/>
              </a:spcAft>
            </a:pPr>
            <a:r>
              <a:rPr lang="en-US" sz="3600" b="1" dirty="0" err="1">
                <a:solidFill>
                  <a:schemeClr val="tx1"/>
                </a:solidFill>
                <a:latin typeface="NikoshBAN" panose="02000000000000000000" pitchFamily="2" charset="0"/>
                <a:cs typeface="NikoshBAN" panose="02000000000000000000" pitchFamily="2" charset="0"/>
              </a:rPr>
              <a:t>পুরস্কারঃ</a:t>
            </a:r>
            <a:r>
              <a:rPr lang="bn-BD" sz="3600" kern="1200" dirty="0">
                <a:solidFill>
                  <a:schemeClr val="tx1"/>
                </a:solidFill>
                <a:latin typeface="NikoshBAN" panose="02000000000000000000" pitchFamily="2" charset="0"/>
                <a:cs typeface="NikoshBAN" panose="02000000000000000000" pitchFamily="2" charset="0"/>
              </a:rPr>
              <a:t> </a:t>
            </a:r>
            <a:endParaRPr lang="bn-BD" sz="800" kern="1200" dirty="0">
              <a:solidFill>
                <a:schemeClr val="tx1"/>
              </a:solidFill>
              <a:latin typeface="NikoshBAN" panose="02000000000000000000" pitchFamily="2" charset="0"/>
              <a:cs typeface="NikoshBAN" panose="02000000000000000000" pitchFamily="2" charset="0"/>
            </a:endParaRPr>
          </a:p>
          <a:p>
            <a:pPr lvl="0" algn="ctr" defTabSz="1422400">
              <a:lnSpc>
                <a:spcPct val="70000"/>
              </a:lnSpc>
              <a:spcBef>
                <a:spcPct val="0"/>
              </a:spcBef>
              <a:spcAft>
                <a:spcPts val="0"/>
              </a:spcAft>
            </a:pPr>
            <a:endParaRPr lang="bn-BD" sz="800" kern="1200" dirty="0">
              <a:solidFill>
                <a:schemeClr val="tx1"/>
              </a:solidFill>
              <a:latin typeface="NikoshBAN" panose="02000000000000000000" pitchFamily="2" charset="0"/>
              <a:cs typeface="NikoshBAN" panose="02000000000000000000" pitchFamily="2" charset="0"/>
            </a:endParaRPr>
          </a:p>
          <a:p>
            <a:pPr lvl="0" algn="ctr" defTabSz="1422400">
              <a:lnSpc>
                <a:spcPct val="70000"/>
              </a:lnSpc>
              <a:spcBef>
                <a:spcPct val="0"/>
              </a:spcBef>
              <a:spcAft>
                <a:spcPts val="0"/>
              </a:spcAft>
            </a:pPr>
            <a:endParaRPr lang="bn-BD" sz="800" kern="1200" dirty="0">
              <a:solidFill>
                <a:schemeClr val="tx1"/>
              </a:solidFill>
              <a:latin typeface="NikoshBAN" panose="02000000000000000000" pitchFamily="2" charset="0"/>
              <a:cs typeface="NikoshBAN" panose="02000000000000000000" pitchFamily="2" charset="0"/>
            </a:endParaRPr>
          </a:p>
          <a:p>
            <a:pPr lvl="0" algn="ctr" defTabSz="1422400">
              <a:lnSpc>
                <a:spcPct val="70000"/>
              </a:lnSpc>
              <a:spcBef>
                <a:spcPct val="0"/>
              </a:spcBef>
              <a:spcAft>
                <a:spcPts val="0"/>
              </a:spcAft>
            </a:pPr>
            <a:r>
              <a:rPr lang="bn-BD" sz="2800" kern="1200" dirty="0">
                <a:solidFill>
                  <a:schemeClr val="tx1"/>
                </a:solidFill>
                <a:latin typeface="NikoshBAN" panose="02000000000000000000" pitchFamily="2" charset="0"/>
                <a:cs typeface="NikoshBAN" panose="02000000000000000000" pitchFamily="2" charset="0"/>
              </a:rPr>
              <a:t> </a:t>
            </a:r>
            <a:r>
              <a:rPr lang="en-US" sz="2800" b="1" kern="1200" dirty="0">
                <a:solidFill>
                  <a:schemeClr val="tx1"/>
                </a:solidFill>
                <a:latin typeface="NikoshBAN" panose="02000000000000000000" pitchFamily="2" charset="0"/>
                <a:cs typeface="NikoshBAN" panose="02000000000000000000" pitchFamily="2" charset="0"/>
              </a:rPr>
              <a:t>১৯৫৬ </a:t>
            </a:r>
            <a:r>
              <a:rPr lang="en-US" sz="2800" b="1" kern="1200" dirty="0" err="1">
                <a:solidFill>
                  <a:schemeClr val="tx1"/>
                </a:solidFill>
                <a:latin typeface="NikoshBAN" panose="02000000000000000000" pitchFamily="2" charset="0"/>
                <a:cs typeface="NikoshBAN" panose="02000000000000000000" pitchFamily="2" charset="0"/>
              </a:rPr>
              <a:t>সালে</a:t>
            </a:r>
            <a:r>
              <a:rPr lang="en-US" sz="2800" b="1" kern="1200" dirty="0">
                <a:solidFill>
                  <a:schemeClr val="tx1"/>
                </a:solidFill>
                <a:latin typeface="NikoshBAN" panose="02000000000000000000" pitchFamily="2" charset="0"/>
                <a:cs typeface="NikoshBAN" panose="02000000000000000000" pitchFamily="2" charset="0"/>
              </a:rPr>
              <a:t> </a:t>
            </a:r>
            <a:r>
              <a:rPr lang="en-US" sz="2800" b="1" kern="1200" dirty="0" err="1">
                <a:solidFill>
                  <a:schemeClr val="tx1"/>
                </a:solidFill>
                <a:latin typeface="NikoshBAN" panose="02000000000000000000" pitchFamily="2" charset="0"/>
                <a:cs typeface="NikoshBAN" panose="02000000000000000000" pitchFamily="2" charset="0"/>
              </a:rPr>
              <a:t>তিনি</a:t>
            </a:r>
            <a:r>
              <a:rPr lang="en-US" sz="2800" b="1" kern="1200" dirty="0">
                <a:solidFill>
                  <a:schemeClr val="tx1"/>
                </a:solidFill>
                <a:latin typeface="NikoshBAN" panose="02000000000000000000" pitchFamily="2" charset="0"/>
                <a:cs typeface="NikoshBAN" panose="02000000000000000000" pitchFamily="2" charset="0"/>
              </a:rPr>
              <a:t> </a:t>
            </a:r>
          </a:p>
          <a:p>
            <a:pPr lvl="0" algn="ctr" defTabSz="1422400">
              <a:lnSpc>
                <a:spcPct val="70000"/>
              </a:lnSpc>
              <a:spcBef>
                <a:spcPct val="0"/>
              </a:spcBef>
              <a:spcAft>
                <a:spcPts val="0"/>
              </a:spcAft>
            </a:pPr>
            <a:r>
              <a:rPr lang="en-US" sz="2800" b="1" dirty="0" err="1">
                <a:solidFill>
                  <a:schemeClr val="tx1"/>
                </a:solidFill>
                <a:latin typeface="NikoshBAN" panose="02000000000000000000" pitchFamily="2" charset="0"/>
                <a:cs typeface="NikoshBAN" panose="02000000000000000000" pitchFamily="2" charset="0"/>
              </a:rPr>
              <a:t>ভুবনেশ্বরী</a:t>
            </a:r>
            <a:r>
              <a:rPr lang="en-US" sz="2800" b="1" dirty="0">
                <a:solidFill>
                  <a:schemeClr val="tx1"/>
                </a:solidFill>
                <a:latin typeface="NikoshBAN" panose="02000000000000000000" pitchFamily="2" charset="0"/>
                <a:cs typeface="NikoshBAN" panose="02000000000000000000" pitchFamily="2" charset="0"/>
              </a:rPr>
              <a:t> </a:t>
            </a:r>
          </a:p>
          <a:p>
            <a:pPr lvl="0" algn="ctr" defTabSz="1422400">
              <a:lnSpc>
                <a:spcPct val="70000"/>
              </a:lnSpc>
              <a:spcBef>
                <a:spcPct val="0"/>
              </a:spcBef>
              <a:spcAft>
                <a:spcPts val="0"/>
              </a:spcAft>
            </a:pPr>
            <a:r>
              <a:rPr lang="en-US" sz="2800" b="1" kern="1200" dirty="0" err="1">
                <a:solidFill>
                  <a:schemeClr val="tx1"/>
                </a:solidFill>
                <a:latin typeface="NikoshBAN" panose="02000000000000000000" pitchFamily="2" charset="0"/>
                <a:cs typeface="NikoshBAN" panose="02000000000000000000" pitchFamily="2" charset="0"/>
              </a:rPr>
              <a:t>পদক</a:t>
            </a:r>
            <a:r>
              <a:rPr lang="en-US" sz="2800" b="1" kern="1200" dirty="0">
                <a:solidFill>
                  <a:schemeClr val="tx1"/>
                </a:solidFill>
                <a:latin typeface="NikoshBAN" panose="02000000000000000000" pitchFamily="2" charset="0"/>
                <a:cs typeface="NikoshBAN" panose="02000000000000000000" pitchFamily="2" charset="0"/>
              </a:rPr>
              <a:t> </a:t>
            </a:r>
            <a:r>
              <a:rPr lang="en-US" sz="2800" b="1" kern="1200" dirty="0" err="1">
                <a:solidFill>
                  <a:schemeClr val="tx1"/>
                </a:solidFill>
                <a:latin typeface="NikoshBAN" panose="02000000000000000000" pitchFamily="2" charset="0"/>
                <a:cs typeface="NikoshBAN" panose="02000000000000000000" pitchFamily="2" charset="0"/>
              </a:rPr>
              <a:t>পান</a:t>
            </a:r>
            <a:endParaRPr lang="bn-BD" sz="3600" b="1" kern="1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643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barn(inVertical)">
                                      <p:cBhvr>
                                        <p:cTn id="33" dur="500"/>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ppt_x"/>
                                          </p:val>
                                        </p:tav>
                                        <p:tav tm="100000">
                                          <p:val>
                                            <p:strVal val="#ppt_x"/>
                                          </p:val>
                                        </p:tav>
                                      </p:tavLst>
                                    </p:anim>
                                    <p:anim calcmode="lin" valueType="num">
                                      <p:cBhvr additive="base">
                                        <p:cTn id="39" dur="500" fill="hold"/>
                                        <p:tgtEl>
                                          <p:spTgt spid="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ppt_x"/>
                                          </p:val>
                                        </p:tav>
                                        <p:tav tm="100000">
                                          <p:val>
                                            <p:strVal val="#ppt_x"/>
                                          </p:val>
                                        </p:tav>
                                      </p:tavLst>
                                    </p:anim>
                                    <p:anim calcmode="lin" valueType="num">
                                      <p:cBhvr additive="base">
                                        <p:cTn id="43" dur="500" fill="hold"/>
                                        <p:tgtEl>
                                          <p:spTgt spid="5"/>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5">
                                            <p:txEl>
                                              <p:pRg st="2" end="2"/>
                                            </p:txEl>
                                          </p:spTgt>
                                        </p:tgtEl>
                                        <p:attrNameLst>
                                          <p:attrName>style.visibility</p:attrName>
                                        </p:attrNameLst>
                                      </p:cBhvr>
                                      <p:to>
                                        <p:strVal val="visible"/>
                                      </p:to>
                                    </p:set>
                                    <p:anim calcmode="lin" valueType="num">
                                      <p:cBhvr additive="base">
                                        <p:cTn id="46"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5">
                                            <p:txEl>
                                              <p:pRg st="5" end="5"/>
                                            </p:txEl>
                                          </p:spTgt>
                                        </p:tgtEl>
                                        <p:attrNameLst>
                                          <p:attrName>style.visibility</p:attrName>
                                        </p:attrNameLst>
                                      </p:cBhvr>
                                      <p:to>
                                        <p:strVal val="visible"/>
                                      </p:to>
                                    </p:set>
                                    <p:animEffect transition="in" filter="barn(inVertical)">
                                      <p:cBhvr>
                                        <p:cTn id="52" dur="500"/>
                                        <p:tgtEl>
                                          <p:spTgt spid="5">
                                            <p:txEl>
                                              <p:pRg st="5" end="5"/>
                                            </p:txEl>
                                          </p:spTgt>
                                        </p:tgtEl>
                                      </p:cBhvr>
                                    </p:animEffect>
                                  </p:childTnLst>
                                </p:cTn>
                              </p:par>
                              <p:par>
                                <p:cTn id="53" presetID="16" presetClass="entr" presetSubtype="21" fill="hold" nodeType="withEffect">
                                  <p:stCondLst>
                                    <p:cond delay="0"/>
                                  </p:stCondLst>
                                  <p:childTnLst>
                                    <p:set>
                                      <p:cBhvr>
                                        <p:cTn id="54" dur="1" fill="hold">
                                          <p:stCondLst>
                                            <p:cond delay="0"/>
                                          </p:stCondLst>
                                        </p:cTn>
                                        <p:tgtEl>
                                          <p:spTgt spid="5">
                                            <p:txEl>
                                              <p:pRg st="6" end="6"/>
                                            </p:txEl>
                                          </p:spTgt>
                                        </p:tgtEl>
                                        <p:attrNameLst>
                                          <p:attrName>style.visibility</p:attrName>
                                        </p:attrNameLst>
                                      </p:cBhvr>
                                      <p:to>
                                        <p:strVal val="visible"/>
                                      </p:to>
                                    </p:set>
                                    <p:animEffect transition="in" filter="barn(inVertical)">
                                      <p:cBhvr>
                                        <p:cTn id="55" dur="500"/>
                                        <p:tgtEl>
                                          <p:spTgt spid="5">
                                            <p:txEl>
                                              <p:pRg st="6" end="6"/>
                                            </p:txEl>
                                          </p:spTgt>
                                        </p:tgtEl>
                                      </p:cBhvr>
                                    </p:animEffect>
                                  </p:childTnLst>
                                </p:cTn>
                              </p:par>
                              <p:par>
                                <p:cTn id="56" presetID="16" presetClass="entr" presetSubtype="21" fill="hold" nodeType="withEffect">
                                  <p:stCondLst>
                                    <p:cond delay="0"/>
                                  </p:stCondLst>
                                  <p:childTnLst>
                                    <p:set>
                                      <p:cBhvr>
                                        <p:cTn id="57" dur="1" fill="hold">
                                          <p:stCondLst>
                                            <p:cond delay="0"/>
                                          </p:stCondLst>
                                        </p:cTn>
                                        <p:tgtEl>
                                          <p:spTgt spid="5">
                                            <p:txEl>
                                              <p:pRg st="7" end="7"/>
                                            </p:txEl>
                                          </p:spTgt>
                                        </p:tgtEl>
                                        <p:attrNameLst>
                                          <p:attrName>style.visibility</p:attrName>
                                        </p:attrNameLst>
                                      </p:cBhvr>
                                      <p:to>
                                        <p:strVal val="visible"/>
                                      </p:to>
                                    </p:set>
                                    <p:animEffect transition="in" filter="barn(inVertical)">
                                      <p:cBhvr>
                                        <p:cTn id="58" dur="500"/>
                                        <p:tgtEl>
                                          <p:spTgt spid="5">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ppt_x"/>
                                          </p:val>
                                        </p:tav>
                                        <p:tav tm="100000">
                                          <p:val>
                                            <p:strVal val="#ppt_x"/>
                                          </p:val>
                                        </p:tav>
                                      </p:tavLst>
                                    </p:anim>
                                    <p:anim calcmode="lin" valueType="num">
                                      <p:cBhvr additive="base">
                                        <p:cTn id="64" dur="500" fill="hold"/>
                                        <p:tgtEl>
                                          <p:spTgt spid="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6">
                                            <p:txEl>
                                              <p:pRg st="0" end="0"/>
                                            </p:txEl>
                                          </p:spTgt>
                                        </p:tgtEl>
                                        <p:attrNameLst>
                                          <p:attrName>style.visibility</p:attrName>
                                        </p:attrNameLst>
                                      </p:cBhvr>
                                      <p:to>
                                        <p:strVal val="visible"/>
                                      </p:to>
                                    </p:set>
                                    <p:anim calcmode="lin" valueType="num">
                                      <p:cBhvr additive="base">
                                        <p:cTn id="71"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16">
                                            <p:txEl>
                                              <p:pRg st="3" end="3"/>
                                            </p:txEl>
                                          </p:spTgt>
                                        </p:tgtEl>
                                        <p:attrNameLst>
                                          <p:attrName>style.visibility</p:attrName>
                                        </p:attrNameLst>
                                      </p:cBhvr>
                                      <p:to>
                                        <p:strVal val="visible"/>
                                      </p:to>
                                    </p:set>
                                    <p:animEffect transition="in" filter="barn(inVertical)">
                                      <p:cBhvr>
                                        <p:cTn id="77" dur="500"/>
                                        <p:tgtEl>
                                          <p:spTgt spid="16">
                                            <p:txEl>
                                              <p:pRg st="3" end="3"/>
                                            </p:txEl>
                                          </p:spTgt>
                                        </p:tgtEl>
                                      </p:cBhvr>
                                    </p:animEffect>
                                  </p:childTnLst>
                                </p:cTn>
                              </p:par>
                              <p:par>
                                <p:cTn id="78" presetID="16" presetClass="entr" presetSubtype="21" fill="hold" nodeType="withEffect">
                                  <p:stCondLst>
                                    <p:cond delay="0"/>
                                  </p:stCondLst>
                                  <p:childTnLst>
                                    <p:set>
                                      <p:cBhvr>
                                        <p:cTn id="79" dur="1" fill="hold">
                                          <p:stCondLst>
                                            <p:cond delay="0"/>
                                          </p:stCondLst>
                                        </p:cTn>
                                        <p:tgtEl>
                                          <p:spTgt spid="16">
                                            <p:txEl>
                                              <p:pRg st="4" end="4"/>
                                            </p:txEl>
                                          </p:spTgt>
                                        </p:tgtEl>
                                        <p:attrNameLst>
                                          <p:attrName>style.visibility</p:attrName>
                                        </p:attrNameLst>
                                      </p:cBhvr>
                                      <p:to>
                                        <p:strVal val="visible"/>
                                      </p:to>
                                    </p:set>
                                    <p:animEffect transition="in" filter="barn(inVertical)">
                                      <p:cBhvr>
                                        <p:cTn id="80" dur="500"/>
                                        <p:tgtEl>
                                          <p:spTgt spid="16">
                                            <p:txEl>
                                              <p:pRg st="4" end="4"/>
                                            </p:txEl>
                                          </p:spTgt>
                                        </p:tgtEl>
                                      </p:cBhvr>
                                    </p:animEffect>
                                  </p:childTnLst>
                                </p:cTn>
                              </p:par>
                              <p:par>
                                <p:cTn id="81" presetID="16" presetClass="entr" presetSubtype="21" fill="hold" nodeType="withEffect">
                                  <p:stCondLst>
                                    <p:cond delay="0"/>
                                  </p:stCondLst>
                                  <p:childTnLst>
                                    <p:set>
                                      <p:cBhvr>
                                        <p:cTn id="82" dur="1" fill="hold">
                                          <p:stCondLst>
                                            <p:cond delay="0"/>
                                          </p:stCondLst>
                                        </p:cTn>
                                        <p:tgtEl>
                                          <p:spTgt spid="16">
                                            <p:txEl>
                                              <p:pRg st="5" end="5"/>
                                            </p:txEl>
                                          </p:spTgt>
                                        </p:tgtEl>
                                        <p:attrNameLst>
                                          <p:attrName>style.visibility</p:attrName>
                                        </p:attrNameLst>
                                      </p:cBhvr>
                                      <p:to>
                                        <p:strVal val="visible"/>
                                      </p:to>
                                    </p:set>
                                    <p:animEffect transition="in" filter="barn(inVertical)">
                                      <p:cBhvr>
                                        <p:cTn id="83" dur="500"/>
                                        <p:tgtEl>
                                          <p:spTgt spid="16">
                                            <p:txEl>
                                              <p:pRg st="5" end="5"/>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9"/>
                                        </p:tgtEl>
                                        <p:attrNameLst>
                                          <p:attrName>style.visibility</p:attrName>
                                        </p:attrNameLst>
                                      </p:cBhvr>
                                      <p:to>
                                        <p:strVal val="visible"/>
                                      </p:to>
                                    </p:set>
                                    <p:anim calcmode="lin" valueType="num">
                                      <p:cBhvr additive="base">
                                        <p:cTn id="92" dur="500" fill="hold"/>
                                        <p:tgtEl>
                                          <p:spTgt spid="9"/>
                                        </p:tgtEl>
                                        <p:attrNameLst>
                                          <p:attrName>ppt_x</p:attrName>
                                        </p:attrNameLst>
                                      </p:cBhvr>
                                      <p:tavLst>
                                        <p:tav tm="0">
                                          <p:val>
                                            <p:strVal val="#ppt_x"/>
                                          </p:val>
                                        </p:tav>
                                        <p:tav tm="100000">
                                          <p:val>
                                            <p:strVal val="#ppt_x"/>
                                          </p:val>
                                        </p:tav>
                                      </p:tavLst>
                                    </p:anim>
                                    <p:anim calcmode="lin" valueType="num">
                                      <p:cBhvr additive="base">
                                        <p:cTn id="93" dur="500" fill="hold"/>
                                        <p:tgtEl>
                                          <p:spTgt spid="9"/>
                                        </p:tgtEl>
                                        <p:attrNameLst>
                                          <p:attrName>ppt_y</p:attrName>
                                        </p:attrNameLst>
                                      </p:cBhvr>
                                      <p:tavLst>
                                        <p:tav tm="0">
                                          <p:val>
                                            <p:strVal val="1+#ppt_h/2"/>
                                          </p:val>
                                        </p:tav>
                                        <p:tav tm="100000">
                                          <p:val>
                                            <p:strVal val="#ppt_y"/>
                                          </p:val>
                                        </p:tav>
                                      </p:tavLst>
                                    </p:anim>
                                  </p:childTnLst>
                                </p:cTn>
                              </p:par>
                              <p:par>
                                <p:cTn id="94" presetID="2" presetClass="entr" presetSubtype="4" fill="hold" nodeType="withEffect">
                                  <p:stCondLst>
                                    <p:cond delay="0"/>
                                  </p:stCondLst>
                                  <p:childTnLst>
                                    <p:set>
                                      <p:cBhvr>
                                        <p:cTn id="95" dur="1" fill="hold">
                                          <p:stCondLst>
                                            <p:cond delay="0"/>
                                          </p:stCondLst>
                                        </p:cTn>
                                        <p:tgtEl>
                                          <p:spTgt spid="9">
                                            <p:txEl>
                                              <p:pRg st="0" end="0"/>
                                            </p:txEl>
                                          </p:spTgt>
                                        </p:tgtEl>
                                        <p:attrNameLst>
                                          <p:attrName>style.visibility</p:attrName>
                                        </p:attrNameLst>
                                      </p:cBhvr>
                                      <p:to>
                                        <p:strVal val="visible"/>
                                      </p:to>
                                    </p:set>
                                    <p:anim calcmode="lin" valueType="num">
                                      <p:cBhvr additive="base">
                                        <p:cTn id="9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9">
                                            <p:txEl>
                                              <p:pRg st="1" end="1"/>
                                            </p:txEl>
                                          </p:spTgt>
                                        </p:tgtEl>
                                        <p:attrNameLst>
                                          <p:attrName>style.visibility</p:attrName>
                                        </p:attrNameLst>
                                      </p:cBhvr>
                                      <p:to>
                                        <p:strVal val="visible"/>
                                      </p:to>
                                    </p:set>
                                    <p:animEffect transition="in" filter="barn(inVertical)">
                                      <p:cBhvr>
                                        <p:cTn id="102" dur="500"/>
                                        <p:tgtEl>
                                          <p:spTgt spid="9">
                                            <p:txEl>
                                              <p:pRg st="1" end="1"/>
                                            </p:txEl>
                                          </p:spTgt>
                                        </p:tgtEl>
                                      </p:cBhvr>
                                    </p:animEffect>
                                  </p:childTnLst>
                                </p:cTn>
                              </p:par>
                              <p:par>
                                <p:cTn id="103" presetID="16" presetClass="entr" presetSubtype="21" fill="hold" nodeType="withEffect">
                                  <p:stCondLst>
                                    <p:cond delay="0"/>
                                  </p:stCondLst>
                                  <p:childTnLst>
                                    <p:set>
                                      <p:cBhvr>
                                        <p:cTn id="104" dur="1" fill="hold">
                                          <p:stCondLst>
                                            <p:cond delay="0"/>
                                          </p:stCondLst>
                                        </p:cTn>
                                        <p:tgtEl>
                                          <p:spTgt spid="9">
                                            <p:txEl>
                                              <p:pRg st="2" end="2"/>
                                            </p:txEl>
                                          </p:spTgt>
                                        </p:tgtEl>
                                        <p:attrNameLst>
                                          <p:attrName>style.visibility</p:attrName>
                                        </p:attrNameLst>
                                      </p:cBhvr>
                                      <p:to>
                                        <p:strVal val="visible"/>
                                      </p:to>
                                    </p:set>
                                    <p:animEffect transition="in" filter="barn(inVertical)">
                                      <p:cBhvr>
                                        <p:cTn id="105" dur="500"/>
                                        <p:tgtEl>
                                          <p:spTgt spid="9">
                                            <p:txEl>
                                              <p:pRg st="2" end="2"/>
                                            </p:txEl>
                                          </p:spTgt>
                                        </p:tgtEl>
                                      </p:cBhvr>
                                    </p:animEffect>
                                  </p:childTnLst>
                                </p:cTn>
                              </p:par>
                              <p:par>
                                <p:cTn id="106" presetID="16" presetClass="entr" presetSubtype="21" fill="hold" nodeType="withEffect">
                                  <p:stCondLst>
                                    <p:cond delay="0"/>
                                  </p:stCondLst>
                                  <p:childTnLst>
                                    <p:set>
                                      <p:cBhvr>
                                        <p:cTn id="107" dur="1" fill="hold">
                                          <p:stCondLst>
                                            <p:cond delay="0"/>
                                          </p:stCondLst>
                                        </p:cTn>
                                        <p:tgtEl>
                                          <p:spTgt spid="9">
                                            <p:txEl>
                                              <p:pRg st="3" end="3"/>
                                            </p:txEl>
                                          </p:spTgt>
                                        </p:tgtEl>
                                        <p:attrNameLst>
                                          <p:attrName>style.visibility</p:attrName>
                                        </p:attrNameLst>
                                      </p:cBhvr>
                                      <p:to>
                                        <p:strVal val="visible"/>
                                      </p:to>
                                    </p:set>
                                    <p:animEffect transition="in" filter="barn(inVertical)">
                                      <p:cBhvr>
                                        <p:cTn id="108" dur="500"/>
                                        <p:tgtEl>
                                          <p:spTgt spid="9">
                                            <p:txEl>
                                              <p:pRg st="3" end="3"/>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10"/>
                                        </p:tgtEl>
                                        <p:attrNameLst>
                                          <p:attrName>style.visibility</p:attrName>
                                        </p:attrNameLst>
                                      </p:cBhvr>
                                      <p:to>
                                        <p:strVal val="visible"/>
                                      </p:to>
                                    </p:set>
                                    <p:anim calcmode="lin" valueType="num">
                                      <p:cBhvr additive="base">
                                        <p:cTn id="113" dur="500" fill="hold"/>
                                        <p:tgtEl>
                                          <p:spTgt spid="10"/>
                                        </p:tgtEl>
                                        <p:attrNameLst>
                                          <p:attrName>ppt_x</p:attrName>
                                        </p:attrNameLst>
                                      </p:cBhvr>
                                      <p:tavLst>
                                        <p:tav tm="0">
                                          <p:val>
                                            <p:strVal val="#ppt_x"/>
                                          </p:val>
                                        </p:tav>
                                        <p:tav tm="100000">
                                          <p:val>
                                            <p:strVal val="#ppt_x"/>
                                          </p:val>
                                        </p:tav>
                                      </p:tavLst>
                                    </p:anim>
                                    <p:anim calcmode="lin" valueType="num">
                                      <p:cBhvr additive="base">
                                        <p:cTn id="114" dur="500" fill="hold"/>
                                        <p:tgtEl>
                                          <p:spTgt spid="10"/>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11"/>
                                        </p:tgtEl>
                                        <p:attrNameLst>
                                          <p:attrName>style.visibility</p:attrName>
                                        </p:attrNameLst>
                                      </p:cBhvr>
                                      <p:to>
                                        <p:strVal val="visible"/>
                                      </p:to>
                                    </p:set>
                                    <p:anim calcmode="lin" valueType="num">
                                      <p:cBhvr additive="base">
                                        <p:cTn id="117" dur="500" fill="hold"/>
                                        <p:tgtEl>
                                          <p:spTgt spid="11"/>
                                        </p:tgtEl>
                                        <p:attrNameLst>
                                          <p:attrName>ppt_x</p:attrName>
                                        </p:attrNameLst>
                                      </p:cBhvr>
                                      <p:tavLst>
                                        <p:tav tm="0">
                                          <p:val>
                                            <p:strVal val="#ppt_x"/>
                                          </p:val>
                                        </p:tav>
                                        <p:tav tm="100000">
                                          <p:val>
                                            <p:strVal val="#ppt_x"/>
                                          </p:val>
                                        </p:tav>
                                      </p:tavLst>
                                    </p:anim>
                                    <p:anim calcmode="lin" valueType="num">
                                      <p:cBhvr additive="base">
                                        <p:cTn id="118" dur="500" fill="hold"/>
                                        <p:tgtEl>
                                          <p:spTgt spid="11"/>
                                        </p:tgtEl>
                                        <p:attrNameLst>
                                          <p:attrName>ppt_y</p:attrName>
                                        </p:attrNameLst>
                                      </p:cBhvr>
                                      <p:tavLst>
                                        <p:tav tm="0">
                                          <p:val>
                                            <p:strVal val="1+#ppt_h/2"/>
                                          </p:val>
                                        </p:tav>
                                        <p:tav tm="100000">
                                          <p:val>
                                            <p:strVal val="#ppt_y"/>
                                          </p:val>
                                        </p:tav>
                                      </p:tavLst>
                                    </p:anim>
                                  </p:childTnLst>
                                </p:cTn>
                              </p:par>
                              <p:par>
                                <p:cTn id="119" presetID="2" presetClass="entr" presetSubtype="4" fill="hold" nodeType="withEffect">
                                  <p:stCondLst>
                                    <p:cond delay="0"/>
                                  </p:stCondLst>
                                  <p:childTnLst>
                                    <p:set>
                                      <p:cBhvr>
                                        <p:cTn id="120" dur="1" fill="hold">
                                          <p:stCondLst>
                                            <p:cond delay="0"/>
                                          </p:stCondLst>
                                        </p:cTn>
                                        <p:tgtEl>
                                          <p:spTgt spid="11">
                                            <p:txEl>
                                              <p:pRg st="0" end="0"/>
                                            </p:txEl>
                                          </p:spTgt>
                                        </p:tgtEl>
                                        <p:attrNameLst>
                                          <p:attrName>style.visibility</p:attrName>
                                        </p:attrNameLst>
                                      </p:cBhvr>
                                      <p:to>
                                        <p:strVal val="visible"/>
                                      </p:to>
                                    </p:set>
                                    <p:anim calcmode="lin" valueType="num">
                                      <p:cBhvr additive="base">
                                        <p:cTn id="12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nodeType="clickEffect">
                                  <p:stCondLst>
                                    <p:cond delay="0"/>
                                  </p:stCondLst>
                                  <p:childTnLst>
                                    <p:set>
                                      <p:cBhvr>
                                        <p:cTn id="126" dur="1" fill="hold">
                                          <p:stCondLst>
                                            <p:cond delay="0"/>
                                          </p:stCondLst>
                                        </p:cTn>
                                        <p:tgtEl>
                                          <p:spTgt spid="11">
                                            <p:txEl>
                                              <p:pRg st="1" end="1"/>
                                            </p:txEl>
                                          </p:spTgt>
                                        </p:tgtEl>
                                        <p:attrNameLst>
                                          <p:attrName>style.visibility</p:attrName>
                                        </p:attrNameLst>
                                      </p:cBhvr>
                                      <p:to>
                                        <p:strVal val="visible"/>
                                      </p:to>
                                    </p:set>
                                    <p:animEffect transition="in" filter="barn(inVertical)">
                                      <p:cBhvr>
                                        <p:cTn id="127" dur="500"/>
                                        <p:tgtEl>
                                          <p:spTgt spid="11">
                                            <p:txEl>
                                              <p:pRg st="1" end="1"/>
                                            </p:txEl>
                                          </p:spTgt>
                                        </p:tgtEl>
                                      </p:cBhvr>
                                    </p:animEffect>
                                  </p:childTnLst>
                                </p:cTn>
                              </p:par>
                              <p:par>
                                <p:cTn id="128" presetID="16" presetClass="entr" presetSubtype="21" fill="hold" nodeType="withEffect">
                                  <p:stCondLst>
                                    <p:cond delay="0"/>
                                  </p:stCondLst>
                                  <p:childTnLst>
                                    <p:set>
                                      <p:cBhvr>
                                        <p:cTn id="129" dur="1" fill="hold">
                                          <p:stCondLst>
                                            <p:cond delay="0"/>
                                          </p:stCondLst>
                                        </p:cTn>
                                        <p:tgtEl>
                                          <p:spTgt spid="11">
                                            <p:txEl>
                                              <p:pRg st="2" end="2"/>
                                            </p:txEl>
                                          </p:spTgt>
                                        </p:tgtEl>
                                        <p:attrNameLst>
                                          <p:attrName>style.visibility</p:attrName>
                                        </p:attrNameLst>
                                      </p:cBhvr>
                                      <p:to>
                                        <p:strVal val="visible"/>
                                      </p:to>
                                    </p:set>
                                    <p:animEffect transition="in" filter="barn(inVertical)">
                                      <p:cBhvr>
                                        <p:cTn id="130"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8" grpId="0" animBg="1"/>
      <p:bldP spid="9" grpId="0" animBg="1"/>
      <p:bldP spid="10" grpId="0" animBg="1"/>
      <p:bldP spid="11" grpId="0" animBg="1"/>
      <p:bldP spid="12" grpId="0"/>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9938" y="711410"/>
            <a:ext cx="4864165" cy="1123678"/>
          </a:xfrm>
          <a:prstGeom prst="roundRect">
            <a:avLst/>
          </a:prstGeom>
          <a:noFill/>
          <a:ln w="28575">
            <a:solidFill>
              <a:srgbClr val="00B0F0"/>
            </a:solidFill>
          </a:ln>
        </p:spPr>
        <p:style>
          <a:lnRef idx="0">
            <a:schemeClr val="accent2"/>
          </a:lnRef>
          <a:fillRef idx="3">
            <a:schemeClr val="accent2"/>
          </a:fillRef>
          <a:effectRef idx="3">
            <a:schemeClr val="accent2"/>
          </a:effectRef>
          <a:fontRef idx="minor">
            <a:schemeClr val="lt1"/>
          </a:fontRef>
        </p:style>
        <p:txBody>
          <a:bodyPr wrap="square" lIns="91410" tIns="45705" rIns="91410" bIns="45705" rtlCol="0">
            <a:spAutoFit/>
          </a:bodyPr>
          <a:lstStyle/>
          <a:p>
            <a:pPr algn="ctr"/>
            <a:r>
              <a:rPr lang="bn-BD" sz="6000" b="1" dirty="0">
                <a:solidFill>
                  <a:prstClr val="black"/>
                </a:solidFill>
                <a:latin typeface="NikoshBAN" panose="02000000000000000000" pitchFamily="2" charset="0"/>
                <a:cs typeface="NikoshBAN" panose="02000000000000000000" pitchFamily="2" charset="0"/>
              </a:rPr>
              <a:t>একক কাজ</a:t>
            </a:r>
            <a:endParaRPr lang="en-US" sz="6000" b="1" dirty="0">
              <a:solidFill>
                <a:prstClr val="black"/>
              </a:solidFill>
              <a:latin typeface="NikoshBAN" panose="02000000000000000000" pitchFamily="2" charset="0"/>
              <a:cs typeface="NikoshBAN" panose="02000000000000000000" pitchFamily="2"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09398" y="2163271"/>
            <a:ext cx="2985247" cy="22360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p:cNvSpPr txBox="1"/>
          <p:nvPr/>
        </p:nvSpPr>
        <p:spPr>
          <a:xfrm>
            <a:off x="1702545" y="4727507"/>
            <a:ext cx="9031737"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BD" sz="4000" b="1" dirty="0">
                <a:latin typeface="NikoshBAN" panose="02000000000000000000" pitchFamily="2" charset="0"/>
                <a:cs typeface="NikoshBAN" panose="02000000000000000000" pitchFamily="2" charset="0"/>
              </a:rPr>
              <a:t>১।কবি</a:t>
            </a:r>
            <a:r>
              <a:rPr lang="bn-IN" sz="4000" b="1" dirty="0">
                <a:latin typeface="NikoshBAN" panose="02000000000000000000" pitchFamily="2" charset="0"/>
                <a:cs typeface="NikoshBAN" panose="02000000000000000000" pitchFamily="2" charset="0"/>
              </a:rPr>
              <a:t> </a:t>
            </a:r>
            <a:r>
              <a:rPr lang="bn-BD" sz="4000" b="1" dirty="0">
                <a:latin typeface="NikoshBAN" panose="02000000000000000000" pitchFamily="2" charset="0"/>
                <a:cs typeface="NikoshBAN" panose="02000000000000000000" pitchFamily="2" charset="0"/>
              </a:rPr>
              <a:t>‘সুনির্মল বসু’ কোথায়  </a:t>
            </a:r>
            <a:r>
              <a:rPr lang="bn-IN" sz="4000" b="1" dirty="0">
                <a:latin typeface="NikoshBAN" panose="02000000000000000000" pitchFamily="2" charset="0"/>
                <a:cs typeface="NikoshBAN" panose="02000000000000000000" pitchFamily="2" charset="0"/>
              </a:rPr>
              <a:t>জন্মগ্রহণ করেন?</a:t>
            </a:r>
            <a:r>
              <a:rPr lang="bn-BD" sz="4000" b="1" dirty="0">
                <a:latin typeface="NikoshBAN" panose="02000000000000000000" pitchFamily="2" charset="0"/>
                <a:cs typeface="NikoshBAN" panose="02000000000000000000" pitchFamily="2" charset="0"/>
              </a:rPr>
              <a:t> </a:t>
            </a:r>
            <a:endParaRPr lang="bn-IN" sz="4000" b="1" dirty="0">
              <a:latin typeface="NikoshBAN" panose="02000000000000000000" pitchFamily="2" charset="0"/>
              <a:cs typeface="NikoshBAN" panose="02000000000000000000" pitchFamily="2" charset="0"/>
            </a:endParaRPr>
          </a:p>
          <a:p>
            <a:r>
              <a:rPr lang="bn-BD" sz="4000" b="1" dirty="0">
                <a:latin typeface="NikoshBAN" panose="02000000000000000000" pitchFamily="2" charset="0"/>
                <a:cs typeface="NikoshBAN" panose="02000000000000000000" pitchFamily="2" charset="0"/>
              </a:rPr>
              <a:t>২।</a:t>
            </a:r>
            <a:r>
              <a:rPr lang="en-US" sz="4000" b="1" dirty="0" err="1">
                <a:latin typeface="NikoshBAN" panose="02000000000000000000" pitchFamily="2" charset="0"/>
                <a:cs typeface="NikoshBAN" panose="02000000000000000000" pitchFamily="2" charset="0"/>
              </a:rPr>
              <a:t>তিনি</a:t>
            </a:r>
            <a:r>
              <a:rPr lang="en-US" sz="4000" b="1" dirty="0">
                <a:latin typeface="NikoshBAN" panose="02000000000000000000" pitchFamily="2" charset="0"/>
                <a:cs typeface="NikoshBAN" panose="02000000000000000000" pitchFamily="2" charset="0"/>
              </a:rPr>
              <a:t> </a:t>
            </a:r>
            <a:r>
              <a:rPr lang="bn-BD" sz="4000" b="1" dirty="0">
                <a:latin typeface="NikoshBAN" panose="02000000000000000000" pitchFamily="2" charset="0"/>
                <a:cs typeface="NikoshBAN" panose="02000000000000000000" pitchFamily="2" charset="0"/>
              </a:rPr>
              <a:t> কত খ্রিষ্টাব্দে মৃত্যুবরণ করেন</a:t>
            </a:r>
            <a:r>
              <a:rPr lang="en-US" sz="4000" b="1" dirty="0">
                <a:latin typeface="NikoshBAN" panose="02000000000000000000" pitchFamily="2" charset="0"/>
                <a:cs typeface="NikoshBAN" panose="02000000000000000000" pitchFamily="2" charset="0"/>
              </a:rPr>
              <a:t>?</a:t>
            </a:r>
            <a:endParaRPr lang="bn-BD"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7445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iterate type="lt">
                                    <p:tmPct val="5000"/>
                                  </p:iterate>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9"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additive="base">
                                        <p:cTn id="27"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55092" y="887103"/>
            <a:ext cx="5090613" cy="955343"/>
          </a:xfrm>
          <a:prstGeom prst="ellipse">
            <a:avLst/>
          </a:prstGeom>
          <a:noFill/>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6000" b="1" spc="50" dirty="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আদর্শ </a:t>
            </a:r>
            <a:r>
              <a:rPr lang="bn-IN" sz="6000" b="1" spc="50" dirty="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পাঠ  </a:t>
            </a:r>
            <a:endParaRPr lang="en-US" sz="6000" b="1" spc="50" dirty="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
        <p:nvSpPr>
          <p:cNvPr id="7" name="Oval 6"/>
          <p:cNvSpPr/>
          <p:nvPr/>
        </p:nvSpPr>
        <p:spPr>
          <a:xfrm>
            <a:off x="6536686" y="904055"/>
            <a:ext cx="4995080" cy="938391"/>
          </a:xfrm>
          <a:prstGeom prst="ellipse">
            <a:avLst/>
          </a:prstGeom>
          <a:noFill/>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IN" sz="6000" b="1" spc="50" dirty="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সরব পাঠ  </a:t>
            </a:r>
            <a:endParaRPr lang="en-US" sz="6000" b="1" spc="50" dirty="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grpSp>
        <p:nvGrpSpPr>
          <p:cNvPr id="8" name="Group 7"/>
          <p:cNvGrpSpPr/>
          <p:nvPr/>
        </p:nvGrpSpPr>
        <p:grpSpPr>
          <a:xfrm>
            <a:off x="6028495" y="777922"/>
            <a:ext cx="181968" cy="5412328"/>
            <a:chOff x="6109646" y="1733827"/>
            <a:chExt cx="162749" cy="4921027"/>
          </a:xfrm>
          <a:solidFill>
            <a:srgbClr val="002060"/>
          </a:solidFill>
        </p:grpSpPr>
        <p:grpSp>
          <p:nvGrpSpPr>
            <p:cNvPr id="9" name="Group 8"/>
            <p:cNvGrpSpPr/>
            <p:nvPr/>
          </p:nvGrpSpPr>
          <p:grpSpPr>
            <a:xfrm>
              <a:off x="6109646" y="1733827"/>
              <a:ext cx="152249" cy="4851367"/>
              <a:chOff x="5780586" y="1458737"/>
              <a:chExt cx="195003" cy="5285842"/>
            </a:xfrm>
            <a:grpFill/>
          </p:grpSpPr>
          <p:cxnSp>
            <p:nvCxnSpPr>
              <p:cNvPr id="12" name="Straight Connector 11"/>
              <p:cNvCxnSpPr/>
              <p:nvPr/>
            </p:nvCxnSpPr>
            <p:spPr>
              <a:xfrm>
                <a:off x="5874911" y="1458737"/>
                <a:ext cx="0" cy="5285842"/>
              </a:xfrm>
              <a:prstGeom prst="line">
                <a:avLst/>
              </a:prstGeom>
              <a:grpFill/>
              <a:ln w="38100">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a:off x="5780586" y="2277009"/>
                <a:ext cx="0" cy="3731949"/>
              </a:xfrm>
              <a:prstGeom prst="line">
                <a:avLst/>
              </a:prstGeom>
              <a:grpFill/>
              <a:ln w="28575">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4" name="Straight Connector 13"/>
              <p:cNvCxnSpPr/>
              <p:nvPr/>
            </p:nvCxnSpPr>
            <p:spPr>
              <a:xfrm>
                <a:off x="5975589" y="2250309"/>
                <a:ext cx="0" cy="3731949"/>
              </a:xfrm>
              <a:prstGeom prst="line">
                <a:avLst/>
              </a:prstGeom>
              <a:grpFill/>
              <a:ln w="28575">
                <a:solidFill>
                  <a:schemeClr val="tx1"/>
                </a:solidFill>
              </a:ln>
            </p:spPr>
            <p:style>
              <a:lnRef idx="2">
                <a:schemeClr val="accent6"/>
              </a:lnRef>
              <a:fillRef idx="0">
                <a:schemeClr val="accent6"/>
              </a:fillRef>
              <a:effectRef idx="1">
                <a:schemeClr val="accent6"/>
              </a:effectRef>
              <a:fontRef idx="minor">
                <a:schemeClr val="tx1"/>
              </a:fontRef>
            </p:style>
          </p:cxnSp>
        </p:grpSp>
        <p:sp>
          <p:nvSpPr>
            <p:cNvPr id="10" name="Oval 9"/>
            <p:cNvSpPr/>
            <p:nvPr/>
          </p:nvSpPr>
          <p:spPr>
            <a:xfrm>
              <a:off x="6120146" y="1733827"/>
              <a:ext cx="152249" cy="125895"/>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lIns="95088" tIns="47544" rIns="95088" bIns="47544" rtlCol="0" anchor="ctr"/>
            <a:lstStyle/>
            <a:p>
              <a:pPr algn="ctr"/>
              <a:endParaRPr lang="en-US" sz="2800" u="sng" dirty="0">
                <a:solidFill>
                  <a:srgbClr val="7030A0"/>
                </a:solidFill>
                <a:latin typeface="NikoshBAN" panose="02000000000000000000" pitchFamily="2" charset="0"/>
                <a:cs typeface="NikoshBAN" panose="02000000000000000000" pitchFamily="2" charset="0"/>
              </a:endParaRPr>
            </a:p>
          </p:txBody>
        </p:sp>
        <p:sp>
          <p:nvSpPr>
            <p:cNvPr id="11" name="Oval 10"/>
            <p:cNvSpPr/>
            <p:nvPr/>
          </p:nvSpPr>
          <p:spPr>
            <a:xfrm>
              <a:off x="6117673" y="6528959"/>
              <a:ext cx="152249" cy="125895"/>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lIns="95088" tIns="47544" rIns="95088" bIns="47544" rtlCol="0" anchor="ctr"/>
            <a:lstStyle/>
            <a:p>
              <a:pPr algn="ctr"/>
              <a:endParaRPr lang="en-US" sz="2800" u="sng" dirty="0">
                <a:solidFill>
                  <a:srgbClr val="7030A0"/>
                </a:solidFill>
                <a:latin typeface="NikoshBAN" panose="02000000000000000000" pitchFamily="2" charset="0"/>
                <a:cs typeface="NikoshBAN" panose="02000000000000000000" pitchFamily="2" charset="0"/>
              </a:endParaRPr>
            </a:p>
          </p:txBody>
        </p:sp>
      </p:grpSp>
      <p:pic>
        <p:nvPicPr>
          <p:cNvPr id="3" name="Picture 2">
            <a:extLst>
              <a:ext uri="{FF2B5EF4-FFF2-40B4-BE49-F238E27FC236}">
                <a16:creationId xmlns:a16="http://schemas.microsoft.com/office/drawing/2014/main" id="{8301807D-AA54-42F9-969B-1C507E85DB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722" y="1733117"/>
            <a:ext cx="4054834" cy="4029075"/>
          </a:xfrm>
          <a:prstGeom prst="rect">
            <a:avLst/>
          </a:prstGeom>
        </p:spPr>
      </p:pic>
      <p:pic>
        <p:nvPicPr>
          <p:cNvPr id="16" name="Picture 15">
            <a:extLst>
              <a:ext uri="{FF2B5EF4-FFF2-40B4-BE49-F238E27FC236}">
                <a16:creationId xmlns:a16="http://schemas.microsoft.com/office/drawing/2014/main" id="{A7850383-F76F-4BEB-ADFA-E10A63A74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902" y="1733117"/>
            <a:ext cx="4256376" cy="4029075"/>
          </a:xfrm>
          <a:prstGeom prst="rect">
            <a:avLst/>
          </a:prstGeom>
        </p:spPr>
      </p:pic>
    </p:spTree>
    <p:extLst>
      <p:ext uri="{BB962C8B-B14F-4D97-AF65-F5344CB8AC3E}">
        <p14:creationId xmlns:p14="http://schemas.microsoft.com/office/powerpoint/2010/main" val="41696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617068"/>
            <a:ext cx="7292621" cy="707886"/>
          </a:xfrm>
          <a:prstGeom prst="rect">
            <a:avLst/>
          </a:prstGeom>
          <a:noFill/>
          <a:ln w="38100">
            <a:solidFill>
              <a:srgbClr val="00B0F0"/>
            </a:solidFill>
          </a:ln>
        </p:spPr>
        <p:txBody>
          <a:bodyPr wrap="square" rtlCol="0">
            <a:spAutoFit/>
          </a:bodyPr>
          <a:lstStyle/>
          <a:p>
            <a:r>
              <a:rPr lang="en-US" sz="4000" b="1" dirty="0" err="1">
                <a:effectLst>
                  <a:outerShdw blurRad="38100" dist="38100" dir="2700000" algn="tl">
                    <a:srgbClr val="000000">
                      <a:alpha val="43137"/>
                    </a:srgbClr>
                  </a:outerShdw>
                </a:effectLst>
                <a:latin typeface="NikoshBAN" pitchFamily="2" charset="0"/>
                <a:cs typeface="NikoshBAN" pitchFamily="2" charset="0"/>
              </a:rPr>
              <a:t>এসো</a:t>
            </a:r>
            <a:r>
              <a:rPr lang="en-US" sz="4000" b="1" dirty="0">
                <a:effectLst>
                  <a:outerShdw blurRad="38100" dist="38100" dir="2700000" algn="tl">
                    <a:srgbClr val="000000">
                      <a:alpha val="43137"/>
                    </a:srgbClr>
                  </a:outerShdw>
                </a:effectLst>
                <a:latin typeface="NikoshBAN" pitchFamily="2" charset="0"/>
                <a:cs typeface="NikoshBAN" pitchFamily="2" charset="0"/>
              </a:rPr>
              <a:t> </a:t>
            </a:r>
            <a:r>
              <a:rPr lang="bn-IN" sz="4000" b="1" dirty="0">
                <a:effectLst>
                  <a:outerShdw blurRad="38100" dist="38100" dir="2700000" algn="tl">
                    <a:srgbClr val="000000">
                      <a:alpha val="43137"/>
                    </a:srgbClr>
                  </a:outerShdw>
                </a:effectLst>
                <a:latin typeface="NikoshBAN" pitchFamily="2" charset="0"/>
                <a:cs typeface="NikoshBAN" pitchFamily="2" charset="0"/>
              </a:rPr>
              <a:t> নতুন </a:t>
            </a:r>
            <a:r>
              <a:rPr lang="en-US" sz="4000" b="1" dirty="0" err="1">
                <a:effectLst>
                  <a:outerShdw blurRad="38100" dist="38100" dir="2700000" algn="tl">
                    <a:srgbClr val="000000">
                      <a:alpha val="43137"/>
                    </a:srgbClr>
                  </a:outerShdw>
                </a:effectLst>
                <a:latin typeface="NikoshBAN" pitchFamily="2" charset="0"/>
                <a:cs typeface="NikoshBAN" pitchFamily="2" charset="0"/>
              </a:rPr>
              <a:t>শব্দার্থগুলোর</a:t>
            </a:r>
            <a:r>
              <a:rPr lang="en-US" sz="4000" b="1" dirty="0">
                <a:effectLst>
                  <a:outerShdw blurRad="38100" dist="38100" dir="2700000" algn="tl">
                    <a:srgbClr val="000000">
                      <a:alpha val="43137"/>
                    </a:srgbClr>
                  </a:outerShdw>
                </a:effectLst>
                <a:latin typeface="NikoshBAN" pitchFamily="2" charset="0"/>
                <a:cs typeface="NikoshBAN" pitchFamily="2" charset="0"/>
              </a:rPr>
              <a:t> অর্থ জেনে নেই</a:t>
            </a:r>
          </a:p>
        </p:txBody>
      </p:sp>
      <p:sp>
        <p:nvSpPr>
          <p:cNvPr id="3" name="Rectangle 2"/>
          <p:cNvSpPr/>
          <p:nvPr/>
        </p:nvSpPr>
        <p:spPr>
          <a:xfrm>
            <a:off x="789709" y="1467270"/>
            <a:ext cx="2171854" cy="769441"/>
          </a:xfrm>
          <a:prstGeom prst="rect">
            <a:avLst/>
          </a:prstGeom>
          <a:ln>
            <a:solidFill>
              <a:schemeClr val="tx1"/>
            </a:solidFill>
          </a:ln>
        </p:spPr>
        <p:txBody>
          <a:bodyPr wrap="square">
            <a:spAutoFit/>
          </a:bodyPr>
          <a:lstStyle/>
          <a:p>
            <a:pPr algn="ctr"/>
            <a:r>
              <a:rPr lang="bn-IN"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শ্যাম বনানী   </a:t>
            </a:r>
            <a:endParaRPr lang="en-US" sz="4400" dirty="0">
              <a:ln w="0">
                <a:solidFill>
                  <a:schemeClr val="tx1"/>
                </a:solidFill>
              </a:ln>
              <a:effectLst>
                <a:outerShdw blurRad="38100" dist="19050" dir="2700000" algn="tl" rotWithShape="0">
                  <a:schemeClr val="dk1">
                    <a:alpha val="40000"/>
                  </a:schemeClr>
                </a:outerShdw>
              </a:effectLst>
            </a:endParaRPr>
          </a:p>
        </p:txBody>
      </p:sp>
      <p:sp>
        <p:nvSpPr>
          <p:cNvPr id="7" name="TextBox 6"/>
          <p:cNvSpPr txBox="1"/>
          <p:nvPr/>
        </p:nvSpPr>
        <p:spPr>
          <a:xfrm>
            <a:off x="7547212" y="2664283"/>
            <a:ext cx="3217770" cy="707886"/>
          </a:xfrm>
          <a:prstGeom prst="rect">
            <a:avLst/>
          </a:prstGeom>
          <a:noFill/>
          <a:ln w="15875">
            <a:solidFill>
              <a:schemeClr val="tx1"/>
            </a:solidFill>
          </a:ln>
          <a:scene3d>
            <a:camera prst="orthographicFront"/>
            <a:lightRig rig="threePt" dir="t"/>
          </a:scene3d>
          <a:sp3d>
            <a:bevelT w="165100" prst="coolSlant"/>
          </a:sp3d>
        </p:spPr>
        <p:txBody>
          <a:bodyPr wrap="square" rtlCol="0">
            <a:spAutoFit/>
          </a:bodyPr>
          <a:lstStyle/>
          <a:p>
            <a:pPr algn="ctr"/>
            <a:r>
              <a:rPr lang="bn-IN" sz="4000" b="1" dirty="0">
                <a:ln w="0"/>
                <a:effectLst>
                  <a:outerShdw blurRad="38100" dist="19050" dir="2700000" algn="tl" rotWithShape="0">
                    <a:schemeClr val="dk1">
                      <a:alpha val="40000"/>
                    </a:schemeClr>
                  </a:outerShdw>
                </a:effectLst>
                <a:latin typeface="NikoshBAN" pitchFamily="2" charset="0"/>
                <a:cs typeface="NikoshBAN" pitchFamily="2" charset="0"/>
              </a:rPr>
              <a:t> ধর্মোপদেশ।</a:t>
            </a:r>
            <a:endParaRPr lang="en-US" sz="4000" b="1"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8" name="Rectangle 7"/>
          <p:cNvSpPr/>
          <p:nvPr/>
        </p:nvSpPr>
        <p:spPr>
          <a:xfrm>
            <a:off x="776060" y="3821372"/>
            <a:ext cx="2171855" cy="769441"/>
          </a:xfrm>
          <a:prstGeom prst="rect">
            <a:avLst/>
          </a:prstGeom>
          <a:ln>
            <a:solidFill>
              <a:schemeClr val="tx1"/>
            </a:solidFill>
          </a:ln>
        </p:spPr>
        <p:txBody>
          <a:bodyPr wrap="square">
            <a:spAutoFit/>
          </a:bodyPr>
          <a:lstStyle/>
          <a:p>
            <a:pPr algn="ctr"/>
            <a:r>
              <a:rPr lang="bn-IN"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বিরাট </a:t>
            </a:r>
            <a:r>
              <a:rPr lang="bn-IN" sz="4400" dirty="0">
                <a:ln w="0">
                  <a:solidFill>
                    <a:schemeClr val="tx1"/>
                  </a:solidFill>
                </a:ln>
                <a:effectLst>
                  <a:outerShdw blurRad="38100" dist="19050" dir="2700000" algn="tl" rotWithShape="0">
                    <a:schemeClr val="dk1">
                      <a:alpha val="40000"/>
                    </a:schemeClr>
                  </a:outerShdw>
                </a:effectLst>
              </a:rPr>
              <a:t> </a:t>
            </a:r>
            <a:endParaRPr lang="en-US" sz="4400" dirty="0">
              <a:ln w="0">
                <a:solidFill>
                  <a:schemeClr val="tx1"/>
                </a:solidFill>
              </a:ln>
              <a:effectLst>
                <a:outerShdw blurRad="38100" dist="19050" dir="2700000" algn="tl" rotWithShape="0">
                  <a:schemeClr val="dk1">
                    <a:alpha val="40000"/>
                  </a:schemeClr>
                </a:outerShdw>
              </a:effectLst>
            </a:endParaRPr>
          </a:p>
        </p:txBody>
      </p:sp>
      <p:sp>
        <p:nvSpPr>
          <p:cNvPr id="9" name="TextBox 8"/>
          <p:cNvSpPr txBox="1"/>
          <p:nvPr/>
        </p:nvSpPr>
        <p:spPr>
          <a:xfrm>
            <a:off x="7547212" y="3935637"/>
            <a:ext cx="3217770" cy="707886"/>
          </a:xfrm>
          <a:prstGeom prst="rect">
            <a:avLst/>
          </a:prstGeom>
          <a:noFill/>
          <a:ln w="15875">
            <a:solidFill>
              <a:schemeClr val="tx1"/>
            </a:solidFill>
          </a:ln>
          <a:scene3d>
            <a:camera prst="orthographicFront"/>
            <a:lightRig rig="threePt" dir="t"/>
          </a:scene3d>
          <a:sp3d>
            <a:bevelT w="165100" prst="coolSlant"/>
          </a:sp3d>
        </p:spPr>
        <p:txBody>
          <a:bodyPr wrap="square" rtlCol="0">
            <a:spAutoFit/>
          </a:bodyPr>
          <a:lstStyle/>
          <a:p>
            <a:pPr algn="ctr"/>
            <a:r>
              <a:rPr lang="bn-IN" sz="4000" b="1" dirty="0">
                <a:ln w="0"/>
                <a:effectLst>
                  <a:outerShdw blurRad="38100" dist="19050" dir="2700000" algn="tl" rotWithShape="0">
                    <a:schemeClr val="dk1">
                      <a:alpha val="40000"/>
                    </a:schemeClr>
                  </a:outerShdw>
                </a:effectLst>
                <a:latin typeface="NikoshBAN" pitchFamily="2" charset="0"/>
                <a:cs typeface="NikoshBAN" pitchFamily="2" charset="0"/>
              </a:rPr>
              <a:t>বিশাল।</a:t>
            </a:r>
            <a:endParaRPr lang="en-US" sz="4000" b="1"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7" name="TextBox 16"/>
          <p:cNvSpPr txBox="1"/>
          <p:nvPr/>
        </p:nvSpPr>
        <p:spPr>
          <a:xfrm>
            <a:off x="7547212" y="1392929"/>
            <a:ext cx="3217770" cy="707886"/>
          </a:xfrm>
          <a:prstGeom prst="rect">
            <a:avLst/>
          </a:prstGeom>
          <a:noFill/>
          <a:ln w="15875">
            <a:solidFill>
              <a:schemeClr val="tx1"/>
            </a:solidFill>
          </a:ln>
          <a:scene3d>
            <a:camera prst="orthographicFront"/>
            <a:lightRig rig="threePt" dir="t"/>
          </a:scene3d>
          <a:sp3d>
            <a:bevelT w="165100" prst="coolSlant"/>
          </a:sp3d>
        </p:spPr>
        <p:txBody>
          <a:bodyPr wrap="square" rtlCol="0">
            <a:spAutoFit/>
          </a:bodyPr>
          <a:lstStyle/>
          <a:p>
            <a:pPr algn="ctr"/>
            <a:r>
              <a:rPr lang="bn-IN" sz="4000" dirty="0">
                <a:ln>
                  <a:solidFill>
                    <a:schemeClr val="tx1"/>
                  </a:solidFill>
                </a:ln>
                <a:latin typeface="NikoshBAN" panose="02000000000000000000" pitchFamily="2" charset="0"/>
                <a:cs typeface="NikoshBAN" panose="02000000000000000000" pitchFamily="2" charset="0"/>
              </a:rPr>
              <a:t>সবুজ বন </a:t>
            </a:r>
            <a:r>
              <a:rPr lang="bn-IN" sz="4000" b="1"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a:t>
            </a:r>
            <a:endParaRPr lang="en-US" sz="4000" b="1" dirty="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9" name="Rectangle 18"/>
          <p:cNvSpPr/>
          <p:nvPr/>
        </p:nvSpPr>
        <p:spPr>
          <a:xfrm>
            <a:off x="789708" y="2601927"/>
            <a:ext cx="2158207" cy="769441"/>
          </a:xfrm>
          <a:prstGeom prst="rect">
            <a:avLst/>
          </a:prstGeom>
          <a:ln>
            <a:solidFill>
              <a:schemeClr val="tx1"/>
            </a:solidFill>
          </a:ln>
        </p:spPr>
        <p:txBody>
          <a:bodyPr wrap="square">
            <a:spAutoFit/>
          </a:bodyPr>
          <a:lstStyle/>
          <a:p>
            <a:pPr algn="ctr"/>
            <a:r>
              <a:rPr lang="bn-IN"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দীক্ষা </a:t>
            </a:r>
            <a:endParaRPr lang="en-US" sz="4400" dirty="0">
              <a:ln w="0">
                <a:solidFill>
                  <a:schemeClr val="tx1"/>
                </a:solidFill>
              </a:ln>
              <a:effectLst>
                <a:outerShdw blurRad="38100" dist="19050" dir="2700000" algn="tl" rotWithShape="0">
                  <a:schemeClr val="dk1">
                    <a:alpha val="40000"/>
                  </a:schemeClr>
                </a:outerShdw>
              </a:effectLst>
            </a:endParaRPr>
          </a:p>
        </p:txBody>
      </p:sp>
      <p:sp>
        <p:nvSpPr>
          <p:cNvPr id="25" name="Rectangle 24"/>
          <p:cNvSpPr/>
          <p:nvPr/>
        </p:nvSpPr>
        <p:spPr>
          <a:xfrm>
            <a:off x="803355" y="5342140"/>
            <a:ext cx="2158208" cy="769441"/>
          </a:xfrm>
          <a:prstGeom prst="rect">
            <a:avLst/>
          </a:prstGeom>
          <a:ln>
            <a:solidFill>
              <a:schemeClr val="tx1"/>
            </a:solidFill>
          </a:ln>
        </p:spPr>
        <p:txBody>
          <a:bodyPr wrap="square">
            <a:spAutoFit/>
          </a:bodyPr>
          <a:lstStyle/>
          <a:p>
            <a:pPr algn="ctr"/>
            <a:r>
              <a:rPr lang="bn-IN" sz="4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উদার      </a:t>
            </a:r>
            <a:r>
              <a:rPr lang="en-US" sz="4400" dirty="0">
                <a:ln w="0">
                  <a:solidFill>
                    <a:schemeClr val="tx1"/>
                  </a:solidFill>
                </a:ln>
                <a:effectLst>
                  <a:outerShdw blurRad="38100" dist="19050" dir="2700000" algn="tl" rotWithShape="0">
                    <a:schemeClr val="dk1">
                      <a:alpha val="40000"/>
                    </a:schemeClr>
                  </a:outerShdw>
                </a:effectLst>
              </a:rPr>
              <a:t> </a:t>
            </a:r>
            <a:r>
              <a:rPr lang="bn-IN" sz="4400" dirty="0">
                <a:ln w="0">
                  <a:solidFill>
                    <a:schemeClr val="tx1"/>
                  </a:solidFill>
                </a:ln>
                <a:effectLst>
                  <a:outerShdw blurRad="38100" dist="19050" dir="2700000" algn="tl" rotWithShape="0">
                    <a:schemeClr val="dk1">
                      <a:alpha val="40000"/>
                    </a:schemeClr>
                  </a:outerShdw>
                </a:effectLst>
              </a:rPr>
              <a:t> </a:t>
            </a:r>
            <a:endParaRPr lang="en-US" sz="4400" dirty="0">
              <a:ln w="0">
                <a:solidFill>
                  <a:schemeClr val="tx1"/>
                </a:solidFill>
              </a:ln>
              <a:effectLst>
                <a:outerShdw blurRad="38100" dist="19050" dir="2700000" algn="tl" rotWithShape="0">
                  <a:schemeClr val="dk1">
                    <a:alpha val="40000"/>
                  </a:schemeClr>
                </a:outerShdw>
              </a:effectLst>
            </a:endParaRPr>
          </a:p>
        </p:txBody>
      </p:sp>
      <p:sp>
        <p:nvSpPr>
          <p:cNvPr id="12" name="TextBox 11"/>
          <p:cNvSpPr txBox="1"/>
          <p:nvPr/>
        </p:nvSpPr>
        <p:spPr>
          <a:xfrm>
            <a:off x="7547212" y="5403695"/>
            <a:ext cx="3217770" cy="707886"/>
          </a:xfrm>
          <a:prstGeom prst="rect">
            <a:avLst/>
          </a:prstGeom>
          <a:noFill/>
          <a:ln w="15875">
            <a:solidFill>
              <a:schemeClr val="tx1"/>
            </a:solidFill>
          </a:ln>
          <a:scene3d>
            <a:camera prst="orthographicFront"/>
            <a:lightRig rig="threePt" dir="t"/>
          </a:scene3d>
          <a:sp3d>
            <a:bevelT w="165100" prst="coolSlant"/>
          </a:sp3d>
        </p:spPr>
        <p:txBody>
          <a:bodyPr wrap="square" rtlCol="0">
            <a:spAutoFit/>
          </a:bodyPr>
          <a:lstStyle/>
          <a:p>
            <a:pPr algn="ctr"/>
            <a:r>
              <a:rPr lang="bn-IN" sz="4000" b="1" dirty="0">
                <a:ln w="0"/>
                <a:effectLst>
                  <a:outerShdw blurRad="38100" dist="19050" dir="2700000" algn="tl" rotWithShape="0">
                    <a:schemeClr val="dk1">
                      <a:alpha val="40000"/>
                    </a:schemeClr>
                  </a:outerShdw>
                </a:effectLst>
                <a:latin typeface="NikoshBAN" pitchFamily="2" charset="0"/>
                <a:cs typeface="NikoshBAN" pitchFamily="2" charset="0"/>
              </a:rPr>
              <a:t>দানশীল ।</a:t>
            </a:r>
            <a:endParaRPr lang="en-US" sz="4000" b="1"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9024" y="1489979"/>
            <a:ext cx="2466975" cy="899631"/>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9024" y="2594516"/>
            <a:ext cx="2466975" cy="1085589"/>
          </a:xfrm>
          <a:prstGeom prst="rect">
            <a:avLst/>
          </a:prstGeom>
          <a:ln w="88900" cap="sq" cmpd="thickThin">
            <a:solidFill>
              <a:srgbClr val="000000"/>
            </a:solidFill>
            <a:prstDash val="solid"/>
            <a:miter lim="800000"/>
          </a:ln>
          <a:effectLst>
            <a:innerShdw blurRad="76200">
              <a:srgbClr val="000000"/>
            </a:innerShdw>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0108" y="5224024"/>
            <a:ext cx="2466975" cy="1005671"/>
          </a:xfrm>
          <a:prstGeom prst="rect">
            <a:avLst/>
          </a:prstGeom>
          <a:ln w="88900" cap="sq" cmpd="thickThin">
            <a:solidFill>
              <a:srgbClr val="000000"/>
            </a:solidFill>
            <a:prstDash val="solid"/>
            <a:miter lim="800000"/>
          </a:ln>
          <a:effectLst>
            <a:innerShdw blurRad="76200">
              <a:srgbClr val="000000"/>
            </a:innerShdw>
          </a:effec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9024" y="3907030"/>
            <a:ext cx="2466975" cy="111928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49184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Effect transition="in" filter="fade">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additive="base">
                                        <p:cTn id="64" dur="500" fill="hold"/>
                                        <p:tgtEl>
                                          <p:spTgt spid="9"/>
                                        </p:tgtEl>
                                        <p:attrNameLst>
                                          <p:attrName>ppt_x</p:attrName>
                                        </p:attrNameLst>
                                      </p:cBhvr>
                                      <p:tavLst>
                                        <p:tav tm="0">
                                          <p:val>
                                            <p:strVal val="#ppt_x"/>
                                          </p:val>
                                        </p:tav>
                                        <p:tav tm="100000">
                                          <p:val>
                                            <p:strVal val="#ppt_x"/>
                                          </p:val>
                                        </p:tav>
                                      </p:tavLst>
                                    </p:anim>
                                    <p:anim calcmode="lin" valueType="num">
                                      <p:cBhvr additive="base">
                                        <p:cTn id="6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additive="base">
                                        <p:cTn id="70" dur="500" fill="hold"/>
                                        <p:tgtEl>
                                          <p:spTgt spid="25"/>
                                        </p:tgtEl>
                                        <p:attrNameLst>
                                          <p:attrName>ppt_x</p:attrName>
                                        </p:attrNameLst>
                                      </p:cBhvr>
                                      <p:tavLst>
                                        <p:tav tm="0">
                                          <p:val>
                                            <p:strVal val="#ppt_x"/>
                                          </p:val>
                                        </p:tav>
                                        <p:tav tm="100000">
                                          <p:val>
                                            <p:strVal val="#ppt_x"/>
                                          </p:val>
                                        </p:tav>
                                      </p:tavLst>
                                    </p:anim>
                                    <p:anim calcmode="lin" valueType="num">
                                      <p:cBhvr additive="base">
                                        <p:cTn id="7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nodeType="click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additive="base">
                                        <p:cTn id="83" dur="500" fill="hold"/>
                                        <p:tgtEl>
                                          <p:spTgt spid="12"/>
                                        </p:tgtEl>
                                        <p:attrNameLst>
                                          <p:attrName>ppt_x</p:attrName>
                                        </p:attrNameLst>
                                      </p:cBhvr>
                                      <p:tavLst>
                                        <p:tav tm="0">
                                          <p:val>
                                            <p:strVal val="#ppt_x"/>
                                          </p:val>
                                        </p:tav>
                                        <p:tav tm="100000">
                                          <p:val>
                                            <p:strVal val="#ppt_x"/>
                                          </p:val>
                                        </p:tav>
                                      </p:tavLst>
                                    </p:anim>
                                    <p:anim calcmode="lin" valueType="num">
                                      <p:cBhvr additive="base">
                                        <p:cTn id="8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7" grpId="0" animBg="1"/>
      <p:bldP spid="19" grpId="0" animBg="1"/>
      <p:bldP spid="25" grpId="0" animBg="1"/>
      <p:bldP spid="12"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418</TotalTime>
  <Words>780</Words>
  <Application>Microsoft Office PowerPoint</Application>
  <PresentationFormat>Widescreen</PresentationFormat>
  <Paragraphs>152</Paragraphs>
  <Slides>23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Garamond</vt:lpstr>
      <vt:lpstr>Nikosh</vt:lpstr>
      <vt:lpstr>NikoshBAN</vt:lpstr>
      <vt:lpstr>SutonnyMJ</vt:lpstr>
      <vt:lpstr>Wingdings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src</dc:creator>
  <cp:lastModifiedBy>DOEL</cp:lastModifiedBy>
  <cp:revision>71</cp:revision>
  <dcterms:created xsi:type="dcterms:W3CDTF">2020-08-31T05:08:12Z</dcterms:created>
  <dcterms:modified xsi:type="dcterms:W3CDTF">2021-01-11T15:26:51Z</dcterms:modified>
</cp:coreProperties>
</file>