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60" r:id="rId4"/>
    <p:sldId id="275" r:id="rId5"/>
    <p:sldId id="274" r:id="rId6"/>
    <p:sldId id="261" r:id="rId7"/>
    <p:sldId id="276" r:id="rId8"/>
    <p:sldId id="273" r:id="rId9"/>
    <p:sldId id="262" r:id="rId10"/>
    <p:sldId id="263" r:id="rId11"/>
    <p:sldId id="264" r:id="rId12"/>
    <p:sldId id="265" r:id="rId13"/>
    <p:sldId id="266" r:id="rId14"/>
    <p:sldId id="267" r:id="rId15"/>
    <p:sldId id="268" r:id="rId16"/>
    <p:sldId id="278" r:id="rId17"/>
  </p:sldIdLst>
  <p:sldSz cx="12344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69" d="100"/>
          <a:sy n="69" d="100"/>
        </p:scale>
        <p:origin x="-168" y="-102"/>
      </p:cViewPr>
      <p:guideLst>
        <p:guide orient="horz" pos="2160"/>
        <p:guide pos="388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0"/>
            <a:ext cx="86410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3050"/>
            <a:ext cx="406122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826317" y="273051"/>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0" y="1435101"/>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600201"/>
            <a:ext cx="1110996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7220" y="6356351"/>
            <a:ext cx="2880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14-Jan-21</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28700" y="1752601"/>
            <a:ext cx="10096500" cy="4674327"/>
          </a:xfrm>
          <a:prstGeom prst="rect">
            <a:avLst/>
          </a:prstGeom>
        </p:spPr>
      </p:pic>
      <p:sp>
        <p:nvSpPr>
          <p:cNvPr id="16" name="TextBox 15"/>
          <p:cNvSpPr txBox="1"/>
          <p:nvPr/>
        </p:nvSpPr>
        <p:spPr>
          <a:xfrm>
            <a:off x="1440180" y="2362201"/>
            <a:ext cx="3086100" cy="584775"/>
          </a:xfrm>
          <a:prstGeom prst="rect">
            <a:avLst/>
          </a:prstGeom>
          <a:noFill/>
        </p:spPr>
        <p:txBody>
          <a:bodyPr wrap="square" rtlCol="0">
            <a:prstTxWarp prst="textPlain">
              <a:avLst/>
            </a:prstTxWarp>
            <a:spAutoFit/>
          </a:bodyPr>
          <a:lstStyle/>
          <a:p>
            <a:r>
              <a:rPr lang="bn-IN" sz="44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সবাইকে </a:t>
            </a:r>
            <a:r>
              <a:rPr lang="bn-BD" sz="44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44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8" name="TextBox 17"/>
          <p:cNvSpPr txBox="1"/>
          <p:nvPr/>
        </p:nvSpPr>
        <p:spPr>
          <a:xfrm>
            <a:off x="8641080" y="3124201"/>
            <a:ext cx="3086100" cy="584775"/>
          </a:xfrm>
          <a:prstGeom prst="rect">
            <a:avLst/>
          </a:prstGeom>
          <a:noFill/>
        </p:spPr>
        <p:txBody>
          <a:bodyPr wrap="square" rtlCol="0">
            <a:prstTxWarp prst="textPlain">
              <a:avLst/>
            </a:prstTxWarp>
            <a:spAutoFit/>
          </a:bodyPr>
          <a:lstStyle/>
          <a:p>
            <a:r>
              <a:rPr lang="bn-IN" sz="44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শুভেচ্ছা  </a:t>
            </a:r>
            <a:r>
              <a:rPr lang="bn-BD" sz="44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44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9" name="Rectangle 18"/>
          <p:cNvSpPr/>
          <p:nvPr/>
        </p:nvSpPr>
        <p:spPr>
          <a:xfrm>
            <a:off x="2571751" y="228601"/>
            <a:ext cx="6670046" cy="830997"/>
          </a:xfrm>
          <a:prstGeom prst="rect">
            <a:avLst/>
          </a:prstGeom>
        </p:spPr>
        <p:txBody>
          <a:bodyPr wrap="square">
            <a:spAutoFit/>
          </a:bodyPr>
          <a:lstStyle/>
          <a:p>
            <a:pPr algn="ctr" rtl="1"/>
            <a:r>
              <a:rPr lang="ar-SA" sz="4800" dirty="0" smtClean="0">
                <a:solidFill>
                  <a:srgbClr val="002060"/>
                </a:solidFill>
              </a:rPr>
              <a:t>السلام عليكم ورحمة الله </a:t>
            </a:r>
            <a:endParaRPr lang="en-US" sz="4800" dirty="0">
              <a:solidFill>
                <a:srgbClr val="002060"/>
              </a:solidFill>
            </a:endParaRPr>
          </a:p>
        </p:txBody>
      </p:sp>
      <p:sp>
        <p:nvSpPr>
          <p:cNvPr id="20" name="Rectangle 19"/>
          <p:cNvSpPr/>
          <p:nvPr/>
        </p:nvSpPr>
        <p:spPr>
          <a:xfrm>
            <a:off x="617221" y="685800"/>
            <a:ext cx="11168962" cy="1569660"/>
          </a:xfrm>
          <a:prstGeom prst="rect">
            <a:avLst/>
          </a:prstGeom>
        </p:spPr>
        <p:txBody>
          <a:bodyPr wrap="square">
            <a:spAutoFit/>
          </a:bodyPr>
          <a:lstStyle/>
          <a:p>
            <a:pPr algn="ctr"/>
            <a:r>
              <a:rPr lang="ar-SA" sz="9600" b="1" kern="10" dirty="0" smtClean="0">
                <a:ln w="9525">
                  <a:round/>
                  <a:headEnd/>
                  <a:tailEnd/>
                </a:ln>
                <a:solidFill>
                  <a:srgbClr val="FF0000"/>
                </a:solidFill>
                <a:latin typeface="Arial"/>
              </a:rPr>
              <a:t>اهلا و سهلا</a:t>
            </a:r>
            <a:r>
              <a:rPr lang="en-US" sz="9600" b="1" kern="10" dirty="0" smtClean="0">
                <a:ln w="9525">
                  <a:round/>
                  <a:headEnd/>
                  <a:tailEnd/>
                </a:ln>
                <a:solidFill>
                  <a:srgbClr val="FF0000"/>
                </a:solidFill>
                <a:latin typeface="Arial"/>
              </a:rPr>
              <a:t> </a:t>
            </a:r>
            <a:r>
              <a:rPr lang="bn-IN" sz="9600" b="1" kern="10" dirty="0" smtClean="0">
                <a:ln w="9525">
                  <a:round/>
                  <a:headEnd/>
                  <a:tailEnd/>
                </a:ln>
                <a:solidFill>
                  <a:srgbClr val="FF0000"/>
                </a:solidFill>
                <a:latin typeface="NikoshBAN" pitchFamily="2" charset="0"/>
                <a:cs typeface="NikoshBAN" pitchFamily="2" charset="0"/>
              </a:rPr>
              <a:t>স্বাগতম</a:t>
            </a:r>
            <a:r>
              <a:rPr lang="bn-IN" sz="9600" b="1" kern="10" dirty="0" smtClean="0">
                <a:ln w="9525">
                  <a:round/>
                  <a:headEnd/>
                  <a:tailEnd/>
                </a:ln>
                <a:solidFill>
                  <a:srgbClr val="FF0000"/>
                </a:solidFill>
                <a:latin typeface="Arial"/>
              </a:rPr>
              <a:t> </a:t>
            </a:r>
            <a:endParaRPr lang="en-US" sz="9600" b="1" dirty="0"/>
          </a:p>
        </p:txBody>
      </p:sp>
      <p:sp>
        <p:nvSpPr>
          <p:cNvPr id="8" name="Frame 7"/>
          <p:cNvSpPr/>
          <p:nvPr/>
        </p:nvSpPr>
        <p:spPr>
          <a:xfrm>
            <a:off x="0" y="0"/>
            <a:ext cx="12344400" cy="6858000"/>
          </a:xfrm>
          <a:prstGeom prst="frame">
            <a:avLst>
              <a:gd name="adj1" fmla="val 3879"/>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extLst>
      <p:ext uri="{BB962C8B-B14F-4D97-AF65-F5344CB8AC3E}">
        <p14:creationId xmlns="" xmlns:p14="http://schemas.microsoft.com/office/powerpoint/2010/main" val="32997809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20540" y="381001"/>
            <a:ext cx="3528060" cy="769441"/>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p:spPr>
        <p:txBody>
          <a:bodyPr wrap="square">
            <a:spAutoFit/>
          </a:bodyPr>
          <a:lstStyle/>
          <a:p>
            <a:pPr algn="ctr"/>
            <a:r>
              <a:rPr lang="bn-IN" sz="4400" dirty="0" smtClean="0">
                <a:solidFill>
                  <a:srgbClr val="0070C0"/>
                </a:solidFill>
                <a:latin typeface="NikoshBAN" pitchFamily="2" charset="0"/>
                <a:cs typeface="NikoshBAN" pitchFamily="2" charset="0"/>
              </a:rPr>
              <a:t>শিখন ফলঃ </a:t>
            </a:r>
            <a:endParaRPr lang="en-US" sz="4400" dirty="0">
              <a:solidFill>
                <a:srgbClr val="0070C0"/>
              </a:solidFill>
            </a:endParaRPr>
          </a:p>
        </p:txBody>
      </p:sp>
      <p:sp>
        <p:nvSpPr>
          <p:cNvPr id="4" name="TextBox 3"/>
          <p:cNvSpPr txBox="1"/>
          <p:nvPr/>
        </p:nvSpPr>
        <p:spPr>
          <a:xfrm>
            <a:off x="1543050" y="1447801"/>
            <a:ext cx="7818120" cy="1323439"/>
          </a:xfrm>
          <a:prstGeom prst="rect">
            <a:avLst/>
          </a:prstGeom>
          <a:noFill/>
        </p:spPr>
        <p:txBody>
          <a:bodyPr wrap="square" rtlCol="0">
            <a:spAutoFit/>
          </a:bodyPr>
          <a:lstStyle/>
          <a:p>
            <a:pPr>
              <a:buFont typeface="Wingdings" pitchFamily="2" charset="2"/>
              <a:buChar char="q"/>
            </a:pPr>
            <a:r>
              <a:rPr lang="bn-IN" sz="4000" dirty="0" smtClean="0">
                <a:solidFill>
                  <a:srgbClr val="FF0000"/>
                </a:solidFill>
                <a:latin typeface="NikoshBAN" pitchFamily="2" charset="0"/>
                <a:cs typeface="NikoshBAN" pitchFamily="2" charset="0"/>
              </a:rPr>
              <a:t>এ পাঠটি দ্বারা শিক্ষার্থী যা জানতে পারবে......... </a:t>
            </a:r>
            <a:endParaRPr lang="bn-IN" sz="3600" dirty="0" smtClean="0">
              <a:latin typeface="NikoshBAN" pitchFamily="2" charset="0"/>
              <a:cs typeface="NikoshBAN" pitchFamily="2" charset="0"/>
            </a:endParaRPr>
          </a:p>
        </p:txBody>
      </p:sp>
      <p:sp>
        <p:nvSpPr>
          <p:cNvPr id="6" name="TextBox 5"/>
          <p:cNvSpPr txBox="1"/>
          <p:nvPr/>
        </p:nvSpPr>
        <p:spPr>
          <a:xfrm>
            <a:off x="1645920" y="2971801"/>
            <a:ext cx="9669780" cy="2554545"/>
          </a:xfrm>
          <a:prstGeom prst="rect">
            <a:avLst/>
          </a:prstGeom>
          <a:noFill/>
        </p:spPr>
        <p:txBody>
          <a:bodyPr wrap="square" rtlCol="0">
            <a:spAutoFit/>
          </a:bodyPr>
          <a:lstStyle/>
          <a:p>
            <a:pPr marL="342900" indent="-342900"/>
            <a:r>
              <a:rPr lang="bn-BD" sz="4000" dirty="0" smtClean="0">
                <a:solidFill>
                  <a:srgbClr val="C00000"/>
                </a:solidFill>
                <a:latin typeface="NikoshBAN" pitchFamily="2" charset="0"/>
                <a:cs typeface="NikoshBAN" pitchFamily="2" charset="0"/>
              </a:rPr>
              <a:t>১. হাদিসটি বর্ণনা কারীর নাম বলতে পারবে। </a:t>
            </a:r>
          </a:p>
          <a:p>
            <a:pPr marL="342900" indent="-342900"/>
            <a:r>
              <a:rPr lang="bn-BD" sz="4000" dirty="0" smtClean="0">
                <a:solidFill>
                  <a:srgbClr val="C00000"/>
                </a:solidFill>
                <a:latin typeface="NikoshBAN" pitchFamily="2" charset="0"/>
                <a:cs typeface="NikoshBAN" pitchFamily="2" charset="0"/>
              </a:rPr>
              <a:t>২. হাদিসের উৎস সূত্র বলতে পারবে। </a:t>
            </a:r>
          </a:p>
          <a:p>
            <a:pPr marL="342900" indent="-342900"/>
            <a:r>
              <a:rPr lang="bn-BD" sz="4000" dirty="0" smtClean="0">
                <a:solidFill>
                  <a:srgbClr val="C00000"/>
                </a:solidFill>
                <a:latin typeface="NikoshBAN" pitchFamily="2" charset="0"/>
                <a:cs typeface="NikoshBAN" pitchFamily="2" charset="0"/>
              </a:rPr>
              <a:t>৩. হাদিসটি বিশুদ্ধ ইবারতে পড়তে পারবে। </a:t>
            </a:r>
          </a:p>
          <a:p>
            <a:pPr marL="342900" indent="-342900"/>
            <a:r>
              <a:rPr lang="bn-BD" sz="4000" dirty="0" smtClean="0">
                <a:solidFill>
                  <a:srgbClr val="C00000"/>
                </a:solidFill>
                <a:latin typeface="NikoshBAN" pitchFamily="2" charset="0"/>
                <a:cs typeface="NikoshBAN" pitchFamily="2" charset="0"/>
              </a:rPr>
              <a:t>৪. হাদিসের বাংলা অর্থ বলতে পারবে। </a:t>
            </a:r>
            <a:endParaRPr lang="en-US" sz="4000" dirty="0">
              <a:solidFill>
                <a:srgbClr val="C00000"/>
              </a:solidFill>
              <a:latin typeface="NikoshBAN" pitchFamily="2" charset="0"/>
              <a:cs typeface="NikoshBAN" pitchFamily="2" charset="0"/>
            </a:endParaRPr>
          </a:p>
        </p:txBody>
      </p:sp>
      <p:sp>
        <p:nvSpPr>
          <p:cNvPr id="7" name="Frame 6"/>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6191" y="304801"/>
            <a:ext cx="4271009" cy="830997"/>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p:spPr>
        <p:txBody>
          <a:bodyPr wrap="square">
            <a:spAutoFit/>
          </a:bodyPr>
          <a:lstStyle/>
          <a:p>
            <a:pPr algn="ctr"/>
            <a:r>
              <a:rPr lang="as-IN" sz="4800" kern="10" dirty="0" smtClean="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NikoshBAN" pitchFamily="2" charset="0"/>
                <a:cs typeface="NikoshBAN" pitchFamily="2" charset="0"/>
              </a:rPr>
              <a:t>পাঠ উপস্থাপনা</a:t>
            </a:r>
            <a:endParaRPr lang="en-US" sz="4800" dirty="0"/>
          </a:p>
        </p:txBody>
      </p:sp>
      <p:sp>
        <p:nvSpPr>
          <p:cNvPr id="4" name="TextBox 3"/>
          <p:cNvSpPr txBox="1"/>
          <p:nvPr/>
        </p:nvSpPr>
        <p:spPr>
          <a:xfrm>
            <a:off x="720090" y="1066800"/>
            <a:ext cx="4766310" cy="4524315"/>
          </a:xfrm>
          <a:prstGeom prst="rect">
            <a:avLst/>
          </a:prstGeom>
          <a:noFill/>
        </p:spPr>
        <p:txBody>
          <a:bodyPr wrap="square" rtlCol="0">
            <a:spAutoFit/>
          </a:bodyPr>
          <a:lstStyle/>
          <a:p>
            <a:pPr algn="just" rtl="1"/>
            <a:r>
              <a:rPr lang="ar-SA" sz="3600" b="1" dirty="0" smtClean="0">
                <a:latin typeface="NikoshBAN" pitchFamily="2" charset="0"/>
              </a:rPr>
              <a:t>عن ابى هريرة رضى الله تعالى عنه قال قال رجل يا رسول الله صلى الله عليه وسلم من احق بحسن صحابتى قال امُّك قال ثم من قال امُّك قال ثم من قال امُّك قال ثم من قال ابوك و فى روايةٍ قال امُّك ثم امُّك ثم ابوك ثم ادناك ثم ادناك ( متفق عليه)</a:t>
            </a:r>
          </a:p>
        </p:txBody>
      </p:sp>
      <p:sp>
        <p:nvSpPr>
          <p:cNvPr id="5" name="TextBox 4"/>
          <p:cNvSpPr txBox="1"/>
          <p:nvPr/>
        </p:nvSpPr>
        <p:spPr>
          <a:xfrm>
            <a:off x="5715000" y="1066800"/>
            <a:ext cx="6012180" cy="4893647"/>
          </a:xfrm>
          <a:prstGeom prst="rect">
            <a:avLst/>
          </a:prstGeom>
          <a:noFill/>
        </p:spPr>
        <p:txBody>
          <a:bodyPr wrap="square" rtlCol="0">
            <a:spAutoFit/>
          </a:bodyPr>
          <a:lstStyle/>
          <a:p>
            <a:pPr algn="just"/>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অনুবাদ</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হযরত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আবু</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হুরায়রা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বর্ণিত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বলেন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এক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ব্যক্তি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জিজ্ঞেস</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আল্লাহর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রসূল</a:t>
            </a:r>
            <a:r>
              <a:rPr lang="bn-BD" sz="2400" b="1" dirty="0" smtClean="0">
                <a:latin typeface="NikoshBAN" pitchFamily="2" charset="0"/>
                <a:cs typeface="NikoshBAN" pitchFamily="2" charset="0"/>
              </a:rPr>
              <a:t> !</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উত্তম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সাহচার্য</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পাওয়ার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সর্বাধিক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অধিকারী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উত্তরে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রসূল</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স.</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বললেন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লোকটি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পুনরায়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জিজ্ঞেস</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তারপর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রসূল</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স.</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বললেন</a:t>
            </a:r>
            <a:r>
              <a:rPr lang="en-US" sz="2400" b="1" dirty="0" smtClean="0">
                <a:latin typeface="NikoshBAN" pitchFamily="2" charset="0"/>
                <a:cs typeface="NikoshBAN" pitchFamily="2" charset="0"/>
              </a:rPr>
              <a:t> , </a:t>
            </a:r>
            <a:r>
              <a:rPr lang="en-US" sz="2400" b="1" dirty="0" err="1" smtClean="0">
                <a:latin typeface="NikoshBAN" pitchFamily="2" charset="0"/>
                <a:cs typeface="NikoshBAN" pitchFamily="2" charset="0"/>
              </a:rPr>
              <a:t>তোমার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লোকটি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পুনরায়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জিজ্ঞেস</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তারপর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রসূল</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স.</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বললেন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লোকটি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রসূল</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স.</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কে  </a:t>
            </a:r>
            <a:r>
              <a:rPr lang="en-US" sz="2400" b="1" dirty="0" err="1" smtClean="0">
                <a:latin typeface="NikoshBAN" pitchFamily="2" charset="0"/>
                <a:cs typeface="NikoshBAN" pitchFamily="2" charset="0"/>
              </a:rPr>
              <a:t>আবারোও</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জিজ্ঞেস</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তারপর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রসূল</a:t>
            </a:r>
            <a:r>
              <a:rPr lang="bn-BD" sz="2400" b="1" dirty="0" smtClean="0">
                <a:latin typeface="NikoshBAN" pitchFamily="2" charset="0"/>
                <a:cs typeface="NikoshBAN" pitchFamily="2" charset="0"/>
              </a:rPr>
              <a:t> </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স.</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 বললেন, তোমার বাবা।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অন্য</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এক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বর্ণনায়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রয়েছে</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রসূল</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স.</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বলেছেন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অতঃপর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a:t>
            </a:r>
            <a:r>
              <a:rPr lang="en-US" sz="2400" b="1" dirty="0" smtClean="0">
                <a:latin typeface="NikoshBAN" pitchFamily="2" charset="0"/>
                <a:cs typeface="NikoshBAN" pitchFamily="2" charset="0"/>
              </a:rPr>
              <a:t> , </a:t>
            </a:r>
            <a:r>
              <a:rPr lang="en-US" sz="2400" b="1" dirty="0" err="1" smtClean="0">
                <a:latin typeface="NikoshBAN" pitchFamily="2" charset="0"/>
                <a:cs typeface="NikoshBAN" pitchFamily="2" charset="0"/>
              </a:rPr>
              <a:t>অতঃপর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বাবা</a:t>
            </a:r>
            <a:r>
              <a:rPr lang="en-US" sz="2400" b="1" dirty="0" smtClean="0">
                <a:latin typeface="NikoshBAN" pitchFamily="2" charset="0"/>
                <a:cs typeface="NikoshBAN" pitchFamily="2" charset="0"/>
              </a:rPr>
              <a:t> । </a:t>
            </a:r>
            <a:r>
              <a:rPr lang="en-US" sz="2400" b="1" dirty="0" err="1" smtClean="0">
                <a:latin typeface="NikoshBAN" pitchFamily="2" charset="0"/>
                <a:cs typeface="NikoshBAN" pitchFamily="2" charset="0"/>
              </a:rPr>
              <a:t>এরপর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নিকট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আত্মীয়-স্বজন</a:t>
            </a:r>
            <a:r>
              <a:rPr lang="en-US" sz="2400" b="1" dirty="0" smtClean="0">
                <a:latin typeface="NikoshBAN" pitchFamily="2" charset="0"/>
                <a:cs typeface="NikoshBAN" pitchFamily="2" charset="0"/>
              </a:rPr>
              <a:t> ও </a:t>
            </a:r>
            <a:r>
              <a:rPr lang="en-US" sz="2400" b="1" dirty="0" err="1" smtClean="0">
                <a:latin typeface="NikoshBAN" pitchFamily="2" charset="0"/>
                <a:cs typeface="NikoshBAN" pitchFamily="2" charset="0"/>
              </a:rPr>
              <a:t>তোমার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বন্ধু-বান্ধব</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       </a:t>
            </a:r>
            <a:r>
              <a:rPr lang="en-US" sz="2400" b="1" dirty="0" smtClean="0">
                <a:latin typeface="NikoshBAN" pitchFamily="2" charset="0"/>
                <a:cs typeface="NikoshBAN" pitchFamily="2" charset="0"/>
              </a:rPr>
              <a:t>   </a:t>
            </a:r>
            <a:endParaRPr lang="bn-IN" sz="2400" b="1" dirty="0" smtClean="0">
              <a:latin typeface="NikoshBAN" pitchFamily="2" charset="0"/>
              <a:cs typeface="NikoshBAN" pitchFamily="2" charset="0"/>
            </a:endParaRPr>
          </a:p>
          <a:p>
            <a:pPr algn="just"/>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a:t>
            </a:r>
            <a:r>
              <a:rPr lang="en-US" sz="2400" b="1" dirty="0" err="1" smtClean="0">
                <a:latin typeface="NikoshBAN" pitchFamily="2" charset="0"/>
                <a:cs typeface="NikoshBAN" pitchFamily="2" charset="0"/>
              </a:rPr>
              <a:t>হাদীসদ্বয়ের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ওপর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ইমাম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বুখারী</a:t>
            </a:r>
            <a:r>
              <a:rPr lang="en-US" sz="2400" b="1" dirty="0" smtClean="0">
                <a:latin typeface="NikoshBAN" pitchFamily="2" charset="0"/>
                <a:cs typeface="NikoshBAN" pitchFamily="2" charset="0"/>
              </a:rPr>
              <a:t> ও </a:t>
            </a:r>
            <a:r>
              <a:rPr lang="en-US" sz="2400" b="1" dirty="0" err="1" smtClean="0">
                <a:latin typeface="NikoshBAN" pitchFamily="2" charset="0"/>
                <a:cs typeface="NikoshBAN" pitchFamily="2" charset="0"/>
              </a:rPr>
              <a:t>ইমাম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মুসলিম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ঐক্যমত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পোষণ</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করেছেন</a:t>
            </a:r>
            <a:r>
              <a:rPr lang="bn-BD" sz="2400" b="1" dirty="0" smtClean="0">
                <a:latin typeface="NikoshBAN" pitchFamily="2" charset="0"/>
                <a:cs typeface="NikoshBAN" pitchFamily="2" charset="0"/>
              </a:rPr>
              <a:t>)। </a:t>
            </a:r>
            <a:endParaRPr lang="en-US" sz="2400" b="1" dirty="0" smtClean="0">
              <a:latin typeface="NikoshBAN" pitchFamily="2" charset="0"/>
              <a:cs typeface="NikoshBAN" pitchFamily="2" charset="0"/>
            </a:endParaRPr>
          </a:p>
        </p:txBody>
      </p:sp>
      <p:sp>
        <p:nvSpPr>
          <p:cNvPr id="7" name="Frame 6"/>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617220" y="381000"/>
            <a:ext cx="11109960" cy="5943600"/>
          </a:xfrm>
          <a:prstGeom prst="horizontalScroll">
            <a:avLst>
              <a:gd name="adj" fmla="val 79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NikoshBAN" pitchFamily="2" charset="0"/>
              <a:cs typeface="NikoshBAN" pitchFamily="2" charset="0"/>
            </a:endParaRPr>
          </a:p>
        </p:txBody>
      </p:sp>
      <p:sp>
        <p:nvSpPr>
          <p:cNvPr id="5" name="Rounded Rectangular Callout 4"/>
          <p:cNvSpPr/>
          <p:nvPr/>
        </p:nvSpPr>
        <p:spPr>
          <a:xfrm>
            <a:off x="1645920" y="838200"/>
            <a:ext cx="4834890" cy="762000"/>
          </a:xfrm>
          <a:prstGeom prst="wedgeRoundRectCallout">
            <a:avLst>
              <a:gd name="adj1" fmla="val -42094"/>
              <a:gd name="adj2" fmla="val 200362"/>
              <a:gd name="adj3" fmla="val 16667"/>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0070C0"/>
                </a:solidFill>
                <a:latin typeface="NikoshBAN" pitchFamily="2" charset="0"/>
                <a:cs typeface="NikoshBAN" pitchFamily="2" charset="0"/>
              </a:rPr>
              <a:t>একক কাজ</a:t>
            </a:r>
            <a:r>
              <a:rPr lang="en-US" sz="4800" dirty="0" smtClean="0">
                <a:solidFill>
                  <a:srgbClr val="0070C0"/>
                </a:solidFill>
                <a:latin typeface="NikoshBAN" pitchFamily="2" charset="0"/>
                <a:cs typeface="NikoshBAN" pitchFamily="2" charset="0"/>
              </a:rPr>
              <a:t>:</a:t>
            </a:r>
            <a:endParaRPr lang="en-US" sz="4800" dirty="0">
              <a:solidFill>
                <a:srgbClr val="0070C0"/>
              </a:solidFill>
              <a:latin typeface="NikoshBAN" pitchFamily="2" charset="0"/>
              <a:cs typeface="NikoshBAN" pitchFamily="2" charset="0"/>
            </a:endParaRPr>
          </a:p>
        </p:txBody>
      </p:sp>
      <p:sp>
        <p:nvSpPr>
          <p:cNvPr id="9" name="TextBox 8"/>
          <p:cNvSpPr txBox="1"/>
          <p:nvPr/>
        </p:nvSpPr>
        <p:spPr>
          <a:xfrm>
            <a:off x="1645920" y="2971800"/>
            <a:ext cx="9669780" cy="1938992"/>
          </a:xfrm>
          <a:prstGeom prst="rect">
            <a:avLst/>
          </a:prstGeom>
          <a:noFill/>
        </p:spPr>
        <p:txBody>
          <a:bodyPr wrap="square" rtlCol="0">
            <a:spAutoFit/>
          </a:bodyPr>
          <a:lstStyle/>
          <a:p>
            <a:pPr marL="342900" indent="-342900"/>
            <a:r>
              <a:rPr lang="bn-BD" sz="4000" dirty="0" smtClean="0">
                <a:solidFill>
                  <a:srgbClr val="002060"/>
                </a:solidFill>
                <a:latin typeface="NikoshBAN" pitchFamily="2" charset="0"/>
                <a:cs typeface="NikoshBAN" pitchFamily="2" charset="0"/>
              </a:rPr>
              <a:t>১. হাদিসটি বর্ণনা কারীর নাম বল? </a:t>
            </a:r>
          </a:p>
          <a:p>
            <a:pPr marL="342900" indent="-342900"/>
            <a:r>
              <a:rPr lang="bn-BD" sz="4000" dirty="0" smtClean="0">
                <a:solidFill>
                  <a:srgbClr val="002060"/>
                </a:solidFill>
                <a:latin typeface="NikoshBAN" pitchFamily="2" charset="0"/>
                <a:cs typeface="NikoshBAN" pitchFamily="2" charset="0"/>
              </a:rPr>
              <a:t>২. হাদিসের উৎস সূত্র বা কিতাবের নাম বল? </a:t>
            </a:r>
          </a:p>
          <a:p>
            <a:pPr marL="342900" indent="-342900"/>
            <a:r>
              <a:rPr lang="bn-BD" sz="4000" dirty="0" smtClean="0">
                <a:solidFill>
                  <a:srgbClr val="002060"/>
                </a:solidFill>
                <a:latin typeface="NikoshBAN" pitchFamily="2" charset="0"/>
                <a:cs typeface="NikoshBAN" pitchFamily="2" charset="0"/>
              </a:rPr>
              <a:t>৩. হাদিসটি বিশুদ্ধ ইবারতে পড়? </a:t>
            </a:r>
          </a:p>
        </p:txBody>
      </p:sp>
      <p:sp>
        <p:nvSpPr>
          <p:cNvPr id="7" name="Frame 6"/>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971800" y="685800"/>
            <a:ext cx="5791200" cy="1143000"/>
          </a:xfrm>
          <a:prstGeom prst="downArrowCallout">
            <a:avLst/>
          </a:prstGeom>
          <a:gradFill>
            <a:gsLst>
              <a:gs pos="0">
                <a:srgbClr val="FF3399">
                  <a:alpha val="0"/>
                </a:srgbClr>
              </a:gs>
              <a:gs pos="25000">
                <a:srgbClr val="FF6633"/>
              </a:gs>
              <a:gs pos="50000">
                <a:srgbClr val="FFFF00"/>
              </a:gs>
              <a:gs pos="75000">
                <a:srgbClr val="01A78F"/>
              </a:gs>
              <a:gs pos="100000">
                <a:srgbClr val="3366F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জোড়ায় কাজঃ</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1234440" y="2286001"/>
            <a:ext cx="8229600" cy="646331"/>
          </a:xfrm>
          <a:prstGeom prst="rect">
            <a:avLst/>
          </a:prstGeom>
          <a:noFill/>
        </p:spPr>
        <p:txBody>
          <a:bodyPr wrap="square" rtlCol="0">
            <a:spAutoFit/>
          </a:bodyPr>
          <a:lstStyle/>
          <a:p>
            <a:pPr algn="l"/>
            <a:r>
              <a:rPr lang="bn-BD" sz="3600" dirty="0" smtClean="0">
                <a:latin typeface="NikoshBAN" pitchFamily="2" charset="0"/>
                <a:cs typeface="NikoshBAN" pitchFamily="2" charset="0"/>
              </a:rPr>
              <a:t>১.</a:t>
            </a:r>
            <a:r>
              <a:rPr lang="en-US" sz="3600" dirty="0" smtClean="0">
                <a:latin typeface="NikoshBAN" pitchFamily="2" charset="0"/>
                <a:cs typeface="NikoshBAN" pitchFamily="2" charset="0"/>
              </a:rPr>
              <a:t>  </a:t>
            </a:r>
            <a:r>
              <a:rPr lang="ar-SA" sz="3600" b="1" dirty="0" smtClean="0">
                <a:latin typeface="NikoshBAN" pitchFamily="2" charset="0"/>
              </a:rPr>
              <a:t>تحقيق</a:t>
            </a:r>
            <a:r>
              <a:rPr lang="bn-BD" sz="3600" dirty="0" smtClean="0">
                <a:latin typeface="NikoshBAN" pitchFamily="2" charset="0"/>
              </a:rPr>
              <a:t> </a:t>
            </a:r>
            <a:r>
              <a:rPr lang="bn-BD" sz="3600" dirty="0" smtClean="0">
                <a:latin typeface="NikoshBAN" pitchFamily="2" charset="0"/>
                <a:cs typeface="NikoshBAN" pitchFamily="2" charset="0"/>
              </a:rPr>
              <a:t>বা শব্দ বিশ্লেষণ কর।  </a:t>
            </a:r>
            <a:endParaRPr lang="en-US" sz="3600" dirty="0">
              <a:latin typeface="NikoshBAN" pitchFamily="2" charset="0"/>
              <a:cs typeface="NikoshBAN" pitchFamily="2" charset="0"/>
            </a:endParaRPr>
          </a:p>
        </p:txBody>
      </p:sp>
      <p:sp>
        <p:nvSpPr>
          <p:cNvPr id="8" name="TextBox 7"/>
          <p:cNvSpPr txBox="1"/>
          <p:nvPr/>
        </p:nvSpPr>
        <p:spPr>
          <a:xfrm>
            <a:off x="2057400" y="3124201"/>
            <a:ext cx="8210608" cy="646331"/>
          </a:xfrm>
          <a:prstGeom prst="rect">
            <a:avLst/>
          </a:prstGeom>
          <a:noFill/>
        </p:spPr>
        <p:txBody>
          <a:bodyPr wrap="square" rtlCol="0">
            <a:spAutoFit/>
          </a:bodyPr>
          <a:lstStyle/>
          <a:p>
            <a:r>
              <a:rPr lang="ar-SA" sz="3600" b="1" dirty="0" smtClean="0">
                <a:solidFill>
                  <a:srgbClr val="0070C0"/>
                </a:solidFill>
              </a:rPr>
              <a:t>اَحَقُّ،   صَحَابَةُ،   اُمُّ،</a:t>
            </a:r>
            <a:endParaRPr lang="en-US" sz="3600" b="1" dirty="0">
              <a:solidFill>
                <a:srgbClr val="0070C0"/>
              </a:solidFill>
            </a:endParaRPr>
          </a:p>
        </p:txBody>
      </p:sp>
      <p:sp>
        <p:nvSpPr>
          <p:cNvPr id="9" name="Frame 8"/>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1447800" y="533400"/>
            <a:ext cx="4526280" cy="762000"/>
          </a:xfrm>
          <a:prstGeom prst="wedgeRoundRectCallout">
            <a:avLst>
              <a:gd name="adj1" fmla="val -38527"/>
              <a:gd name="adj2" fmla="val 122981"/>
              <a:gd name="adj3" fmla="val 16667"/>
            </a:avLst>
          </a:prstGeom>
          <a:gradFill>
            <a:gsLst>
              <a:gs pos="0">
                <a:srgbClr val="FF3399">
                  <a:alpha val="0"/>
                </a:srgbClr>
              </a:gs>
              <a:gs pos="25000">
                <a:srgbClr val="FF6633"/>
              </a:gs>
              <a:gs pos="50000">
                <a:srgbClr val="FFFF00"/>
              </a:gs>
              <a:gs pos="75000">
                <a:srgbClr val="01A78F"/>
              </a:gs>
              <a:gs pos="100000">
                <a:srgbClr val="3366F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দলীয় কাজঃ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TextBox 4"/>
          <p:cNvSpPr txBox="1"/>
          <p:nvPr/>
        </p:nvSpPr>
        <p:spPr>
          <a:xfrm>
            <a:off x="1645920" y="2590801"/>
            <a:ext cx="8229600" cy="584775"/>
          </a:xfrm>
          <a:prstGeom prst="rect">
            <a:avLst/>
          </a:prstGeom>
          <a:noFill/>
        </p:spPr>
        <p:txBody>
          <a:bodyPr wrap="square" rtlCol="0">
            <a:spAutoFit/>
          </a:bodyPr>
          <a:lstStyle/>
          <a:p>
            <a:pPr marL="342900" indent="-342900">
              <a:buAutoNum type="arabicPeriod"/>
            </a:pPr>
            <a:r>
              <a:rPr lang="bn-BD" sz="3200" dirty="0" smtClean="0">
                <a:solidFill>
                  <a:srgbClr val="0070C0"/>
                </a:solidFill>
                <a:latin typeface="NikoshBAN" pitchFamily="2" charset="0"/>
                <a:cs typeface="NikoshBAN" pitchFamily="2" charset="0"/>
              </a:rPr>
              <a:t>হাদিসের বাংলা অর্থ লিখ।  </a:t>
            </a:r>
            <a:endParaRPr lang="en-US" sz="3200" dirty="0">
              <a:solidFill>
                <a:srgbClr val="0070C0"/>
              </a:solidFill>
              <a:latin typeface="NikoshBAN" pitchFamily="2" charset="0"/>
              <a:cs typeface="NikoshBAN" pitchFamily="2" charset="0"/>
            </a:endParaRPr>
          </a:p>
        </p:txBody>
      </p:sp>
      <p:sp>
        <p:nvSpPr>
          <p:cNvPr id="8" name="TextBox 7"/>
          <p:cNvSpPr txBox="1"/>
          <p:nvPr/>
        </p:nvSpPr>
        <p:spPr>
          <a:xfrm>
            <a:off x="1748790" y="3886201"/>
            <a:ext cx="9258300" cy="584775"/>
          </a:xfrm>
          <a:prstGeom prst="rect">
            <a:avLst/>
          </a:prstGeom>
          <a:noFill/>
        </p:spPr>
        <p:txBody>
          <a:bodyPr wrap="square" rtlCol="0">
            <a:spAutoFit/>
          </a:bodyPr>
          <a:lstStyle/>
          <a:p>
            <a:r>
              <a:rPr lang="bn-BD" sz="3200" dirty="0" smtClean="0">
                <a:solidFill>
                  <a:srgbClr val="0070C0"/>
                </a:solidFill>
                <a:latin typeface="NikoshBAN" pitchFamily="2" charset="0"/>
                <a:cs typeface="NikoshBAN" pitchFamily="2" charset="0"/>
              </a:rPr>
              <a:t>২.   পিতার উপর মাতার অগ্রাধিকারের কারণ কী? </a:t>
            </a:r>
            <a:endParaRPr lang="en-US" sz="3200" dirty="0">
              <a:solidFill>
                <a:srgbClr val="0070C0"/>
              </a:solidFill>
              <a:latin typeface="NikoshBAN" pitchFamily="2" charset="0"/>
              <a:cs typeface="NikoshBAN" pitchFamily="2" charset="0"/>
            </a:endParaRPr>
          </a:p>
        </p:txBody>
      </p:sp>
      <p:sp>
        <p:nvSpPr>
          <p:cNvPr id="9" name="TextBox 8"/>
          <p:cNvSpPr txBox="1"/>
          <p:nvPr/>
        </p:nvSpPr>
        <p:spPr>
          <a:xfrm>
            <a:off x="1748790" y="5181601"/>
            <a:ext cx="7200900" cy="584775"/>
          </a:xfrm>
          <a:prstGeom prst="rect">
            <a:avLst/>
          </a:prstGeom>
          <a:noFill/>
        </p:spPr>
        <p:txBody>
          <a:bodyPr wrap="square" rtlCol="0">
            <a:spAutoFit/>
          </a:bodyPr>
          <a:lstStyle/>
          <a:p>
            <a:r>
              <a:rPr lang="bn-BD" sz="3200" dirty="0" smtClean="0">
                <a:solidFill>
                  <a:srgbClr val="0070C0"/>
                </a:solidFill>
                <a:latin typeface="NikoshBAN" pitchFamily="2" charset="0"/>
                <a:cs typeface="NikoshBAN" pitchFamily="2" charset="0"/>
              </a:rPr>
              <a:t>৩.   </a:t>
            </a:r>
            <a:r>
              <a:rPr lang="ar-SA" sz="3200" dirty="0" smtClean="0">
                <a:solidFill>
                  <a:srgbClr val="0070C0"/>
                </a:solidFill>
                <a:latin typeface="NikoshBAN" pitchFamily="2" charset="0"/>
                <a:cs typeface="NikoshBAN" pitchFamily="2" charset="0"/>
              </a:rPr>
              <a:t>قال رجل</a:t>
            </a:r>
            <a:r>
              <a:rPr lang="bn-BD" sz="3200" dirty="0" smtClean="0">
                <a:solidFill>
                  <a:srgbClr val="0070C0"/>
                </a:solidFill>
                <a:latin typeface="NikoshBAN" pitchFamily="2" charset="0"/>
                <a:cs typeface="NikoshBAN" pitchFamily="2" charset="0"/>
              </a:rPr>
              <a:t> এর মধ্যে </a:t>
            </a:r>
            <a:r>
              <a:rPr lang="ar-SA" sz="3200" dirty="0" smtClean="0">
                <a:solidFill>
                  <a:srgbClr val="0070C0"/>
                </a:solidFill>
                <a:latin typeface="NikoshBAN" pitchFamily="2" charset="0"/>
                <a:cs typeface="NikoshBAN" pitchFamily="2" charset="0"/>
              </a:rPr>
              <a:t>رجل</a:t>
            </a:r>
            <a:r>
              <a:rPr lang="bn-BD" sz="3200" dirty="0" smtClean="0">
                <a:solidFill>
                  <a:srgbClr val="0070C0"/>
                </a:solidFill>
                <a:latin typeface="NikoshBAN" pitchFamily="2" charset="0"/>
                <a:cs typeface="NikoshBAN" pitchFamily="2" charset="0"/>
              </a:rPr>
              <a:t> কে? </a:t>
            </a:r>
            <a:endParaRPr lang="en-US" sz="3200" dirty="0">
              <a:solidFill>
                <a:srgbClr val="0070C0"/>
              </a:solidFill>
              <a:latin typeface="NikoshBAN" pitchFamily="2" charset="0"/>
              <a:cs typeface="NikoshBAN" pitchFamily="2" charset="0"/>
            </a:endParaRPr>
          </a:p>
        </p:txBody>
      </p:sp>
      <p:sp>
        <p:nvSpPr>
          <p:cNvPr id="10" name="TextBox 9"/>
          <p:cNvSpPr txBox="1"/>
          <p:nvPr/>
        </p:nvSpPr>
        <p:spPr>
          <a:xfrm>
            <a:off x="1131570" y="1981201"/>
            <a:ext cx="3497580" cy="584775"/>
          </a:xfrm>
          <a:prstGeom prst="rect">
            <a:avLst/>
          </a:prstGeom>
          <a:noFill/>
        </p:spPr>
        <p:txBody>
          <a:bodyPr wrap="square" rtlCol="0">
            <a:spAutoFit/>
          </a:bodyPr>
          <a:lstStyle/>
          <a:p>
            <a:pPr>
              <a:buFont typeface="Wingdings" pitchFamily="2" charset="2"/>
              <a:buChar char="v"/>
            </a:pPr>
            <a:r>
              <a:rPr lang="bn-BD" sz="3200" b="1" u="sng" dirty="0" smtClean="0">
                <a:latin typeface="NikoshBAN" pitchFamily="2" charset="0"/>
                <a:cs typeface="NikoshBAN" pitchFamily="2" charset="0"/>
              </a:rPr>
              <a:t>শাপলাঃ </a:t>
            </a:r>
            <a:endParaRPr lang="en-US" sz="3200" b="1" u="sng" dirty="0">
              <a:latin typeface="NikoshBAN" pitchFamily="2" charset="0"/>
              <a:cs typeface="NikoshBAN" pitchFamily="2" charset="0"/>
            </a:endParaRPr>
          </a:p>
        </p:txBody>
      </p:sp>
      <p:sp>
        <p:nvSpPr>
          <p:cNvPr id="11" name="TextBox 10"/>
          <p:cNvSpPr txBox="1"/>
          <p:nvPr/>
        </p:nvSpPr>
        <p:spPr>
          <a:xfrm>
            <a:off x="1131570" y="3276601"/>
            <a:ext cx="3497580" cy="584775"/>
          </a:xfrm>
          <a:prstGeom prst="rect">
            <a:avLst/>
          </a:prstGeom>
          <a:noFill/>
        </p:spPr>
        <p:txBody>
          <a:bodyPr wrap="square" rtlCol="0">
            <a:spAutoFit/>
          </a:bodyPr>
          <a:lstStyle/>
          <a:p>
            <a:pPr>
              <a:buFont typeface="Wingdings" pitchFamily="2" charset="2"/>
              <a:buChar char="v"/>
            </a:pPr>
            <a:r>
              <a:rPr lang="bn-BD" sz="3200" b="1" u="sng" dirty="0" smtClean="0">
                <a:latin typeface="NikoshBAN" pitchFamily="2" charset="0"/>
                <a:cs typeface="NikoshBAN" pitchFamily="2" charset="0"/>
              </a:rPr>
              <a:t>শিমূলঃ </a:t>
            </a:r>
            <a:endParaRPr lang="en-US" sz="3200" b="1" u="sng" dirty="0">
              <a:latin typeface="NikoshBAN" pitchFamily="2" charset="0"/>
              <a:cs typeface="NikoshBAN" pitchFamily="2" charset="0"/>
            </a:endParaRPr>
          </a:p>
        </p:txBody>
      </p:sp>
      <p:sp>
        <p:nvSpPr>
          <p:cNvPr id="12" name="TextBox 11"/>
          <p:cNvSpPr txBox="1"/>
          <p:nvPr/>
        </p:nvSpPr>
        <p:spPr>
          <a:xfrm>
            <a:off x="1131570" y="4572001"/>
            <a:ext cx="2674620" cy="584775"/>
          </a:xfrm>
          <a:prstGeom prst="rect">
            <a:avLst/>
          </a:prstGeom>
          <a:noFill/>
        </p:spPr>
        <p:txBody>
          <a:bodyPr wrap="square" rtlCol="0">
            <a:spAutoFit/>
          </a:bodyPr>
          <a:lstStyle/>
          <a:p>
            <a:pPr>
              <a:buFont typeface="Wingdings" pitchFamily="2" charset="2"/>
              <a:buChar char="v"/>
            </a:pPr>
            <a:r>
              <a:rPr lang="bn-BD" sz="3200" b="1" u="sng" dirty="0" smtClean="0">
                <a:latin typeface="NikoshBAN" pitchFamily="2" charset="0"/>
                <a:cs typeface="NikoshBAN" pitchFamily="2" charset="0"/>
              </a:rPr>
              <a:t>জবাঃ </a:t>
            </a:r>
            <a:endParaRPr lang="en-US" sz="3200" b="1" u="sng" dirty="0">
              <a:latin typeface="NikoshBAN" pitchFamily="2" charset="0"/>
              <a:cs typeface="NikoshBAN" pitchFamily="2" charset="0"/>
            </a:endParaRPr>
          </a:p>
        </p:txBody>
      </p:sp>
      <p:sp>
        <p:nvSpPr>
          <p:cNvPr id="13" name="Frame 12"/>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17220" y="3048000"/>
            <a:ext cx="4526280" cy="838200"/>
          </a:xfrm>
          <a:prstGeom prst="wedgeRoundRectCallout">
            <a:avLst>
              <a:gd name="adj1" fmla="val -43909"/>
              <a:gd name="adj2" fmla="val 102779"/>
              <a:gd name="adj3" fmla="val 16667"/>
            </a:avLst>
          </a:prstGeom>
          <a:gradFill flip="none" rotWithShape="1">
            <a:gsLst>
              <a:gs pos="0">
                <a:srgbClr val="8488C4"/>
              </a:gs>
              <a:gs pos="53000">
                <a:srgbClr val="D4DEFF"/>
              </a:gs>
              <a:gs pos="83000">
                <a:srgbClr val="D4DEFF"/>
              </a:gs>
              <a:gs pos="100000">
                <a:srgbClr val="96AB94"/>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FF0000"/>
                </a:solidFill>
                <a:latin typeface="NikoshBAN" pitchFamily="2" charset="0"/>
                <a:cs typeface="NikoshBAN" pitchFamily="2" charset="0"/>
              </a:rPr>
              <a:t>বাড়ির কাজঃ</a:t>
            </a:r>
            <a:endParaRPr lang="en-US" sz="4000" dirty="0">
              <a:solidFill>
                <a:srgbClr val="FF0000"/>
              </a:solidFill>
            </a:endParaRPr>
          </a:p>
        </p:txBody>
      </p:sp>
      <p:pic>
        <p:nvPicPr>
          <p:cNvPr id="6" name="Picture 5" descr="9478dd77ccb0aa9bd4dc638337f70d44-retro-different-home-styles-for-home-by-aman-bansal.jpg"/>
          <p:cNvPicPr>
            <a:picLocks noChangeAspect="1"/>
          </p:cNvPicPr>
          <p:nvPr/>
        </p:nvPicPr>
        <p:blipFill>
          <a:blip r:embed="rId2" cstate="print"/>
          <a:stretch>
            <a:fillRect/>
          </a:stretch>
        </p:blipFill>
        <p:spPr>
          <a:xfrm>
            <a:off x="1543050" y="304800"/>
            <a:ext cx="9361170" cy="2743200"/>
          </a:xfrm>
          <a:prstGeom prst="roundRect">
            <a:avLst/>
          </a:prstGeom>
          <a:ln>
            <a:noFill/>
          </a:ln>
          <a:effectLst>
            <a:softEdge rad="112500"/>
          </a:effectLst>
        </p:spPr>
      </p:pic>
      <p:sp>
        <p:nvSpPr>
          <p:cNvPr id="7" name="TextBox 6"/>
          <p:cNvSpPr txBox="1"/>
          <p:nvPr/>
        </p:nvSpPr>
        <p:spPr>
          <a:xfrm>
            <a:off x="514350" y="4419600"/>
            <a:ext cx="11212830" cy="1200329"/>
          </a:xfrm>
          <a:prstGeom prst="rect">
            <a:avLst/>
          </a:prstGeom>
          <a:noFill/>
        </p:spPr>
        <p:txBody>
          <a:bodyPr wrap="square" rtlCol="0">
            <a:spAutoFit/>
          </a:bodyPr>
          <a:lstStyle/>
          <a:p>
            <a:pPr marL="800100" lvl="1" indent="-342900">
              <a:buAutoNum type="arabicPeriod"/>
            </a:pPr>
            <a:r>
              <a:rPr lang="bn-BD" sz="3600" dirty="0" smtClean="0">
                <a:solidFill>
                  <a:srgbClr val="002060"/>
                </a:solidFill>
                <a:latin typeface="NikoshBAN" pitchFamily="2" charset="0"/>
                <a:cs typeface="NikoshBAN" pitchFamily="2" charset="0"/>
              </a:rPr>
              <a:t>হাদিসে মায়ের অধিকারের কথা তিন বার বলার কারণ কি বিশ্লেষণ কর।</a:t>
            </a:r>
          </a:p>
          <a:p>
            <a:pPr marL="342900" indent="-342900"/>
            <a:r>
              <a:rPr lang="bn-IN" sz="3600" dirty="0" smtClean="0">
                <a:solidFill>
                  <a:srgbClr val="002060"/>
                </a:solidFill>
                <a:latin typeface="NikoshBAN" pitchFamily="2" charset="0"/>
                <a:cs typeface="NikoshBAN" pitchFamily="2" charset="0"/>
              </a:rPr>
              <a:t>	 </a:t>
            </a:r>
            <a:r>
              <a:rPr lang="bn-BD" sz="3600" dirty="0" smtClean="0">
                <a:solidFill>
                  <a:srgbClr val="002060"/>
                </a:solidFill>
                <a:latin typeface="NikoshBAN" pitchFamily="2" charset="0"/>
                <a:cs typeface="NikoshBAN" pitchFamily="2" charset="0"/>
              </a:rPr>
              <a:t>২.মা-বাবার হুকুম মানা ও খেদমত করা কি বর্ণনা কর। </a:t>
            </a:r>
          </a:p>
        </p:txBody>
      </p:sp>
      <p:sp>
        <p:nvSpPr>
          <p:cNvPr id="8" name="Frame 7"/>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0270" y="2150747"/>
            <a:ext cx="8126730" cy="3585597"/>
          </a:xfrm>
          <a:prstGeom prst="rect">
            <a:avLst/>
          </a:prstGeom>
          <a:noFill/>
          <a:effectLst>
            <a:glow rad="228600">
              <a:schemeClr val="accent2">
                <a:satMod val="175000"/>
                <a:alpha val="40000"/>
              </a:schemeClr>
            </a:glow>
          </a:effectLst>
        </p:spPr>
        <p:txBody>
          <a:bodyPr>
            <a:spAutoFit/>
          </a:bodyPr>
          <a:lstStyle/>
          <a:p>
            <a:pPr algn="ctr">
              <a:defRPr/>
            </a:pPr>
            <a:r>
              <a:rPr lang="bn-BD" sz="199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rPr>
              <a:t>ধন্যবাদ</a:t>
            </a:r>
            <a:endParaRPr lang="en-US"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endParaRPr>
          </a:p>
          <a:p>
            <a:pPr algn="ctr">
              <a:defRPr/>
            </a:pPr>
            <a:endParaRPr lang="en-US" sz="2400" b="1" dirty="0">
              <a:ln/>
              <a:blipFill>
                <a:blip r:embed="rId2"/>
                <a:tile tx="0" ty="0" sx="100000" sy="100000" flip="none" algn="tl"/>
              </a:blipFill>
              <a:effectLst>
                <a:outerShdw blurRad="38100" dist="38100" dir="2700000" algn="tl">
                  <a:srgbClr val="000000">
                    <a:alpha val="43137"/>
                  </a:srgbClr>
                </a:outerShdw>
              </a:effectLst>
            </a:endParaRPr>
          </a:p>
        </p:txBody>
      </p:sp>
      <p:sp>
        <p:nvSpPr>
          <p:cNvPr id="3" name="TextBox 2"/>
          <p:cNvSpPr txBox="1"/>
          <p:nvPr/>
        </p:nvSpPr>
        <p:spPr>
          <a:xfrm>
            <a:off x="3927071" y="1066805"/>
            <a:ext cx="4137303" cy="1015663"/>
          </a:xfrm>
          <a:prstGeom prst="rect">
            <a:avLst/>
          </a:prstGeom>
          <a:noFill/>
          <a:ln>
            <a:solidFill>
              <a:schemeClr val="accent3">
                <a:lumMod val="75000"/>
              </a:schemeClr>
            </a:solidFill>
          </a:ln>
        </p:spPr>
        <p:txBody>
          <a:bodyPr>
            <a:spAutoFit/>
            <a:scene3d>
              <a:camera prst="orthographicFront"/>
              <a:lightRig rig="threePt" dir="t"/>
            </a:scene3d>
            <a:sp3d extrusionH="57150">
              <a:bevelT w="57150" h="38100" prst="artDeco"/>
            </a:sp3d>
          </a:bodyPr>
          <a:lstStyle/>
          <a:p>
            <a:pPr algn="ctr">
              <a:defRPr/>
            </a:pPr>
            <a:r>
              <a:rPr lang="bn-BD"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rPr>
              <a:t>সবাইকে</a:t>
            </a:r>
            <a:endParaRPr lang="en-US"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endParaRPr>
          </a:p>
        </p:txBody>
      </p:sp>
      <p:pic>
        <p:nvPicPr>
          <p:cNvPr id="18436" name="Picture 2" descr="C:\Users\mr\Desktop\maria\Clipart_Rose_PNG_Picture.png"/>
          <p:cNvPicPr>
            <a:picLocks noChangeAspect="1" noChangeArrowheads="1"/>
          </p:cNvPicPr>
          <p:nvPr/>
        </p:nvPicPr>
        <p:blipFill>
          <a:blip r:embed="rId4"/>
          <a:srcRect/>
          <a:stretch>
            <a:fillRect/>
          </a:stretch>
        </p:blipFill>
        <p:spPr bwMode="auto">
          <a:xfrm>
            <a:off x="8578931" y="1509713"/>
            <a:ext cx="1907381" cy="3105150"/>
          </a:xfrm>
          <a:prstGeom prst="rect">
            <a:avLst/>
          </a:prstGeom>
          <a:noFill/>
          <a:ln w="9525">
            <a:noFill/>
            <a:miter lim="800000"/>
            <a:headEnd/>
            <a:tailEnd/>
          </a:ln>
        </p:spPr>
      </p:pic>
      <p:pic>
        <p:nvPicPr>
          <p:cNvPr id="18437" name="Picture 2" descr="C:\Users\mr\Desktop\maria\Clipart_Rose_PNG_Picture.png"/>
          <p:cNvPicPr>
            <a:picLocks noChangeAspect="1" noChangeArrowheads="1"/>
          </p:cNvPicPr>
          <p:nvPr/>
        </p:nvPicPr>
        <p:blipFill>
          <a:blip r:embed="rId4"/>
          <a:srcRect/>
          <a:stretch>
            <a:fillRect/>
          </a:stretch>
        </p:blipFill>
        <p:spPr bwMode="auto">
          <a:xfrm>
            <a:off x="1630919" y="1509713"/>
            <a:ext cx="1905238" cy="3105150"/>
          </a:xfrm>
          <a:prstGeom prst="rect">
            <a:avLst/>
          </a:prstGeom>
          <a:noFill/>
          <a:ln w="9525">
            <a:noFill/>
            <a:miter lim="800000"/>
            <a:headEnd/>
            <a:tailEnd/>
          </a:ln>
        </p:spPr>
      </p:pic>
      <p:pic>
        <p:nvPicPr>
          <p:cNvPr id="7" name="Picture 2" descr="C:\Users\User\Desktop\Nazma\jib o jor\1.jpg"/>
          <p:cNvPicPr>
            <a:picLocks noChangeAspect="1" noChangeArrowheads="1"/>
          </p:cNvPicPr>
          <p:nvPr/>
        </p:nvPicPr>
        <p:blipFill>
          <a:blip r:embed="rId5"/>
          <a:srcRect l="21802" r="44366" b="22829"/>
          <a:stretch>
            <a:fillRect/>
          </a:stretch>
        </p:blipFill>
        <p:spPr bwMode="auto">
          <a:xfrm>
            <a:off x="302182" y="0"/>
            <a:ext cx="5972888" cy="6553200"/>
          </a:xfrm>
          <a:prstGeom prst="rect">
            <a:avLst/>
          </a:prstGeom>
          <a:noFill/>
          <a:ln w="9525">
            <a:noFill/>
            <a:miter lim="800000"/>
            <a:headEnd/>
            <a:tailEnd/>
          </a:ln>
        </p:spPr>
      </p:pic>
      <p:pic>
        <p:nvPicPr>
          <p:cNvPr id="8" name="Picture 2" descr="C:\Users\User\Desktop\Nazma\jib o jor\1.jpg"/>
          <p:cNvPicPr>
            <a:picLocks noChangeAspect="1" noChangeArrowheads="1"/>
          </p:cNvPicPr>
          <p:nvPr/>
        </p:nvPicPr>
        <p:blipFill>
          <a:blip r:embed="rId5"/>
          <a:srcRect l="55360" t="278" r="11833" b="22829"/>
          <a:stretch>
            <a:fillRect/>
          </a:stretch>
        </p:blipFill>
        <p:spPr bwMode="auto">
          <a:xfrm>
            <a:off x="6268643" y="0"/>
            <a:ext cx="5882877" cy="6553200"/>
          </a:xfrm>
          <a:prstGeom prst="rect">
            <a:avLst/>
          </a:prstGeom>
          <a:noFill/>
          <a:ln w="9525">
            <a:noFill/>
            <a:miter lim="800000"/>
            <a:headEnd/>
            <a:tailEnd/>
          </a:ln>
        </p:spPr>
      </p:pic>
      <p:sp>
        <p:nvSpPr>
          <p:cNvPr id="9" name="Frame 8"/>
          <p:cNvSpPr/>
          <p:nvPr/>
        </p:nvSpPr>
        <p:spPr>
          <a:xfrm>
            <a:off x="0" y="0"/>
            <a:ext cx="12344400" cy="6858000"/>
          </a:xfrm>
          <a:prstGeom prst="frame">
            <a:avLst>
              <a:gd name="adj1" fmla="val 4291"/>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2.77778E-6 4.81481E-6 L -2.77778E-6 -0.07223 " pathEditMode="relative" rAng="0" ptsTypes="AA">
                                      <p:cBhvr>
                                        <p:cTn id="11" dur="500" accel="50000" decel="50000" autoRev="1" fill="hold">
                                          <p:stCondLst>
                                            <p:cond delay="0"/>
                                          </p:stCondLst>
                                        </p:cTn>
                                        <p:tgtEl>
                                          <p:spTgt spid="2"/>
                                        </p:tgtEl>
                                        <p:attrNameLst>
                                          <p:attrName>ppt_x</p:attrName>
                                          <p:attrName>ppt_y</p:attrName>
                                        </p:attrNameLst>
                                      </p:cBhvr>
                                      <p:rCtr x="0" y="-3611"/>
                                    </p:animMotion>
                                    <p:animRot by="1500000">
                                      <p:cBhvr>
                                        <p:cTn id="12" dur="250" fill="hold">
                                          <p:stCondLst>
                                            <p:cond delay="0"/>
                                          </p:stCondLst>
                                        </p:cTn>
                                        <p:tgtEl>
                                          <p:spTgt spid="2"/>
                                        </p:tgtEl>
                                        <p:attrNameLst>
                                          <p:attrName>r</p:attrName>
                                        </p:attrNameLst>
                                      </p:cBhvr>
                                    </p:animRot>
                                    <p:animRot by="-1500000">
                                      <p:cBhvr>
                                        <p:cTn id="13" dur="250" fill="hold">
                                          <p:stCondLst>
                                            <p:cond delay="250"/>
                                          </p:stCondLst>
                                        </p:cTn>
                                        <p:tgtEl>
                                          <p:spTgt spid="2"/>
                                        </p:tgtEl>
                                        <p:attrNameLst>
                                          <p:attrName>r</p:attrName>
                                        </p:attrNameLst>
                                      </p:cBhvr>
                                    </p:animRot>
                                    <p:animRot by="-1500000">
                                      <p:cBhvr>
                                        <p:cTn id="14" dur="250" fill="hold">
                                          <p:stCondLst>
                                            <p:cond delay="500"/>
                                          </p:stCondLst>
                                        </p:cTn>
                                        <p:tgtEl>
                                          <p:spTgt spid="2"/>
                                        </p:tgtEl>
                                        <p:attrNameLst>
                                          <p:attrName>r</p:attrName>
                                        </p:attrNameLst>
                                      </p:cBhvr>
                                    </p:animRot>
                                    <p:animRot by="1500000">
                                      <p:cBhvr>
                                        <p:cTn id="15" dur="250" fill="hold">
                                          <p:stCondLst>
                                            <p:cond delay="75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0-#ppt_w/2"/>
                                          </p:val>
                                        </p:tav>
                                        <p:tav tm="100000">
                                          <p:val>
                                            <p:strVal val="#ppt_x"/>
                                          </p:val>
                                        </p:tav>
                                      </p:tavLst>
                                    </p:anim>
                                    <p:anim calcmode="lin" valueType="num">
                                      <p:cBhvr additive="base">
                                        <p:cTn id="21" dur="50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1+#ppt_w/2"/>
                                          </p:val>
                                        </p:tav>
                                        <p:tav tm="100000">
                                          <p:val>
                                            <p:strVal val="#ppt_x"/>
                                          </p:val>
                                        </p:tav>
                                      </p:tavLst>
                                    </p:anim>
                                    <p:anim calcmode="lin" valueType="num">
                                      <p:cBhvr additive="base">
                                        <p:cTn id="25"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upers pictur.jpg"/>
          <p:cNvPicPr>
            <a:picLocks noChangeAspect="1"/>
          </p:cNvPicPr>
          <p:nvPr/>
        </p:nvPicPr>
        <p:blipFill>
          <a:blip r:embed="rId2"/>
          <a:stretch>
            <a:fillRect/>
          </a:stretch>
        </p:blipFill>
        <p:spPr>
          <a:xfrm>
            <a:off x="1131572" y="2590800"/>
            <a:ext cx="3013298" cy="3082835"/>
          </a:xfrm>
          <a:prstGeom prst="bevel">
            <a:avLst/>
          </a:prstGeom>
        </p:spPr>
      </p:pic>
      <p:sp>
        <p:nvSpPr>
          <p:cNvPr id="3" name="TextBox 2"/>
          <p:cNvSpPr txBox="1"/>
          <p:nvPr/>
        </p:nvSpPr>
        <p:spPr>
          <a:xfrm>
            <a:off x="4629150" y="2514601"/>
            <a:ext cx="6995160" cy="3108543"/>
          </a:xfrm>
          <a:prstGeom prst="rect">
            <a:avLst/>
          </a:prstGeom>
          <a:noFill/>
        </p:spPr>
        <p:txBody>
          <a:bodyPr wrap="square" rtlCol="0">
            <a:spAutoFit/>
          </a:bodyPr>
          <a:lstStyle/>
          <a:p>
            <a:pPr algn="ctr"/>
            <a:r>
              <a:rPr lang="bn-IN" sz="4000" b="1" dirty="0" smtClean="0">
                <a:solidFill>
                  <a:srgbClr val="0070C0"/>
                </a:solidFill>
                <a:latin typeface="NikoshBAN" pitchFamily="2" charset="0"/>
                <a:cs typeface="NikoshBAN" pitchFamily="2" charset="0"/>
              </a:rPr>
              <a:t>মোঃ শফিকুল ইসলাম</a:t>
            </a:r>
            <a:r>
              <a:rPr lang="en-US" sz="4000" b="1" dirty="0" smtClean="0">
                <a:solidFill>
                  <a:srgbClr val="0070C0"/>
                </a:solidFill>
                <a:latin typeface="NikoshBAN" pitchFamily="2" charset="0"/>
                <a:cs typeface="NikoshBAN" pitchFamily="2" charset="0"/>
              </a:rPr>
              <a:t> </a:t>
            </a:r>
            <a:r>
              <a:rPr lang="bn-IN" sz="4000" b="1" dirty="0" smtClean="0">
                <a:solidFill>
                  <a:srgbClr val="0070C0"/>
                </a:solidFill>
                <a:latin typeface="NikoshBAN" pitchFamily="2" charset="0"/>
                <a:cs typeface="NikoshBAN" pitchFamily="2" charset="0"/>
              </a:rPr>
              <a:t>ভূইয়া </a:t>
            </a:r>
            <a:endParaRPr lang="bn-BD" sz="4000" b="1" dirty="0" smtClean="0">
              <a:solidFill>
                <a:srgbClr val="0070C0"/>
              </a:solidFill>
              <a:latin typeface="NikoshBAN" pitchFamily="2" charset="0"/>
              <a:cs typeface="NikoshBAN" pitchFamily="2" charset="0"/>
            </a:endParaRPr>
          </a:p>
          <a:p>
            <a:pPr algn="ctr"/>
            <a:r>
              <a:rPr lang="bn-BD" sz="3200" b="1" dirty="0" smtClean="0">
                <a:solidFill>
                  <a:srgbClr val="00B050"/>
                </a:solidFill>
                <a:latin typeface="NikoshBAN" pitchFamily="2" charset="0"/>
                <a:cs typeface="NikoshBAN" pitchFamily="2" charset="0"/>
              </a:rPr>
              <a:t>সহকারি </a:t>
            </a:r>
            <a:r>
              <a:rPr lang="bn-IN" sz="3200" b="1" dirty="0" smtClean="0">
                <a:solidFill>
                  <a:srgbClr val="00B050"/>
                </a:solidFill>
                <a:latin typeface="NikoshBAN" pitchFamily="2" charset="0"/>
                <a:cs typeface="NikoshBAN" pitchFamily="2" charset="0"/>
              </a:rPr>
              <a:t>সুপার </a:t>
            </a:r>
          </a:p>
          <a:p>
            <a:pPr algn="ctr"/>
            <a:r>
              <a:rPr lang="bn-IN" sz="3200" dirty="0" smtClean="0">
                <a:latin typeface="NikoshBAN" pitchFamily="2" charset="0"/>
                <a:cs typeface="NikoshBAN" pitchFamily="2" charset="0"/>
              </a:rPr>
              <a:t>উমেদনগর শাহপরান দারুচ্ছুন্নাৎ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দাখিল মাদরাসা</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হবিগঞ্জ সদর, হবিগঞ্জ</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 </a:t>
            </a:r>
            <a:endParaRPr lang="bn-BD" sz="3200" dirty="0" smtClean="0">
              <a:latin typeface="NikoshBAN" pitchFamily="2" charset="0"/>
              <a:cs typeface="NikoshBAN" pitchFamily="2" charset="0"/>
            </a:endParaRPr>
          </a:p>
          <a:p>
            <a:pPr algn="ctr"/>
            <a:r>
              <a:rPr lang="en-US" sz="2000" dirty="0" smtClean="0">
                <a:solidFill>
                  <a:srgbClr val="7030A0"/>
                </a:solidFill>
                <a:latin typeface="NikoshBAN" pitchFamily="2" charset="0"/>
                <a:cs typeface="NikoshBAN" pitchFamily="2" charset="0"/>
              </a:rPr>
              <a:t>E-mail- </a:t>
            </a:r>
            <a:r>
              <a:rPr lang="bn-IN" sz="2000" dirty="0" smtClean="0">
                <a:solidFill>
                  <a:srgbClr val="7030A0"/>
                </a:solidFill>
                <a:latin typeface="NikoshBAN" pitchFamily="2" charset="0"/>
                <a:cs typeface="NikoshBAN" pitchFamily="2" charset="0"/>
              </a:rPr>
              <a:t> </a:t>
            </a:r>
            <a:r>
              <a:rPr lang="en-US" sz="2000" dirty="0" smtClean="0">
                <a:solidFill>
                  <a:srgbClr val="7030A0"/>
                </a:solidFill>
                <a:latin typeface="Arial" pitchFamily="34" charset="0"/>
                <a:cs typeface="Arial" pitchFamily="34" charset="0"/>
              </a:rPr>
              <a:t>shafiqbhuyan78@gmail.com</a:t>
            </a:r>
            <a:endParaRPr lang="bn-IN" sz="4000" dirty="0" smtClean="0">
              <a:latin typeface="Arial" pitchFamily="34" charset="0"/>
              <a:cs typeface="NikoshBAN" pitchFamily="2" charset="0"/>
            </a:endParaRPr>
          </a:p>
          <a:p>
            <a:pPr algn="ctr"/>
            <a:r>
              <a:rPr lang="bn-BD" sz="4000" dirty="0" smtClean="0">
                <a:solidFill>
                  <a:srgbClr val="7030A0"/>
                </a:solidFill>
                <a:latin typeface="NikoshBAN" pitchFamily="2" charset="0"/>
                <a:cs typeface="NikoshBAN" pitchFamily="2" charset="0"/>
              </a:rPr>
              <a:t> </a:t>
            </a:r>
            <a:r>
              <a:rPr lang="bn-IN" sz="3200" dirty="0" smtClean="0">
                <a:solidFill>
                  <a:srgbClr val="7030A0"/>
                </a:solidFill>
                <a:latin typeface="NikoshBAN" pitchFamily="2" charset="0"/>
                <a:cs typeface="NikoshBAN" pitchFamily="2" charset="0"/>
              </a:rPr>
              <a:t>মোবাঃ </a:t>
            </a:r>
            <a:r>
              <a:rPr lang="en-US" sz="3200" dirty="0" smtClean="0">
                <a:solidFill>
                  <a:srgbClr val="7030A0"/>
                </a:solidFill>
                <a:latin typeface="NikoshBAN" pitchFamily="2" charset="0"/>
                <a:cs typeface="NikoshBAN" pitchFamily="2" charset="0"/>
              </a:rPr>
              <a:t>0</a:t>
            </a:r>
            <a:r>
              <a:rPr lang="bn-IN" sz="3200" dirty="0" smtClean="0">
                <a:solidFill>
                  <a:srgbClr val="7030A0"/>
                </a:solidFill>
                <a:latin typeface="NikoshBAN" pitchFamily="2" charset="0"/>
                <a:cs typeface="NikoshBAN" pitchFamily="2" charset="0"/>
              </a:rPr>
              <a:t>১৭৩২ ৪৯৬৭৬১ </a:t>
            </a:r>
            <a:endParaRPr lang="en-US" sz="3200" dirty="0">
              <a:solidFill>
                <a:srgbClr val="7030A0"/>
              </a:solidFill>
              <a:latin typeface="NikoshBAN" panose="02000000000000000000" pitchFamily="2" charset="0"/>
              <a:cs typeface="NikoshBAN" panose="02000000000000000000" pitchFamily="2" charset="0"/>
            </a:endParaRPr>
          </a:p>
        </p:txBody>
      </p:sp>
      <p:sp>
        <p:nvSpPr>
          <p:cNvPr id="7" name="Rectangle 6"/>
          <p:cNvSpPr/>
          <p:nvPr/>
        </p:nvSpPr>
        <p:spPr>
          <a:xfrm>
            <a:off x="3291842" y="914400"/>
            <a:ext cx="5675413" cy="1013708"/>
          </a:xfrm>
          <a:prstGeom prst="rect">
            <a:avLst/>
          </a:prstGeom>
          <a:noFill/>
        </p:spPr>
        <p:txBody>
          <a:bodyPr wrap="square" lIns="91440" tIns="45720" rIns="91440" bIns="45720">
            <a:prstTxWarp prst="textCascadeUp">
              <a:avLst>
                <a:gd name="adj" fmla="val 89024"/>
              </a:avLst>
            </a:prstTxWarp>
            <a:spAutoFit/>
            <a:scene3d>
              <a:camera prst="isometricOffAxis1Right"/>
              <a:lightRig rig="threePt" dir="t"/>
            </a:scene3d>
            <a:sp3d extrusionH="57150">
              <a:bevelT w="38100" h="38100" prst="angle"/>
            </a:sp3d>
          </a:bodyPr>
          <a:lstStyle/>
          <a:p>
            <a:pPr algn="ctr"/>
            <a:r>
              <a:rPr lang="bn-BD" sz="600" b="1" dirty="0" smtClean="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en-US" sz="600" b="1" dirty="0" smtClean="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 dirty="0">
              <a:ln w="0"/>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Frame 7"/>
          <p:cNvSpPr/>
          <p:nvPr/>
        </p:nvSpPr>
        <p:spPr>
          <a:xfrm>
            <a:off x="0" y="0"/>
            <a:ext cx="12344400" cy="6858000"/>
          </a:xfrm>
          <a:prstGeom prst="frame">
            <a:avLst>
              <a:gd name="adj1" fmla="val 3879"/>
            </a:avLst>
          </a:prstGeom>
          <a:gradFill>
            <a:gsLst>
              <a:gs pos="0">
                <a:srgbClr val="FF3399"/>
              </a:gs>
              <a:gs pos="25000">
                <a:srgbClr val="FF6633"/>
              </a:gs>
              <a:gs pos="50000">
                <a:srgbClr val="FFFF00"/>
              </a:gs>
              <a:gs pos="75000">
                <a:srgbClr val="01A78F"/>
              </a:gs>
              <a:gs pos="100000">
                <a:srgbClr val="3366FF"/>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মা বাবা.jpg"/>
          <p:cNvPicPr>
            <a:picLocks noChangeAspect="1"/>
          </p:cNvPicPr>
          <p:nvPr/>
        </p:nvPicPr>
        <p:blipFill>
          <a:blip r:embed="rId2" cstate="print"/>
          <a:stretch>
            <a:fillRect/>
          </a:stretch>
        </p:blipFill>
        <p:spPr>
          <a:xfrm>
            <a:off x="6275070" y="1295400"/>
            <a:ext cx="5554980" cy="4953000"/>
          </a:xfrm>
          <a:prstGeom prst="rect">
            <a:avLst/>
          </a:prstGeom>
        </p:spPr>
      </p:pic>
      <p:pic>
        <p:nvPicPr>
          <p:cNvPr id="4" name="Picture 3" descr="ma-2.jpg"/>
          <p:cNvPicPr>
            <a:picLocks noChangeAspect="1"/>
          </p:cNvPicPr>
          <p:nvPr/>
        </p:nvPicPr>
        <p:blipFill>
          <a:blip r:embed="rId3" cstate="print"/>
          <a:stretch>
            <a:fillRect/>
          </a:stretch>
        </p:blipFill>
        <p:spPr>
          <a:xfrm>
            <a:off x="514350" y="1295400"/>
            <a:ext cx="5554980" cy="4953000"/>
          </a:xfrm>
          <a:prstGeom prst="rect">
            <a:avLst/>
          </a:prstGeom>
        </p:spPr>
      </p:pic>
      <p:sp>
        <p:nvSpPr>
          <p:cNvPr id="6" name="TextBox 5"/>
          <p:cNvSpPr txBox="1"/>
          <p:nvPr/>
        </p:nvSpPr>
        <p:spPr>
          <a:xfrm>
            <a:off x="3188970" y="381000"/>
            <a:ext cx="6275070" cy="707886"/>
          </a:xfrm>
          <a:prstGeom prst="rect">
            <a:avLst/>
          </a:prstGeom>
          <a:noFill/>
        </p:spPr>
        <p:txBody>
          <a:bodyPr wrap="square" rtlCol="0">
            <a:spAutoFit/>
          </a:bodyPr>
          <a:lstStyle/>
          <a:p>
            <a:pPr algn="ctr"/>
            <a:r>
              <a:rPr lang="bn-IN" sz="4000" dirty="0" smtClean="0">
                <a:solidFill>
                  <a:srgbClr val="FF0000"/>
                </a:solidFill>
                <a:latin typeface="NikoshBAN" pitchFamily="2" charset="0"/>
                <a:cs typeface="NikoshBAN" pitchFamily="2" charset="0"/>
              </a:rPr>
              <a:t>নিচের ছবিগুলো লক্ষ্য করো </a:t>
            </a:r>
            <a:endParaRPr lang="en-US" sz="4000" dirty="0">
              <a:solidFill>
                <a:srgbClr val="FF0000"/>
              </a:solidFill>
              <a:latin typeface="NikoshBAN" pitchFamily="2" charset="0"/>
              <a:cs typeface="NikoshBAN" pitchFamily="2" charset="0"/>
            </a:endParaRPr>
          </a:p>
        </p:txBody>
      </p:sp>
      <p:sp>
        <p:nvSpPr>
          <p:cNvPr id="7" name="Frame 6"/>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to="" calcmode="lin" valueType="num">
                                      <p:cBhvr>
                                        <p:cTn id="18"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মা৪.jpg"/>
          <p:cNvPicPr>
            <a:picLocks noChangeAspect="1"/>
          </p:cNvPicPr>
          <p:nvPr/>
        </p:nvPicPr>
        <p:blipFill>
          <a:blip r:embed="rId2" cstate="print"/>
          <a:stretch>
            <a:fillRect/>
          </a:stretch>
        </p:blipFill>
        <p:spPr>
          <a:xfrm>
            <a:off x="514350" y="1371600"/>
            <a:ext cx="5554980" cy="4876800"/>
          </a:xfrm>
          <a:prstGeom prst="rect">
            <a:avLst/>
          </a:prstGeom>
        </p:spPr>
      </p:pic>
      <p:pic>
        <p:nvPicPr>
          <p:cNvPr id="4" name="Picture 3" descr="মা-বাবা.jpg"/>
          <p:cNvPicPr>
            <a:picLocks noChangeAspect="1"/>
          </p:cNvPicPr>
          <p:nvPr/>
        </p:nvPicPr>
        <p:blipFill>
          <a:blip r:embed="rId3" cstate="print"/>
          <a:stretch>
            <a:fillRect/>
          </a:stretch>
        </p:blipFill>
        <p:spPr>
          <a:xfrm>
            <a:off x="6377940" y="1371600"/>
            <a:ext cx="5452110" cy="4876800"/>
          </a:xfrm>
          <a:prstGeom prst="rect">
            <a:avLst/>
          </a:prstGeom>
        </p:spPr>
      </p:pic>
      <p:sp>
        <p:nvSpPr>
          <p:cNvPr id="5" name="TextBox 4"/>
          <p:cNvSpPr txBox="1"/>
          <p:nvPr/>
        </p:nvSpPr>
        <p:spPr>
          <a:xfrm>
            <a:off x="3497580" y="304800"/>
            <a:ext cx="5966460" cy="707886"/>
          </a:xfrm>
          <a:prstGeom prst="rect">
            <a:avLst/>
          </a:prstGeom>
          <a:noFill/>
        </p:spPr>
        <p:txBody>
          <a:bodyPr wrap="square" rtlCol="0">
            <a:spAutoFit/>
          </a:bodyPr>
          <a:lstStyle/>
          <a:p>
            <a:pPr algn="ctr"/>
            <a:r>
              <a:rPr lang="bn-IN" sz="4000" dirty="0" smtClean="0">
                <a:solidFill>
                  <a:srgbClr val="FF0000"/>
                </a:solidFill>
                <a:latin typeface="NikoshBAN" pitchFamily="2" charset="0"/>
                <a:cs typeface="NikoshBAN" pitchFamily="2" charset="0"/>
              </a:rPr>
              <a:t>নিচের ছবিগুলো লক্ষ্য করো </a:t>
            </a:r>
            <a:endParaRPr lang="en-US" sz="4000" dirty="0">
              <a:solidFill>
                <a:srgbClr val="FF0000"/>
              </a:solidFill>
              <a:latin typeface="NikoshBAN" pitchFamily="2" charset="0"/>
              <a:cs typeface="NikoshBAN" pitchFamily="2" charset="0"/>
            </a:endParaRPr>
          </a:p>
        </p:txBody>
      </p:sp>
      <p:sp>
        <p:nvSpPr>
          <p:cNvPr id="6" name="Frame 5"/>
          <p:cNvSpPr/>
          <p:nvPr/>
        </p:nvSpPr>
        <p:spPr>
          <a:xfrm>
            <a:off x="0" y="0"/>
            <a:ext cx="12344400" cy="6858000"/>
          </a:xfrm>
          <a:prstGeom prst="frame">
            <a:avLst>
              <a:gd name="adj1" fmla="val 3879"/>
            </a:avLst>
          </a:prstGeom>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20" y="1600201"/>
            <a:ext cx="545211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83681" y="1600200"/>
            <a:ext cx="5130363"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497580" y="457200"/>
            <a:ext cx="5966460" cy="707886"/>
          </a:xfrm>
          <a:prstGeom prst="rect">
            <a:avLst/>
          </a:prstGeom>
          <a:noFill/>
        </p:spPr>
        <p:txBody>
          <a:bodyPr wrap="square" rtlCol="0">
            <a:spAutoFit/>
          </a:bodyPr>
          <a:lstStyle/>
          <a:p>
            <a:pPr algn="ctr"/>
            <a:r>
              <a:rPr lang="bn-IN" sz="4000" dirty="0" smtClean="0">
                <a:solidFill>
                  <a:srgbClr val="FF0000"/>
                </a:solidFill>
                <a:latin typeface="NikoshBAN" pitchFamily="2" charset="0"/>
                <a:cs typeface="NikoshBAN" pitchFamily="2" charset="0"/>
              </a:rPr>
              <a:t>নিচের ছবিগুলো লক্ষ্য করো </a:t>
            </a:r>
            <a:endParaRPr lang="en-US" sz="4000" dirty="0">
              <a:solidFill>
                <a:srgbClr val="FF0000"/>
              </a:solidFill>
              <a:latin typeface="NikoshBAN" pitchFamily="2" charset="0"/>
              <a:cs typeface="NikoshBAN" pitchFamily="2" charset="0"/>
            </a:endParaRPr>
          </a:p>
        </p:txBody>
      </p:sp>
      <p:sp>
        <p:nvSpPr>
          <p:cNvPr id="7" name="Frame 6"/>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4)">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66460" y="1524000"/>
            <a:ext cx="576072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349" y="1536970"/>
            <a:ext cx="5106293" cy="4635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497580" y="381000"/>
            <a:ext cx="5966460" cy="707886"/>
          </a:xfrm>
          <a:prstGeom prst="rect">
            <a:avLst/>
          </a:prstGeom>
          <a:noFill/>
        </p:spPr>
        <p:txBody>
          <a:bodyPr wrap="square" rtlCol="0">
            <a:spAutoFit/>
          </a:bodyPr>
          <a:lstStyle/>
          <a:p>
            <a:pPr algn="ctr"/>
            <a:r>
              <a:rPr lang="bn-IN" sz="4000" dirty="0" smtClean="0">
                <a:solidFill>
                  <a:srgbClr val="FF0000"/>
                </a:solidFill>
                <a:latin typeface="NikoshBAN" pitchFamily="2" charset="0"/>
                <a:cs typeface="NikoshBAN" pitchFamily="2" charset="0"/>
              </a:rPr>
              <a:t>নিচের ছবিগুলো লক্ষ্য করো </a:t>
            </a:r>
            <a:endParaRPr lang="en-US" sz="4000" dirty="0">
              <a:solidFill>
                <a:srgbClr val="FF0000"/>
              </a:solidFill>
              <a:latin typeface="NikoshBAN" pitchFamily="2" charset="0"/>
              <a:cs typeface="NikoshBAN" pitchFamily="2" charset="0"/>
            </a:endParaRPr>
          </a:p>
        </p:txBody>
      </p:sp>
      <p:sp>
        <p:nvSpPr>
          <p:cNvPr id="6" name="Frame 5"/>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4440" y="609601"/>
            <a:ext cx="10492740" cy="1323439"/>
          </a:xfrm>
          <a:prstGeom prst="rect">
            <a:avLst/>
          </a:prstGeom>
          <a:noFill/>
        </p:spPr>
        <p:txBody>
          <a:bodyPr wrap="square" rtlCol="0">
            <a:spAutoFit/>
          </a:bodyPr>
          <a:lstStyle/>
          <a:p>
            <a:r>
              <a:rPr lang="bn-IN" sz="8000" dirty="0" smtClean="0">
                <a:latin typeface="NikoshBAN" pitchFamily="2" charset="0"/>
                <a:cs typeface="NikoshBAN" pitchFamily="2" charset="0"/>
              </a:rPr>
              <a:t>চল একটি ভিডিও দেখি;</a:t>
            </a:r>
            <a:r>
              <a:rPr lang="bn-IN" sz="6000" dirty="0" smtClean="0"/>
              <a:t> </a:t>
            </a:r>
            <a:endParaRPr lang="en-US" sz="6000" dirty="0"/>
          </a:p>
        </p:txBody>
      </p:sp>
      <p:graphicFrame>
        <p:nvGraphicFramePr>
          <p:cNvPr id="1029" name="Object 5"/>
          <p:cNvGraphicFramePr>
            <a:graphicFrameLocks noChangeAspect="1"/>
          </p:cNvGraphicFramePr>
          <p:nvPr/>
        </p:nvGraphicFramePr>
        <p:xfrm>
          <a:off x="1954530" y="3200400"/>
          <a:ext cx="8437484" cy="685800"/>
        </p:xfrm>
        <a:graphic>
          <a:graphicData uri="http://schemas.openxmlformats.org/presentationml/2006/ole">
            <p:oleObj spid="_x0000_s1029" name="Packager Shell Object" showAsIcon="1" r:id="rId3" imgW="6249600" imgH="685800" progId="Package">
              <p:embed/>
            </p:oleObj>
          </a:graphicData>
        </a:graphic>
      </p:graphicFrame>
      <p:sp>
        <p:nvSpPr>
          <p:cNvPr id="5" name="Frame 4"/>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slide(fromBottom)">
                                      <p:cBhvr>
                                        <p:cTn id="1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5830" y="381000"/>
            <a:ext cx="10698480" cy="1862048"/>
          </a:xfrm>
          <a:prstGeom prst="rect">
            <a:avLst/>
          </a:prstGeom>
          <a:noFill/>
        </p:spPr>
        <p:txBody>
          <a:bodyPr wrap="square" rtlCol="0">
            <a:spAutoFit/>
          </a:bodyPr>
          <a:lstStyle/>
          <a:p>
            <a:pPr algn="ctr"/>
            <a:r>
              <a:rPr lang="ar-SA" sz="11500" b="1" dirty="0" smtClean="0">
                <a:solidFill>
                  <a:srgbClr val="00B050"/>
                </a:solidFill>
              </a:rPr>
              <a:t>فلذا درسنا اليوم</a:t>
            </a:r>
            <a:endParaRPr lang="en-US" sz="8800" b="1" dirty="0">
              <a:solidFill>
                <a:srgbClr val="00B050"/>
              </a:solidFill>
            </a:endParaRPr>
          </a:p>
        </p:txBody>
      </p:sp>
      <p:sp>
        <p:nvSpPr>
          <p:cNvPr id="11" name="TextBox 10"/>
          <p:cNvSpPr txBox="1"/>
          <p:nvPr/>
        </p:nvSpPr>
        <p:spPr>
          <a:xfrm>
            <a:off x="762000" y="1752601"/>
            <a:ext cx="10656570" cy="1015663"/>
          </a:xfrm>
          <a:prstGeom prst="rect">
            <a:avLst/>
          </a:prstGeom>
          <a:noFill/>
        </p:spPr>
        <p:txBody>
          <a:bodyPr wrap="square" rtlCol="0">
            <a:spAutoFit/>
          </a:bodyPr>
          <a:lstStyle/>
          <a:p>
            <a:r>
              <a:rPr lang="bn-IN" sz="6000" b="1" dirty="0" smtClean="0">
                <a:solidFill>
                  <a:srgbClr val="00B050"/>
                </a:solidFill>
                <a:latin typeface="NikoshBAN" pitchFamily="2" charset="0"/>
                <a:cs typeface="NikoshBAN" pitchFamily="2" charset="0"/>
              </a:rPr>
              <a:t>(সুতরাং আজকের পাঠ হচ্ছে-) </a:t>
            </a:r>
            <a:endParaRPr lang="en-US" sz="6000" dirty="0"/>
          </a:p>
        </p:txBody>
      </p:sp>
      <p:sp>
        <p:nvSpPr>
          <p:cNvPr id="5" name="TextBox 4"/>
          <p:cNvSpPr txBox="1"/>
          <p:nvPr/>
        </p:nvSpPr>
        <p:spPr>
          <a:xfrm>
            <a:off x="411480" y="3505200"/>
            <a:ext cx="11315700" cy="1905000"/>
          </a:xfrm>
          <a:prstGeom prst="rect">
            <a:avLst/>
          </a:prstGeom>
          <a:noFill/>
        </p:spPr>
        <p:txBody>
          <a:bodyPr wrap="square" rtlCol="0">
            <a:spAutoFit/>
          </a:bodyPr>
          <a:lstStyle/>
          <a:p>
            <a:pPr algn="r" rtl="1"/>
            <a:r>
              <a:rPr lang="ar-SA" sz="11500" b="1" dirty="0" smtClean="0">
                <a:latin typeface="NikoshBAN" pitchFamily="2" charset="0"/>
              </a:rPr>
              <a:t>بَابُ الْبِرِّ وَ الصِّلَةِ</a:t>
            </a:r>
            <a:endParaRPr lang="en-US" sz="11500" dirty="0"/>
          </a:p>
        </p:txBody>
      </p:sp>
      <p:sp>
        <p:nvSpPr>
          <p:cNvPr id="6" name="TextBox 5"/>
          <p:cNvSpPr txBox="1"/>
          <p:nvPr/>
        </p:nvSpPr>
        <p:spPr>
          <a:xfrm>
            <a:off x="685800" y="5257801"/>
            <a:ext cx="11658600" cy="830997"/>
          </a:xfrm>
          <a:prstGeom prst="rect">
            <a:avLst/>
          </a:prstGeom>
          <a:noFill/>
        </p:spPr>
        <p:txBody>
          <a:bodyPr wrap="square" rtlCol="0">
            <a:spAutoFit/>
          </a:bodyPr>
          <a:lstStyle/>
          <a:p>
            <a:r>
              <a:rPr lang="bn-BD" sz="4800" b="1" dirty="0" smtClean="0">
                <a:latin typeface="NikoshBAN" pitchFamily="2" charset="0"/>
                <a:cs typeface="NikoshBAN" pitchFamily="2" charset="0"/>
              </a:rPr>
              <a:t>(দয়া, অনুগ্রহ ও আত্মীয় স্বজনের প্রতি সদাচারণ) </a:t>
            </a:r>
            <a:endParaRPr lang="en-US" sz="4800" b="1" dirty="0">
              <a:latin typeface="NikoshBAN" pitchFamily="2" charset="0"/>
              <a:cs typeface="NikoshBAN" pitchFamily="2" charset="0"/>
            </a:endParaRPr>
          </a:p>
        </p:txBody>
      </p:sp>
      <p:sp>
        <p:nvSpPr>
          <p:cNvPr id="7" name="Frame 6"/>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1" fill="hold"/>
                                        <p:tgtEl>
                                          <p:spTgt spid="5"/>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620" y="228600"/>
            <a:ext cx="6995160" cy="2123658"/>
          </a:xfrm>
          <a:prstGeom prst="rect">
            <a:avLst/>
          </a:prstGeom>
        </p:spPr>
        <p:txBody>
          <a:bodyPr wrap="square">
            <a:spAutoFit/>
          </a:bodyPr>
          <a:lstStyle/>
          <a:p>
            <a:pPr algn="ctr"/>
            <a:r>
              <a:rPr lang="ar-SA" sz="6600" b="1" dirty="0" smtClean="0">
                <a:solidFill>
                  <a:srgbClr val="663300"/>
                </a:solidFill>
              </a:rPr>
              <a:t>التعريف الدرس</a:t>
            </a:r>
            <a:r>
              <a:rPr lang="bn-BD" sz="6600" dirty="0" smtClean="0">
                <a:solidFill>
                  <a:srgbClr val="663300"/>
                </a:solidFill>
              </a:rPr>
              <a:t>    </a:t>
            </a:r>
          </a:p>
          <a:p>
            <a:pPr algn="ctr"/>
            <a:r>
              <a:rPr lang="bn-BD" sz="5400" b="1" u="sng" dirty="0" smtClean="0">
                <a:solidFill>
                  <a:srgbClr val="0070C0"/>
                </a:solidFill>
                <a:latin typeface="NikoshBAN" pitchFamily="2" charset="0"/>
                <a:cs typeface="NikoshBAN" pitchFamily="2" charset="0"/>
              </a:rPr>
              <a:t>পাঠ পরিচিতি</a:t>
            </a:r>
            <a:r>
              <a:rPr lang="bn-BD" sz="6600" b="1" u="sng" dirty="0" smtClean="0">
                <a:solidFill>
                  <a:srgbClr val="0070C0"/>
                </a:solidFill>
                <a:latin typeface="NikoshBAN" pitchFamily="2" charset="0"/>
                <a:cs typeface="NikoshBAN" pitchFamily="2" charset="0"/>
              </a:rPr>
              <a:t> </a:t>
            </a:r>
            <a:endParaRPr lang="en-US" sz="6600" b="1" u="sng" dirty="0">
              <a:solidFill>
                <a:srgbClr val="0070C0"/>
              </a:solidFill>
            </a:endParaRPr>
          </a:p>
        </p:txBody>
      </p:sp>
      <p:sp>
        <p:nvSpPr>
          <p:cNvPr id="6" name="TextBox 5"/>
          <p:cNvSpPr txBox="1"/>
          <p:nvPr/>
        </p:nvSpPr>
        <p:spPr>
          <a:xfrm>
            <a:off x="2263140" y="2133600"/>
            <a:ext cx="8949690" cy="4154984"/>
          </a:xfrm>
          <a:prstGeom prst="rect">
            <a:avLst/>
          </a:prstGeom>
          <a:noFill/>
        </p:spPr>
        <p:txBody>
          <a:bodyPr wrap="square" rtlCol="0">
            <a:spAutoFit/>
          </a:bodyPr>
          <a:lstStyle/>
          <a:p>
            <a:r>
              <a:rPr lang="bn-BD" sz="4400" b="1" dirty="0" smtClean="0">
                <a:solidFill>
                  <a:srgbClr val="002060"/>
                </a:solidFill>
                <a:latin typeface="NikoshBAN" pitchFamily="2" charset="0"/>
                <a:cs typeface="NikoshBAN" pitchFamily="2" charset="0"/>
              </a:rPr>
              <a:t>বিষয়ঃ হাদিস শরীফ </a:t>
            </a:r>
          </a:p>
          <a:p>
            <a:r>
              <a:rPr lang="bn-BD" sz="4400" b="1" dirty="0" smtClean="0">
                <a:solidFill>
                  <a:srgbClr val="002060"/>
                </a:solidFill>
                <a:latin typeface="NikoshBAN" pitchFamily="2" charset="0"/>
                <a:cs typeface="NikoshBAN" pitchFamily="2" charset="0"/>
              </a:rPr>
              <a:t>শ্রেণিঃ দাখিল </a:t>
            </a:r>
            <a:r>
              <a:rPr lang="bn-IN" sz="4400" b="1" dirty="0" smtClean="0">
                <a:solidFill>
                  <a:srgbClr val="002060"/>
                </a:solidFill>
                <a:latin typeface="NikoshBAN" pitchFamily="2" charset="0"/>
                <a:cs typeface="NikoshBAN" pitchFamily="2" charset="0"/>
              </a:rPr>
              <a:t>৯</a:t>
            </a:r>
            <a:r>
              <a:rPr lang="bn-BD" sz="4400" b="1" smtClean="0">
                <a:solidFill>
                  <a:srgbClr val="002060"/>
                </a:solidFill>
                <a:latin typeface="NikoshBAN" pitchFamily="2" charset="0"/>
                <a:cs typeface="NikoshBAN" pitchFamily="2" charset="0"/>
              </a:rPr>
              <a:t>ম </a:t>
            </a:r>
            <a:endParaRPr lang="bn-BD" sz="4400" b="1" dirty="0" smtClean="0">
              <a:solidFill>
                <a:srgbClr val="002060"/>
              </a:solidFill>
              <a:latin typeface="NikoshBAN" pitchFamily="2" charset="0"/>
              <a:cs typeface="NikoshBAN" pitchFamily="2" charset="0"/>
            </a:endParaRPr>
          </a:p>
          <a:p>
            <a:r>
              <a:rPr lang="bn-BD" sz="4400" b="1" dirty="0" smtClean="0">
                <a:solidFill>
                  <a:srgbClr val="002060"/>
                </a:solidFill>
                <a:latin typeface="NikoshBAN" pitchFamily="2" charset="0"/>
                <a:cs typeface="NikoshBAN" pitchFamily="2" charset="0"/>
              </a:rPr>
              <a:t>অধ্যায়ঃ ত্রয়োদশ </a:t>
            </a:r>
          </a:p>
          <a:p>
            <a:r>
              <a:rPr lang="bn-BD" sz="4400" b="1" dirty="0" smtClean="0">
                <a:solidFill>
                  <a:srgbClr val="002060"/>
                </a:solidFill>
                <a:latin typeface="NikoshBAN" pitchFamily="2" charset="0"/>
                <a:cs typeface="NikoshBAN" pitchFamily="2" charset="0"/>
              </a:rPr>
              <a:t>পাঠঃ প্রথম </a:t>
            </a:r>
          </a:p>
          <a:p>
            <a:r>
              <a:rPr lang="bn-BD" sz="4400" b="1" dirty="0" smtClean="0">
                <a:solidFill>
                  <a:srgbClr val="002060"/>
                </a:solidFill>
                <a:latin typeface="NikoshBAN" pitchFamily="2" charset="0"/>
                <a:cs typeface="NikoshBAN" pitchFamily="2" charset="0"/>
              </a:rPr>
              <a:t>পাঠশিরোনামঃ </a:t>
            </a:r>
            <a:r>
              <a:rPr lang="ar-SA" sz="4400" b="1" dirty="0" smtClean="0">
                <a:solidFill>
                  <a:srgbClr val="002060"/>
                </a:solidFill>
                <a:latin typeface="NikoshBAN" pitchFamily="2" charset="0"/>
              </a:rPr>
              <a:t>بَابُ الْبِرِّ وَ الصِّلَةِ</a:t>
            </a:r>
            <a:endParaRPr lang="bn-BD" sz="4400" b="1" dirty="0" smtClean="0">
              <a:solidFill>
                <a:srgbClr val="002060"/>
              </a:solidFill>
              <a:latin typeface="NikoshBAN" pitchFamily="2" charset="0"/>
            </a:endParaRPr>
          </a:p>
          <a:p>
            <a:r>
              <a:rPr lang="bn-BD" sz="4400" b="1" dirty="0" smtClean="0">
                <a:solidFill>
                  <a:srgbClr val="002060"/>
                </a:solidFill>
                <a:latin typeface="NikoshBAN" pitchFamily="2" charset="0"/>
                <a:cs typeface="NikoshBAN" pitchFamily="2" charset="0"/>
              </a:rPr>
              <a:t>সময়ঃ ৪০ মিনিট   </a:t>
            </a:r>
            <a:endParaRPr lang="en-US" sz="4400" b="1" dirty="0">
              <a:solidFill>
                <a:srgbClr val="002060"/>
              </a:solidFill>
              <a:latin typeface="NikoshBAN" pitchFamily="2" charset="0"/>
              <a:cs typeface="NikoshBAN" pitchFamily="2" charset="0"/>
            </a:endParaRPr>
          </a:p>
        </p:txBody>
      </p:sp>
      <p:sp>
        <p:nvSpPr>
          <p:cNvPr id="5" name="Frame 4"/>
          <p:cNvSpPr/>
          <p:nvPr/>
        </p:nvSpPr>
        <p:spPr>
          <a:xfrm>
            <a:off x="0" y="0"/>
            <a:ext cx="12344400" cy="6858000"/>
          </a:xfrm>
          <a:prstGeom prst="frame">
            <a:avLst>
              <a:gd name="adj1" fmla="val 3879"/>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433</Words>
  <Application>Microsoft Office PowerPoint</Application>
  <PresentationFormat>Custom</PresentationFormat>
  <Paragraphs>56</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cp:lastModifiedBy>
  <cp:revision>29</cp:revision>
  <dcterms:created xsi:type="dcterms:W3CDTF">2006-08-16T00:00:00Z</dcterms:created>
  <dcterms:modified xsi:type="dcterms:W3CDTF">2021-01-14T16:18:24Z</dcterms:modified>
</cp:coreProperties>
</file>