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82"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7" r:id="rId23"/>
    <p:sldId id="276" r:id="rId24"/>
    <p:sldId id="283"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showGuides="1">
      <p:cViewPr varScale="1">
        <p:scale>
          <a:sx n="86" d="100"/>
          <a:sy n="86" d="100"/>
        </p:scale>
        <p:origin x="55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374A2-C4E6-43B0-90C4-3E96C23501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722645-2C07-4FAD-B31D-FE2CEE9AAC6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6F5F7B-2994-4C14-A0B0-0703E5E16AD1}"/>
              </a:ext>
            </a:extLst>
          </p:cNvPr>
          <p:cNvSpPr>
            <a:spLocks noGrp="1"/>
          </p:cNvSpPr>
          <p:nvPr>
            <p:ph type="dt" sz="half" idx="10"/>
          </p:nvPr>
        </p:nvSpPr>
        <p:spPr>
          <a:xfrm>
            <a:off x="838200" y="6356350"/>
            <a:ext cx="2743200" cy="365125"/>
          </a:xfrm>
          <a:prstGeom prst="rect">
            <a:avLst/>
          </a:prstGeom>
        </p:spPr>
        <p:txBody>
          <a:bodyPr/>
          <a:lstStyle/>
          <a:p>
            <a:fld id="{639B4DBF-BB3C-49C7-8CBF-8547AF59FD5B}" type="datetimeFigureOut">
              <a:rPr lang="en-US" smtClean="0"/>
              <a:t>1/15/2021</a:t>
            </a:fld>
            <a:endParaRPr lang="en-US"/>
          </a:p>
        </p:txBody>
      </p:sp>
      <p:sp>
        <p:nvSpPr>
          <p:cNvPr id="5" name="Footer Placeholder 4">
            <a:extLst>
              <a:ext uri="{FF2B5EF4-FFF2-40B4-BE49-F238E27FC236}">
                <a16:creationId xmlns:a16="http://schemas.microsoft.com/office/drawing/2014/main" id="{43232F8C-0242-48DE-8A3B-9E465BB91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9A5500-5491-463F-8EC2-7289F3038E00}"/>
              </a:ext>
            </a:extLst>
          </p:cNvPr>
          <p:cNvSpPr>
            <a:spLocks noGrp="1"/>
          </p:cNvSpPr>
          <p:nvPr>
            <p:ph type="sldNum" sz="quarter" idx="12"/>
          </p:nvPr>
        </p:nvSpPr>
        <p:spPr>
          <a:xfrm>
            <a:off x="8610600" y="6356350"/>
            <a:ext cx="2743200" cy="365125"/>
          </a:xfrm>
          <a:prstGeom prst="rect">
            <a:avLst/>
          </a:prstGeom>
        </p:spPr>
        <p:txBody>
          <a:bodyPr/>
          <a:lstStyle/>
          <a:p>
            <a:fld id="{B8A7DDBF-1AE9-40CC-90AF-D1D67C8163A7}" type="slidenum">
              <a:rPr lang="en-US" smtClean="0"/>
              <a:t>‹#›</a:t>
            </a:fld>
            <a:endParaRPr lang="en-US"/>
          </a:p>
        </p:txBody>
      </p:sp>
    </p:spTree>
    <p:extLst>
      <p:ext uri="{BB962C8B-B14F-4D97-AF65-F5344CB8AC3E}">
        <p14:creationId xmlns:p14="http://schemas.microsoft.com/office/powerpoint/2010/main" val="258602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34097-B00B-4760-9014-BFD209C4F27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5296D5-140C-4BCA-AD84-AC596DA842C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9494D-C55A-4235-A7D7-45AE9327F7C1}"/>
              </a:ext>
            </a:extLst>
          </p:cNvPr>
          <p:cNvSpPr>
            <a:spLocks noGrp="1"/>
          </p:cNvSpPr>
          <p:nvPr>
            <p:ph type="dt" sz="half" idx="10"/>
          </p:nvPr>
        </p:nvSpPr>
        <p:spPr>
          <a:xfrm>
            <a:off x="838200" y="6356350"/>
            <a:ext cx="2743200" cy="365125"/>
          </a:xfrm>
          <a:prstGeom prst="rect">
            <a:avLst/>
          </a:prstGeom>
        </p:spPr>
        <p:txBody>
          <a:bodyPr/>
          <a:lstStyle/>
          <a:p>
            <a:fld id="{639B4DBF-BB3C-49C7-8CBF-8547AF59FD5B}" type="datetimeFigureOut">
              <a:rPr lang="en-US" smtClean="0"/>
              <a:t>1/15/2021</a:t>
            </a:fld>
            <a:endParaRPr lang="en-US"/>
          </a:p>
        </p:txBody>
      </p:sp>
      <p:sp>
        <p:nvSpPr>
          <p:cNvPr id="5" name="Footer Placeholder 4">
            <a:extLst>
              <a:ext uri="{FF2B5EF4-FFF2-40B4-BE49-F238E27FC236}">
                <a16:creationId xmlns:a16="http://schemas.microsoft.com/office/drawing/2014/main" id="{842A76DC-85A7-4D19-BB60-A925BA7A2A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D1C375-CF48-42F9-9ACB-14AC0F0CF291}"/>
              </a:ext>
            </a:extLst>
          </p:cNvPr>
          <p:cNvSpPr>
            <a:spLocks noGrp="1"/>
          </p:cNvSpPr>
          <p:nvPr>
            <p:ph type="sldNum" sz="quarter" idx="12"/>
          </p:nvPr>
        </p:nvSpPr>
        <p:spPr>
          <a:xfrm>
            <a:off x="8610600" y="6356350"/>
            <a:ext cx="2743200" cy="365125"/>
          </a:xfrm>
          <a:prstGeom prst="rect">
            <a:avLst/>
          </a:prstGeom>
        </p:spPr>
        <p:txBody>
          <a:bodyPr/>
          <a:lstStyle/>
          <a:p>
            <a:fld id="{B8A7DDBF-1AE9-40CC-90AF-D1D67C8163A7}" type="slidenum">
              <a:rPr lang="en-US" smtClean="0"/>
              <a:t>‹#›</a:t>
            </a:fld>
            <a:endParaRPr lang="en-US"/>
          </a:p>
        </p:txBody>
      </p:sp>
    </p:spTree>
    <p:extLst>
      <p:ext uri="{BB962C8B-B14F-4D97-AF65-F5344CB8AC3E}">
        <p14:creationId xmlns:p14="http://schemas.microsoft.com/office/powerpoint/2010/main" val="156663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873B63-109C-4A1D-935F-6B39506412C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332D8-251A-4EFB-85F6-B32DE34832C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D4BBE-A056-4BFE-9324-FA1550B84D62}"/>
              </a:ext>
            </a:extLst>
          </p:cNvPr>
          <p:cNvSpPr>
            <a:spLocks noGrp="1"/>
          </p:cNvSpPr>
          <p:nvPr>
            <p:ph type="dt" sz="half" idx="10"/>
          </p:nvPr>
        </p:nvSpPr>
        <p:spPr>
          <a:xfrm>
            <a:off x="838200" y="6356350"/>
            <a:ext cx="2743200" cy="365125"/>
          </a:xfrm>
          <a:prstGeom prst="rect">
            <a:avLst/>
          </a:prstGeom>
        </p:spPr>
        <p:txBody>
          <a:bodyPr/>
          <a:lstStyle/>
          <a:p>
            <a:fld id="{639B4DBF-BB3C-49C7-8CBF-8547AF59FD5B}" type="datetimeFigureOut">
              <a:rPr lang="en-US" smtClean="0"/>
              <a:t>1/15/2021</a:t>
            </a:fld>
            <a:endParaRPr lang="en-US"/>
          </a:p>
        </p:txBody>
      </p:sp>
      <p:sp>
        <p:nvSpPr>
          <p:cNvPr id="5" name="Footer Placeholder 4">
            <a:extLst>
              <a:ext uri="{FF2B5EF4-FFF2-40B4-BE49-F238E27FC236}">
                <a16:creationId xmlns:a16="http://schemas.microsoft.com/office/drawing/2014/main" id="{2E2C924A-C9BD-4581-8F70-F779E4ED71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00EDDE-2062-4AF7-843D-AD8AB5D8EB03}"/>
              </a:ext>
            </a:extLst>
          </p:cNvPr>
          <p:cNvSpPr>
            <a:spLocks noGrp="1"/>
          </p:cNvSpPr>
          <p:nvPr>
            <p:ph type="sldNum" sz="quarter" idx="12"/>
          </p:nvPr>
        </p:nvSpPr>
        <p:spPr>
          <a:xfrm>
            <a:off x="8610600" y="6356350"/>
            <a:ext cx="2743200" cy="365125"/>
          </a:xfrm>
          <a:prstGeom prst="rect">
            <a:avLst/>
          </a:prstGeom>
        </p:spPr>
        <p:txBody>
          <a:bodyPr/>
          <a:lstStyle/>
          <a:p>
            <a:fld id="{B8A7DDBF-1AE9-40CC-90AF-D1D67C8163A7}" type="slidenum">
              <a:rPr lang="en-US" smtClean="0"/>
              <a:t>‹#›</a:t>
            </a:fld>
            <a:endParaRPr lang="en-US"/>
          </a:p>
        </p:txBody>
      </p:sp>
    </p:spTree>
    <p:extLst>
      <p:ext uri="{BB962C8B-B14F-4D97-AF65-F5344CB8AC3E}">
        <p14:creationId xmlns:p14="http://schemas.microsoft.com/office/powerpoint/2010/main" val="3993371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9FCC-0451-4E15-8B8C-097A85E520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274E23-C33B-46DD-A530-9AEADCF07C4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4B784-6E0A-48A0-AB7E-0B5286897B3E}"/>
              </a:ext>
            </a:extLst>
          </p:cNvPr>
          <p:cNvSpPr>
            <a:spLocks noGrp="1"/>
          </p:cNvSpPr>
          <p:nvPr>
            <p:ph type="dt" sz="half" idx="10"/>
          </p:nvPr>
        </p:nvSpPr>
        <p:spPr>
          <a:xfrm>
            <a:off x="838200" y="6356350"/>
            <a:ext cx="2743200" cy="365125"/>
          </a:xfrm>
          <a:prstGeom prst="rect">
            <a:avLst/>
          </a:prstGeom>
        </p:spPr>
        <p:txBody>
          <a:bodyPr/>
          <a:lstStyle/>
          <a:p>
            <a:fld id="{639B4DBF-BB3C-49C7-8CBF-8547AF59FD5B}" type="datetimeFigureOut">
              <a:rPr lang="en-US" smtClean="0"/>
              <a:t>1/15/2021</a:t>
            </a:fld>
            <a:endParaRPr lang="en-US"/>
          </a:p>
        </p:txBody>
      </p:sp>
      <p:sp>
        <p:nvSpPr>
          <p:cNvPr id="5" name="Footer Placeholder 4">
            <a:extLst>
              <a:ext uri="{FF2B5EF4-FFF2-40B4-BE49-F238E27FC236}">
                <a16:creationId xmlns:a16="http://schemas.microsoft.com/office/drawing/2014/main" id="{BC5C99F2-E76B-4F38-9CD9-CD9589B2D8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DFD48D-D82F-43FA-96E1-8FA4DE648712}"/>
              </a:ext>
            </a:extLst>
          </p:cNvPr>
          <p:cNvSpPr>
            <a:spLocks noGrp="1"/>
          </p:cNvSpPr>
          <p:nvPr>
            <p:ph type="sldNum" sz="quarter" idx="12"/>
          </p:nvPr>
        </p:nvSpPr>
        <p:spPr>
          <a:xfrm>
            <a:off x="8610600" y="6356350"/>
            <a:ext cx="2743200" cy="365125"/>
          </a:xfrm>
          <a:prstGeom prst="rect">
            <a:avLst/>
          </a:prstGeom>
        </p:spPr>
        <p:txBody>
          <a:bodyPr/>
          <a:lstStyle/>
          <a:p>
            <a:fld id="{B8A7DDBF-1AE9-40CC-90AF-D1D67C8163A7}" type="slidenum">
              <a:rPr lang="en-US" smtClean="0"/>
              <a:t>‹#›</a:t>
            </a:fld>
            <a:endParaRPr lang="en-US"/>
          </a:p>
        </p:txBody>
      </p:sp>
    </p:spTree>
    <p:extLst>
      <p:ext uri="{BB962C8B-B14F-4D97-AF65-F5344CB8AC3E}">
        <p14:creationId xmlns:p14="http://schemas.microsoft.com/office/powerpoint/2010/main" val="570345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893B-FA29-4500-90F5-72FADD81BC5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4AC4E7-ED58-49F0-BC67-6D291C0AAF7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E95E3C-7008-4F54-ABA7-C628D10489F7}"/>
              </a:ext>
            </a:extLst>
          </p:cNvPr>
          <p:cNvSpPr>
            <a:spLocks noGrp="1"/>
          </p:cNvSpPr>
          <p:nvPr>
            <p:ph type="dt" sz="half" idx="10"/>
          </p:nvPr>
        </p:nvSpPr>
        <p:spPr>
          <a:xfrm>
            <a:off x="838200" y="6356350"/>
            <a:ext cx="2743200" cy="365125"/>
          </a:xfrm>
          <a:prstGeom prst="rect">
            <a:avLst/>
          </a:prstGeom>
        </p:spPr>
        <p:txBody>
          <a:bodyPr/>
          <a:lstStyle/>
          <a:p>
            <a:fld id="{639B4DBF-BB3C-49C7-8CBF-8547AF59FD5B}" type="datetimeFigureOut">
              <a:rPr lang="en-US" smtClean="0"/>
              <a:t>1/15/2021</a:t>
            </a:fld>
            <a:endParaRPr lang="en-US"/>
          </a:p>
        </p:txBody>
      </p:sp>
      <p:sp>
        <p:nvSpPr>
          <p:cNvPr id="5" name="Footer Placeholder 4">
            <a:extLst>
              <a:ext uri="{FF2B5EF4-FFF2-40B4-BE49-F238E27FC236}">
                <a16:creationId xmlns:a16="http://schemas.microsoft.com/office/drawing/2014/main" id="{955A2702-267B-4318-A630-EC83C804F4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841F9A-AEF8-4F1A-B69C-F82116A498C3}"/>
              </a:ext>
            </a:extLst>
          </p:cNvPr>
          <p:cNvSpPr>
            <a:spLocks noGrp="1"/>
          </p:cNvSpPr>
          <p:nvPr>
            <p:ph type="sldNum" sz="quarter" idx="12"/>
          </p:nvPr>
        </p:nvSpPr>
        <p:spPr>
          <a:xfrm>
            <a:off x="8610600" y="6356350"/>
            <a:ext cx="2743200" cy="365125"/>
          </a:xfrm>
          <a:prstGeom prst="rect">
            <a:avLst/>
          </a:prstGeom>
        </p:spPr>
        <p:txBody>
          <a:bodyPr/>
          <a:lstStyle/>
          <a:p>
            <a:fld id="{B8A7DDBF-1AE9-40CC-90AF-D1D67C8163A7}" type="slidenum">
              <a:rPr lang="en-US" smtClean="0"/>
              <a:t>‹#›</a:t>
            </a:fld>
            <a:endParaRPr lang="en-US"/>
          </a:p>
        </p:txBody>
      </p:sp>
    </p:spTree>
    <p:extLst>
      <p:ext uri="{BB962C8B-B14F-4D97-AF65-F5344CB8AC3E}">
        <p14:creationId xmlns:p14="http://schemas.microsoft.com/office/powerpoint/2010/main" val="352816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E1F21-5CCC-484E-BBB6-881C967A59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41F1767-8F52-4742-B7B4-4EF6107239C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0D4C27-7B9A-4FBF-9D08-313153A945A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875D18-A97F-45B5-B1CA-34D8943344E7}"/>
              </a:ext>
            </a:extLst>
          </p:cNvPr>
          <p:cNvSpPr>
            <a:spLocks noGrp="1"/>
          </p:cNvSpPr>
          <p:nvPr>
            <p:ph type="dt" sz="half" idx="10"/>
          </p:nvPr>
        </p:nvSpPr>
        <p:spPr>
          <a:xfrm>
            <a:off x="838200" y="6356350"/>
            <a:ext cx="2743200" cy="365125"/>
          </a:xfrm>
          <a:prstGeom prst="rect">
            <a:avLst/>
          </a:prstGeom>
        </p:spPr>
        <p:txBody>
          <a:bodyPr/>
          <a:lstStyle/>
          <a:p>
            <a:fld id="{639B4DBF-BB3C-49C7-8CBF-8547AF59FD5B}" type="datetimeFigureOut">
              <a:rPr lang="en-US" smtClean="0"/>
              <a:t>1/15/2021</a:t>
            </a:fld>
            <a:endParaRPr lang="en-US"/>
          </a:p>
        </p:txBody>
      </p:sp>
      <p:sp>
        <p:nvSpPr>
          <p:cNvPr id="6" name="Footer Placeholder 5">
            <a:extLst>
              <a:ext uri="{FF2B5EF4-FFF2-40B4-BE49-F238E27FC236}">
                <a16:creationId xmlns:a16="http://schemas.microsoft.com/office/drawing/2014/main" id="{24951033-2FE7-4DCA-AE16-71030A0082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9CBEA0-A416-4B2F-8AF4-469F381D5A73}"/>
              </a:ext>
            </a:extLst>
          </p:cNvPr>
          <p:cNvSpPr>
            <a:spLocks noGrp="1"/>
          </p:cNvSpPr>
          <p:nvPr>
            <p:ph type="sldNum" sz="quarter" idx="12"/>
          </p:nvPr>
        </p:nvSpPr>
        <p:spPr>
          <a:xfrm>
            <a:off x="8610600" y="6356350"/>
            <a:ext cx="2743200" cy="365125"/>
          </a:xfrm>
          <a:prstGeom prst="rect">
            <a:avLst/>
          </a:prstGeom>
        </p:spPr>
        <p:txBody>
          <a:bodyPr/>
          <a:lstStyle/>
          <a:p>
            <a:fld id="{B8A7DDBF-1AE9-40CC-90AF-D1D67C8163A7}" type="slidenum">
              <a:rPr lang="en-US" smtClean="0"/>
              <a:t>‹#›</a:t>
            </a:fld>
            <a:endParaRPr lang="en-US"/>
          </a:p>
        </p:txBody>
      </p:sp>
    </p:spTree>
    <p:extLst>
      <p:ext uri="{BB962C8B-B14F-4D97-AF65-F5344CB8AC3E}">
        <p14:creationId xmlns:p14="http://schemas.microsoft.com/office/powerpoint/2010/main" val="308172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340D-0325-47CB-8D0D-104FDE73217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900646E-F0FD-4D8D-A3C5-938C9A3469D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290A4B-B57E-4D94-A386-03159188459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9AEA5D-1042-4227-928C-A690B069538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96067-B86F-486A-8FA3-654FDBABE81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8D04D9-C76C-4E46-BB5F-953E0867A34E}"/>
              </a:ext>
            </a:extLst>
          </p:cNvPr>
          <p:cNvSpPr>
            <a:spLocks noGrp="1"/>
          </p:cNvSpPr>
          <p:nvPr>
            <p:ph type="dt" sz="half" idx="10"/>
          </p:nvPr>
        </p:nvSpPr>
        <p:spPr>
          <a:xfrm>
            <a:off x="838200" y="6356350"/>
            <a:ext cx="2743200" cy="365125"/>
          </a:xfrm>
          <a:prstGeom prst="rect">
            <a:avLst/>
          </a:prstGeom>
        </p:spPr>
        <p:txBody>
          <a:bodyPr/>
          <a:lstStyle/>
          <a:p>
            <a:fld id="{639B4DBF-BB3C-49C7-8CBF-8547AF59FD5B}" type="datetimeFigureOut">
              <a:rPr lang="en-US" smtClean="0"/>
              <a:t>1/15/2021</a:t>
            </a:fld>
            <a:endParaRPr lang="en-US"/>
          </a:p>
        </p:txBody>
      </p:sp>
      <p:sp>
        <p:nvSpPr>
          <p:cNvPr id="8" name="Footer Placeholder 7">
            <a:extLst>
              <a:ext uri="{FF2B5EF4-FFF2-40B4-BE49-F238E27FC236}">
                <a16:creationId xmlns:a16="http://schemas.microsoft.com/office/drawing/2014/main" id="{C5065379-7A25-4D98-892B-15EF787557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6992E3E-1963-47F2-BE5D-22C38064621E}"/>
              </a:ext>
            </a:extLst>
          </p:cNvPr>
          <p:cNvSpPr>
            <a:spLocks noGrp="1"/>
          </p:cNvSpPr>
          <p:nvPr>
            <p:ph type="sldNum" sz="quarter" idx="12"/>
          </p:nvPr>
        </p:nvSpPr>
        <p:spPr>
          <a:xfrm>
            <a:off x="8610600" y="6356350"/>
            <a:ext cx="2743200" cy="365125"/>
          </a:xfrm>
          <a:prstGeom prst="rect">
            <a:avLst/>
          </a:prstGeom>
        </p:spPr>
        <p:txBody>
          <a:bodyPr/>
          <a:lstStyle/>
          <a:p>
            <a:fld id="{B8A7DDBF-1AE9-40CC-90AF-D1D67C8163A7}" type="slidenum">
              <a:rPr lang="en-US" smtClean="0"/>
              <a:t>‹#›</a:t>
            </a:fld>
            <a:endParaRPr lang="en-US"/>
          </a:p>
        </p:txBody>
      </p:sp>
    </p:spTree>
    <p:extLst>
      <p:ext uri="{BB962C8B-B14F-4D97-AF65-F5344CB8AC3E}">
        <p14:creationId xmlns:p14="http://schemas.microsoft.com/office/powerpoint/2010/main" val="313394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024CA-7239-4024-9090-532094A6C6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5AD6E71-FF9D-47F5-8CE9-72F5F5D428F1}"/>
              </a:ext>
            </a:extLst>
          </p:cNvPr>
          <p:cNvSpPr>
            <a:spLocks noGrp="1"/>
          </p:cNvSpPr>
          <p:nvPr>
            <p:ph type="dt" sz="half" idx="10"/>
          </p:nvPr>
        </p:nvSpPr>
        <p:spPr>
          <a:xfrm>
            <a:off x="838200" y="6356350"/>
            <a:ext cx="2743200" cy="365125"/>
          </a:xfrm>
          <a:prstGeom prst="rect">
            <a:avLst/>
          </a:prstGeom>
        </p:spPr>
        <p:txBody>
          <a:bodyPr/>
          <a:lstStyle/>
          <a:p>
            <a:fld id="{639B4DBF-BB3C-49C7-8CBF-8547AF59FD5B}" type="datetimeFigureOut">
              <a:rPr lang="en-US" smtClean="0"/>
              <a:t>1/15/2021</a:t>
            </a:fld>
            <a:endParaRPr lang="en-US"/>
          </a:p>
        </p:txBody>
      </p:sp>
      <p:sp>
        <p:nvSpPr>
          <p:cNvPr id="4" name="Footer Placeholder 3">
            <a:extLst>
              <a:ext uri="{FF2B5EF4-FFF2-40B4-BE49-F238E27FC236}">
                <a16:creationId xmlns:a16="http://schemas.microsoft.com/office/drawing/2014/main" id="{3E5FCE66-AA2F-4875-ADBE-C2F8CB1A0A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5CE2714-6D0E-4F8D-8EA3-D691731A0FA2}"/>
              </a:ext>
            </a:extLst>
          </p:cNvPr>
          <p:cNvSpPr>
            <a:spLocks noGrp="1"/>
          </p:cNvSpPr>
          <p:nvPr>
            <p:ph type="sldNum" sz="quarter" idx="12"/>
          </p:nvPr>
        </p:nvSpPr>
        <p:spPr>
          <a:xfrm>
            <a:off x="8610600" y="6356350"/>
            <a:ext cx="2743200" cy="365125"/>
          </a:xfrm>
          <a:prstGeom prst="rect">
            <a:avLst/>
          </a:prstGeom>
        </p:spPr>
        <p:txBody>
          <a:bodyPr/>
          <a:lstStyle/>
          <a:p>
            <a:fld id="{B8A7DDBF-1AE9-40CC-90AF-D1D67C8163A7}" type="slidenum">
              <a:rPr lang="en-US" smtClean="0"/>
              <a:t>‹#›</a:t>
            </a:fld>
            <a:endParaRPr lang="en-US"/>
          </a:p>
        </p:txBody>
      </p:sp>
    </p:spTree>
    <p:extLst>
      <p:ext uri="{BB962C8B-B14F-4D97-AF65-F5344CB8AC3E}">
        <p14:creationId xmlns:p14="http://schemas.microsoft.com/office/powerpoint/2010/main" val="26363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E483E-B97B-4E90-8493-8500DA5ABBD1}"/>
              </a:ext>
            </a:extLst>
          </p:cNvPr>
          <p:cNvSpPr>
            <a:spLocks noGrp="1"/>
          </p:cNvSpPr>
          <p:nvPr>
            <p:ph type="dt" sz="half" idx="10"/>
          </p:nvPr>
        </p:nvSpPr>
        <p:spPr>
          <a:xfrm>
            <a:off x="838200" y="6356350"/>
            <a:ext cx="2743200" cy="365125"/>
          </a:xfrm>
          <a:prstGeom prst="rect">
            <a:avLst/>
          </a:prstGeom>
        </p:spPr>
        <p:txBody>
          <a:bodyPr/>
          <a:lstStyle/>
          <a:p>
            <a:fld id="{639B4DBF-BB3C-49C7-8CBF-8547AF59FD5B}" type="datetimeFigureOut">
              <a:rPr lang="en-US" smtClean="0"/>
              <a:t>1/15/2021</a:t>
            </a:fld>
            <a:endParaRPr lang="en-US"/>
          </a:p>
        </p:txBody>
      </p:sp>
      <p:sp>
        <p:nvSpPr>
          <p:cNvPr id="3" name="Footer Placeholder 2">
            <a:extLst>
              <a:ext uri="{FF2B5EF4-FFF2-40B4-BE49-F238E27FC236}">
                <a16:creationId xmlns:a16="http://schemas.microsoft.com/office/drawing/2014/main" id="{B90F95C3-EFF5-48F1-860D-9508A6C856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B5A5CC-B0D9-4988-A8B6-6B946408836E}"/>
              </a:ext>
            </a:extLst>
          </p:cNvPr>
          <p:cNvSpPr>
            <a:spLocks noGrp="1"/>
          </p:cNvSpPr>
          <p:nvPr>
            <p:ph type="sldNum" sz="quarter" idx="12"/>
          </p:nvPr>
        </p:nvSpPr>
        <p:spPr>
          <a:xfrm>
            <a:off x="8610600" y="6356350"/>
            <a:ext cx="2743200" cy="365125"/>
          </a:xfrm>
          <a:prstGeom prst="rect">
            <a:avLst/>
          </a:prstGeom>
        </p:spPr>
        <p:txBody>
          <a:bodyPr/>
          <a:lstStyle/>
          <a:p>
            <a:fld id="{B8A7DDBF-1AE9-40CC-90AF-D1D67C8163A7}" type="slidenum">
              <a:rPr lang="en-US" smtClean="0"/>
              <a:t>‹#›</a:t>
            </a:fld>
            <a:endParaRPr lang="en-US"/>
          </a:p>
        </p:txBody>
      </p:sp>
    </p:spTree>
    <p:extLst>
      <p:ext uri="{BB962C8B-B14F-4D97-AF65-F5344CB8AC3E}">
        <p14:creationId xmlns:p14="http://schemas.microsoft.com/office/powerpoint/2010/main" val="385131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4465-C40C-4512-9421-4712FB6E93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F68DB-7282-443B-A2F9-0BCB875C980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3CFA5D-1DC9-4981-B99D-A32BA14629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306F3-D0F7-4F78-A4D9-018FEAA0E875}"/>
              </a:ext>
            </a:extLst>
          </p:cNvPr>
          <p:cNvSpPr>
            <a:spLocks noGrp="1"/>
          </p:cNvSpPr>
          <p:nvPr>
            <p:ph type="dt" sz="half" idx="10"/>
          </p:nvPr>
        </p:nvSpPr>
        <p:spPr>
          <a:xfrm>
            <a:off x="838200" y="6356350"/>
            <a:ext cx="2743200" cy="365125"/>
          </a:xfrm>
          <a:prstGeom prst="rect">
            <a:avLst/>
          </a:prstGeom>
        </p:spPr>
        <p:txBody>
          <a:bodyPr/>
          <a:lstStyle/>
          <a:p>
            <a:fld id="{639B4DBF-BB3C-49C7-8CBF-8547AF59FD5B}" type="datetimeFigureOut">
              <a:rPr lang="en-US" smtClean="0"/>
              <a:t>1/15/2021</a:t>
            </a:fld>
            <a:endParaRPr lang="en-US"/>
          </a:p>
        </p:txBody>
      </p:sp>
      <p:sp>
        <p:nvSpPr>
          <p:cNvPr id="6" name="Footer Placeholder 5">
            <a:extLst>
              <a:ext uri="{FF2B5EF4-FFF2-40B4-BE49-F238E27FC236}">
                <a16:creationId xmlns:a16="http://schemas.microsoft.com/office/drawing/2014/main" id="{65E6CAA3-4CF0-4C0B-9EC8-32EBC12234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56E447-3CC0-4B78-B6AF-725E39CE98A3}"/>
              </a:ext>
            </a:extLst>
          </p:cNvPr>
          <p:cNvSpPr>
            <a:spLocks noGrp="1"/>
          </p:cNvSpPr>
          <p:nvPr>
            <p:ph type="sldNum" sz="quarter" idx="12"/>
          </p:nvPr>
        </p:nvSpPr>
        <p:spPr>
          <a:xfrm>
            <a:off x="8610600" y="6356350"/>
            <a:ext cx="2743200" cy="365125"/>
          </a:xfrm>
          <a:prstGeom prst="rect">
            <a:avLst/>
          </a:prstGeom>
        </p:spPr>
        <p:txBody>
          <a:bodyPr/>
          <a:lstStyle/>
          <a:p>
            <a:fld id="{B8A7DDBF-1AE9-40CC-90AF-D1D67C8163A7}" type="slidenum">
              <a:rPr lang="en-US" smtClean="0"/>
              <a:t>‹#›</a:t>
            </a:fld>
            <a:endParaRPr lang="en-US"/>
          </a:p>
        </p:txBody>
      </p:sp>
    </p:spTree>
    <p:extLst>
      <p:ext uri="{BB962C8B-B14F-4D97-AF65-F5344CB8AC3E}">
        <p14:creationId xmlns:p14="http://schemas.microsoft.com/office/powerpoint/2010/main" val="235489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7393-F4BD-4D4E-B580-16DB9DE7AEE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E7FF87-DBE2-458A-9B4D-B468365118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1569C4-8E8E-4618-AD9C-65410F1214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49FED6-F3BE-40F4-B986-5B5EF3E849F3}"/>
              </a:ext>
            </a:extLst>
          </p:cNvPr>
          <p:cNvSpPr>
            <a:spLocks noGrp="1"/>
          </p:cNvSpPr>
          <p:nvPr>
            <p:ph type="dt" sz="half" idx="10"/>
          </p:nvPr>
        </p:nvSpPr>
        <p:spPr>
          <a:xfrm>
            <a:off x="838200" y="6356350"/>
            <a:ext cx="2743200" cy="365125"/>
          </a:xfrm>
          <a:prstGeom prst="rect">
            <a:avLst/>
          </a:prstGeom>
        </p:spPr>
        <p:txBody>
          <a:bodyPr/>
          <a:lstStyle/>
          <a:p>
            <a:fld id="{639B4DBF-BB3C-49C7-8CBF-8547AF59FD5B}" type="datetimeFigureOut">
              <a:rPr lang="en-US" smtClean="0"/>
              <a:t>1/15/2021</a:t>
            </a:fld>
            <a:endParaRPr lang="en-US"/>
          </a:p>
        </p:txBody>
      </p:sp>
      <p:sp>
        <p:nvSpPr>
          <p:cNvPr id="6" name="Footer Placeholder 5">
            <a:extLst>
              <a:ext uri="{FF2B5EF4-FFF2-40B4-BE49-F238E27FC236}">
                <a16:creationId xmlns:a16="http://schemas.microsoft.com/office/drawing/2014/main" id="{76C13F22-BB87-416D-99FF-B284CD0292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35E3AB-B8F7-4DCB-878A-336624AA7951}"/>
              </a:ext>
            </a:extLst>
          </p:cNvPr>
          <p:cNvSpPr>
            <a:spLocks noGrp="1"/>
          </p:cNvSpPr>
          <p:nvPr>
            <p:ph type="sldNum" sz="quarter" idx="12"/>
          </p:nvPr>
        </p:nvSpPr>
        <p:spPr>
          <a:xfrm>
            <a:off x="8610600" y="6356350"/>
            <a:ext cx="2743200" cy="365125"/>
          </a:xfrm>
          <a:prstGeom prst="rect">
            <a:avLst/>
          </a:prstGeom>
        </p:spPr>
        <p:txBody>
          <a:bodyPr/>
          <a:lstStyle/>
          <a:p>
            <a:fld id="{B8A7DDBF-1AE9-40CC-90AF-D1D67C8163A7}" type="slidenum">
              <a:rPr lang="en-US" smtClean="0"/>
              <a:t>‹#›</a:t>
            </a:fld>
            <a:endParaRPr lang="en-US"/>
          </a:p>
        </p:txBody>
      </p:sp>
    </p:spTree>
    <p:extLst>
      <p:ext uri="{BB962C8B-B14F-4D97-AF65-F5344CB8AC3E}">
        <p14:creationId xmlns:p14="http://schemas.microsoft.com/office/powerpoint/2010/main" val="399118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F6EA07AA-F9A3-4CF6-8B2A-D5CAD2A559C4}"/>
              </a:ext>
            </a:extLst>
          </p:cNvPr>
          <p:cNvSpPr/>
          <p:nvPr userDrawn="1"/>
        </p:nvSpPr>
        <p:spPr>
          <a:xfrm>
            <a:off x="0" y="0"/>
            <a:ext cx="12192000" cy="6858000"/>
          </a:xfrm>
          <a:prstGeom prst="frame">
            <a:avLst>
              <a:gd name="adj1" fmla="val 962"/>
            </a:avLst>
          </a:prstGeom>
          <a:solidFill>
            <a:schemeClr val="accent6">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7751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fif"/><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EE2140-D6EA-4814-B1BC-F8F550838B6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2198" y="301826"/>
            <a:ext cx="11567604" cy="6254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9489E19D-CB54-4EAC-97EA-B914316FC03A}"/>
              </a:ext>
            </a:extLst>
          </p:cNvPr>
          <p:cNvSpPr txBox="1"/>
          <p:nvPr/>
        </p:nvSpPr>
        <p:spPr>
          <a:xfrm>
            <a:off x="4327836" y="232296"/>
            <a:ext cx="3536329" cy="646331"/>
          </a:xfrm>
          <a:prstGeom prst="rect">
            <a:avLst/>
          </a:prstGeom>
          <a:noFill/>
          <a:ln w="28575">
            <a:noFill/>
          </a:ln>
        </p:spPr>
        <p:txBody>
          <a:bodyPr wrap="square" rtlCol="0">
            <a:spAutoFit/>
          </a:bodyPr>
          <a:lstStyle/>
          <a:p>
            <a:r>
              <a:rPr lang="en-US" sz="3600" b="1" dirty="0" err="1">
                <a:solidFill>
                  <a:schemeClr val="bg1"/>
                </a:solidFill>
                <a:latin typeface="NikoshBAN" panose="02000000000000000000" pitchFamily="2" charset="0"/>
                <a:cs typeface="NikoshBAN" panose="02000000000000000000" pitchFamily="2" charset="0"/>
              </a:rPr>
              <a:t>আজকের</a:t>
            </a:r>
            <a:r>
              <a:rPr lang="en-US" sz="3600" b="1" dirty="0">
                <a:solidFill>
                  <a:schemeClr val="bg1"/>
                </a:solidFill>
                <a:latin typeface="NikoshBAN" panose="02000000000000000000" pitchFamily="2" charset="0"/>
                <a:cs typeface="NikoshBAN" panose="02000000000000000000" pitchFamily="2" charset="0"/>
              </a:rPr>
              <a:t> </a:t>
            </a:r>
            <a:r>
              <a:rPr lang="en-US" sz="3600" b="1" dirty="0" err="1">
                <a:solidFill>
                  <a:schemeClr val="bg1"/>
                </a:solidFill>
                <a:latin typeface="NikoshBAN" panose="02000000000000000000" pitchFamily="2" charset="0"/>
                <a:cs typeface="NikoshBAN" panose="02000000000000000000" pitchFamily="2" charset="0"/>
              </a:rPr>
              <a:t>ক্লাসে</a:t>
            </a:r>
            <a:r>
              <a:rPr lang="en-US" sz="3600" b="1" dirty="0">
                <a:solidFill>
                  <a:schemeClr val="bg1"/>
                </a:solidFill>
                <a:latin typeface="NikoshBAN" panose="02000000000000000000" pitchFamily="2" charset="0"/>
                <a:cs typeface="NikoshBAN" panose="02000000000000000000" pitchFamily="2" charset="0"/>
              </a:rPr>
              <a:t> </a:t>
            </a:r>
            <a:r>
              <a:rPr lang="en-US" sz="3600" b="1" dirty="0" err="1">
                <a:solidFill>
                  <a:schemeClr val="bg1"/>
                </a:solidFill>
                <a:latin typeface="NikoshBAN" panose="02000000000000000000" pitchFamily="2" charset="0"/>
                <a:cs typeface="NikoshBAN" panose="02000000000000000000" pitchFamily="2" charset="0"/>
              </a:rPr>
              <a:t>স্বাগতম</a:t>
            </a:r>
            <a:endParaRPr lang="en-US" sz="36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953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E7F575-AA28-40E5-A568-DAC6DA6646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6596" y="848200"/>
            <a:ext cx="3723531" cy="2969655"/>
          </a:xfrm>
          <a:prstGeom prst="rect">
            <a:avLst/>
          </a:prstGeom>
        </p:spPr>
      </p:pic>
      <p:pic>
        <p:nvPicPr>
          <p:cNvPr id="3" name="Picture 2">
            <a:extLst>
              <a:ext uri="{FF2B5EF4-FFF2-40B4-BE49-F238E27FC236}">
                <a16:creationId xmlns:a16="http://schemas.microsoft.com/office/drawing/2014/main" id="{BC9DECBC-2407-45FB-82BB-6D5C8297EA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590" y="2516745"/>
            <a:ext cx="3723530" cy="2969654"/>
          </a:xfrm>
          <a:prstGeom prst="rect">
            <a:avLst/>
          </a:prstGeom>
        </p:spPr>
      </p:pic>
      <p:sp>
        <p:nvSpPr>
          <p:cNvPr id="4" name="Down Arrow 3">
            <a:extLst>
              <a:ext uri="{FF2B5EF4-FFF2-40B4-BE49-F238E27FC236}">
                <a16:creationId xmlns:a16="http://schemas.microsoft.com/office/drawing/2014/main" id="{40DC6AE3-4AC3-431E-9552-8D1D4033E4F0}"/>
              </a:ext>
            </a:extLst>
          </p:cNvPr>
          <p:cNvSpPr/>
          <p:nvPr/>
        </p:nvSpPr>
        <p:spPr>
          <a:xfrm>
            <a:off x="2243009" y="848201"/>
            <a:ext cx="1611712" cy="1499467"/>
          </a:xfrm>
          <a:prstGeom prst="downArrow">
            <a:avLst/>
          </a:prstGeom>
          <a:solidFill>
            <a:srgbClr val="FFC000">
              <a:lumMod val="40000"/>
              <a:lumOff val="60000"/>
            </a:srgbClr>
          </a:solidFill>
          <a:ln w="19050" cap="flat" cmpd="sng" algn="ctr">
            <a:solidFill>
              <a:srgbClr val="E7E6E6">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8147119-3372-4561-BE4B-0DA19771B75F}"/>
              </a:ext>
            </a:extLst>
          </p:cNvPr>
          <p:cNvSpPr txBox="1"/>
          <p:nvPr/>
        </p:nvSpPr>
        <p:spPr>
          <a:xfrm>
            <a:off x="2583968" y="848201"/>
            <a:ext cx="929794" cy="1323439"/>
          </a:xfrm>
          <a:prstGeom prst="rect">
            <a:avLst/>
          </a:prstGeom>
          <a:noFill/>
        </p:spPr>
        <p:txBody>
          <a:bodyPr wrap="square" rtlCol="0">
            <a:spAutoFit/>
          </a:bodyPr>
          <a:lstStyle/>
          <a:p>
            <a:pPr defTabSz="685800"/>
            <a:r>
              <a:rPr lang="en-US" sz="4000" dirty="0" err="1">
                <a:solidFill>
                  <a:srgbClr val="ED7D31">
                    <a:lumMod val="75000"/>
                  </a:srgbClr>
                </a:solidFill>
                <a:latin typeface="NikoshBAN" panose="02000000000000000000" pitchFamily="2" charset="0"/>
                <a:ea typeface="Noto Serif" panose="02020600060500020200" pitchFamily="18" charset="0"/>
                <a:cs typeface="NikoshBAN" panose="02000000000000000000" pitchFamily="2" charset="0"/>
              </a:rPr>
              <a:t>সরব</a:t>
            </a:r>
            <a:endParaRPr lang="en-US" sz="4000" dirty="0">
              <a:solidFill>
                <a:srgbClr val="ED7D31">
                  <a:lumMod val="75000"/>
                </a:srgbClr>
              </a:solidFill>
              <a:latin typeface="NikoshBAN" panose="02000000000000000000" pitchFamily="2" charset="0"/>
              <a:ea typeface="Noto Serif" panose="02020600060500020200" pitchFamily="18" charset="0"/>
              <a:cs typeface="NikoshBAN" panose="02000000000000000000" pitchFamily="2" charset="0"/>
            </a:endParaRPr>
          </a:p>
          <a:p>
            <a:pPr defTabSz="685800"/>
            <a:r>
              <a:rPr lang="en-US" sz="4000" dirty="0" err="1">
                <a:solidFill>
                  <a:srgbClr val="ED7D31">
                    <a:lumMod val="75000"/>
                  </a:srgbClr>
                </a:solidFill>
                <a:latin typeface="NikoshBAN" panose="02000000000000000000" pitchFamily="2" charset="0"/>
                <a:ea typeface="Noto Serif" panose="02020600060500020200" pitchFamily="18" charset="0"/>
                <a:cs typeface="NikoshBAN" panose="02000000000000000000" pitchFamily="2" charset="0"/>
              </a:rPr>
              <a:t>পাঠ</a:t>
            </a:r>
            <a:endParaRPr lang="en-US" sz="4000" dirty="0">
              <a:solidFill>
                <a:srgbClr val="ED7D31">
                  <a:lumMod val="75000"/>
                </a:srgbClr>
              </a:solidFill>
              <a:latin typeface="NikoshBAN" panose="02000000000000000000" pitchFamily="2" charset="0"/>
              <a:ea typeface="Noto Serif" panose="02020600060500020200" pitchFamily="18" charset="0"/>
              <a:cs typeface="NikoshBAN" panose="02000000000000000000" pitchFamily="2" charset="0"/>
            </a:endParaRPr>
          </a:p>
        </p:txBody>
      </p:sp>
      <p:sp>
        <p:nvSpPr>
          <p:cNvPr id="6" name="Down Arrow 5">
            <a:extLst>
              <a:ext uri="{FF2B5EF4-FFF2-40B4-BE49-F238E27FC236}">
                <a16:creationId xmlns:a16="http://schemas.microsoft.com/office/drawing/2014/main" id="{AC59ADB0-F461-4655-95D8-C4FBBD74A60C}"/>
              </a:ext>
            </a:extLst>
          </p:cNvPr>
          <p:cNvSpPr/>
          <p:nvPr/>
        </p:nvSpPr>
        <p:spPr>
          <a:xfrm rot="10800000">
            <a:off x="8332684" y="3963864"/>
            <a:ext cx="2302446" cy="1295949"/>
          </a:xfrm>
          <a:prstGeom prst="downArrow">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B7374ED-3770-4D20-9A0D-B9F98222CA9B}"/>
              </a:ext>
            </a:extLst>
          </p:cNvPr>
          <p:cNvSpPr txBox="1"/>
          <p:nvPr/>
        </p:nvSpPr>
        <p:spPr>
          <a:xfrm>
            <a:off x="8891849" y="4082384"/>
            <a:ext cx="1184116" cy="1323439"/>
          </a:xfrm>
          <a:prstGeom prst="rect">
            <a:avLst/>
          </a:prstGeom>
          <a:noFill/>
        </p:spPr>
        <p:txBody>
          <a:bodyPr wrap="square" rtlCol="0">
            <a:spAutoFit/>
          </a:bodyPr>
          <a:lstStyle/>
          <a:p>
            <a:pPr defTabSz="685800"/>
            <a:r>
              <a:rPr lang="bn-BD" sz="4000" dirty="0">
                <a:solidFill>
                  <a:srgbClr val="ED7D31">
                    <a:lumMod val="75000"/>
                  </a:srgbClr>
                </a:solidFill>
                <a:latin typeface="NikoshBAN" panose="02000000000000000000" pitchFamily="2" charset="0"/>
                <a:cs typeface="NikoshBAN" panose="02000000000000000000" pitchFamily="2" charset="0"/>
              </a:rPr>
              <a:t>আদর্শ </a:t>
            </a:r>
          </a:p>
          <a:p>
            <a:pPr defTabSz="685800"/>
            <a:r>
              <a:rPr lang="bn-BD" sz="4000" dirty="0">
                <a:solidFill>
                  <a:srgbClr val="ED7D31">
                    <a:lumMod val="75000"/>
                  </a:srgbClr>
                </a:solidFill>
                <a:latin typeface="NikoshBAN" panose="02000000000000000000" pitchFamily="2" charset="0"/>
                <a:cs typeface="NikoshBAN" panose="02000000000000000000" pitchFamily="2" charset="0"/>
              </a:rPr>
              <a:t> পাঠ</a:t>
            </a:r>
            <a:endParaRPr lang="en-US" sz="4000" dirty="0">
              <a:solidFill>
                <a:srgbClr val="ED7D31">
                  <a:lumMod val="75000"/>
                </a:srgb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3134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71DAB3-20DF-46EA-9EB1-82A823BC978B}"/>
              </a:ext>
            </a:extLst>
          </p:cNvPr>
          <p:cNvSpPr txBox="1"/>
          <p:nvPr/>
        </p:nvSpPr>
        <p:spPr>
          <a:xfrm>
            <a:off x="352147" y="4651899"/>
            <a:ext cx="11487705" cy="1938992"/>
          </a:xfrm>
          <a:prstGeom prst="rect">
            <a:avLst/>
          </a:prstGeom>
          <a:noFill/>
          <a:ln w="28575">
            <a:solidFill>
              <a:schemeClr val="tx1"/>
            </a:solidFill>
          </a:ln>
        </p:spPr>
        <p:txBody>
          <a:bodyPr wrap="square" rtlCol="0">
            <a:spAutoFit/>
          </a:bodyPr>
          <a:lstStyle/>
          <a:p>
            <a:r>
              <a:rPr lang="as-IN" sz="2400" b="0" i="0" dirty="0">
                <a:solidFill>
                  <a:srgbClr val="333333"/>
                </a:solidFill>
                <a:effectLst/>
                <a:latin typeface="NikoshBAN" panose="02000000000000000000" pitchFamily="2" charset="0"/>
                <a:cs typeface="NikoshBAN" panose="02000000000000000000" pitchFamily="2" charset="0"/>
              </a:rPr>
              <a:t>গ্রামগঞ্জের সাধারণ মানুষ তার দৈনন্দিন কাজের অবসরে নিজের আনন্দের জন্য এবং অন্যকে আনন্দ দেওয়ার জন্য যে সহজ-সরল শিল্পকর্ম তৈরি করে, তাকে বলে লোকশিল্প। এ লোকশিল্পের মধ্যে রয়েছে মাটি বা কাঠের তৈরি পুতুল, শখের হাঁড়ি, লক্ষ্মীর সরা, পোড়ামাটির ফলক, নকশিকাঁথা, আলপনা পটচিত্র প্রভৃতি। লোকশিল্পকে বাচ্চাদের খেলনা হিসেবে ব্যবহার করা হয়। কিছু লোকশিল্প বিভিন্ন সামাজিক, ধর্মীয়, রাষ্ট্রীয় অনুষ্ঠানে ব্যবহার করা হয়। ঘরের সৌন্দর্য বৃদ্ধির ক্ষেত্রেও লোকশিল্পের ব্যবহার দেখতে পাওয়া যায়। তেমনি বিনোদনের ক্ষেত্রেও লোকশিল্পের ব্যবহার রয়েছে।</a:t>
            </a:r>
            <a:endParaRPr lang="en-US" sz="24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35DF4A4F-9404-4A81-AE63-E00BA643CD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147" y="1005859"/>
            <a:ext cx="4937760" cy="3421441"/>
          </a:xfrm>
          <a:prstGeom prst="rect">
            <a:avLst/>
          </a:prstGeom>
          <a:ln w="28575">
            <a:solidFill>
              <a:schemeClr val="tx1"/>
            </a:solidFill>
          </a:ln>
        </p:spPr>
      </p:pic>
      <p:sp>
        <p:nvSpPr>
          <p:cNvPr id="5" name="TextBox 4">
            <a:extLst>
              <a:ext uri="{FF2B5EF4-FFF2-40B4-BE49-F238E27FC236}">
                <a16:creationId xmlns:a16="http://schemas.microsoft.com/office/drawing/2014/main" id="{FA8A0DFC-6911-4B77-8417-4D3D21DB2969}"/>
              </a:ext>
            </a:extLst>
          </p:cNvPr>
          <p:cNvSpPr txBox="1"/>
          <p:nvPr/>
        </p:nvSpPr>
        <p:spPr>
          <a:xfrm>
            <a:off x="5168284" y="319596"/>
            <a:ext cx="1855432" cy="523220"/>
          </a:xfrm>
          <a:prstGeom prst="rect">
            <a:avLst/>
          </a:prstGeom>
          <a:solidFill>
            <a:schemeClr val="accent1">
              <a:alpha val="50000"/>
            </a:schemeClr>
          </a:solidFill>
          <a:ln w="190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bn-BD" sz="2800" dirty="0">
                <a:latin typeface="NikoshBAN" panose="02000000000000000000" pitchFamily="2" charset="0"/>
                <a:cs typeface="NikoshBAN" panose="02000000000000000000" pitchFamily="2" charset="0"/>
              </a:rPr>
              <a:t>লোকশিল্প  কী?</a:t>
            </a:r>
            <a:endParaRPr lang="en-US" sz="28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A7D6EAD0-789C-49FA-8D96-F9DB1BE243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0909" y="1005859"/>
            <a:ext cx="4933374" cy="3421440"/>
          </a:xfrm>
          <a:prstGeom prst="rect">
            <a:avLst/>
          </a:prstGeom>
          <a:ln w="28575">
            <a:solidFill>
              <a:schemeClr val="tx1"/>
            </a:solidFill>
          </a:ln>
        </p:spPr>
      </p:pic>
    </p:spTree>
    <p:extLst>
      <p:ext uri="{BB962C8B-B14F-4D97-AF65-F5344CB8AC3E}">
        <p14:creationId xmlns:p14="http://schemas.microsoft.com/office/powerpoint/2010/main" val="228263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522833-31D0-4545-91FA-DCDEB0799C86}"/>
              </a:ext>
            </a:extLst>
          </p:cNvPr>
          <p:cNvSpPr txBox="1"/>
          <p:nvPr/>
        </p:nvSpPr>
        <p:spPr>
          <a:xfrm>
            <a:off x="692458" y="5111761"/>
            <a:ext cx="10738873" cy="1384995"/>
          </a:xfrm>
          <a:prstGeom prst="rect">
            <a:avLst/>
          </a:prstGeom>
          <a:noFill/>
          <a:ln w="28575">
            <a:solidFill>
              <a:schemeClr val="tx1"/>
            </a:solidFill>
          </a:ln>
        </p:spPr>
        <p:txBody>
          <a:bodyPr wrap="square" rtlCol="0">
            <a:spAutoFit/>
          </a:bodyPr>
          <a:lstStyle/>
          <a:p>
            <a:pPr algn="just"/>
            <a:r>
              <a:rPr lang="as-IN" sz="2800" b="0" i="0" dirty="0">
                <a:solidFill>
                  <a:srgbClr val="000000"/>
                </a:solidFill>
                <a:effectLst/>
                <a:latin typeface="NikoshBAN" panose="02000000000000000000" pitchFamily="2" charset="0"/>
                <a:cs typeface="NikoshBAN" panose="02000000000000000000" pitchFamily="2" charset="0"/>
              </a:rPr>
              <a:t>যখন কোনো পণ্য ক্ষুদ্র পরিসরে বাড়ি-ঘরে অল্প পরিমাণে তৈরি করা হয় তখন তাকে কুটির শিল্প বলে। বাংলাদেশে বিভিন্ন ধরনের কুটির শিল্প রয়েছে। যেমন- তাঁত শিল্প, মৃ</a:t>
            </a:r>
            <a:r>
              <a:rPr lang="bn-BD" sz="2800" dirty="0">
                <a:solidFill>
                  <a:srgbClr val="000000"/>
                </a:solidFill>
                <a:latin typeface="NikoshBAN" panose="02000000000000000000" pitchFamily="2" charset="0"/>
                <a:cs typeface="NikoshBAN" panose="02000000000000000000" pitchFamily="2" charset="0"/>
              </a:rPr>
              <a:t>ৎশিল্প</a:t>
            </a:r>
            <a:r>
              <a:rPr lang="as-IN" sz="2800" b="0" i="0" dirty="0">
                <a:solidFill>
                  <a:srgbClr val="000000"/>
                </a:solidFill>
                <a:effectLst/>
                <a:latin typeface="NikoshBAN" panose="02000000000000000000" pitchFamily="2" charset="0"/>
                <a:cs typeface="NikoshBAN" panose="02000000000000000000" pitchFamily="2" charset="0"/>
              </a:rPr>
              <a:t>, রেশম শিল্প, কাঠ শিল্প ইত্যাদি।</a:t>
            </a:r>
          </a:p>
        </p:txBody>
      </p:sp>
      <p:sp>
        <p:nvSpPr>
          <p:cNvPr id="3" name="TextBox 2">
            <a:extLst>
              <a:ext uri="{FF2B5EF4-FFF2-40B4-BE49-F238E27FC236}">
                <a16:creationId xmlns:a16="http://schemas.microsoft.com/office/drawing/2014/main" id="{728992FA-DB35-4E37-B6E1-E0A071B12114}"/>
              </a:ext>
            </a:extLst>
          </p:cNvPr>
          <p:cNvSpPr txBox="1"/>
          <p:nvPr/>
        </p:nvSpPr>
        <p:spPr>
          <a:xfrm>
            <a:off x="5270377" y="284085"/>
            <a:ext cx="1651246" cy="461665"/>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2400" b="0" i="0" dirty="0">
                <a:solidFill>
                  <a:srgbClr val="000000"/>
                </a:solidFill>
                <a:effectLst/>
                <a:latin typeface="NikoshBAN" panose="02000000000000000000" pitchFamily="2" charset="0"/>
                <a:cs typeface="NikoshBAN" panose="02000000000000000000" pitchFamily="2" charset="0"/>
              </a:rPr>
              <a:t>কুটির শিল্প</a:t>
            </a:r>
            <a:r>
              <a:rPr lang="bn-BD" sz="2400" b="0" i="0" dirty="0">
                <a:solidFill>
                  <a:srgbClr val="000000"/>
                </a:solidFill>
                <a:effectLst/>
                <a:latin typeface="NikoshBAN" panose="02000000000000000000" pitchFamily="2" charset="0"/>
                <a:cs typeface="NikoshBAN" panose="02000000000000000000" pitchFamily="2" charset="0"/>
              </a:rPr>
              <a:t> কী?</a:t>
            </a:r>
            <a:endParaRPr lang="en-US" sz="2400" dirty="0"/>
          </a:p>
        </p:txBody>
      </p:sp>
      <p:pic>
        <p:nvPicPr>
          <p:cNvPr id="5" name="Picture 4">
            <a:extLst>
              <a:ext uri="{FF2B5EF4-FFF2-40B4-BE49-F238E27FC236}">
                <a16:creationId xmlns:a16="http://schemas.microsoft.com/office/drawing/2014/main" id="{2F39BF40-14CA-4917-8263-4A79DFEBE5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2458" y="1154096"/>
            <a:ext cx="5074920" cy="3289633"/>
          </a:xfrm>
          <a:prstGeom prst="rect">
            <a:avLst/>
          </a:prstGeom>
          <a:ln w="28575">
            <a:solidFill>
              <a:schemeClr val="tx1"/>
            </a:solidFill>
          </a:ln>
        </p:spPr>
      </p:pic>
      <p:pic>
        <p:nvPicPr>
          <p:cNvPr id="7" name="Picture 6">
            <a:extLst>
              <a:ext uri="{FF2B5EF4-FFF2-40B4-BE49-F238E27FC236}">
                <a16:creationId xmlns:a16="http://schemas.microsoft.com/office/drawing/2014/main" id="{EB33111D-789F-4B0D-A3C8-BD6B0A0064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6411" y="1154096"/>
            <a:ext cx="5074920" cy="3289634"/>
          </a:xfrm>
          <a:prstGeom prst="rect">
            <a:avLst/>
          </a:prstGeom>
          <a:ln w="28575">
            <a:solidFill>
              <a:schemeClr val="tx1"/>
            </a:solidFill>
          </a:ln>
        </p:spPr>
      </p:pic>
    </p:spTree>
    <p:extLst>
      <p:ext uri="{BB962C8B-B14F-4D97-AF65-F5344CB8AC3E}">
        <p14:creationId xmlns:p14="http://schemas.microsoft.com/office/powerpoint/2010/main" val="20810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3A274D-79E1-42EC-B91D-60A5305E267D}"/>
              </a:ext>
            </a:extLst>
          </p:cNvPr>
          <p:cNvSpPr txBox="1"/>
          <p:nvPr/>
        </p:nvSpPr>
        <p:spPr>
          <a:xfrm>
            <a:off x="392088" y="1154097"/>
            <a:ext cx="3488925" cy="3416320"/>
          </a:xfrm>
          <a:prstGeom prst="rect">
            <a:avLst/>
          </a:prstGeom>
          <a:noFill/>
          <a:scene3d>
            <a:camera prst="isometricOffAxis1Right"/>
            <a:lightRig rig="threePt" dir="t"/>
          </a:scene3d>
        </p:spPr>
        <p:txBody>
          <a:bodyPr wrap="square" rtlCol="0">
            <a:spAutoFit/>
          </a:bodyPr>
          <a:lstStyle/>
          <a:p>
            <a:r>
              <a:rPr lang="bn-BD" sz="7200" dirty="0">
                <a:latin typeface="NikoshBAN" panose="02000000000000000000" pitchFamily="2" charset="0"/>
                <a:cs typeface="NikoshBAN" panose="02000000000000000000" pitchFamily="2" charset="0"/>
              </a:rPr>
              <a:t>আমাদের </a:t>
            </a:r>
          </a:p>
          <a:p>
            <a:r>
              <a:rPr lang="bn-BD" sz="7200" dirty="0">
                <a:latin typeface="NikoshBAN" panose="02000000000000000000" pitchFamily="2" charset="0"/>
                <a:cs typeface="NikoshBAN" panose="02000000000000000000" pitchFamily="2" charset="0"/>
              </a:rPr>
              <a:t>লোকশিল্পে </a:t>
            </a:r>
          </a:p>
          <a:p>
            <a:r>
              <a:rPr lang="bn-BD" sz="7200" dirty="0">
                <a:latin typeface="NikoshBAN" panose="02000000000000000000" pitchFamily="2" charset="0"/>
                <a:cs typeface="NikoshBAN" panose="02000000000000000000" pitchFamily="2" charset="0"/>
              </a:rPr>
              <a:t>রয়েছে-</a:t>
            </a:r>
          </a:p>
        </p:txBody>
      </p:sp>
      <p:pic>
        <p:nvPicPr>
          <p:cNvPr id="13" name="Picture 12">
            <a:extLst>
              <a:ext uri="{FF2B5EF4-FFF2-40B4-BE49-F238E27FC236}">
                <a16:creationId xmlns:a16="http://schemas.microsoft.com/office/drawing/2014/main" id="{78AFAFB6-F4CC-4AE6-A5B3-877C8F9264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1013" y="283294"/>
            <a:ext cx="3657600" cy="2743200"/>
          </a:xfrm>
          <a:prstGeom prst="rect">
            <a:avLst/>
          </a:prstGeom>
          <a:ln w="28575">
            <a:solidFill>
              <a:schemeClr val="tx1"/>
            </a:solidFill>
          </a:ln>
        </p:spPr>
      </p:pic>
      <p:pic>
        <p:nvPicPr>
          <p:cNvPr id="15" name="Picture 14">
            <a:extLst>
              <a:ext uri="{FF2B5EF4-FFF2-40B4-BE49-F238E27FC236}">
                <a16:creationId xmlns:a16="http://schemas.microsoft.com/office/drawing/2014/main" id="{C1868596-435C-42CA-8908-81FBCB7E3B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1013" y="3831506"/>
            <a:ext cx="3657600" cy="2743200"/>
          </a:xfrm>
          <a:prstGeom prst="rect">
            <a:avLst/>
          </a:prstGeom>
          <a:ln w="28575">
            <a:solidFill>
              <a:schemeClr val="tx1"/>
            </a:solidFill>
          </a:ln>
        </p:spPr>
      </p:pic>
      <p:sp>
        <p:nvSpPr>
          <p:cNvPr id="17" name="Arrow: Right 16">
            <a:extLst>
              <a:ext uri="{FF2B5EF4-FFF2-40B4-BE49-F238E27FC236}">
                <a16:creationId xmlns:a16="http://schemas.microsoft.com/office/drawing/2014/main" id="{59D3B13C-C805-4439-AF15-EC9B60170660}"/>
              </a:ext>
            </a:extLst>
          </p:cNvPr>
          <p:cNvSpPr/>
          <p:nvPr/>
        </p:nvSpPr>
        <p:spPr>
          <a:xfrm>
            <a:off x="7785717" y="1296140"/>
            <a:ext cx="1713390" cy="63919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ED91612A-275D-49AA-B627-28DAD8919C29}"/>
              </a:ext>
            </a:extLst>
          </p:cNvPr>
          <p:cNvSpPr txBox="1"/>
          <p:nvPr/>
        </p:nvSpPr>
        <p:spPr>
          <a:xfrm>
            <a:off x="9746211" y="1296140"/>
            <a:ext cx="1421899" cy="523220"/>
          </a:xfrm>
          <a:prstGeom prst="rect">
            <a:avLst/>
          </a:prstGeom>
          <a:noFill/>
          <a:ln w="28575">
            <a:solidFill>
              <a:schemeClr val="tx1"/>
            </a:solidFill>
          </a:ln>
        </p:spPr>
        <p:txBody>
          <a:bodyPr wrap="square" rtlCol="0">
            <a:spAutoFit/>
          </a:bodyPr>
          <a:lstStyle/>
          <a:p>
            <a:r>
              <a:rPr lang="bn-BD" sz="2800">
                <a:latin typeface="NikoshBAN" panose="02000000000000000000" pitchFamily="2" charset="0"/>
                <a:cs typeface="NikoshBAN" panose="02000000000000000000" pitchFamily="2" charset="0"/>
              </a:rPr>
              <a:t>কুটির শিল্প</a:t>
            </a:r>
            <a:endParaRPr lang="en-US" sz="2800"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3AD1492A-BBA0-4AA5-954A-175CFB62F29C}"/>
              </a:ext>
            </a:extLst>
          </p:cNvPr>
          <p:cNvSpPr txBox="1"/>
          <p:nvPr/>
        </p:nvSpPr>
        <p:spPr>
          <a:xfrm>
            <a:off x="9746210" y="4883510"/>
            <a:ext cx="1191080" cy="523220"/>
          </a:xfrm>
          <a:prstGeom prst="rect">
            <a:avLst/>
          </a:prstGeom>
          <a:noFill/>
          <a:ln w="28575">
            <a:solidFill>
              <a:schemeClr val="tx1"/>
            </a:solidFill>
          </a:ln>
        </p:spPr>
        <p:txBody>
          <a:bodyPr wrap="square" rtlCol="0">
            <a:spAutoFit/>
          </a:bodyPr>
          <a:lstStyle/>
          <a:p>
            <a:r>
              <a:rPr lang="bn-BD" sz="2800" dirty="0">
                <a:latin typeface="NikoshBAN" panose="02000000000000000000" pitchFamily="2" charset="0"/>
                <a:cs typeface="NikoshBAN" panose="02000000000000000000" pitchFamily="2" charset="0"/>
              </a:rPr>
              <a:t>তাঁত শিল্প</a:t>
            </a:r>
            <a:endParaRPr lang="en-US" sz="2800" dirty="0">
              <a:latin typeface="NikoshBAN" panose="02000000000000000000" pitchFamily="2" charset="0"/>
              <a:cs typeface="NikoshBAN" panose="02000000000000000000" pitchFamily="2" charset="0"/>
            </a:endParaRPr>
          </a:p>
        </p:txBody>
      </p:sp>
      <p:sp>
        <p:nvSpPr>
          <p:cNvPr id="20" name="Arrow: Right 19">
            <a:extLst>
              <a:ext uri="{FF2B5EF4-FFF2-40B4-BE49-F238E27FC236}">
                <a16:creationId xmlns:a16="http://schemas.microsoft.com/office/drawing/2014/main" id="{F041F4C2-46B8-413E-94B4-B6719D269FC3}"/>
              </a:ext>
            </a:extLst>
          </p:cNvPr>
          <p:cNvSpPr/>
          <p:nvPr/>
        </p:nvSpPr>
        <p:spPr>
          <a:xfrm>
            <a:off x="7785716" y="4883510"/>
            <a:ext cx="1713390" cy="63919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5153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7386BE-A6EC-47F5-965A-CB8170857D99}"/>
              </a:ext>
            </a:extLst>
          </p:cNvPr>
          <p:cNvSpPr txBox="1"/>
          <p:nvPr/>
        </p:nvSpPr>
        <p:spPr>
          <a:xfrm>
            <a:off x="224901" y="1154097"/>
            <a:ext cx="3079081" cy="3416320"/>
          </a:xfrm>
          <a:prstGeom prst="rect">
            <a:avLst/>
          </a:prstGeom>
          <a:noFill/>
          <a:scene3d>
            <a:camera prst="isometricOffAxis1Right"/>
            <a:lightRig rig="threePt" dir="t"/>
          </a:scene3d>
        </p:spPr>
        <p:txBody>
          <a:bodyPr wrap="square" rtlCol="0">
            <a:spAutoFit/>
          </a:bodyPr>
          <a:lstStyle/>
          <a:p>
            <a:r>
              <a:rPr lang="bn-BD" sz="7200" dirty="0">
                <a:latin typeface="NikoshBAN" panose="02000000000000000000" pitchFamily="2" charset="0"/>
                <a:cs typeface="NikoshBAN" panose="02000000000000000000" pitchFamily="2" charset="0"/>
              </a:rPr>
              <a:t>আমাদের </a:t>
            </a:r>
          </a:p>
          <a:p>
            <a:r>
              <a:rPr lang="bn-BD" sz="7200" dirty="0">
                <a:latin typeface="NikoshBAN" panose="02000000000000000000" pitchFamily="2" charset="0"/>
                <a:cs typeface="NikoshBAN" panose="02000000000000000000" pitchFamily="2" charset="0"/>
              </a:rPr>
              <a:t>লোকশিল্পে </a:t>
            </a:r>
          </a:p>
          <a:p>
            <a:r>
              <a:rPr lang="bn-BD" sz="7200" dirty="0">
                <a:latin typeface="NikoshBAN" panose="02000000000000000000" pitchFamily="2" charset="0"/>
                <a:cs typeface="NikoshBAN" panose="02000000000000000000" pitchFamily="2" charset="0"/>
              </a:rPr>
              <a:t>রয়েছে-</a:t>
            </a:r>
          </a:p>
        </p:txBody>
      </p:sp>
      <p:pic>
        <p:nvPicPr>
          <p:cNvPr id="5" name="Picture 4">
            <a:extLst>
              <a:ext uri="{FF2B5EF4-FFF2-40B4-BE49-F238E27FC236}">
                <a16:creationId xmlns:a16="http://schemas.microsoft.com/office/drawing/2014/main" id="{28BCA7FF-9CC1-488B-82DD-258FAC68C3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7290" y="3674563"/>
            <a:ext cx="3657600" cy="2743200"/>
          </a:xfrm>
          <a:prstGeom prst="rect">
            <a:avLst/>
          </a:prstGeom>
          <a:ln w="28575">
            <a:solidFill>
              <a:schemeClr val="tx1"/>
            </a:solidFill>
          </a:ln>
        </p:spPr>
      </p:pic>
      <p:sp>
        <p:nvSpPr>
          <p:cNvPr id="8" name="Arrow: Right 7">
            <a:extLst>
              <a:ext uri="{FF2B5EF4-FFF2-40B4-BE49-F238E27FC236}">
                <a16:creationId xmlns:a16="http://schemas.microsoft.com/office/drawing/2014/main" id="{87C9DD31-FDB1-45AC-841A-DCEB5A261D56}"/>
              </a:ext>
            </a:extLst>
          </p:cNvPr>
          <p:cNvSpPr/>
          <p:nvPr/>
        </p:nvSpPr>
        <p:spPr>
          <a:xfrm>
            <a:off x="7950696" y="1492238"/>
            <a:ext cx="1713390" cy="63919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8E6F4261-8855-4F15-9DE9-25F38E002406}"/>
              </a:ext>
            </a:extLst>
          </p:cNvPr>
          <p:cNvSpPr txBox="1"/>
          <p:nvPr/>
        </p:nvSpPr>
        <p:spPr>
          <a:xfrm>
            <a:off x="9792070" y="1581003"/>
            <a:ext cx="2112884" cy="461665"/>
          </a:xfrm>
          <a:prstGeom prst="rect">
            <a:avLst/>
          </a:prstGeom>
          <a:noFill/>
          <a:ln w="28575">
            <a:solidFill>
              <a:schemeClr val="tx1"/>
            </a:solidFill>
          </a:ln>
        </p:spPr>
        <p:txBody>
          <a:bodyPr wrap="square" rtlCol="0">
            <a:spAutoFit/>
          </a:bodyPr>
          <a:lstStyle/>
          <a:p>
            <a:r>
              <a:rPr lang="en-US" sz="2400" dirty="0" err="1">
                <a:latin typeface="NikoshBAN" panose="02000000000000000000" pitchFamily="2" charset="0"/>
                <a:cs typeface="NikoshBAN" panose="02000000000000000000" pitchFamily="2" charset="0"/>
              </a:rPr>
              <a:t>ঢাকাই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মসলিন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শাড়ি</a:t>
            </a:r>
            <a:endParaRPr lang="en-US" sz="2400" dirty="0">
              <a:latin typeface="NikoshBAN" panose="02000000000000000000" pitchFamily="2" charset="0"/>
              <a:cs typeface="NikoshBAN" panose="02000000000000000000" pitchFamily="2" charset="0"/>
            </a:endParaRPr>
          </a:p>
        </p:txBody>
      </p:sp>
      <p:sp>
        <p:nvSpPr>
          <p:cNvPr id="10" name="Arrow: Right 9">
            <a:extLst>
              <a:ext uri="{FF2B5EF4-FFF2-40B4-BE49-F238E27FC236}">
                <a16:creationId xmlns:a16="http://schemas.microsoft.com/office/drawing/2014/main" id="{38175CA1-8662-4022-942C-3F390A337588}"/>
              </a:ext>
            </a:extLst>
          </p:cNvPr>
          <p:cNvSpPr/>
          <p:nvPr/>
        </p:nvSpPr>
        <p:spPr>
          <a:xfrm>
            <a:off x="7950696" y="4726571"/>
            <a:ext cx="1713390" cy="63919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D488CE9A-B2B7-48B8-9E6F-763FAEFCCBBF}"/>
              </a:ext>
            </a:extLst>
          </p:cNvPr>
          <p:cNvSpPr txBox="1"/>
          <p:nvPr/>
        </p:nvSpPr>
        <p:spPr>
          <a:xfrm>
            <a:off x="9717351" y="4815330"/>
            <a:ext cx="2237173" cy="461665"/>
          </a:xfrm>
          <a:prstGeom prst="rect">
            <a:avLst/>
          </a:prstGeom>
          <a:noFill/>
          <a:ln w="28575">
            <a:solidFill>
              <a:schemeClr val="tx1"/>
            </a:solidFill>
          </a:ln>
        </p:spPr>
        <p:txBody>
          <a:bodyPr wrap="square" rtlCol="0">
            <a:spAutoFit/>
          </a:bodyPr>
          <a:lstStyle/>
          <a:p>
            <a:r>
              <a:rPr lang="en-US" sz="2400" dirty="0" err="1">
                <a:latin typeface="NikoshBAN" panose="02000000000000000000" pitchFamily="2" charset="0"/>
                <a:cs typeface="NikoshBAN" panose="02000000000000000000" pitchFamily="2" charset="0"/>
              </a:rPr>
              <a:t>ঢাকাই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জামদানী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শাড়ি</a:t>
            </a:r>
            <a:endParaRPr lang="en-US" sz="2400" dirty="0">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id="{1B103C59-5EB5-4F45-A25D-CF9FF027A9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7290" y="440235"/>
            <a:ext cx="3657600" cy="2743199"/>
          </a:xfrm>
          <a:prstGeom prst="rect">
            <a:avLst/>
          </a:prstGeom>
          <a:ln w="28575">
            <a:solidFill>
              <a:schemeClr val="tx1"/>
            </a:solidFill>
          </a:ln>
        </p:spPr>
      </p:pic>
    </p:spTree>
    <p:extLst>
      <p:ext uri="{BB962C8B-B14F-4D97-AF65-F5344CB8AC3E}">
        <p14:creationId xmlns:p14="http://schemas.microsoft.com/office/powerpoint/2010/main" val="334385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9617A-33BF-44D1-AC11-77732B281A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9134" y="468806"/>
            <a:ext cx="3658629" cy="2743200"/>
          </a:xfrm>
          <a:prstGeom prst="rect">
            <a:avLst/>
          </a:prstGeom>
          <a:ln w="28575">
            <a:solidFill>
              <a:schemeClr val="tx1"/>
            </a:solidFill>
          </a:ln>
        </p:spPr>
      </p:pic>
      <p:sp>
        <p:nvSpPr>
          <p:cNvPr id="4" name="TextBox 3">
            <a:extLst>
              <a:ext uri="{FF2B5EF4-FFF2-40B4-BE49-F238E27FC236}">
                <a16:creationId xmlns:a16="http://schemas.microsoft.com/office/drawing/2014/main" id="{B3A58A6F-326C-4BA2-ACF7-6B6A1C6FDAC2}"/>
              </a:ext>
            </a:extLst>
          </p:cNvPr>
          <p:cNvSpPr txBox="1"/>
          <p:nvPr/>
        </p:nvSpPr>
        <p:spPr>
          <a:xfrm>
            <a:off x="224901" y="1154097"/>
            <a:ext cx="3079081" cy="3416320"/>
          </a:xfrm>
          <a:prstGeom prst="rect">
            <a:avLst/>
          </a:prstGeom>
          <a:noFill/>
          <a:scene3d>
            <a:camera prst="isometricOffAxis1Right"/>
            <a:lightRig rig="threePt" dir="t"/>
          </a:scene3d>
        </p:spPr>
        <p:txBody>
          <a:bodyPr wrap="square" rtlCol="0">
            <a:spAutoFit/>
          </a:bodyPr>
          <a:lstStyle/>
          <a:p>
            <a:r>
              <a:rPr lang="bn-BD" sz="7200" dirty="0">
                <a:latin typeface="NikoshBAN" panose="02000000000000000000" pitchFamily="2" charset="0"/>
                <a:cs typeface="NikoshBAN" panose="02000000000000000000" pitchFamily="2" charset="0"/>
              </a:rPr>
              <a:t>আমাদের </a:t>
            </a:r>
          </a:p>
          <a:p>
            <a:r>
              <a:rPr lang="bn-BD" sz="7200" dirty="0">
                <a:latin typeface="NikoshBAN" panose="02000000000000000000" pitchFamily="2" charset="0"/>
                <a:cs typeface="NikoshBAN" panose="02000000000000000000" pitchFamily="2" charset="0"/>
              </a:rPr>
              <a:t>লোকশিল্পে </a:t>
            </a:r>
          </a:p>
          <a:p>
            <a:r>
              <a:rPr lang="bn-BD" sz="7200" dirty="0">
                <a:latin typeface="NikoshBAN" panose="02000000000000000000" pitchFamily="2" charset="0"/>
                <a:cs typeface="NikoshBAN" panose="02000000000000000000" pitchFamily="2" charset="0"/>
              </a:rPr>
              <a:t>রয়েছে-</a:t>
            </a:r>
          </a:p>
        </p:txBody>
      </p:sp>
      <p:pic>
        <p:nvPicPr>
          <p:cNvPr id="6" name="Picture 5">
            <a:extLst>
              <a:ext uri="{FF2B5EF4-FFF2-40B4-BE49-F238E27FC236}">
                <a16:creationId xmlns:a16="http://schemas.microsoft.com/office/drawing/2014/main" id="{B6987426-B311-45ED-83E4-A7178D7359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9134" y="3645994"/>
            <a:ext cx="3658629" cy="2743200"/>
          </a:xfrm>
          <a:prstGeom prst="rect">
            <a:avLst/>
          </a:prstGeom>
          <a:ln w="28575">
            <a:solidFill>
              <a:schemeClr val="tx1"/>
            </a:solidFill>
          </a:ln>
        </p:spPr>
      </p:pic>
      <p:sp>
        <p:nvSpPr>
          <p:cNvPr id="8" name="Arrow: Right 7">
            <a:extLst>
              <a:ext uri="{FF2B5EF4-FFF2-40B4-BE49-F238E27FC236}">
                <a16:creationId xmlns:a16="http://schemas.microsoft.com/office/drawing/2014/main" id="{1BED52FC-183F-4197-B84F-F3E6B84B37E8}"/>
              </a:ext>
            </a:extLst>
          </p:cNvPr>
          <p:cNvSpPr/>
          <p:nvPr/>
        </p:nvSpPr>
        <p:spPr>
          <a:xfrm>
            <a:off x="7950696" y="1492238"/>
            <a:ext cx="1713390" cy="63919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9" name="Arrow: Right 8">
            <a:extLst>
              <a:ext uri="{FF2B5EF4-FFF2-40B4-BE49-F238E27FC236}">
                <a16:creationId xmlns:a16="http://schemas.microsoft.com/office/drawing/2014/main" id="{6D666237-3491-4C70-967B-C12E4159A428}"/>
              </a:ext>
            </a:extLst>
          </p:cNvPr>
          <p:cNvSpPr/>
          <p:nvPr/>
        </p:nvSpPr>
        <p:spPr>
          <a:xfrm>
            <a:off x="7950696" y="4726571"/>
            <a:ext cx="1713390" cy="63919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A614BD85-3A8F-42D5-82AF-FBE4FB3E9C8C}"/>
              </a:ext>
            </a:extLst>
          </p:cNvPr>
          <p:cNvSpPr txBox="1"/>
          <p:nvPr/>
        </p:nvSpPr>
        <p:spPr>
          <a:xfrm>
            <a:off x="9792070" y="1581003"/>
            <a:ext cx="1278384" cy="461665"/>
          </a:xfrm>
          <a:prstGeom prst="rect">
            <a:avLst/>
          </a:prstGeom>
          <a:noFill/>
          <a:ln w="28575">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খাদি কাপড়</a:t>
            </a:r>
            <a:endParaRPr lang="en-US" sz="24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9B7D62A8-9974-41F4-AB97-E14CC82E5165}"/>
              </a:ext>
            </a:extLst>
          </p:cNvPr>
          <p:cNvSpPr txBox="1"/>
          <p:nvPr/>
        </p:nvSpPr>
        <p:spPr>
          <a:xfrm>
            <a:off x="9833472" y="4815334"/>
            <a:ext cx="1195579" cy="461665"/>
          </a:xfrm>
          <a:prstGeom prst="rect">
            <a:avLst/>
          </a:prstGeom>
          <a:noFill/>
          <a:ln w="28575">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নকশিকাঁথা</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0150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F70C52-B0C9-4E66-B3C9-2778FA623347}"/>
              </a:ext>
            </a:extLst>
          </p:cNvPr>
          <p:cNvSpPr txBox="1"/>
          <p:nvPr/>
        </p:nvSpPr>
        <p:spPr>
          <a:xfrm>
            <a:off x="4839388" y="195305"/>
            <a:ext cx="251322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বিভিন্ন ধরণের কুটিরশিল্প-</a:t>
            </a:r>
            <a:endParaRPr lang="en-US" sz="24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19561C7F-0D2A-438E-9675-C4A9BDEA8A27}"/>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8244331" y="767456"/>
            <a:ext cx="3749040" cy="2377440"/>
          </a:xfrm>
          <a:prstGeom prst="rect">
            <a:avLst/>
          </a:prstGeom>
          <a:ln w="28575">
            <a:solidFill>
              <a:schemeClr val="tx1"/>
            </a:solidFill>
          </a:ln>
        </p:spPr>
      </p:pic>
      <p:pic>
        <p:nvPicPr>
          <p:cNvPr id="6" name="Picture 5">
            <a:extLst>
              <a:ext uri="{FF2B5EF4-FFF2-40B4-BE49-F238E27FC236}">
                <a16:creationId xmlns:a16="http://schemas.microsoft.com/office/drawing/2014/main" id="{C82F7F01-5CED-4C87-9BCF-E36472081C74}"/>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4221480" y="767456"/>
            <a:ext cx="3749040" cy="2377440"/>
          </a:xfrm>
          <a:prstGeom prst="rect">
            <a:avLst/>
          </a:prstGeom>
          <a:ln w="28575">
            <a:solidFill>
              <a:schemeClr val="tx1"/>
            </a:solidFill>
          </a:ln>
        </p:spPr>
      </p:pic>
      <p:pic>
        <p:nvPicPr>
          <p:cNvPr id="8" name="Picture 7">
            <a:extLst>
              <a:ext uri="{FF2B5EF4-FFF2-40B4-BE49-F238E27FC236}">
                <a16:creationId xmlns:a16="http://schemas.microsoft.com/office/drawing/2014/main" id="{02707302-3D89-4738-BEBD-B9DD2D95C4C2}"/>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198629" y="767456"/>
            <a:ext cx="3749040" cy="2377440"/>
          </a:xfrm>
          <a:prstGeom prst="rect">
            <a:avLst/>
          </a:prstGeom>
          <a:ln w="28575">
            <a:solidFill>
              <a:schemeClr val="tx1"/>
            </a:solidFill>
          </a:ln>
        </p:spPr>
      </p:pic>
      <p:sp>
        <p:nvSpPr>
          <p:cNvPr id="9" name="TextBox 8">
            <a:extLst>
              <a:ext uri="{FF2B5EF4-FFF2-40B4-BE49-F238E27FC236}">
                <a16:creationId xmlns:a16="http://schemas.microsoft.com/office/drawing/2014/main" id="{7ED31640-3F63-4744-AF16-2124B5717929}"/>
              </a:ext>
            </a:extLst>
          </p:cNvPr>
          <p:cNvSpPr txBox="1"/>
          <p:nvPr/>
        </p:nvSpPr>
        <p:spPr>
          <a:xfrm>
            <a:off x="1618271" y="3234793"/>
            <a:ext cx="909751" cy="400110"/>
          </a:xfrm>
          <a:prstGeom prst="rect">
            <a:avLst/>
          </a:prstGeom>
          <a:noFill/>
          <a:ln w="28575">
            <a:solidFill>
              <a:srgbClr val="C00000"/>
            </a:solidFill>
          </a:ln>
        </p:spPr>
        <p:txBody>
          <a:bodyPr wrap="square" rtlCol="0">
            <a:spAutoFit/>
          </a:bodyPr>
          <a:lstStyle/>
          <a:p>
            <a:r>
              <a:rPr lang="bn-BD" sz="2000" dirty="0">
                <a:latin typeface="NikoshBAN" panose="02000000000000000000" pitchFamily="2" charset="0"/>
                <a:cs typeface="NikoshBAN" panose="02000000000000000000" pitchFamily="2" charset="0"/>
              </a:rPr>
              <a:t>বেত শিল্প</a:t>
            </a:r>
            <a:endParaRPr lang="en-US" sz="20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F7236DEA-78A5-46BE-A5ED-E078EEEBE9C0}"/>
              </a:ext>
            </a:extLst>
          </p:cNvPr>
          <p:cNvSpPr txBox="1"/>
          <p:nvPr/>
        </p:nvSpPr>
        <p:spPr>
          <a:xfrm>
            <a:off x="5723139" y="3230553"/>
            <a:ext cx="909752" cy="400110"/>
          </a:xfrm>
          <a:prstGeom prst="rect">
            <a:avLst/>
          </a:prstGeom>
          <a:noFill/>
          <a:ln w="28575">
            <a:solidFill>
              <a:srgbClr val="C00000"/>
            </a:solidFill>
          </a:ln>
        </p:spPr>
        <p:txBody>
          <a:bodyPr wrap="square" rtlCol="0">
            <a:spAutoFit/>
          </a:bodyPr>
          <a:lstStyle/>
          <a:p>
            <a:r>
              <a:rPr lang="bn-BD" sz="2000" dirty="0">
                <a:latin typeface="NikoshBAN" panose="02000000000000000000" pitchFamily="2" charset="0"/>
                <a:cs typeface="NikoshBAN" panose="02000000000000000000" pitchFamily="2" charset="0"/>
              </a:rPr>
              <a:t>কাঠ শিল্প</a:t>
            </a:r>
            <a:endParaRPr lang="en-US" sz="20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5A85AEE1-8C19-4C08-B02E-350A48069394}"/>
              </a:ext>
            </a:extLst>
          </p:cNvPr>
          <p:cNvSpPr txBox="1"/>
          <p:nvPr/>
        </p:nvSpPr>
        <p:spPr>
          <a:xfrm>
            <a:off x="9663976" y="3230553"/>
            <a:ext cx="909753" cy="400110"/>
          </a:xfrm>
          <a:prstGeom prst="rect">
            <a:avLst/>
          </a:prstGeom>
          <a:noFill/>
          <a:ln w="28575">
            <a:solidFill>
              <a:srgbClr val="C00000"/>
            </a:solidFill>
          </a:ln>
        </p:spPr>
        <p:txBody>
          <a:bodyPr wrap="square" rtlCol="0">
            <a:spAutoFit/>
          </a:bodyPr>
          <a:lstStyle/>
          <a:p>
            <a:r>
              <a:rPr lang="bn-BD" sz="2000" dirty="0">
                <a:latin typeface="NikoshBAN" panose="02000000000000000000" pitchFamily="2" charset="0"/>
                <a:cs typeface="NikoshBAN" panose="02000000000000000000" pitchFamily="2" charset="0"/>
              </a:rPr>
              <a:t>বাঁশ শিল্প</a:t>
            </a:r>
            <a:endParaRPr lang="en-US" sz="2000" dirty="0">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id="{E605005F-977D-4D55-B101-899551935E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629" y="3772748"/>
            <a:ext cx="3749040" cy="2377440"/>
          </a:xfrm>
          <a:prstGeom prst="rect">
            <a:avLst/>
          </a:prstGeom>
          <a:ln w="28575">
            <a:solidFill>
              <a:schemeClr val="tx1"/>
            </a:solidFill>
          </a:ln>
        </p:spPr>
      </p:pic>
      <p:pic>
        <p:nvPicPr>
          <p:cNvPr id="15" name="Picture 14">
            <a:extLst>
              <a:ext uri="{FF2B5EF4-FFF2-40B4-BE49-F238E27FC236}">
                <a16:creationId xmlns:a16="http://schemas.microsoft.com/office/drawing/2014/main" id="{646FF174-E32E-4272-8829-9202650E87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21480" y="3772748"/>
            <a:ext cx="3749040" cy="2377440"/>
          </a:xfrm>
          <a:prstGeom prst="rect">
            <a:avLst/>
          </a:prstGeom>
          <a:ln w="28575">
            <a:solidFill>
              <a:schemeClr val="tx1"/>
            </a:solidFill>
          </a:ln>
        </p:spPr>
      </p:pic>
      <p:sp>
        <p:nvSpPr>
          <p:cNvPr id="17" name="TextBox 16">
            <a:extLst>
              <a:ext uri="{FF2B5EF4-FFF2-40B4-BE49-F238E27FC236}">
                <a16:creationId xmlns:a16="http://schemas.microsoft.com/office/drawing/2014/main" id="{999CF635-5DC4-4035-9201-1D034CB52312}"/>
              </a:ext>
            </a:extLst>
          </p:cNvPr>
          <p:cNvSpPr txBox="1"/>
          <p:nvPr/>
        </p:nvSpPr>
        <p:spPr>
          <a:xfrm>
            <a:off x="1688234" y="6252521"/>
            <a:ext cx="769823" cy="400110"/>
          </a:xfrm>
          <a:prstGeom prst="rect">
            <a:avLst/>
          </a:prstGeom>
          <a:noFill/>
          <a:ln w="28575">
            <a:solidFill>
              <a:srgbClr val="C00000"/>
            </a:solidFill>
          </a:ln>
        </p:spPr>
        <p:txBody>
          <a:bodyPr wrap="square" rtlCol="0">
            <a:spAutoFit/>
          </a:bodyPr>
          <a:lstStyle/>
          <a:p>
            <a:r>
              <a:rPr lang="bn-BD" sz="2000" dirty="0">
                <a:latin typeface="NikoshBAN" panose="02000000000000000000" pitchFamily="2" charset="0"/>
                <a:cs typeface="NikoshBAN" panose="02000000000000000000" pitchFamily="2" charset="0"/>
              </a:rPr>
              <a:t>মৃৎশিল্প</a:t>
            </a:r>
            <a:endParaRPr lang="en-US" sz="20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055C3384-134D-487B-8403-A92FA91409C0}"/>
              </a:ext>
            </a:extLst>
          </p:cNvPr>
          <p:cNvSpPr txBox="1"/>
          <p:nvPr/>
        </p:nvSpPr>
        <p:spPr>
          <a:xfrm>
            <a:off x="5723139" y="6252259"/>
            <a:ext cx="909753" cy="400110"/>
          </a:xfrm>
          <a:prstGeom prst="rect">
            <a:avLst/>
          </a:prstGeom>
          <a:noFill/>
          <a:ln w="28575">
            <a:solidFill>
              <a:srgbClr val="C00000"/>
            </a:solidFill>
          </a:ln>
        </p:spPr>
        <p:txBody>
          <a:bodyPr wrap="square" rtlCol="0">
            <a:spAutoFit/>
          </a:bodyPr>
          <a:lstStyle/>
          <a:p>
            <a:r>
              <a:rPr lang="bn-BD" sz="2000" dirty="0">
                <a:latin typeface="NikoshBAN" panose="02000000000000000000" pitchFamily="2" charset="0"/>
                <a:cs typeface="NikoshBAN" panose="02000000000000000000" pitchFamily="2" charset="0"/>
              </a:rPr>
              <a:t>তাঁত শিল্প</a:t>
            </a:r>
            <a:endParaRPr lang="en-US" sz="2000" dirty="0">
              <a:latin typeface="NikoshBAN" panose="02000000000000000000" pitchFamily="2" charset="0"/>
              <a:cs typeface="NikoshBAN" panose="02000000000000000000" pitchFamily="2" charset="0"/>
            </a:endParaRPr>
          </a:p>
        </p:txBody>
      </p:sp>
      <p:pic>
        <p:nvPicPr>
          <p:cNvPr id="20" name="Picture 19">
            <a:extLst>
              <a:ext uri="{FF2B5EF4-FFF2-40B4-BE49-F238E27FC236}">
                <a16:creationId xmlns:a16="http://schemas.microsoft.com/office/drawing/2014/main" id="{F98A32B4-452B-474D-82D7-B151D06D04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44331" y="3772748"/>
            <a:ext cx="3749040" cy="2377440"/>
          </a:xfrm>
          <a:prstGeom prst="rect">
            <a:avLst/>
          </a:prstGeom>
          <a:ln w="28575">
            <a:solidFill>
              <a:schemeClr val="tx1"/>
            </a:solidFill>
          </a:ln>
        </p:spPr>
      </p:pic>
      <p:sp>
        <p:nvSpPr>
          <p:cNvPr id="21" name="TextBox 20">
            <a:extLst>
              <a:ext uri="{FF2B5EF4-FFF2-40B4-BE49-F238E27FC236}">
                <a16:creationId xmlns:a16="http://schemas.microsoft.com/office/drawing/2014/main" id="{58BE78B4-4D8F-4287-AF54-C2B9E2C3C331}"/>
              </a:ext>
            </a:extLst>
          </p:cNvPr>
          <p:cNvSpPr txBox="1"/>
          <p:nvPr/>
        </p:nvSpPr>
        <p:spPr>
          <a:xfrm>
            <a:off x="9897974" y="6243120"/>
            <a:ext cx="909753" cy="400110"/>
          </a:xfrm>
          <a:prstGeom prst="rect">
            <a:avLst/>
          </a:prstGeom>
          <a:noFill/>
          <a:ln w="28575">
            <a:solidFill>
              <a:srgbClr val="C00000"/>
            </a:solidFill>
          </a:ln>
        </p:spPr>
        <p:txBody>
          <a:bodyPr wrap="square" rtlCol="0">
            <a:spAutoFit/>
          </a:bodyPr>
          <a:lstStyle/>
          <a:p>
            <a:r>
              <a:rPr lang="bn-BD" sz="2000" dirty="0">
                <a:latin typeface="NikoshBAN" panose="02000000000000000000" pitchFamily="2" charset="0"/>
                <a:cs typeface="NikoshBAN" panose="02000000000000000000" pitchFamily="2" charset="0"/>
              </a:rPr>
              <a:t>পা</a:t>
            </a:r>
            <a:r>
              <a:rPr lang="en-US" sz="2000" dirty="0">
                <a:latin typeface="NikoshBAN" panose="02000000000000000000" pitchFamily="2" charset="0"/>
                <a:cs typeface="NikoshBAN" panose="02000000000000000000" pitchFamily="2" charset="0"/>
              </a:rPr>
              <a:t>ট</a:t>
            </a:r>
            <a:r>
              <a:rPr lang="bn-BD" sz="2000" dirty="0">
                <a:latin typeface="NikoshBAN" panose="02000000000000000000" pitchFamily="2" charset="0"/>
                <a:cs typeface="NikoshBAN" panose="02000000000000000000" pitchFamily="2" charset="0"/>
              </a:rPr>
              <a:t> শিল্প</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4417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7" grpId="0" animBg="1"/>
      <p:bldP spid="18"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7532ED-5C98-4F4F-9EF7-F8881CDA793E}"/>
              </a:ext>
            </a:extLst>
          </p:cNvPr>
          <p:cNvSpPr txBox="1"/>
          <p:nvPr/>
        </p:nvSpPr>
        <p:spPr>
          <a:xfrm>
            <a:off x="4965220" y="243401"/>
            <a:ext cx="1888067" cy="584775"/>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জোড়ায় কাজ</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76C31766-5D5C-44D8-B94F-DBEACFA4E3B4}"/>
              </a:ext>
            </a:extLst>
          </p:cNvPr>
          <p:cNvSpPr txBox="1"/>
          <p:nvPr/>
        </p:nvSpPr>
        <p:spPr>
          <a:xfrm>
            <a:off x="10051735" y="243401"/>
            <a:ext cx="1524000"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400" dirty="0">
                <a:latin typeface="NikoshBAN" pitchFamily="2" charset="0"/>
                <a:cs typeface="NikoshBAN" pitchFamily="2" charset="0"/>
              </a:rPr>
              <a:t>সময়-২ মিনিট</a:t>
            </a:r>
            <a:endParaRPr lang="en-US" sz="2400" dirty="0">
              <a:latin typeface="NikoshBAN" pitchFamily="2" charset="0"/>
              <a:cs typeface="NikoshBAN" pitchFamily="2" charset="0"/>
            </a:endParaRPr>
          </a:p>
        </p:txBody>
      </p:sp>
      <p:pic>
        <p:nvPicPr>
          <p:cNvPr id="4" name="Picture 3">
            <a:extLst>
              <a:ext uri="{FF2B5EF4-FFF2-40B4-BE49-F238E27FC236}">
                <a16:creationId xmlns:a16="http://schemas.microsoft.com/office/drawing/2014/main" id="{DFABC8E6-4385-4400-9C62-F1C1A85BB5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78784" y="1241982"/>
            <a:ext cx="6834433" cy="4374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E9A1D477-91D0-4103-ABD8-2FA1D4205B8F}"/>
              </a:ext>
            </a:extLst>
          </p:cNvPr>
          <p:cNvSpPr txBox="1"/>
          <p:nvPr/>
        </p:nvSpPr>
        <p:spPr>
          <a:xfrm>
            <a:off x="3973389" y="6005125"/>
            <a:ext cx="4245223" cy="58477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কুটিরশিল্প সম্পর্কে ৫ বাক্যে লিখ।</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6705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1C9991-EF90-4ECE-BC24-EB37AED940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980" y="619656"/>
            <a:ext cx="5458379" cy="3200400"/>
          </a:xfrm>
          <a:prstGeom prst="rect">
            <a:avLst/>
          </a:prstGeom>
          <a:ln w="28575">
            <a:solidFill>
              <a:schemeClr val="tx1"/>
            </a:solidFill>
          </a:ln>
        </p:spPr>
      </p:pic>
      <p:pic>
        <p:nvPicPr>
          <p:cNvPr id="10" name="Picture 9">
            <a:extLst>
              <a:ext uri="{FF2B5EF4-FFF2-40B4-BE49-F238E27FC236}">
                <a16:creationId xmlns:a16="http://schemas.microsoft.com/office/drawing/2014/main" id="{687A600F-B661-4D9A-B84C-119D6BD87C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09642" y="619656"/>
            <a:ext cx="5458378" cy="3200400"/>
          </a:xfrm>
          <a:prstGeom prst="rect">
            <a:avLst/>
          </a:prstGeom>
          <a:ln w="28575">
            <a:solidFill>
              <a:schemeClr val="tx1"/>
            </a:solidFill>
          </a:ln>
        </p:spPr>
      </p:pic>
      <p:sp>
        <p:nvSpPr>
          <p:cNvPr id="11" name="TextBox 10">
            <a:extLst>
              <a:ext uri="{FF2B5EF4-FFF2-40B4-BE49-F238E27FC236}">
                <a16:creationId xmlns:a16="http://schemas.microsoft.com/office/drawing/2014/main" id="{D0B83CFA-A6CC-4A32-857A-A7B9A23F1B0A}"/>
              </a:ext>
            </a:extLst>
          </p:cNvPr>
          <p:cNvSpPr txBox="1"/>
          <p:nvPr/>
        </p:nvSpPr>
        <p:spPr>
          <a:xfrm>
            <a:off x="223980" y="4740675"/>
            <a:ext cx="11744040" cy="1754326"/>
          </a:xfrm>
          <a:prstGeom prst="rect">
            <a:avLst/>
          </a:prstGeom>
          <a:noFill/>
          <a:ln w="28575">
            <a:solidFill>
              <a:schemeClr val="tx1"/>
            </a:solidFill>
          </a:ln>
        </p:spPr>
        <p:txBody>
          <a:bodyPr wrap="square" rtlCol="0">
            <a:spAutoFit/>
          </a:bodyPr>
          <a:lstStyle/>
          <a:p>
            <a:r>
              <a:rPr lang="bn-BD" sz="3600" dirty="0">
                <a:latin typeface="NikoshBAN" panose="02000000000000000000" pitchFamily="2" charset="0"/>
                <a:cs typeface="NikoshBAN" panose="02000000000000000000" pitchFamily="2" charset="0"/>
              </a:rPr>
              <a:t>ঢাকার মসলিন তৎকালীন মোগল বাদশাহদের বিলাসের বস্তু ছিল।মসলিন কাপড় এত সূক্ষ্ম সুতা দিয়ে বোনা হতো যে, ছোট্ট একটি আংটির ভেতর দিয়ে কয়েকশ গজ মসলিন কাপড় প্রবেশ করিয়ে দেওয়া সম্ভব ছিল।</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032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CCDA79-B920-4303-B654-FC6D35CC6055}"/>
              </a:ext>
            </a:extLst>
          </p:cNvPr>
          <p:cNvSpPr txBox="1"/>
          <p:nvPr/>
        </p:nvSpPr>
        <p:spPr>
          <a:xfrm>
            <a:off x="314879" y="4555034"/>
            <a:ext cx="11562243" cy="1754326"/>
          </a:xfrm>
          <a:prstGeom prst="rect">
            <a:avLst/>
          </a:prstGeom>
          <a:noFill/>
          <a:ln w="28575">
            <a:solidFill>
              <a:schemeClr val="tx1"/>
            </a:solidFill>
          </a:ln>
        </p:spPr>
        <p:txBody>
          <a:bodyPr wrap="square" rtlCol="0">
            <a:spAutoFit/>
          </a:bodyPr>
          <a:lstStyle/>
          <a:p>
            <a:r>
              <a:rPr lang="bn-BD" sz="3600" dirty="0">
                <a:latin typeface="NikoshBAN" panose="02000000000000000000" pitchFamily="2" charset="0"/>
                <a:cs typeface="NikoshBAN" panose="02000000000000000000" pitchFamily="2" charset="0"/>
              </a:rPr>
              <a:t>মসলিন শাড়ি যারা বুনত, তাদের বংশধররা যুগ যুগ ধরে  এ শিল্পধারা বহন করে আসছে বলে জামদানি শাড়ি আমরা আজও দেখতে পাই।বর্তমান যুগে জামদানি শাড়ি দেশে-বিদেশে শুধু পরিচিতই নয়,গর্বের বস্তু।</a:t>
            </a:r>
            <a:endParaRPr lang="en-US" sz="36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0AF65E7A-AD30-4649-8B04-56EDD61A66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18743" y="548640"/>
            <a:ext cx="5458379" cy="3200400"/>
          </a:xfrm>
          <a:prstGeom prst="rect">
            <a:avLst/>
          </a:prstGeom>
          <a:ln w="28575">
            <a:solidFill>
              <a:schemeClr val="tx1"/>
            </a:solidFill>
          </a:ln>
        </p:spPr>
      </p:pic>
      <p:pic>
        <p:nvPicPr>
          <p:cNvPr id="8" name="Picture 7">
            <a:extLst>
              <a:ext uri="{FF2B5EF4-FFF2-40B4-BE49-F238E27FC236}">
                <a16:creationId xmlns:a16="http://schemas.microsoft.com/office/drawing/2014/main" id="{292DE033-6157-458B-A97B-054990D6C3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879" y="548640"/>
            <a:ext cx="5458379" cy="3200400"/>
          </a:xfrm>
          <a:prstGeom prst="rect">
            <a:avLst/>
          </a:prstGeom>
          <a:ln w="28575">
            <a:solidFill>
              <a:schemeClr val="tx1"/>
            </a:solidFill>
          </a:ln>
        </p:spPr>
      </p:pic>
    </p:spTree>
    <p:extLst>
      <p:ext uri="{BB962C8B-B14F-4D97-AF65-F5344CB8AC3E}">
        <p14:creationId xmlns:p14="http://schemas.microsoft.com/office/powerpoint/2010/main" val="343209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F8570B-860D-409E-A1A2-44E2E483C881}"/>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1444952" y="1013414"/>
            <a:ext cx="1968044" cy="2194560"/>
          </a:xfrm>
          <a:prstGeom prst="rect">
            <a:avLst/>
          </a:prstGeom>
          <a:ln w="19050">
            <a:solidFill>
              <a:schemeClr val="tx1"/>
            </a:solidFill>
          </a:ln>
        </p:spPr>
      </p:pic>
      <p:pic>
        <p:nvPicPr>
          <p:cNvPr id="3" name="Picture 2">
            <a:extLst>
              <a:ext uri="{FF2B5EF4-FFF2-40B4-BE49-F238E27FC236}">
                <a16:creationId xmlns:a16="http://schemas.microsoft.com/office/drawing/2014/main" id="{F6BD4134-5E86-4586-A2A5-6C48CA771AD2}"/>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8932442" y="1013414"/>
            <a:ext cx="1968044" cy="2194559"/>
          </a:xfrm>
          <a:prstGeom prst="rect">
            <a:avLst/>
          </a:prstGeom>
          <a:ln w="19050">
            <a:solidFill>
              <a:schemeClr val="tx1"/>
            </a:solidFill>
          </a:ln>
        </p:spPr>
      </p:pic>
      <p:grpSp>
        <p:nvGrpSpPr>
          <p:cNvPr id="4" name="Group 3">
            <a:extLst>
              <a:ext uri="{FF2B5EF4-FFF2-40B4-BE49-F238E27FC236}">
                <a16:creationId xmlns:a16="http://schemas.microsoft.com/office/drawing/2014/main" id="{ADA0BF04-ACE3-430A-8798-EA2FC48B82FF}"/>
              </a:ext>
            </a:extLst>
          </p:cNvPr>
          <p:cNvGrpSpPr/>
          <p:nvPr/>
        </p:nvGrpSpPr>
        <p:grpSpPr>
          <a:xfrm>
            <a:off x="6035559" y="1013414"/>
            <a:ext cx="274320" cy="3291840"/>
            <a:chOff x="4544622" y="1612929"/>
            <a:chExt cx="332178" cy="2712921"/>
          </a:xfrm>
        </p:grpSpPr>
        <p:cxnSp>
          <p:nvCxnSpPr>
            <p:cNvPr id="5" name="Straight Arrow Connector 4">
              <a:extLst>
                <a:ext uri="{FF2B5EF4-FFF2-40B4-BE49-F238E27FC236}">
                  <a16:creationId xmlns:a16="http://schemas.microsoft.com/office/drawing/2014/main" id="{A9A76CA3-CABB-4037-9BB9-D948FBDC7354}"/>
                </a:ext>
              </a:extLst>
            </p:cNvPr>
            <p:cNvCxnSpPr/>
            <p:nvPr/>
          </p:nvCxnSpPr>
          <p:spPr>
            <a:xfrm flipH="1">
              <a:off x="4544622" y="1635789"/>
              <a:ext cx="76200" cy="2690061"/>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A415207-260E-4C6E-A560-A809EEB73222}"/>
                </a:ext>
              </a:extLst>
            </p:cNvPr>
            <p:cNvCxnSpPr/>
            <p:nvPr/>
          </p:nvCxnSpPr>
          <p:spPr>
            <a:xfrm flipH="1">
              <a:off x="4660608" y="1885950"/>
              <a:ext cx="76200" cy="19812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9F07F06-D7BF-43BE-8CBC-F786B0298864}"/>
                </a:ext>
              </a:extLst>
            </p:cNvPr>
            <p:cNvCxnSpPr/>
            <p:nvPr/>
          </p:nvCxnSpPr>
          <p:spPr>
            <a:xfrm flipH="1">
              <a:off x="4800600" y="1612929"/>
              <a:ext cx="76200" cy="2690061"/>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B292DE02-DA54-4772-A858-DE80549E9885}"/>
              </a:ext>
            </a:extLst>
          </p:cNvPr>
          <p:cNvSpPr txBox="1"/>
          <p:nvPr/>
        </p:nvSpPr>
        <p:spPr>
          <a:xfrm>
            <a:off x="795778" y="3402308"/>
            <a:ext cx="3163479" cy="1384995"/>
          </a:xfrm>
          <a:prstGeom prst="rect">
            <a:avLst/>
          </a:prstGeom>
          <a:noFill/>
        </p:spPr>
        <p:txBody>
          <a:bodyPr wrap="square" rtlCol="0" anchor="ctr">
            <a:spAutoFit/>
          </a:bodyPr>
          <a:lstStyle/>
          <a:p>
            <a:pPr algn="ctr">
              <a:spcBef>
                <a:spcPct val="0"/>
              </a:spcBef>
            </a:pPr>
            <a:r>
              <a:rPr lang="en-US" altLang="en-US" sz="2400" b="1" dirty="0" err="1">
                <a:latin typeface="NikoshBAN" panose="02000000000000000000" pitchFamily="2" charset="0"/>
                <a:cs typeface="NikoshBAN" panose="02000000000000000000" pitchFamily="2" charset="0"/>
              </a:rPr>
              <a:t>সৈয়দা</a:t>
            </a:r>
            <a:r>
              <a:rPr lang="en-US" altLang="en-US" sz="2400" b="1" dirty="0">
                <a:latin typeface="NikoshBAN" panose="02000000000000000000" pitchFamily="2" charset="0"/>
                <a:cs typeface="NikoshBAN" panose="02000000000000000000" pitchFamily="2" charset="0"/>
              </a:rPr>
              <a:t> </a:t>
            </a:r>
            <a:r>
              <a:rPr lang="en-US" altLang="en-US" sz="2400" b="1" dirty="0" err="1">
                <a:latin typeface="NikoshBAN" panose="02000000000000000000" pitchFamily="2" charset="0"/>
                <a:cs typeface="NikoshBAN" panose="02000000000000000000" pitchFamily="2" charset="0"/>
              </a:rPr>
              <a:t>শাহিনুর</a:t>
            </a:r>
            <a:r>
              <a:rPr lang="en-US" altLang="en-US" sz="2400" b="1" dirty="0">
                <a:latin typeface="NikoshBAN" panose="02000000000000000000" pitchFamily="2" charset="0"/>
                <a:cs typeface="NikoshBAN" panose="02000000000000000000" pitchFamily="2" charset="0"/>
              </a:rPr>
              <a:t> </a:t>
            </a:r>
            <a:r>
              <a:rPr lang="en-US" altLang="en-US" sz="2400" b="1" dirty="0" err="1">
                <a:latin typeface="NikoshBAN" panose="02000000000000000000" pitchFamily="2" charset="0"/>
                <a:cs typeface="NikoshBAN" panose="02000000000000000000" pitchFamily="2" charset="0"/>
              </a:rPr>
              <a:t>পারভীন</a:t>
            </a:r>
            <a:r>
              <a:rPr lang="en-US" altLang="en-US" sz="2400" b="1" dirty="0">
                <a:latin typeface="NikoshBAN" panose="02000000000000000000" pitchFamily="2" charset="0"/>
                <a:cs typeface="NikoshBAN" panose="02000000000000000000" pitchFamily="2" charset="0"/>
              </a:rPr>
              <a:t>            </a:t>
            </a:r>
          </a:p>
          <a:p>
            <a:pPr algn="ctr">
              <a:spcBef>
                <a:spcPct val="0"/>
              </a:spcBef>
            </a:pPr>
            <a:r>
              <a:rPr lang="en-US" altLang="en-US" sz="2000" dirty="0" err="1">
                <a:latin typeface="NikoshBAN" panose="02000000000000000000" pitchFamily="2" charset="0"/>
                <a:cs typeface="NikoshBAN" panose="02000000000000000000" pitchFamily="2" charset="0"/>
              </a:rPr>
              <a:t>সিনিয়র</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শিক্ষ</a:t>
            </a:r>
            <a:r>
              <a:rPr lang="bn-IN" altLang="en-US" sz="2000" dirty="0">
                <a:latin typeface="NikoshBAN" panose="02000000000000000000" pitchFamily="2" charset="0"/>
                <a:cs typeface="NikoshBAN" panose="02000000000000000000" pitchFamily="2" charset="0"/>
              </a:rPr>
              <a:t>ক</a:t>
            </a:r>
          </a:p>
          <a:p>
            <a:pPr algn="ctr">
              <a:spcBef>
                <a:spcPct val="0"/>
              </a:spcBef>
            </a:pPr>
            <a:r>
              <a:rPr lang="en-US" altLang="en-US" sz="2000" dirty="0" err="1">
                <a:latin typeface="NikoshBAN" panose="02000000000000000000" pitchFamily="2" charset="0"/>
                <a:cs typeface="NikoshBAN" panose="02000000000000000000" pitchFamily="2" charset="0"/>
              </a:rPr>
              <a:t>হাসনে</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হেনা</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বালিকা</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উচ্চ</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বিদ্যালয়</a:t>
            </a:r>
            <a:endParaRPr lang="en-US" altLang="en-US" sz="2000" dirty="0">
              <a:latin typeface="NikoshBAN" panose="02000000000000000000" pitchFamily="2" charset="0"/>
              <a:cs typeface="NikoshBAN" panose="02000000000000000000" pitchFamily="2" charset="0"/>
            </a:endParaRPr>
          </a:p>
          <a:p>
            <a:pPr algn="ctr">
              <a:spcBef>
                <a:spcPct val="0"/>
              </a:spcBef>
            </a:pPr>
            <a:r>
              <a:rPr lang="en-US" altLang="en-US" sz="2000" dirty="0" err="1">
                <a:latin typeface="NikoshBAN" panose="02000000000000000000" pitchFamily="2" charset="0"/>
                <a:cs typeface="NikoshBAN" panose="02000000000000000000" pitchFamily="2" charset="0"/>
              </a:rPr>
              <a:t>বাকলিয়া</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চট্টগ্রাম</a:t>
            </a:r>
            <a:endParaRPr lang="en-US" altLang="en-US" sz="20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1462918E-60D4-41DD-9BA9-C892296CC75E}"/>
              </a:ext>
            </a:extLst>
          </p:cNvPr>
          <p:cNvSpPr txBox="1"/>
          <p:nvPr/>
        </p:nvSpPr>
        <p:spPr>
          <a:xfrm>
            <a:off x="8894335" y="3402308"/>
            <a:ext cx="1773714" cy="1200329"/>
          </a:xfrm>
          <a:prstGeom prst="rect">
            <a:avLst/>
          </a:prstGeom>
          <a:noFill/>
        </p:spPr>
        <p:txBody>
          <a:bodyPr wrap="square" rtlCol="0">
            <a:spAutoFit/>
          </a:bodyPr>
          <a:lstStyle/>
          <a:p>
            <a:pPr algn="ctr">
              <a:spcBef>
                <a:spcPct val="0"/>
              </a:spcBef>
            </a:pPr>
            <a:r>
              <a:rPr lang="bn-IN" altLang="en-US" sz="2400" dirty="0">
                <a:latin typeface="NikoshBAN" panose="02000000000000000000" pitchFamily="2" charset="0"/>
                <a:cs typeface="NikoshBAN" panose="02000000000000000000" pitchFamily="2" charset="0"/>
              </a:rPr>
              <a:t>বাংলা</a:t>
            </a:r>
            <a:r>
              <a:rPr lang="bn-BD" altLang="en-US" sz="2400" dirty="0">
                <a:latin typeface="NikoshBAN" panose="02000000000000000000" pitchFamily="2" charset="0"/>
                <a:cs typeface="NikoshBAN" panose="02000000000000000000" pitchFamily="2" charset="0"/>
              </a:rPr>
              <a:t> ১ম পত্র</a:t>
            </a:r>
            <a:endParaRPr lang="en-US" altLang="en-US" sz="2400" dirty="0">
              <a:latin typeface="NikoshBAN" panose="02000000000000000000" pitchFamily="2" charset="0"/>
              <a:cs typeface="NikoshBAN" panose="02000000000000000000" pitchFamily="2" charset="0"/>
            </a:endParaRPr>
          </a:p>
          <a:p>
            <a:pPr algn="ctr">
              <a:spcBef>
                <a:spcPct val="0"/>
              </a:spcBef>
            </a:pPr>
            <a:r>
              <a:rPr lang="bn-BD" altLang="en-US" sz="2400" dirty="0">
                <a:latin typeface="NikoshBAN" panose="02000000000000000000" pitchFamily="2" charset="0"/>
                <a:cs typeface="NikoshBAN" panose="02000000000000000000" pitchFamily="2" charset="0"/>
              </a:rPr>
              <a:t> (গদ্য)</a:t>
            </a:r>
            <a:endParaRPr lang="bn-IN" altLang="en-US" sz="2400" dirty="0">
              <a:latin typeface="NikoshBAN" panose="02000000000000000000" pitchFamily="2" charset="0"/>
              <a:cs typeface="NikoshBAN" panose="02000000000000000000" pitchFamily="2" charset="0"/>
            </a:endParaRPr>
          </a:p>
          <a:p>
            <a:pPr algn="ctr">
              <a:spcBef>
                <a:spcPct val="0"/>
              </a:spcBef>
            </a:pPr>
            <a:r>
              <a:rPr lang="en-US" altLang="en-US" sz="2400" dirty="0" err="1">
                <a:latin typeface="NikoshBAN" panose="02000000000000000000" pitchFamily="2" charset="0"/>
                <a:cs typeface="NikoshBAN" panose="02000000000000000000" pitchFamily="2" charset="0"/>
              </a:rPr>
              <a:t>সপ্তম</a:t>
            </a:r>
            <a:r>
              <a:rPr lang="en-US" altLang="en-US" sz="2400" dirty="0">
                <a:latin typeface="NikoshBAN" panose="02000000000000000000" pitchFamily="2" charset="0"/>
                <a:cs typeface="NikoshBAN" panose="02000000000000000000" pitchFamily="2" charset="0"/>
              </a:rPr>
              <a:t> </a:t>
            </a:r>
            <a:r>
              <a:rPr lang="bn-IN" altLang="en-US" sz="2400" dirty="0">
                <a:latin typeface="NikoshBAN" panose="02000000000000000000" pitchFamily="2" charset="0"/>
                <a:cs typeface="NikoshBAN" panose="02000000000000000000" pitchFamily="2" charset="0"/>
              </a:rPr>
              <a:t>শ্রেণী </a:t>
            </a:r>
          </a:p>
        </p:txBody>
      </p:sp>
    </p:spTree>
    <p:extLst>
      <p:ext uri="{BB962C8B-B14F-4D97-AF65-F5344CB8AC3E}">
        <p14:creationId xmlns:p14="http://schemas.microsoft.com/office/powerpoint/2010/main" val="3977112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5A2F1F-5EF6-4D35-A4D2-ADF2E8A7F729}"/>
              </a:ext>
            </a:extLst>
          </p:cNvPr>
          <p:cNvSpPr txBox="1"/>
          <p:nvPr/>
        </p:nvSpPr>
        <p:spPr>
          <a:xfrm>
            <a:off x="194252" y="3613939"/>
            <a:ext cx="11803496" cy="2862322"/>
          </a:xfrm>
          <a:prstGeom prst="rect">
            <a:avLst/>
          </a:prstGeom>
          <a:noFill/>
          <a:ln w="28575">
            <a:solidFill>
              <a:schemeClr val="tx1"/>
            </a:solidFill>
          </a:ln>
        </p:spPr>
        <p:txBody>
          <a:bodyPr wrap="square" rtlCol="0">
            <a:spAutoFit/>
          </a:bodyPr>
          <a:lstStyle/>
          <a:p>
            <a:r>
              <a:rPr lang="bn-BD" sz="3600" dirty="0">
                <a:latin typeface="NikoshBAN" panose="02000000000000000000" pitchFamily="2" charset="0"/>
                <a:cs typeface="NikoshBAN" panose="02000000000000000000" pitchFamily="2" charset="0"/>
              </a:rPr>
              <a:t>এক সময় বাংলাদেশের গ্রামে গ্রামে এ নকশিকাঁথা তৈরির রেওয়াজ ছিল।এক একটি সাধারণ আকারের নকশিকাঁথা সেলাই করতেও ছয় মাস লাগত।শুধু কতকগুলো সূক্ষ্ম সেলাই আর রং-বেরঙের নকশার জন্যই নকশিকাঁথা বলা হয় না বরং কাঁথার প্রতিটি সুচের ফোঁড়ের মধ্যে লুকিয়ে আছে এক-একটি পরিবারের কাহিনী,তাদের পরিবেশ,তাদের জীবনগাথা। </a:t>
            </a:r>
            <a:endParaRPr lang="en-US" sz="36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076ACFC2-8714-48AF-BC7D-5FC3E70507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7268" y="381739"/>
            <a:ext cx="3840480" cy="2743200"/>
          </a:xfrm>
          <a:prstGeom prst="rect">
            <a:avLst/>
          </a:prstGeom>
          <a:ln w="28575">
            <a:solidFill>
              <a:schemeClr val="tx1"/>
            </a:solidFill>
          </a:ln>
        </p:spPr>
      </p:pic>
      <p:pic>
        <p:nvPicPr>
          <p:cNvPr id="7" name="Picture 6">
            <a:extLst>
              <a:ext uri="{FF2B5EF4-FFF2-40B4-BE49-F238E27FC236}">
                <a16:creationId xmlns:a16="http://schemas.microsoft.com/office/drawing/2014/main" id="{2E4F6313-CD4D-4CA7-BEC9-FAC25AA4DC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3718" y="381739"/>
            <a:ext cx="3840480" cy="2743200"/>
          </a:xfrm>
          <a:prstGeom prst="rect">
            <a:avLst/>
          </a:prstGeom>
          <a:ln w="28575">
            <a:solidFill>
              <a:schemeClr val="tx1"/>
            </a:solidFill>
          </a:ln>
        </p:spPr>
      </p:pic>
      <p:pic>
        <p:nvPicPr>
          <p:cNvPr id="9" name="Picture 8">
            <a:extLst>
              <a:ext uri="{FF2B5EF4-FFF2-40B4-BE49-F238E27FC236}">
                <a16:creationId xmlns:a16="http://schemas.microsoft.com/office/drawing/2014/main" id="{C243C007-1FAE-41EC-B941-F657B7F300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252" y="372194"/>
            <a:ext cx="3709675" cy="2743200"/>
          </a:xfrm>
          <a:prstGeom prst="rect">
            <a:avLst/>
          </a:prstGeom>
          <a:ln w="28575">
            <a:solidFill>
              <a:schemeClr val="tx1"/>
            </a:solidFill>
          </a:ln>
        </p:spPr>
      </p:pic>
    </p:spTree>
    <p:extLst>
      <p:ext uri="{BB962C8B-B14F-4D97-AF65-F5344CB8AC3E}">
        <p14:creationId xmlns:p14="http://schemas.microsoft.com/office/powerpoint/2010/main" val="21420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55BC9A-9953-4BC5-85AA-26F1240984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9132" y="330693"/>
            <a:ext cx="4842766" cy="3657600"/>
          </a:xfrm>
          <a:prstGeom prst="rect">
            <a:avLst/>
          </a:prstGeom>
          <a:ln w="28575">
            <a:solidFill>
              <a:schemeClr val="tx1"/>
            </a:solidFill>
          </a:ln>
        </p:spPr>
      </p:pic>
      <p:pic>
        <p:nvPicPr>
          <p:cNvPr id="5" name="Picture 4">
            <a:extLst>
              <a:ext uri="{FF2B5EF4-FFF2-40B4-BE49-F238E27FC236}">
                <a16:creationId xmlns:a16="http://schemas.microsoft.com/office/drawing/2014/main" id="{CBCB8FBB-A379-445A-ABCF-19ADF92F30F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50103" y="330693"/>
            <a:ext cx="4842765" cy="3657600"/>
          </a:xfrm>
          <a:prstGeom prst="rect">
            <a:avLst/>
          </a:prstGeom>
          <a:ln w="28575">
            <a:solidFill>
              <a:schemeClr val="tx1"/>
            </a:solidFill>
          </a:ln>
        </p:spPr>
      </p:pic>
      <p:sp>
        <p:nvSpPr>
          <p:cNvPr id="6" name="TextBox 5">
            <a:extLst>
              <a:ext uri="{FF2B5EF4-FFF2-40B4-BE49-F238E27FC236}">
                <a16:creationId xmlns:a16="http://schemas.microsoft.com/office/drawing/2014/main" id="{32842BFE-FF29-40E4-B93D-8A3B8B04417B}"/>
              </a:ext>
            </a:extLst>
          </p:cNvPr>
          <p:cNvSpPr txBox="1"/>
          <p:nvPr/>
        </p:nvSpPr>
        <p:spPr>
          <a:xfrm>
            <a:off x="399132" y="4465204"/>
            <a:ext cx="11393736" cy="2062103"/>
          </a:xfrm>
          <a:prstGeom prst="rect">
            <a:avLst/>
          </a:prstGeom>
          <a:noFill/>
          <a:ln w="28575">
            <a:solidFill>
              <a:schemeClr val="tx1"/>
            </a:solidFill>
          </a:ln>
        </p:spPr>
        <p:txBody>
          <a:bodyPr wrap="square" rtlCol="0">
            <a:spAutoFit/>
          </a:bodyPr>
          <a:lstStyle/>
          <a:p>
            <a:r>
              <a:rPr lang="bn-BD" sz="3200" dirty="0">
                <a:latin typeface="NikoshBAN" panose="02000000000000000000" pitchFamily="2" charset="0"/>
                <a:cs typeface="NikoshBAN" panose="02000000000000000000" pitchFamily="2" charset="0"/>
              </a:rPr>
              <a:t>খাদি কাপড়ের বিশেষত্ব হচ্ছে, এর সবটাই হাতে প্রস্তুত।তুলা থেকে হাতে সুতা কাটা হয়।গ্রামবাসীরা অবসর সময়ে সুতা কাটে।এদের বলা হয় কাটুনি। গ্রামে বাড়ির আশেপাশে তুলার গাছ লাগানোর রীতি আছে।সেই গাছের তুলা দিয়ে সুতা কাটা ও হস্ত চালিত তাঁতে এসব সুতায় যে কাপড় প্রস্তুত করা হয়,সেই কাপড়ই খাদি বা প্রকৃত খদ্দর।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480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E56B5-D906-4E44-9A7A-C9788B10634F}"/>
              </a:ext>
            </a:extLst>
          </p:cNvPr>
          <p:cNvSpPr txBox="1"/>
          <p:nvPr/>
        </p:nvSpPr>
        <p:spPr>
          <a:xfrm>
            <a:off x="236739" y="843677"/>
            <a:ext cx="11718523" cy="5170646"/>
          </a:xfrm>
          <a:prstGeom prst="rect">
            <a:avLst/>
          </a:prstGeom>
          <a:noFill/>
          <a:ln w="28575">
            <a:solidFill>
              <a:schemeClr val="tx1"/>
            </a:solidFill>
          </a:ln>
        </p:spPr>
        <p:txBody>
          <a:bodyPr wrap="square" rtlCol="0">
            <a:spAutoFit/>
          </a:bodyPr>
          <a:lstStyle/>
          <a:p>
            <a:pPr algn="just"/>
            <a:r>
              <a:rPr lang="as-IN" sz="2800" b="1" dirty="0">
                <a:solidFill>
                  <a:srgbClr val="0070C0"/>
                </a:solidFill>
                <a:effectLst/>
                <a:latin typeface="NikoshBAN" panose="02000000000000000000" pitchFamily="2" charset="0"/>
                <a:cs typeface="NikoshBAN" panose="02000000000000000000" pitchFamily="2" charset="0"/>
              </a:rPr>
              <a:t>কুটির শিল্পের গুরুত্ব:</a:t>
            </a:r>
            <a:r>
              <a:rPr lang="as-IN" sz="2800" b="0" i="0" dirty="0">
                <a:solidFill>
                  <a:srgbClr val="000000"/>
                </a:solidFill>
                <a:effectLst/>
                <a:latin typeface="NikoshBAN" panose="02000000000000000000" pitchFamily="2" charset="0"/>
                <a:cs typeface="NikoshBAN" panose="02000000000000000000" pitchFamily="2" charset="0"/>
              </a:rPr>
              <a:t> </a:t>
            </a:r>
            <a:r>
              <a:rPr lang="as-IN" sz="2400" b="0" i="0" dirty="0">
                <a:solidFill>
                  <a:srgbClr val="000000"/>
                </a:solidFill>
                <a:effectLst/>
                <a:latin typeface="NikoshBAN" panose="02000000000000000000" pitchFamily="2" charset="0"/>
                <a:cs typeface="NikoshBAN" panose="02000000000000000000" pitchFamily="2" charset="0"/>
              </a:rPr>
              <a:t>বাংলাদেশের অর্থনীতিতে কুটির শিল্প গুরুত্বপূর্ণ ভূমিকা পালন করে। কুটির শিল্পের গুরুত্ব নিম্নরূপ:</a:t>
            </a:r>
            <a:endParaRPr lang="bn-BD" sz="2400" b="0" i="0" dirty="0">
              <a:solidFill>
                <a:srgbClr val="000000"/>
              </a:solidFill>
              <a:effectLst/>
              <a:latin typeface="NikoshBAN" panose="02000000000000000000" pitchFamily="2" charset="0"/>
              <a:cs typeface="NikoshBAN" panose="02000000000000000000" pitchFamily="2" charset="0"/>
            </a:endParaRPr>
          </a:p>
          <a:p>
            <a:pPr algn="just"/>
            <a:br>
              <a:rPr lang="as-IN" sz="2400" dirty="0">
                <a:latin typeface="NikoshBAN" panose="02000000000000000000" pitchFamily="2" charset="0"/>
                <a:cs typeface="NikoshBAN" panose="02000000000000000000" pitchFamily="2" charset="0"/>
              </a:rPr>
            </a:br>
            <a:r>
              <a:rPr lang="as-IN" sz="2400" b="0" i="0" dirty="0">
                <a:solidFill>
                  <a:srgbClr val="000000"/>
                </a:solidFill>
                <a:effectLst/>
                <a:latin typeface="NikoshBAN" panose="02000000000000000000" pitchFamily="2" charset="0"/>
                <a:cs typeface="NikoshBAN" panose="02000000000000000000" pitchFamily="2" charset="0"/>
              </a:rPr>
              <a:t>১.কুটির শিল্পের মাধ্যমে অসংখ্য মানুষের কর্মসংস্থান সৃষ্টি হওয়ায় বেকার সমস্যা হ্রাস পেয়েছে।</a:t>
            </a:r>
            <a:endParaRPr lang="bn-BD" sz="2400" b="0" i="0" dirty="0">
              <a:solidFill>
                <a:srgbClr val="000000"/>
              </a:solidFill>
              <a:effectLst/>
              <a:latin typeface="NikoshBAN" panose="02000000000000000000" pitchFamily="2" charset="0"/>
              <a:cs typeface="NikoshBAN" panose="02000000000000000000" pitchFamily="2" charset="0"/>
            </a:endParaRPr>
          </a:p>
          <a:p>
            <a:pPr algn="just"/>
            <a:br>
              <a:rPr lang="as-IN" sz="2400" dirty="0">
                <a:latin typeface="NikoshBAN" panose="02000000000000000000" pitchFamily="2" charset="0"/>
                <a:cs typeface="NikoshBAN" panose="02000000000000000000" pitchFamily="2" charset="0"/>
              </a:rPr>
            </a:br>
            <a:r>
              <a:rPr lang="as-IN" sz="2400" b="0" i="0" dirty="0">
                <a:solidFill>
                  <a:srgbClr val="000000"/>
                </a:solidFill>
                <a:effectLst/>
                <a:latin typeface="NikoshBAN" panose="02000000000000000000" pitchFamily="2" charset="0"/>
                <a:cs typeface="NikoshBAN" panose="02000000000000000000" pitchFamily="2" charset="0"/>
              </a:rPr>
              <a:t>২. সারা দেশে শতশত বছর ধরে এ শিল্প মানুষের দৈনন্দিন চাহিদা মিটিয়ে আসছে।</a:t>
            </a:r>
          </a:p>
          <a:p>
            <a:pPr algn="just"/>
            <a:br>
              <a:rPr lang="as-IN" sz="2400" dirty="0">
                <a:latin typeface="NikoshBAN" panose="02000000000000000000" pitchFamily="2" charset="0"/>
                <a:cs typeface="NikoshBAN" panose="02000000000000000000" pitchFamily="2" charset="0"/>
              </a:rPr>
            </a:br>
            <a:r>
              <a:rPr lang="as-IN" sz="2400" b="0" i="0" dirty="0">
                <a:solidFill>
                  <a:srgbClr val="000000"/>
                </a:solidFill>
                <a:effectLst/>
                <a:latin typeface="NikoshBAN" panose="02000000000000000000" pitchFamily="2" charset="0"/>
                <a:cs typeface="NikoshBAN" panose="02000000000000000000" pitchFamily="2" charset="0"/>
              </a:rPr>
              <a:t>৩. কুটির শিল্প বৈদেশিক মুদ্রা অর্জনে সহায়ক ভূমিকা পালন করছে।</a:t>
            </a:r>
          </a:p>
          <a:p>
            <a:pPr algn="just"/>
            <a:br>
              <a:rPr lang="as-IN" sz="2400" dirty="0">
                <a:latin typeface="NikoshBAN" panose="02000000000000000000" pitchFamily="2" charset="0"/>
                <a:cs typeface="NikoshBAN" panose="02000000000000000000" pitchFamily="2" charset="0"/>
              </a:rPr>
            </a:br>
            <a:r>
              <a:rPr lang="as-IN" sz="2400" b="0" i="0" dirty="0">
                <a:solidFill>
                  <a:srgbClr val="000000"/>
                </a:solidFill>
                <a:effectLst/>
                <a:latin typeface="NikoshBAN" panose="02000000000000000000" pitchFamily="2" charset="0"/>
                <a:cs typeface="NikoshBAN" panose="02000000000000000000" pitchFamily="2" charset="0"/>
              </a:rPr>
              <a:t>৪. তাঁতে বোনা জামদানি, টাঙ্গাইল শাড়ি বিশ্ব সুনাম অর্জনে সহায়তা করেছে।</a:t>
            </a:r>
          </a:p>
          <a:p>
            <a:pPr algn="just"/>
            <a:br>
              <a:rPr lang="as-IN" sz="2400" dirty="0">
                <a:latin typeface="NikoshBAN" panose="02000000000000000000" pitchFamily="2" charset="0"/>
                <a:cs typeface="NikoshBAN" panose="02000000000000000000" pitchFamily="2" charset="0"/>
              </a:rPr>
            </a:br>
            <a:r>
              <a:rPr lang="as-IN" sz="2400" b="0" i="0" dirty="0">
                <a:solidFill>
                  <a:srgbClr val="000000"/>
                </a:solidFill>
                <a:effectLst/>
                <a:latin typeface="NikoshBAN" panose="02000000000000000000" pitchFamily="2" charset="0"/>
                <a:cs typeface="NikoshBAN" panose="02000000000000000000" pitchFamily="2" charset="0"/>
              </a:rPr>
              <a:t>৫. সামাজিক মর্যাদা বৃদ্ধি ও স্বাবলম্বী হতে এ শিল্প সাহায্য করে চলেছে।</a:t>
            </a:r>
          </a:p>
          <a:p>
            <a:pPr algn="just"/>
            <a:br>
              <a:rPr lang="as-IN" sz="2400" dirty="0">
                <a:latin typeface="NikoshBAN" panose="02000000000000000000" pitchFamily="2" charset="0"/>
                <a:cs typeface="NikoshBAN" panose="02000000000000000000" pitchFamily="2" charset="0"/>
              </a:rPr>
            </a:br>
            <a:r>
              <a:rPr lang="as-IN" sz="2400" b="0" i="0" dirty="0">
                <a:solidFill>
                  <a:srgbClr val="000000"/>
                </a:solidFill>
                <a:effectLst/>
                <a:latin typeface="NikoshBAN" panose="02000000000000000000" pitchFamily="2" charset="0"/>
                <a:cs typeface="NikoshBAN" panose="02000000000000000000" pitchFamily="2" charset="0"/>
              </a:rPr>
              <a:t>কুটির শিল্প বাংলাদেশের সর্বস্তরের মানুষের জীবন-জীবিকা ও চাহিদার সাথে মিশে আছে। তাই এই শিল্পের গুরুত্ব অনেক।</a:t>
            </a:r>
          </a:p>
          <a:p>
            <a:endParaRPr lang="en-US" sz="1600" dirty="0"/>
          </a:p>
        </p:txBody>
      </p:sp>
    </p:spTree>
    <p:extLst>
      <p:ext uri="{BB962C8B-B14F-4D97-AF65-F5344CB8AC3E}">
        <p14:creationId xmlns:p14="http://schemas.microsoft.com/office/powerpoint/2010/main" val="660009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D95850-EC70-44C3-B60A-2A1C9A6F738B}"/>
              </a:ext>
            </a:extLst>
          </p:cNvPr>
          <p:cNvSpPr txBox="1"/>
          <p:nvPr/>
        </p:nvSpPr>
        <p:spPr>
          <a:xfrm>
            <a:off x="5258362" y="243401"/>
            <a:ext cx="1675277" cy="584775"/>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দলগত কাজ</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A93FAA0B-5DFB-4A3E-9887-880C2B6746DF}"/>
              </a:ext>
            </a:extLst>
          </p:cNvPr>
          <p:cNvSpPr txBox="1"/>
          <p:nvPr/>
        </p:nvSpPr>
        <p:spPr>
          <a:xfrm>
            <a:off x="10051735" y="243401"/>
            <a:ext cx="1524000"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400" dirty="0">
                <a:latin typeface="NikoshBAN" pitchFamily="2" charset="0"/>
                <a:cs typeface="NikoshBAN" pitchFamily="2" charset="0"/>
              </a:rPr>
              <a:t>সময়-৫ মিনিট</a:t>
            </a:r>
            <a:endParaRPr lang="en-US" sz="2400" dirty="0">
              <a:latin typeface="NikoshBAN" pitchFamily="2" charset="0"/>
              <a:cs typeface="NikoshBAN" pitchFamily="2" charset="0"/>
            </a:endParaRPr>
          </a:p>
        </p:txBody>
      </p:sp>
      <p:sp>
        <p:nvSpPr>
          <p:cNvPr id="4" name="TextBox 3">
            <a:extLst>
              <a:ext uri="{FF2B5EF4-FFF2-40B4-BE49-F238E27FC236}">
                <a16:creationId xmlns:a16="http://schemas.microsoft.com/office/drawing/2014/main" id="{358E73AF-3857-4B1E-84FD-76731DD6DD7A}"/>
              </a:ext>
            </a:extLst>
          </p:cNvPr>
          <p:cNvSpPr txBox="1"/>
          <p:nvPr/>
        </p:nvSpPr>
        <p:spPr>
          <a:xfrm>
            <a:off x="4021161" y="6005125"/>
            <a:ext cx="4149679" cy="58477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কুটিরশিল্পের গুরুত্ব সম্পর্কে লিখ।</a:t>
            </a:r>
            <a:endParaRPr lang="en-US" sz="32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59B36C0D-6FB3-4EB3-B359-2559C5154A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0" y="1143000"/>
            <a:ext cx="8128000" cy="4572000"/>
          </a:xfrm>
          <a:prstGeom prst="rect">
            <a:avLst/>
          </a:prstGeom>
          <a:ln w="28575">
            <a:solidFill>
              <a:schemeClr val="tx1"/>
            </a:solidFill>
          </a:ln>
        </p:spPr>
      </p:pic>
    </p:spTree>
    <p:extLst>
      <p:ext uri="{BB962C8B-B14F-4D97-AF65-F5344CB8AC3E}">
        <p14:creationId xmlns:p14="http://schemas.microsoft.com/office/powerpoint/2010/main" val="27336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14A6187-D0B5-442A-BE60-EC14E717336B}"/>
              </a:ext>
            </a:extLst>
          </p:cNvPr>
          <p:cNvSpPr txBox="1"/>
          <p:nvPr/>
        </p:nvSpPr>
        <p:spPr>
          <a:xfrm>
            <a:off x="5473831" y="263951"/>
            <a:ext cx="124433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মূল্যায়ন</a:t>
            </a:r>
            <a:endParaRPr lang="en-US" sz="3200" dirty="0">
              <a:latin typeface="NikoshBAN" panose="02000000000000000000" pitchFamily="2" charset="0"/>
              <a:cs typeface="NikoshBAN" panose="02000000000000000000" pitchFamily="2" charset="0"/>
            </a:endParaRPr>
          </a:p>
        </p:txBody>
      </p:sp>
      <p:sp>
        <p:nvSpPr>
          <p:cNvPr id="26" name="TextBox 25">
            <a:extLst>
              <a:ext uri="{FF2B5EF4-FFF2-40B4-BE49-F238E27FC236}">
                <a16:creationId xmlns:a16="http://schemas.microsoft.com/office/drawing/2014/main" id="{A4C20A62-67ED-4A44-91AC-2E7531268FDF}"/>
              </a:ext>
            </a:extLst>
          </p:cNvPr>
          <p:cNvSpPr txBox="1"/>
          <p:nvPr/>
        </p:nvSpPr>
        <p:spPr>
          <a:xfrm>
            <a:off x="735290" y="1310326"/>
            <a:ext cx="5026318"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১।মোগল বাদশাহদের বিলাসের বস্তু কি ছিল?</a:t>
            </a:r>
            <a:endParaRPr lang="en-US" sz="2800" dirty="0">
              <a:latin typeface="NikoshBAN" panose="02000000000000000000" pitchFamily="2" charset="0"/>
              <a:cs typeface="NikoshBAN" panose="02000000000000000000" pitchFamily="2" charset="0"/>
            </a:endParaRPr>
          </a:p>
        </p:txBody>
      </p:sp>
      <p:sp>
        <p:nvSpPr>
          <p:cNvPr id="27" name="TextBox 26">
            <a:extLst>
              <a:ext uri="{FF2B5EF4-FFF2-40B4-BE49-F238E27FC236}">
                <a16:creationId xmlns:a16="http://schemas.microsoft.com/office/drawing/2014/main" id="{08D4CE12-D2FF-4585-A2EA-EBE03288FE2A}"/>
              </a:ext>
            </a:extLst>
          </p:cNvPr>
          <p:cNvSpPr txBox="1"/>
          <p:nvPr/>
        </p:nvSpPr>
        <p:spPr>
          <a:xfrm>
            <a:off x="735290" y="1715677"/>
            <a:ext cx="838985"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উত্তর:</a:t>
            </a:r>
            <a:endParaRPr lang="en-US" sz="2800" dirty="0">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a16="http://schemas.microsoft.com/office/drawing/2014/main" id="{2C54558C-55EA-483F-903A-079EFFC24013}"/>
              </a:ext>
            </a:extLst>
          </p:cNvPr>
          <p:cNvSpPr txBox="1"/>
          <p:nvPr/>
        </p:nvSpPr>
        <p:spPr>
          <a:xfrm>
            <a:off x="1513000" y="1715677"/>
            <a:ext cx="1878269"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ঢাকাই মসলিন।</a:t>
            </a:r>
            <a:endParaRPr lang="en-US" sz="2800" dirty="0">
              <a:latin typeface="NikoshBAN" panose="02000000000000000000" pitchFamily="2" charset="0"/>
              <a:cs typeface="NikoshBAN" panose="02000000000000000000" pitchFamily="2" charset="0"/>
            </a:endParaRPr>
          </a:p>
        </p:txBody>
      </p:sp>
      <p:sp>
        <p:nvSpPr>
          <p:cNvPr id="29" name="TextBox 28">
            <a:extLst>
              <a:ext uri="{FF2B5EF4-FFF2-40B4-BE49-F238E27FC236}">
                <a16:creationId xmlns:a16="http://schemas.microsoft.com/office/drawing/2014/main" id="{F45B999E-DDAF-415A-AD3C-F3782E2DF092}"/>
              </a:ext>
            </a:extLst>
          </p:cNvPr>
          <p:cNvSpPr txBox="1"/>
          <p:nvPr/>
        </p:nvSpPr>
        <p:spPr>
          <a:xfrm>
            <a:off x="735290" y="2237494"/>
            <a:ext cx="7689619"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২।গ্রামীণ নারীদের আবেগের সাথে সর্বাধিক সম্পৃক্ত লোকশিল্প কোনটি?</a:t>
            </a:r>
            <a:endParaRPr lang="en-US" sz="2800" dirty="0">
              <a:latin typeface="NikoshBAN" panose="02000000000000000000" pitchFamily="2" charset="0"/>
              <a:cs typeface="NikoshBAN" panose="02000000000000000000" pitchFamily="2" charset="0"/>
            </a:endParaRPr>
          </a:p>
        </p:txBody>
      </p:sp>
      <p:sp>
        <p:nvSpPr>
          <p:cNvPr id="30" name="TextBox 29">
            <a:extLst>
              <a:ext uri="{FF2B5EF4-FFF2-40B4-BE49-F238E27FC236}">
                <a16:creationId xmlns:a16="http://schemas.microsoft.com/office/drawing/2014/main" id="{92047FE9-E444-4E3E-9C93-8473FB016F26}"/>
              </a:ext>
            </a:extLst>
          </p:cNvPr>
          <p:cNvSpPr txBox="1"/>
          <p:nvPr/>
        </p:nvSpPr>
        <p:spPr>
          <a:xfrm>
            <a:off x="735290" y="2642845"/>
            <a:ext cx="838985"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উত্তর:</a:t>
            </a:r>
            <a:endParaRPr lang="en-US" sz="2800" dirty="0">
              <a:latin typeface="NikoshBAN" panose="02000000000000000000" pitchFamily="2" charset="0"/>
              <a:cs typeface="NikoshBAN" panose="02000000000000000000" pitchFamily="2" charset="0"/>
            </a:endParaRPr>
          </a:p>
        </p:txBody>
      </p:sp>
      <p:sp>
        <p:nvSpPr>
          <p:cNvPr id="31" name="TextBox 30">
            <a:extLst>
              <a:ext uri="{FF2B5EF4-FFF2-40B4-BE49-F238E27FC236}">
                <a16:creationId xmlns:a16="http://schemas.microsoft.com/office/drawing/2014/main" id="{A4ED07C9-3912-4D6A-B187-51DB2C8AB0CC}"/>
              </a:ext>
            </a:extLst>
          </p:cNvPr>
          <p:cNvSpPr txBox="1"/>
          <p:nvPr/>
        </p:nvSpPr>
        <p:spPr>
          <a:xfrm>
            <a:off x="1476550" y="2633536"/>
            <a:ext cx="1595123"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নকশি কাঁথা।</a:t>
            </a:r>
            <a:endParaRPr lang="en-US" sz="2800" dirty="0">
              <a:latin typeface="NikoshBAN" panose="02000000000000000000" pitchFamily="2" charset="0"/>
              <a:cs typeface="NikoshBAN" panose="02000000000000000000" pitchFamily="2" charset="0"/>
            </a:endParaRPr>
          </a:p>
        </p:txBody>
      </p:sp>
      <p:sp>
        <p:nvSpPr>
          <p:cNvPr id="32" name="TextBox 31">
            <a:extLst>
              <a:ext uri="{FF2B5EF4-FFF2-40B4-BE49-F238E27FC236}">
                <a16:creationId xmlns:a16="http://schemas.microsoft.com/office/drawing/2014/main" id="{0D406A28-A963-4847-99C4-C2894AEC255B}"/>
              </a:ext>
            </a:extLst>
          </p:cNvPr>
          <p:cNvSpPr txBox="1"/>
          <p:nvPr/>
        </p:nvSpPr>
        <p:spPr>
          <a:xfrm>
            <a:off x="735289" y="3167390"/>
            <a:ext cx="6749593"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৩।একটি নকশি কাঁথা তৈরি করতে কমপক্ষে কয় মাস লাগত?</a:t>
            </a:r>
            <a:endParaRPr lang="en-US" sz="2800" dirty="0">
              <a:latin typeface="NikoshBAN" panose="02000000000000000000" pitchFamily="2" charset="0"/>
              <a:cs typeface="NikoshBAN" panose="02000000000000000000" pitchFamily="2" charset="0"/>
            </a:endParaRPr>
          </a:p>
        </p:txBody>
      </p:sp>
      <p:sp>
        <p:nvSpPr>
          <p:cNvPr id="33" name="TextBox 32">
            <a:extLst>
              <a:ext uri="{FF2B5EF4-FFF2-40B4-BE49-F238E27FC236}">
                <a16:creationId xmlns:a16="http://schemas.microsoft.com/office/drawing/2014/main" id="{720150D8-A8D3-40A0-B19D-4CB12ACDE0A3}"/>
              </a:ext>
            </a:extLst>
          </p:cNvPr>
          <p:cNvSpPr txBox="1"/>
          <p:nvPr/>
        </p:nvSpPr>
        <p:spPr>
          <a:xfrm>
            <a:off x="735290" y="3685510"/>
            <a:ext cx="843280"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উত্তর:</a:t>
            </a:r>
            <a:endParaRPr lang="en-US" sz="2800" dirty="0">
              <a:latin typeface="NikoshBAN" panose="02000000000000000000" pitchFamily="2" charset="0"/>
              <a:cs typeface="NikoshBAN" panose="02000000000000000000" pitchFamily="2" charset="0"/>
            </a:endParaRPr>
          </a:p>
        </p:txBody>
      </p:sp>
      <p:sp>
        <p:nvSpPr>
          <p:cNvPr id="34" name="TextBox 33">
            <a:extLst>
              <a:ext uri="{FF2B5EF4-FFF2-40B4-BE49-F238E27FC236}">
                <a16:creationId xmlns:a16="http://schemas.microsoft.com/office/drawing/2014/main" id="{FBBB1894-6ACA-47F5-9D3E-7393406B2B1A}"/>
              </a:ext>
            </a:extLst>
          </p:cNvPr>
          <p:cNvSpPr txBox="1"/>
          <p:nvPr/>
        </p:nvSpPr>
        <p:spPr>
          <a:xfrm>
            <a:off x="1513001" y="3701244"/>
            <a:ext cx="1233079"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ছয় মাস।</a:t>
            </a:r>
            <a:endParaRPr lang="en-US" sz="2800" dirty="0">
              <a:latin typeface="NikoshBAN" panose="02000000000000000000" pitchFamily="2" charset="0"/>
              <a:cs typeface="NikoshBAN" panose="02000000000000000000" pitchFamily="2" charset="0"/>
            </a:endParaRPr>
          </a:p>
        </p:txBody>
      </p:sp>
      <p:sp>
        <p:nvSpPr>
          <p:cNvPr id="35" name="TextBox 34">
            <a:extLst>
              <a:ext uri="{FF2B5EF4-FFF2-40B4-BE49-F238E27FC236}">
                <a16:creationId xmlns:a16="http://schemas.microsoft.com/office/drawing/2014/main" id="{EBC1F233-7C30-4AE7-B501-94EE52F2D503}"/>
              </a:ext>
            </a:extLst>
          </p:cNvPr>
          <p:cNvSpPr txBox="1"/>
          <p:nvPr/>
        </p:nvSpPr>
        <p:spPr>
          <a:xfrm>
            <a:off x="735290" y="4238299"/>
            <a:ext cx="6491133"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৪।</a:t>
            </a:r>
            <a:r>
              <a:rPr lang="bn-BD" sz="2800" dirty="0">
                <a:latin typeface="NikoshBAN" panose="02000000000000000000" pitchFamily="2" charset="0"/>
                <a:cs typeface="NikoshBAN" panose="02000000000000000000" pitchFamily="2" charset="0"/>
              </a:rPr>
              <a:t>কোন মৌসুম ছিল নকশি কাঁথা সেলাইয়ের উপযুক্ত সময়</a:t>
            </a:r>
            <a:r>
              <a:rPr lang="en-US" sz="2800" dirty="0">
                <a:latin typeface="NikoshBAN" panose="02000000000000000000" pitchFamily="2" charset="0"/>
                <a:cs typeface="NikoshBAN" panose="02000000000000000000" pitchFamily="2" charset="0"/>
              </a:rPr>
              <a:t>?</a:t>
            </a:r>
          </a:p>
        </p:txBody>
      </p:sp>
      <p:sp>
        <p:nvSpPr>
          <p:cNvPr id="36" name="TextBox 35">
            <a:extLst>
              <a:ext uri="{FF2B5EF4-FFF2-40B4-BE49-F238E27FC236}">
                <a16:creationId xmlns:a16="http://schemas.microsoft.com/office/drawing/2014/main" id="{DA6615A4-F85D-472B-ADB9-524ED833F173}"/>
              </a:ext>
            </a:extLst>
          </p:cNvPr>
          <p:cNvSpPr txBox="1"/>
          <p:nvPr/>
        </p:nvSpPr>
        <p:spPr>
          <a:xfrm>
            <a:off x="735290" y="4718229"/>
            <a:ext cx="812800"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উত্তর</a:t>
            </a:r>
            <a:r>
              <a:rPr lang="en-US" sz="2800" dirty="0">
                <a:latin typeface="NikoshBAN" panose="02000000000000000000" pitchFamily="2" charset="0"/>
                <a:cs typeface="NikoshBAN" panose="02000000000000000000" pitchFamily="2" charset="0"/>
              </a:rPr>
              <a:t>:</a:t>
            </a:r>
          </a:p>
        </p:txBody>
      </p:sp>
      <p:sp>
        <p:nvSpPr>
          <p:cNvPr id="37" name="TextBox 36">
            <a:extLst>
              <a:ext uri="{FF2B5EF4-FFF2-40B4-BE49-F238E27FC236}">
                <a16:creationId xmlns:a16="http://schemas.microsoft.com/office/drawing/2014/main" id="{54650FF9-1572-46B9-89EF-F07A94400B1D}"/>
              </a:ext>
            </a:extLst>
          </p:cNvPr>
          <p:cNvSpPr txBox="1"/>
          <p:nvPr/>
        </p:nvSpPr>
        <p:spPr>
          <a:xfrm>
            <a:off x="1476551" y="4718229"/>
            <a:ext cx="1241248"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বর্ষাকাল।</a:t>
            </a:r>
            <a:endParaRPr lang="en-US" sz="2800" dirty="0">
              <a:latin typeface="NikoshBAN" panose="02000000000000000000" pitchFamily="2" charset="0"/>
              <a:cs typeface="NikoshBAN" panose="02000000000000000000" pitchFamily="2" charset="0"/>
            </a:endParaRPr>
          </a:p>
        </p:txBody>
      </p:sp>
      <p:sp>
        <p:nvSpPr>
          <p:cNvPr id="38" name="TextBox 37">
            <a:extLst>
              <a:ext uri="{FF2B5EF4-FFF2-40B4-BE49-F238E27FC236}">
                <a16:creationId xmlns:a16="http://schemas.microsoft.com/office/drawing/2014/main" id="{4B81B9FE-B668-40F8-9AAE-33441228B808}"/>
              </a:ext>
            </a:extLst>
          </p:cNvPr>
          <p:cNvSpPr txBox="1"/>
          <p:nvPr/>
        </p:nvSpPr>
        <p:spPr>
          <a:xfrm>
            <a:off x="735290" y="5266829"/>
            <a:ext cx="4671211"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৫।কোথায় জামদানি কারিগরদের বসবাস?</a:t>
            </a:r>
            <a:endParaRPr lang="en-US" sz="2800" dirty="0">
              <a:latin typeface="NikoshBAN" panose="02000000000000000000" pitchFamily="2" charset="0"/>
              <a:cs typeface="NikoshBAN" panose="02000000000000000000" pitchFamily="2" charset="0"/>
            </a:endParaRPr>
          </a:p>
        </p:txBody>
      </p:sp>
      <p:sp>
        <p:nvSpPr>
          <p:cNvPr id="39" name="TextBox 38">
            <a:extLst>
              <a:ext uri="{FF2B5EF4-FFF2-40B4-BE49-F238E27FC236}">
                <a16:creationId xmlns:a16="http://schemas.microsoft.com/office/drawing/2014/main" id="{565711B6-A8B9-4A68-8DB7-CBEFAA6E828D}"/>
              </a:ext>
            </a:extLst>
          </p:cNvPr>
          <p:cNvSpPr txBox="1"/>
          <p:nvPr/>
        </p:nvSpPr>
        <p:spPr>
          <a:xfrm>
            <a:off x="735290" y="5716279"/>
            <a:ext cx="838985"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উত্তর:</a:t>
            </a:r>
            <a:endParaRPr lang="en-US" sz="2800" dirty="0">
              <a:latin typeface="NikoshBAN" panose="02000000000000000000" pitchFamily="2" charset="0"/>
              <a:cs typeface="NikoshBAN" panose="02000000000000000000" pitchFamily="2" charset="0"/>
            </a:endParaRPr>
          </a:p>
        </p:txBody>
      </p:sp>
      <p:sp>
        <p:nvSpPr>
          <p:cNvPr id="40" name="TextBox 39">
            <a:extLst>
              <a:ext uri="{FF2B5EF4-FFF2-40B4-BE49-F238E27FC236}">
                <a16:creationId xmlns:a16="http://schemas.microsoft.com/office/drawing/2014/main" id="{FF29A309-74DA-496B-8A6B-F8ECC135FF1F}"/>
              </a:ext>
            </a:extLst>
          </p:cNvPr>
          <p:cNvSpPr txBox="1"/>
          <p:nvPr/>
        </p:nvSpPr>
        <p:spPr>
          <a:xfrm>
            <a:off x="1504831" y="5716433"/>
            <a:ext cx="4176878"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নারায়ণগঞ্জ জেলার নওয়াপাড়া গ্রামে।</a:t>
            </a:r>
            <a:endParaRPr lang="en-US" sz="2800" dirty="0">
              <a:latin typeface="NikoshBAN" panose="02000000000000000000" pitchFamily="2" charset="0"/>
              <a:cs typeface="NikoshBAN" panose="02000000000000000000" pitchFamily="2" charset="0"/>
            </a:endParaRPr>
          </a:p>
        </p:txBody>
      </p:sp>
      <p:sp>
        <p:nvSpPr>
          <p:cNvPr id="41" name="Rounded Rectangle 21">
            <a:extLst>
              <a:ext uri="{FF2B5EF4-FFF2-40B4-BE49-F238E27FC236}">
                <a16:creationId xmlns:a16="http://schemas.microsoft.com/office/drawing/2014/main" id="{034BA38F-23F0-4E64-85D9-B4573C8EDD3F}"/>
              </a:ext>
            </a:extLst>
          </p:cNvPr>
          <p:cNvSpPr/>
          <p:nvPr/>
        </p:nvSpPr>
        <p:spPr>
          <a:xfrm>
            <a:off x="7484883" y="380606"/>
            <a:ext cx="4316298" cy="468120"/>
          </a:xfrm>
          <a:prstGeom prst="roundRect">
            <a:avLst>
              <a:gd name="adj"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779F8435-A6FF-453E-9566-8F68CBD46F46}"/>
              </a:ext>
            </a:extLst>
          </p:cNvPr>
          <p:cNvSpPr txBox="1"/>
          <p:nvPr/>
        </p:nvSpPr>
        <p:spPr>
          <a:xfrm>
            <a:off x="7701176" y="387061"/>
            <a:ext cx="3883711" cy="461665"/>
          </a:xfrm>
          <a:prstGeom prst="rect">
            <a:avLst/>
          </a:prstGeom>
          <a:noFill/>
        </p:spPr>
        <p:txBody>
          <a:bodyPr wrap="square" rtlCol="0">
            <a:spAutoFit/>
          </a:bodyPr>
          <a:lstStyle/>
          <a:p>
            <a:r>
              <a:rPr lang="bn-BD" sz="2400" dirty="0">
                <a:latin typeface="NikoshBAN" pitchFamily="2" charset="0"/>
                <a:cs typeface="NikoshBAN" pitchFamily="2" charset="0"/>
              </a:rPr>
              <a:t>সঠিক উত্তর জানতে (উত্তরে) ক্লিক করুন</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224861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16" presetClass="emph" presetSubtype="0" fill="hold" grpId="1" nodeType="withEffect">
                                  <p:stCondLst>
                                    <p:cond delay="0"/>
                                  </p:stCondLst>
                                  <p:iterate type="lt">
                                    <p:tmPct val="4000"/>
                                  </p:iterate>
                                  <p:childTnLst>
                                    <p:set>
                                      <p:cBhvr override="childStyle">
                                        <p:cTn id="35" dur="500" fill="hold"/>
                                        <p:tgtEl>
                                          <p:spTgt spid="28"/>
                                        </p:tgtEl>
                                        <p:attrNameLst>
                                          <p:attrName>style.color</p:attrName>
                                        </p:attrNameLst>
                                      </p:cBhvr>
                                      <p:to>
                                        <p:clrVal>
                                          <a:schemeClr val="accent2"/>
                                        </p:clrVal>
                                      </p:to>
                                    </p:set>
                                    <p:set>
                                      <p:cBhvr>
                                        <p:cTn id="36" dur="500" fill="hold"/>
                                        <p:tgtEl>
                                          <p:spTgt spid="28"/>
                                        </p:tgtEl>
                                        <p:attrNameLst>
                                          <p:attrName>fillcolor</p:attrName>
                                        </p:attrNameLst>
                                      </p:cBhvr>
                                      <p:to>
                                        <p:clrVal>
                                          <a:schemeClr val="accent2"/>
                                        </p:clrVal>
                                      </p:to>
                                    </p:set>
                                    <p:set>
                                      <p:cBhvr>
                                        <p:cTn id="37" dur="500" fill="hold"/>
                                        <p:tgtEl>
                                          <p:spTgt spid="28"/>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22" presetClass="entr" presetSubtype="8" fill="hold" grpId="0" nodeType="clickEffect">
                                  <p:stCondLst>
                                    <p:cond delay="0"/>
                                  </p:stCondLst>
                                  <p:iterate type="lt">
                                    <p:tmPct val="0"/>
                                  </p:iterate>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par>
                                <p:cTn id="44" presetID="16" presetClass="emph" presetSubtype="0" fill="hold" grpId="1" nodeType="withEffect">
                                  <p:stCondLst>
                                    <p:cond delay="0"/>
                                  </p:stCondLst>
                                  <p:iterate type="lt">
                                    <p:tmPct val="4000"/>
                                  </p:iterate>
                                  <p:childTnLst>
                                    <p:set>
                                      <p:cBhvr override="childStyle">
                                        <p:cTn id="45" dur="500" fill="hold"/>
                                        <p:tgtEl>
                                          <p:spTgt spid="31"/>
                                        </p:tgtEl>
                                        <p:attrNameLst>
                                          <p:attrName>style.color</p:attrName>
                                        </p:attrNameLst>
                                      </p:cBhvr>
                                      <p:to>
                                        <p:clrVal>
                                          <a:schemeClr val="accent2"/>
                                        </p:clrVal>
                                      </p:to>
                                    </p:set>
                                    <p:set>
                                      <p:cBhvr>
                                        <p:cTn id="46" dur="500" fill="hold"/>
                                        <p:tgtEl>
                                          <p:spTgt spid="31"/>
                                        </p:tgtEl>
                                        <p:attrNameLst>
                                          <p:attrName>fillcolor</p:attrName>
                                        </p:attrNameLst>
                                      </p:cBhvr>
                                      <p:to>
                                        <p:clrVal>
                                          <a:schemeClr val="accent2"/>
                                        </p:clrVal>
                                      </p:to>
                                    </p:set>
                                    <p:set>
                                      <p:cBhvr>
                                        <p:cTn id="47" dur="500" fill="hold"/>
                                        <p:tgtEl>
                                          <p:spTgt spid="31"/>
                                        </p:tgtEl>
                                        <p:attrNameLst>
                                          <p:attrName>fill.type</p:attrName>
                                        </p:attrNameLst>
                                      </p:cBhvr>
                                      <p:to>
                                        <p:strVal val="solid"/>
                                      </p:to>
                                    </p:set>
                                  </p:childTnLst>
                                </p:cTn>
                              </p:par>
                            </p:childTnLst>
                          </p:cTn>
                        </p:par>
                      </p:childTnLst>
                    </p:cTn>
                  </p:par>
                </p:childTnLst>
              </p:cTn>
              <p:nextCondLst>
                <p:cond evt="onClick" delay="0">
                  <p:tgtEl>
                    <p:spTgt spid="30"/>
                  </p:tgtEl>
                </p:cond>
              </p:nextCondLst>
            </p:seq>
            <p:seq concurrent="1" nextAc="seek">
              <p:cTn id="48" restart="whenNotActive" fill="hold" evtFilter="cancelBubble" nodeType="interactiveSeq">
                <p:stCondLst>
                  <p:cond evt="onClick" delay="0">
                    <p:tgtEl>
                      <p:spTgt spid="33"/>
                    </p:tgtEl>
                  </p:cond>
                </p:stCondLst>
                <p:endSync evt="end" delay="0">
                  <p:rtn val="all"/>
                </p:endSync>
                <p:childTnLst>
                  <p:par>
                    <p:cTn id="49" fill="hold">
                      <p:stCondLst>
                        <p:cond delay="0"/>
                      </p:stCondLst>
                      <p:childTnLst>
                        <p:par>
                          <p:cTn id="50" fill="hold">
                            <p:stCondLst>
                              <p:cond delay="0"/>
                            </p:stCondLst>
                            <p:childTnLst>
                              <p:par>
                                <p:cTn id="51" presetID="22" presetClass="entr" presetSubtype="8" fill="hold" grpId="0" nodeType="clickEffect">
                                  <p:stCondLst>
                                    <p:cond delay="0"/>
                                  </p:stCondLst>
                                  <p:iterate type="lt">
                                    <p:tmPct val="0"/>
                                  </p:iterate>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par>
                                <p:cTn id="54" presetID="16" presetClass="emph" presetSubtype="0" fill="hold" grpId="1" nodeType="withEffect">
                                  <p:stCondLst>
                                    <p:cond delay="0"/>
                                  </p:stCondLst>
                                  <p:iterate type="lt">
                                    <p:tmPct val="4000"/>
                                  </p:iterate>
                                  <p:childTnLst>
                                    <p:set>
                                      <p:cBhvr override="childStyle">
                                        <p:cTn id="55" dur="500" fill="hold"/>
                                        <p:tgtEl>
                                          <p:spTgt spid="34"/>
                                        </p:tgtEl>
                                        <p:attrNameLst>
                                          <p:attrName>style.color</p:attrName>
                                        </p:attrNameLst>
                                      </p:cBhvr>
                                      <p:to>
                                        <p:clrVal>
                                          <a:schemeClr val="accent2"/>
                                        </p:clrVal>
                                      </p:to>
                                    </p:set>
                                    <p:set>
                                      <p:cBhvr>
                                        <p:cTn id="56" dur="500" fill="hold"/>
                                        <p:tgtEl>
                                          <p:spTgt spid="34"/>
                                        </p:tgtEl>
                                        <p:attrNameLst>
                                          <p:attrName>fillcolor</p:attrName>
                                        </p:attrNameLst>
                                      </p:cBhvr>
                                      <p:to>
                                        <p:clrVal>
                                          <a:schemeClr val="accent2"/>
                                        </p:clrVal>
                                      </p:to>
                                    </p:set>
                                    <p:set>
                                      <p:cBhvr>
                                        <p:cTn id="57" dur="500" fill="hold"/>
                                        <p:tgtEl>
                                          <p:spTgt spid="34"/>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grpId="0" nodeType="clickEffect">
                                  <p:stCondLst>
                                    <p:cond delay="0"/>
                                  </p:stCondLst>
                                  <p:iterate type="lt">
                                    <p:tmPct val="0"/>
                                  </p:iterate>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par>
                                <p:cTn id="64" presetID="16" presetClass="emph" presetSubtype="0" fill="hold" grpId="1" nodeType="withEffect">
                                  <p:stCondLst>
                                    <p:cond delay="0"/>
                                  </p:stCondLst>
                                  <p:iterate type="lt">
                                    <p:tmPct val="4000"/>
                                  </p:iterate>
                                  <p:childTnLst>
                                    <p:set>
                                      <p:cBhvr override="childStyle">
                                        <p:cTn id="65" dur="500" fill="hold"/>
                                        <p:tgtEl>
                                          <p:spTgt spid="37"/>
                                        </p:tgtEl>
                                        <p:attrNameLst>
                                          <p:attrName>style.color</p:attrName>
                                        </p:attrNameLst>
                                      </p:cBhvr>
                                      <p:to>
                                        <p:clrVal>
                                          <a:schemeClr val="accent2"/>
                                        </p:clrVal>
                                      </p:to>
                                    </p:set>
                                    <p:set>
                                      <p:cBhvr>
                                        <p:cTn id="66" dur="500" fill="hold"/>
                                        <p:tgtEl>
                                          <p:spTgt spid="37"/>
                                        </p:tgtEl>
                                        <p:attrNameLst>
                                          <p:attrName>fillcolor</p:attrName>
                                        </p:attrNameLst>
                                      </p:cBhvr>
                                      <p:to>
                                        <p:clrVal>
                                          <a:schemeClr val="accent2"/>
                                        </p:clrVal>
                                      </p:to>
                                    </p:set>
                                    <p:set>
                                      <p:cBhvr>
                                        <p:cTn id="67" dur="500" fill="hold"/>
                                        <p:tgtEl>
                                          <p:spTgt spid="37"/>
                                        </p:tgtEl>
                                        <p:attrNameLst>
                                          <p:attrName>fill.type</p:attrName>
                                        </p:attrNameLst>
                                      </p:cBhvr>
                                      <p:to>
                                        <p:strVal val="solid"/>
                                      </p:to>
                                    </p:set>
                                  </p:childTnLst>
                                </p:cTn>
                              </p:par>
                            </p:childTnLst>
                          </p:cTn>
                        </p:par>
                      </p:childTnLst>
                    </p:cTn>
                  </p:par>
                </p:childTnLst>
              </p:cTn>
              <p:nextCondLst>
                <p:cond evt="onClick" delay="0">
                  <p:tgtEl>
                    <p:spTgt spid="36"/>
                  </p:tgtEl>
                </p:cond>
              </p:nextCondLst>
            </p:seq>
            <p:seq concurrent="1" nextAc="seek">
              <p:cTn id="68" restart="whenNotActive" fill="hold" evtFilter="cancelBubble" nodeType="interactiveSeq">
                <p:stCondLst>
                  <p:cond evt="onClick" delay="0">
                    <p:tgtEl>
                      <p:spTgt spid="39"/>
                    </p:tgtEl>
                  </p:cond>
                </p:stCondLst>
                <p:endSync evt="end" delay="0">
                  <p:rtn val="all"/>
                </p:endSync>
                <p:childTnLst>
                  <p:par>
                    <p:cTn id="69" fill="hold">
                      <p:stCondLst>
                        <p:cond delay="0"/>
                      </p:stCondLst>
                      <p:childTnLst>
                        <p:par>
                          <p:cTn id="70" fill="hold">
                            <p:stCondLst>
                              <p:cond delay="0"/>
                            </p:stCondLst>
                            <p:childTnLst>
                              <p:par>
                                <p:cTn id="71" presetID="22" presetClass="entr" presetSubtype="8" fill="hold" grpId="0" nodeType="clickEffect">
                                  <p:stCondLst>
                                    <p:cond delay="0"/>
                                  </p:stCondLst>
                                  <p:iterate type="lt">
                                    <p:tmPct val="0"/>
                                  </p:iterate>
                                  <p:childTnLst>
                                    <p:set>
                                      <p:cBhvr>
                                        <p:cTn id="72" dur="1" fill="hold">
                                          <p:stCondLst>
                                            <p:cond delay="0"/>
                                          </p:stCondLst>
                                        </p:cTn>
                                        <p:tgtEl>
                                          <p:spTgt spid="40"/>
                                        </p:tgtEl>
                                        <p:attrNameLst>
                                          <p:attrName>style.visibility</p:attrName>
                                        </p:attrNameLst>
                                      </p:cBhvr>
                                      <p:to>
                                        <p:strVal val="visible"/>
                                      </p:to>
                                    </p:set>
                                    <p:animEffect transition="in" filter="wipe(left)">
                                      <p:cBhvr>
                                        <p:cTn id="73" dur="500"/>
                                        <p:tgtEl>
                                          <p:spTgt spid="40"/>
                                        </p:tgtEl>
                                      </p:cBhvr>
                                    </p:animEffect>
                                  </p:childTnLst>
                                </p:cTn>
                              </p:par>
                              <p:par>
                                <p:cTn id="74" presetID="16" presetClass="emph" presetSubtype="0" fill="hold" grpId="1" nodeType="withEffect">
                                  <p:stCondLst>
                                    <p:cond delay="0"/>
                                  </p:stCondLst>
                                  <p:iterate type="lt">
                                    <p:tmPct val="4000"/>
                                  </p:iterate>
                                  <p:childTnLst>
                                    <p:set>
                                      <p:cBhvr override="childStyle">
                                        <p:cTn id="75" dur="500" fill="hold"/>
                                        <p:tgtEl>
                                          <p:spTgt spid="40"/>
                                        </p:tgtEl>
                                        <p:attrNameLst>
                                          <p:attrName>style.color</p:attrName>
                                        </p:attrNameLst>
                                      </p:cBhvr>
                                      <p:to>
                                        <p:clrVal>
                                          <a:schemeClr val="accent2"/>
                                        </p:clrVal>
                                      </p:to>
                                    </p:set>
                                    <p:set>
                                      <p:cBhvr>
                                        <p:cTn id="76" dur="500" fill="hold"/>
                                        <p:tgtEl>
                                          <p:spTgt spid="40"/>
                                        </p:tgtEl>
                                        <p:attrNameLst>
                                          <p:attrName>fillcolor</p:attrName>
                                        </p:attrNameLst>
                                      </p:cBhvr>
                                      <p:to>
                                        <p:clrVal>
                                          <a:schemeClr val="accent2"/>
                                        </p:clrVal>
                                      </p:to>
                                    </p:set>
                                    <p:set>
                                      <p:cBhvr>
                                        <p:cTn id="77" dur="500" fill="hold"/>
                                        <p:tgtEl>
                                          <p:spTgt spid="40"/>
                                        </p:tgtEl>
                                        <p:attrNameLst>
                                          <p:attrName>fill.type</p:attrName>
                                        </p:attrNameLst>
                                      </p:cBhvr>
                                      <p:to>
                                        <p:strVal val="solid"/>
                                      </p:to>
                                    </p:set>
                                  </p:childTnLst>
                                </p:cTn>
                              </p:par>
                            </p:childTnLst>
                          </p:cTn>
                        </p:par>
                      </p:childTnLst>
                    </p:cTn>
                  </p:par>
                </p:childTnLst>
              </p:cTn>
              <p:nextCondLst>
                <p:cond evt="onClick" delay="0">
                  <p:tgtEl>
                    <p:spTgt spid="39"/>
                  </p:tgtEl>
                </p:cond>
              </p:nextCondLst>
            </p:seq>
          </p:childTnLst>
        </p:cTn>
      </p:par>
    </p:tnLst>
    <p:bldLst>
      <p:bldP spid="27" grpId="0"/>
      <p:bldP spid="28" grpId="0"/>
      <p:bldP spid="28" grpId="1"/>
      <p:bldP spid="30" grpId="0"/>
      <p:bldP spid="31" grpId="0"/>
      <p:bldP spid="31" grpId="1"/>
      <p:bldP spid="33" grpId="0"/>
      <p:bldP spid="34" grpId="0"/>
      <p:bldP spid="34" grpId="1"/>
      <p:bldP spid="36" grpId="0"/>
      <p:bldP spid="37" grpId="0"/>
      <p:bldP spid="37" grpId="1"/>
      <p:bldP spid="39" grpId="0"/>
      <p:bldP spid="40" grpId="0"/>
      <p:bldP spid="4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42519-DFE1-44C7-8017-B103DEA8CFB3}"/>
              </a:ext>
            </a:extLst>
          </p:cNvPr>
          <p:cNvSpPr txBox="1"/>
          <p:nvPr/>
        </p:nvSpPr>
        <p:spPr>
          <a:xfrm>
            <a:off x="5367092" y="198120"/>
            <a:ext cx="1457816" cy="523220"/>
          </a:xfrm>
          <a:prstGeom prst="rect">
            <a:avLst/>
          </a:prstGeom>
          <a:solidFill>
            <a:schemeClr val="accent4">
              <a:lumMod val="20000"/>
              <a:lumOff val="80000"/>
            </a:schemeClr>
          </a:solidFill>
          <a:ln w="19050">
            <a:solidFill>
              <a:srgbClr val="0070C0"/>
            </a:solidFill>
          </a:ln>
        </p:spPr>
        <p:txBody>
          <a:bodyPr wrap="square" rtlCol="0">
            <a:spAutoFit/>
          </a:bodyPr>
          <a:lstStyle/>
          <a:p>
            <a:r>
              <a:rPr lang="bn-BD" sz="2800" dirty="0">
                <a:latin typeface="NikoshBAN" panose="02000000000000000000" pitchFamily="2" charset="0"/>
                <a:cs typeface="NikoshBAN" panose="02000000000000000000" pitchFamily="2" charset="0"/>
              </a:rPr>
              <a:t>বাড়ির কাজ</a:t>
            </a:r>
            <a:endParaRPr lang="en-US" sz="28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10E3AE2A-CA3A-40B1-A26F-221D474D86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0" y="1143000"/>
            <a:ext cx="8128000" cy="4572000"/>
          </a:xfrm>
          <a:prstGeom prst="rect">
            <a:avLst/>
          </a:prstGeom>
          <a:ln w="19050">
            <a:solidFill>
              <a:schemeClr val="tx1"/>
            </a:solidFill>
          </a:ln>
        </p:spPr>
      </p:pic>
      <p:sp>
        <p:nvSpPr>
          <p:cNvPr id="4" name="TextBox 3">
            <a:extLst>
              <a:ext uri="{FF2B5EF4-FFF2-40B4-BE49-F238E27FC236}">
                <a16:creationId xmlns:a16="http://schemas.microsoft.com/office/drawing/2014/main" id="{218567E0-6586-4FA2-9DF4-6BC7ED12F23B}"/>
              </a:ext>
            </a:extLst>
          </p:cNvPr>
          <p:cNvSpPr txBox="1"/>
          <p:nvPr/>
        </p:nvSpPr>
        <p:spPr>
          <a:xfrm>
            <a:off x="1612777" y="6075105"/>
            <a:ext cx="8966447" cy="58477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তোমার এলাকায় তোমার দেখা কয়েকটি লোকশিল্পের পরিচিয় তুলে ধর।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8776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D4C861-F92C-4E11-A38B-A19E4BCC4ECE}"/>
              </a:ext>
            </a:extLst>
          </p:cNvPr>
          <p:cNvSpPr txBox="1"/>
          <p:nvPr/>
        </p:nvSpPr>
        <p:spPr>
          <a:xfrm>
            <a:off x="4439920" y="223520"/>
            <a:ext cx="3312160" cy="584775"/>
          </a:xfrm>
          <a:prstGeom prst="rect">
            <a:avLst/>
          </a:prstGeom>
          <a:ln w="19050">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3200" b="1" dirty="0">
                <a:latin typeface="NikoshBAN" panose="02000000000000000000" pitchFamily="2" charset="0"/>
                <a:cs typeface="NikoshBAN" panose="02000000000000000000" pitchFamily="2" charset="0"/>
              </a:rPr>
              <a:t>ছবি দেখে বলার চেষ্টা কর</a:t>
            </a:r>
            <a:endParaRPr lang="en-US" sz="3200" b="1" dirty="0">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554D6516-18D7-4B70-A0F0-73F625E8E2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719" y="1417835"/>
            <a:ext cx="4876800" cy="3276600"/>
          </a:xfrm>
          <a:prstGeom prst="rect">
            <a:avLst/>
          </a:prstGeom>
          <a:ln w="28575">
            <a:solidFill>
              <a:schemeClr val="tx1"/>
            </a:solidFill>
          </a:ln>
        </p:spPr>
      </p:pic>
      <p:pic>
        <p:nvPicPr>
          <p:cNvPr id="12" name="Picture 11">
            <a:extLst>
              <a:ext uri="{FF2B5EF4-FFF2-40B4-BE49-F238E27FC236}">
                <a16:creationId xmlns:a16="http://schemas.microsoft.com/office/drawing/2014/main" id="{0D64E430-6465-4E28-B76E-24852E70B3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07333" y="1417835"/>
            <a:ext cx="4876800" cy="3276600"/>
          </a:xfrm>
          <a:prstGeom prst="rect">
            <a:avLst/>
          </a:prstGeom>
          <a:ln w="28575">
            <a:solidFill>
              <a:schemeClr val="tx1"/>
            </a:solidFill>
          </a:ln>
        </p:spPr>
      </p:pic>
      <p:sp>
        <p:nvSpPr>
          <p:cNvPr id="13" name="TextBox 12">
            <a:extLst>
              <a:ext uri="{FF2B5EF4-FFF2-40B4-BE49-F238E27FC236}">
                <a16:creationId xmlns:a16="http://schemas.microsoft.com/office/drawing/2014/main" id="{721DEF55-4B9D-441D-89F2-E8BF65B5D0CD}"/>
              </a:ext>
            </a:extLst>
          </p:cNvPr>
          <p:cNvSpPr txBox="1"/>
          <p:nvPr/>
        </p:nvSpPr>
        <p:spPr>
          <a:xfrm>
            <a:off x="4572000" y="5117544"/>
            <a:ext cx="3048000"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এগুলো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পরিচিত</a:t>
            </a:r>
            <a:r>
              <a:rPr lang="en-US" sz="2800" dirty="0">
                <a:latin typeface="NikoshBAN" panose="02000000000000000000" pitchFamily="2" charset="0"/>
                <a:cs typeface="NikoshBAN" panose="02000000000000000000" pitchFamily="2" charset="0"/>
              </a:rPr>
              <a:t>?</a:t>
            </a:r>
          </a:p>
        </p:txBody>
      </p:sp>
      <p:sp>
        <p:nvSpPr>
          <p:cNvPr id="3" name="AutoShape 2" descr="চাঁদপুর জেলার লোকশিল্প ও চারুকলা – Chandpur City">
            <a:extLst>
              <a:ext uri="{FF2B5EF4-FFF2-40B4-BE49-F238E27FC236}">
                <a16:creationId xmlns:a16="http://schemas.microsoft.com/office/drawing/2014/main" id="{39362A45-0B81-4264-9CBA-16F1CE8B95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6A4D0099-2A26-4D2A-8785-D101BDB96705}"/>
              </a:ext>
            </a:extLst>
          </p:cNvPr>
          <p:cNvSpPr txBox="1"/>
          <p:nvPr/>
        </p:nvSpPr>
        <p:spPr>
          <a:xfrm>
            <a:off x="4952258" y="5707359"/>
            <a:ext cx="2287485" cy="523220"/>
          </a:xfrm>
          <a:prstGeom prst="rect">
            <a:avLst/>
          </a:prstGeom>
          <a:noFill/>
        </p:spPr>
        <p:txBody>
          <a:bodyPr wrap="square" rtlCol="0">
            <a:spAutoFit/>
          </a:bodyPr>
          <a:lstStyle/>
          <a:p>
            <a:r>
              <a:rPr lang="bn-BD" sz="2800" b="1" dirty="0">
                <a:latin typeface="NikoshBAN" panose="02000000000000000000" pitchFamily="2" charset="0"/>
                <a:cs typeface="NikoshBAN" panose="02000000000000000000" pitchFamily="2" charset="0"/>
              </a:rPr>
              <a:t>আমাদের লোকশিল্প</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03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CBB01C-DCAE-4320-ABE5-3CE774F59987}"/>
              </a:ext>
            </a:extLst>
          </p:cNvPr>
          <p:cNvPicPr>
            <a:picLocks/>
          </p:cNvPicPr>
          <p:nvPr/>
        </p:nvPicPr>
        <p:blipFill>
          <a:blip r:embed="rId2">
            <a:extLst>
              <a:ext uri="{28A0092B-C50C-407E-A947-70E740481C1C}">
                <a14:useLocalDpi xmlns:a14="http://schemas.microsoft.com/office/drawing/2010/main"/>
              </a:ext>
            </a:extLst>
          </a:blip>
          <a:stretch>
            <a:fillRect/>
          </a:stretch>
        </p:blipFill>
        <p:spPr>
          <a:xfrm>
            <a:off x="2301240" y="640080"/>
            <a:ext cx="7589520" cy="5577840"/>
          </a:xfrm>
          <a:prstGeom prst="rect">
            <a:avLst/>
          </a:prstGeom>
        </p:spPr>
      </p:pic>
      <p:sp>
        <p:nvSpPr>
          <p:cNvPr id="4" name="TextBox 3">
            <a:extLst>
              <a:ext uri="{FF2B5EF4-FFF2-40B4-BE49-F238E27FC236}">
                <a16:creationId xmlns:a16="http://schemas.microsoft.com/office/drawing/2014/main" id="{1A533AC6-5EAB-4A31-8C09-9D8629D8589D}"/>
              </a:ext>
            </a:extLst>
          </p:cNvPr>
          <p:cNvSpPr txBox="1"/>
          <p:nvPr/>
        </p:nvSpPr>
        <p:spPr>
          <a:xfrm>
            <a:off x="4332673" y="1776512"/>
            <a:ext cx="3526655" cy="2062103"/>
          </a:xfrm>
          <a:prstGeom prst="rect">
            <a:avLst/>
          </a:prstGeom>
          <a:noFill/>
        </p:spPr>
        <p:txBody>
          <a:bodyPr wrap="square">
            <a:spAutoFit/>
          </a:bodyPr>
          <a:lstStyle/>
          <a:p>
            <a:r>
              <a:rPr lang="bn-BD" sz="3200" b="1" dirty="0">
                <a:solidFill>
                  <a:schemeClr val="bg1"/>
                </a:solidFill>
                <a:latin typeface="NikoshBAN" panose="02000000000000000000" pitchFamily="2" charset="0"/>
                <a:cs typeface="NikoshBAN" panose="02000000000000000000" pitchFamily="2" charset="0"/>
              </a:rPr>
              <a:t>আমাদের লোকশিল্প</a:t>
            </a:r>
          </a:p>
          <a:p>
            <a:r>
              <a:rPr lang="bn-BD" sz="3200" b="1" dirty="0">
                <a:solidFill>
                  <a:schemeClr val="bg1"/>
                </a:solidFill>
                <a:latin typeface="NikoshBAN" panose="02000000000000000000" pitchFamily="2" charset="0"/>
                <a:cs typeface="NikoshBAN" panose="02000000000000000000" pitchFamily="2" charset="0"/>
              </a:rPr>
              <a:t>               কামরুল হাসান</a:t>
            </a:r>
          </a:p>
          <a:p>
            <a:r>
              <a:rPr lang="bn-BD" sz="3200" b="1" dirty="0">
                <a:solidFill>
                  <a:schemeClr val="bg1"/>
                </a:solidFill>
                <a:latin typeface="NikoshBAN" panose="02000000000000000000" pitchFamily="2" charset="0"/>
                <a:cs typeface="NikoshBAN" panose="02000000000000000000" pitchFamily="2" charset="0"/>
              </a:rPr>
              <a:t>        পর্ব-১</a:t>
            </a:r>
          </a:p>
          <a:p>
            <a:r>
              <a:rPr lang="bn-BD" sz="3200" b="1" dirty="0">
                <a:solidFill>
                  <a:schemeClr val="bg1"/>
                </a:solidFill>
                <a:latin typeface="NikoshBAN" panose="02000000000000000000" pitchFamily="2" charset="0"/>
                <a:cs typeface="NikoshBAN" panose="02000000000000000000" pitchFamily="2" charset="0"/>
              </a:rPr>
              <a:t>       পৃষ্ঠা-(৩৮-৩৯)</a:t>
            </a:r>
            <a:endParaRPr lang="en-US" sz="32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329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E3CA74-EF91-47C9-A953-EDB36C2AEC35}"/>
              </a:ext>
            </a:extLst>
          </p:cNvPr>
          <p:cNvSpPr txBox="1"/>
          <p:nvPr/>
        </p:nvSpPr>
        <p:spPr>
          <a:xfrm>
            <a:off x="5338517" y="360953"/>
            <a:ext cx="1514966" cy="646331"/>
          </a:xfrm>
          <a:prstGeom prst="rect">
            <a:avLst/>
          </a:prstGeom>
        </p:spPr>
        <p:style>
          <a:lnRef idx="1">
            <a:schemeClr val="accent3"/>
          </a:lnRef>
          <a:fillRef idx="1002">
            <a:schemeClr val="lt2"/>
          </a:fillRef>
          <a:effectRef idx="1">
            <a:schemeClr val="accent3"/>
          </a:effectRef>
          <a:fontRef idx="minor">
            <a:schemeClr val="dk1"/>
          </a:fontRef>
        </p:style>
        <p:txBody>
          <a:bodyPr wrap="square" rtlCol="0">
            <a:spAutoFit/>
          </a:bodyPr>
          <a:lstStyle/>
          <a:p>
            <a:r>
              <a:rPr lang="en-US" sz="3600" b="1" dirty="0" err="1">
                <a:latin typeface="NikoshBAN" pitchFamily="2" charset="0"/>
                <a:cs typeface="NikoshBAN" pitchFamily="2" charset="0"/>
              </a:rPr>
              <a:t>শিখনফল</a:t>
            </a:r>
            <a:endParaRPr lang="en-US" sz="3600" b="1" dirty="0">
              <a:latin typeface="NikoshBAN" pitchFamily="2" charset="0"/>
              <a:cs typeface="NikoshBAN" pitchFamily="2" charset="0"/>
            </a:endParaRPr>
          </a:p>
        </p:txBody>
      </p:sp>
      <p:sp>
        <p:nvSpPr>
          <p:cNvPr id="3" name="TextBox 2">
            <a:extLst>
              <a:ext uri="{FF2B5EF4-FFF2-40B4-BE49-F238E27FC236}">
                <a16:creationId xmlns:a16="http://schemas.microsoft.com/office/drawing/2014/main" id="{491F859E-A1DD-4483-951D-1995B546087D}"/>
              </a:ext>
            </a:extLst>
          </p:cNvPr>
          <p:cNvSpPr txBox="1"/>
          <p:nvPr/>
        </p:nvSpPr>
        <p:spPr>
          <a:xfrm>
            <a:off x="1168040" y="2068273"/>
            <a:ext cx="3413289" cy="584775"/>
          </a:xfrm>
          <a:prstGeom prst="rect">
            <a:avLst/>
          </a:prstGeom>
          <a:noFill/>
        </p:spPr>
        <p:txBody>
          <a:bodyPr wrap="square" rtlCol="0">
            <a:spAutoFit/>
          </a:bodyPr>
          <a:lstStyle/>
          <a:p>
            <a:r>
              <a:rPr lang="bn-BD" sz="3200" dirty="0">
                <a:latin typeface="NikoshBAN" pitchFamily="2" charset="0"/>
                <a:cs typeface="NikoshBAN" pitchFamily="2" charset="0"/>
              </a:rPr>
              <a:t>এই পাঠ থেকে শিক্ষার্থীরা-</a:t>
            </a:r>
            <a:endParaRPr lang="en-US" sz="3200" dirty="0">
              <a:latin typeface="NikoshBAN" pitchFamily="2" charset="0"/>
              <a:cs typeface="NikoshBAN" pitchFamily="2" charset="0"/>
            </a:endParaRPr>
          </a:p>
        </p:txBody>
      </p:sp>
      <p:sp>
        <p:nvSpPr>
          <p:cNvPr id="4" name="TextBox 3">
            <a:extLst>
              <a:ext uri="{FF2B5EF4-FFF2-40B4-BE49-F238E27FC236}">
                <a16:creationId xmlns:a16="http://schemas.microsoft.com/office/drawing/2014/main" id="{6B297751-FF16-4C35-AE7D-EDD3A3321FC2}"/>
              </a:ext>
            </a:extLst>
          </p:cNvPr>
          <p:cNvSpPr txBox="1"/>
          <p:nvPr/>
        </p:nvSpPr>
        <p:spPr>
          <a:xfrm>
            <a:off x="1168040" y="2644170"/>
            <a:ext cx="5685443" cy="2554545"/>
          </a:xfrm>
          <a:prstGeom prst="rect">
            <a:avLst/>
          </a:prstGeom>
          <a:noFill/>
          <a:ln w="12700">
            <a:solidFill>
              <a:schemeClr val="tx1"/>
            </a:solidFill>
          </a:ln>
        </p:spPr>
        <p:txBody>
          <a:bodyPr wrap="square" rtlCol="0">
            <a:spAutoFit/>
          </a:bodyPr>
          <a:lstStyle/>
          <a:p>
            <a:r>
              <a:rPr lang="en-US" sz="3200" dirty="0">
                <a:latin typeface="NikoshBAN" pitchFamily="2" charset="0"/>
                <a:cs typeface="NikoshBAN" pitchFamily="2" charset="0"/>
              </a:rPr>
              <a:t>১।লেখক </a:t>
            </a:r>
            <a:r>
              <a:rPr lang="en-US" sz="3200" dirty="0" err="1">
                <a:latin typeface="NikoshBAN" pitchFamily="2" charset="0"/>
                <a:cs typeface="NikoshBAN" pitchFamily="2" charset="0"/>
              </a:rPr>
              <a:t>পরিচিত</a:t>
            </a:r>
            <a:r>
              <a:rPr lang="bn-BD" sz="3200" dirty="0">
                <a:latin typeface="NikoshBAN" pitchFamily="2" charset="0"/>
                <a:cs typeface="NikoshBAN" pitchFamily="2" charset="0"/>
              </a:rPr>
              <a:t> </a:t>
            </a:r>
            <a:r>
              <a:rPr lang="bn-BD" sz="3200" b="1" dirty="0">
                <a:solidFill>
                  <a:srgbClr val="00B0F0"/>
                </a:solidFill>
                <a:latin typeface="NikoshBAN" pitchFamily="2" charset="0"/>
                <a:cs typeface="NikoshBAN" pitchFamily="2" charset="0"/>
              </a:rPr>
              <a:t>উল্লেখ করতে </a:t>
            </a:r>
            <a:r>
              <a:rPr lang="en-US" sz="3200" dirty="0" err="1">
                <a:latin typeface="NikoshBAN" pitchFamily="2" charset="0"/>
                <a:cs typeface="NikoshBAN" pitchFamily="2" charset="0"/>
              </a:rPr>
              <a:t>পারবে</a:t>
            </a:r>
            <a:r>
              <a:rPr lang="en-US" sz="3200" dirty="0">
                <a:latin typeface="NikoshBAN" pitchFamily="2" charset="0"/>
                <a:cs typeface="NikoshBAN" pitchFamily="2" charset="0"/>
              </a:rPr>
              <a:t>;</a:t>
            </a:r>
          </a:p>
          <a:p>
            <a:r>
              <a:rPr lang="en-US" sz="3200" dirty="0">
                <a:latin typeface="NikoshBAN" pitchFamily="2" charset="0"/>
                <a:cs typeface="NikoshBAN" pitchFamily="2" charset="0"/>
              </a:rPr>
              <a:t>২।</a:t>
            </a:r>
            <a:r>
              <a:rPr lang="bn-BD" sz="3200" dirty="0">
                <a:latin typeface="NikoshBAN" pitchFamily="2" charset="0"/>
                <a:cs typeface="NikoshBAN" pitchFamily="2" charset="0"/>
              </a:rPr>
              <a:t>নতুন শব্দের অর্থ </a:t>
            </a:r>
            <a:r>
              <a:rPr lang="en-US" sz="3200" b="1" dirty="0" err="1">
                <a:solidFill>
                  <a:srgbClr val="00B0F0"/>
                </a:solidFill>
                <a:latin typeface="NikoshBAN" pitchFamily="2" charset="0"/>
                <a:cs typeface="NikoshBAN" pitchFamily="2" charset="0"/>
              </a:rPr>
              <a:t>ব্যাখ্যা</a:t>
            </a:r>
            <a:r>
              <a:rPr lang="en-US" sz="3200" b="1" dirty="0">
                <a:solidFill>
                  <a:srgbClr val="00B0F0"/>
                </a:solidFill>
                <a:latin typeface="NikoshBAN" pitchFamily="2" charset="0"/>
                <a:cs typeface="NikoshBAN" pitchFamily="2" charset="0"/>
              </a:rPr>
              <a:t> </a:t>
            </a:r>
            <a:r>
              <a:rPr lang="en-US" sz="3200" b="1" dirty="0" err="1">
                <a:solidFill>
                  <a:srgbClr val="00B0F0"/>
                </a:solidFill>
                <a:latin typeface="NikoshBAN" pitchFamily="2" charset="0"/>
                <a:cs typeface="NikoshBAN" pitchFamily="2" charset="0"/>
              </a:rPr>
              <a:t>করতে</a:t>
            </a:r>
            <a:r>
              <a:rPr lang="bn-BD" sz="3200" dirty="0">
                <a:latin typeface="NikoshBAN" pitchFamily="2" charset="0"/>
                <a:cs typeface="NikoshBAN" pitchFamily="2" charset="0"/>
              </a:rPr>
              <a:t> পারবে;</a:t>
            </a:r>
          </a:p>
          <a:p>
            <a:r>
              <a:rPr lang="en-US" sz="3200" dirty="0">
                <a:latin typeface="NikoshBAN" pitchFamily="2" charset="0"/>
                <a:cs typeface="NikoshBAN" pitchFamily="2" charset="0"/>
              </a:rPr>
              <a:t>৩</a:t>
            </a:r>
            <a:r>
              <a:rPr lang="bn-BD" sz="3200" dirty="0">
                <a:latin typeface="NikoshBAN" pitchFamily="2" charset="0"/>
                <a:cs typeface="NikoshBAN" pitchFamily="2" charset="0"/>
              </a:rPr>
              <a:t>।লোকশিল্প সম্পর্কে </a:t>
            </a:r>
            <a:r>
              <a:rPr lang="bn-BD" sz="3200" b="1" dirty="0">
                <a:solidFill>
                  <a:srgbClr val="00B0F0"/>
                </a:solidFill>
                <a:latin typeface="NikoshBAN" pitchFamily="2" charset="0"/>
                <a:cs typeface="NikoshBAN" pitchFamily="2" charset="0"/>
              </a:rPr>
              <a:t>বিশ্লেষণ করতে </a:t>
            </a:r>
            <a:r>
              <a:rPr lang="bn-BD" sz="3200" dirty="0">
                <a:latin typeface="NikoshBAN" pitchFamily="2" charset="0"/>
                <a:cs typeface="NikoshBAN" pitchFamily="2" charset="0"/>
              </a:rPr>
              <a:t>পারবে;</a:t>
            </a:r>
            <a:endParaRPr lang="en-US" sz="3200" dirty="0">
              <a:latin typeface="NikoshBAN" pitchFamily="2" charset="0"/>
              <a:cs typeface="NikoshBAN" pitchFamily="2" charset="0"/>
            </a:endParaRPr>
          </a:p>
          <a:p>
            <a:r>
              <a:rPr lang="en-US" sz="3200" dirty="0">
                <a:latin typeface="NikoshBAN" pitchFamily="2" charset="0"/>
                <a:cs typeface="NikoshBAN" pitchFamily="2" charset="0"/>
              </a:rPr>
              <a:t>৪</a:t>
            </a:r>
            <a:r>
              <a:rPr lang="bn-BD" sz="3200" dirty="0">
                <a:latin typeface="NikoshBAN" pitchFamily="2" charset="0"/>
                <a:cs typeface="NikoshBAN" pitchFamily="2" charset="0"/>
              </a:rPr>
              <a:t>।কুটির শিল্প </a:t>
            </a:r>
            <a:r>
              <a:rPr lang="bn-BD" sz="3200" b="1" dirty="0">
                <a:solidFill>
                  <a:srgbClr val="00B0F0"/>
                </a:solidFill>
                <a:latin typeface="NikoshBAN" pitchFamily="2" charset="0"/>
                <a:cs typeface="NikoshBAN" pitchFamily="2" charset="0"/>
              </a:rPr>
              <a:t>সম্পর্কে বলতে </a:t>
            </a:r>
            <a:r>
              <a:rPr lang="bn-BD" sz="3200" dirty="0">
                <a:latin typeface="NikoshBAN" pitchFamily="2" charset="0"/>
                <a:cs typeface="NikoshBAN" pitchFamily="2" charset="0"/>
              </a:rPr>
              <a:t>পারবে;</a:t>
            </a:r>
          </a:p>
          <a:p>
            <a:r>
              <a:rPr lang="bn-BD" sz="3200" dirty="0">
                <a:latin typeface="NikoshBAN" pitchFamily="2" charset="0"/>
                <a:cs typeface="NikoshBAN" pitchFamily="2" charset="0"/>
              </a:rPr>
              <a:t>৫।কুটির শিল্পের </a:t>
            </a:r>
            <a:r>
              <a:rPr lang="bn-BD" sz="3200" b="1" dirty="0">
                <a:solidFill>
                  <a:srgbClr val="00B0F0"/>
                </a:solidFill>
                <a:latin typeface="NikoshBAN" pitchFamily="2" charset="0"/>
                <a:cs typeface="NikoshBAN" pitchFamily="2" charset="0"/>
              </a:rPr>
              <a:t>গুরুত্ব বর্ণনা </a:t>
            </a:r>
            <a:r>
              <a:rPr lang="bn-BD" sz="3200" dirty="0">
                <a:latin typeface="NikoshBAN" pitchFamily="2" charset="0"/>
                <a:cs typeface="NikoshBAN" pitchFamily="2" charset="0"/>
              </a:rPr>
              <a:t>করতে পারবে।</a:t>
            </a:r>
          </a:p>
        </p:txBody>
      </p:sp>
    </p:spTree>
    <p:extLst>
      <p:ext uri="{BB962C8B-B14F-4D97-AF65-F5344CB8AC3E}">
        <p14:creationId xmlns:p14="http://schemas.microsoft.com/office/powerpoint/2010/main" val="311181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2A359A-452C-46E6-90ED-528196F6AEBC}"/>
              </a:ext>
            </a:extLst>
          </p:cNvPr>
          <p:cNvSpPr txBox="1"/>
          <p:nvPr/>
        </p:nvSpPr>
        <p:spPr>
          <a:xfrm>
            <a:off x="5128334" y="266330"/>
            <a:ext cx="193533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লেখক পরিচিতি</a:t>
            </a:r>
            <a:endParaRPr lang="en-US" sz="2800" dirty="0">
              <a:latin typeface="NikoshBAN" panose="02000000000000000000" pitchFamily="2" charset="0"/>
              <a:cs typeface="NikoshBAN" panose="02000000000000000000" pitchFamily="2" charset="0"/>
            </a:endParaRPr>
          </a:p>
        </p:txBody>
      </p:sp>
      <p:sp>
        <p:nvSpPr>
          <p:cNvPr id="2" name="Arc 1">
            <a:extLst>
              <a:ext uri="{FF2B5EF4-FFF2-40B4-BE49-F238E27FC236}">
                <a16:creationId xmlns:a16="http://schemas.microsoft.com/office/drawing/2014/main" id="{71D46115-A3B1-4771-B00A-6D723EB004BB}"/>
              </a:ext>
            </a:extLst>
          </p:cNvPr>
          <p:cNvSpPr/>
          <p:nvPr/>
        </p:nvSpPr>
        <p:spPr>
          <a:xfrm>
            <a:off x="973501" y="645824"/>
            <a:ext cx="3435659" cy="5209000"/>
          </a:xfrm>
          <a:prstGeom prst="arc">
            <a:avLst>
              <a:gd name="adj1" fmla="val 16093636"/>
              <a:gd name="adj2" fmla="val 5508565"/>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37F4836C-52CC-4FAE-BF92-8C2244A835F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2493" y="1249533"/>
            <a:ext cx="2815858" cy="24688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03C83E54-18D3-446A-B691-224E1587D7DD}"/>
              </a:ext>
            </a:extLst>
          </p:cNvPr>
          <p:cNvSpPr txBox="1"/>
          <p:nvPr/>
        </p:nvSpPr>
        <p:spPr>
          <a:xfrm>
            <a:off x="933626" y="3852909"/>
            <a:ext cx="1553592" cy="461665"/>
          </a:xfrm>
          <a:prstGeom prst="rect">
            <a:avLst/>
          </a:prstGeom>
          <a:noFill/>
          <a:ln w="19050">
            <a:solidFill>
              <a:srgbClr val="C00000"/>
            </a:solidFill>
          </a:ln>
        </p:spPr>
        <p:txBody>
          <a:bodyPr wrap="square" rtlCol="0">
            <a:spAutoFit/>
          </a:bodyPr>
          <a:lstStyle/>
          <a:p>
            <a:r>
              <a:rPr lang="en-US" sz="2400" dirty="0" err="1">
                <a:latin typeface="NikoshBAN" panose="02000000000000000000" pitchFamily="2" charset="0"/>
                <a:cs typeface="NikoshBAN" panose="02000000000000000000" pitchFamily="2" charset="0"/>
              </a:rPr>
              <a:t>কামরুল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হাসান</a:t>
            </a:r>
            <a:endParaRPr lang="en-US" sz="2400" dirty="0">
              <a:latin typeface="NikoshBAN" panose="02000000000000000000" pitchFamily="2" charset="0"/>
              <a:cs typeface="NikoshBAN" panose="02000000000000000000" pitchFamily="2" charset="0"/>
            </a:endParaRPr>
          </a:p>
        </p:txBody>
      </p:sp>
      <p:sp>
        <p:nvSpPr>
          <p:cNvPr id="7" name="Oval 6">
            <a:extLst>
              <a:ext uri="{FF2B5EF4-FFF2-40B4-BE49-F238E27FC236}">
                <a16:creationId xmlns:a16="http://schemas.microsoft.com/office/drawing/2014/main" id="{A22D28D3-61BB-4222-A0A6-58B4D1CF6626}"/>
              </a:ext>
            </a:extLst>
          </p:cNvPr>
          <p:cNvSpPr/>
          <p:nvPr/>
        </p:nvSpPr>
        <p:spPr>
          <a:xfrm>
            <a:off x="3385499" y="1003176"/>
            <a:ext cx="727969" cy="648070"/>
          </a:xfrm>
          <a:prstGeom prst="ellipse">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1C26DE36-13B2-4D03-987E-81B9E5594B37}"/>
              </a:ext>
            </a:extLst>
          </p:cNvPr>
          <p:cNvSpPr txBox="1"/>
          <p:nvPr/>
        </p:nvSpPr>
        <p:spPr>
          <a:xfrm flipH="1">
            <a:off x="3485371" y="1123933"/>
            <a:ext cx="553968"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জন্ম</a:t>
            </a:r>
            <a:endParaRPr lang="en-US" sz="24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894389BF-AEBA-49A2-A5BD-4A946B6B2A0C}"/>
              </a:ext>
            </a:extLst>
          </p:cNvPr>
          <p:cNvSpPr txBox="1"/>
          <p:nvPr/>
        </p:nvSpPr>
        <p:spPr>
          <a:xfrm>
            <a:off x="4113468" y="1105807"/>
            <a:ext cx="2636669" cy="461665"/>
          </a:xfrm>
          <a:prstGeom prst="rect">
            <a:avLst/>
          </a:prstGeom>
          <a:solidFill>
            <a:schemeClr val="accent2">
              <a:lumMod val="60000"/>
              <a:lumOff val="40000"/>
            </a:schemeClr>
          </a:solidFill>
          <a:ln w="19050">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১৯২১ খ্রিস্টাব্দে কলকাতায়</a:t>
            </a:r>
            <a:endParaRPr lang="en-US" sz="2400" dirty="0">
              <a:latin typeface="NikoshBAN" panose="02000000000000000000" pitchFamily="2" charset="0"/>
              <a:cs typeface="NikoshBAN" panose="02000000000000000000" pitchFamily="2" charset="0"/>
            </a:endParaRPr>
          </a:p>
        </p:txBody>
      </p:sp>
      <p:sp>
        <p:nvSpPr>
          <p:cNvPr id="11" name="Oval 10">
            <a:extLst>
              <a:ext uri="{FF2B5EF4-FFF2-40B4-BE49-F238E27FC236}">
                <a16:creationId xmlns:a16="http://schemas.microsoft.com/office/drawing/2014/main" id="{2FEB890F-F9C5-4560-945D-559E6B17E96D}"/>
              </a:ext>
            </a:extLst>
          </p:cNvPr>
          <p:cNvSpPr/>
          <p:nvPr/>
        </p:nvSpPr>
        <p:spPr>
          <a:xfrm>
            <a:off x="3783920" y="1978430"/>
            <a:ext cx="727969" cy="648070"/>
          </a:xfrm>
          <a:prstGeom prst="ellipse">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047470-7FD6-4468-94B7-33E7358503C5}"/>
              </a:ext>
            </a:extLst>
          </p:cNvPr>
          <p:cNvSpPr txBox="1"/>
          <p:nvPr/>
        </p:nvSpPr>
        <p:spPr>
          <a:xfrm>
            <a:off x="4511889" y="2081061"/>
            <a:ext cx="4476495" cy="461665"/>
          </a:xfrm>
          <a:prstGeom prst="rect">
            <a:avLst/>
          </a:prstGeom>
          <a:solidFill>
            <a:schemeClr val="accent2">
              <a:lumMod val="60000"/>
              <a:lumOff val="40000"/>
            </a:schemeClr>
          </a:solidFill>
          <a:ln w="19050">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খ্যাতিমান শিল্পী হিসেবে দেশে-বিদেশে পরিচিত</a:t>
            </a:r>
            <a:endParaRPr lang="en-US" sz="24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6B96112E-4794-490B-AB95-C5BDE6B7C012}"/>
              </a:ext>
            </a:extLst>
          </p:cNvPr>
          <p:cNvSpPr txBox="1"/>
          <p:nvPr/>
        </p:nvSpPr>
        <p:spPr>
          <a:xfrm>
            <a:off x="3728170" y="2142616"/>
            <a:ext cx="855877"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পরিচিতি</a:t>
            </a:r>
            <a:endParaRPr lang="en-US" sz="2000" dirty="0">
              <a:latin typeface="NikoshBAN" panose="02000000000000000000" pitchFamily="2" charset="0"/>
              <a:cs typeface="NikoshBAN" panose="02000000000000000000" pitchFamily="2" charset="0"/>
            </a:endParaRPr>
          </a:p>
        </p:txBody>
      </p:sp>
      <p:sp>
        <p:nvSpPr>
          <p:cNvPr id="14" name="Oval 13">
            <a:extLst>
              <a:ext uri="{FF2B5EF4-FFF2-40B4-BE49-F238E27FC236}">
                <a16:creationId xmlns:a16="http://schemas.microsoft.com/office/drawing/2014/main" id="{54F7ED53-A5CD-42EE-960F-B702A98DC534}"/>
              </a:ext>
            </a:extLst>
          </p:cNvPr>
          <p:cNvSpPr/>
          <p:nvPr/>
        </p:nvSpPr>
        <p:spPr>
          <a:xfrm>
            <a:off x="3895548" y="2871591"/>
            <a:ext cx="727969" cy="648070"/>
          </a:xfrm>
          <a:prstGeom prst="ellipse">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FDA1D98-C431-4E80-BF4C-860DFEB60B4D}"/>
              </a:ext>
            </a:extLst>
          </p:cNvPr>
          <p:cNvSpPr txBox="1"/>
          <p:nvPr/>
        </p:nvSpPr>
        <p:spPr>
          <a:xfrm>
            <a:off x="4636841" y="2990980"/>
            <a:ext cx="3788068" cy="461665"/>
          </a:xfrm>
          <a:prstGeom prst="rect">
            <a:avLst/>
          </a:prstGeom>
          <a:solidFill>
            <a:schemeClr val="accent2">
              <a:lumMod val="60000"/>
              <a:lumOff val="40000"/>
            </a:schemeClr>
          </a:solidFill>
          <a:ln w="19050">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ঢাকা আর্ট ইনস্টিটিউটে অধ্যাপনা করেন</a:t>
            </a:r>
            <a:endParaRPr lang="en-US" sz="24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2C9C9350-1544-4F27-9AC7-F15A41FC3F3D}"/>
              </a:ext>
            </a:extLst>
          </p:cNvPr>
          <p:cNvSpPr txBox="1"/>
          <p:nvPr/>
        </p:nvSpPr>
        <p:spPr>
          <a:xfrm>
            <a:off x="3948342" y="2871591"/>
            <a:ext cx="643557" cy="707886"/>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কর্ম-</a:t>
            </a:r>
          </a:p>
          <a:p>
            <a:r>
              <a:rPr lang="bn-BD" sz="2000" dirty="0">
                <a:latin typeface="NikoshBAN" panose="02000000000000000000" pitchFamily="2" charset="0"/>
                <a:cs typeface="NikoshBAN" panose="02000000000000000000" pitchFamily="2" charset="0"/>
              </a:rPr>
              <a:t>জীবন</a:t>
            </a:r>
            <a:endParaRPr lang="en-US" sz="2000" dirty="0">
              <a:latin typeface="NikoshBAN" panose="02000000000000000000" pitchFamily="2" charset="0"/>
              <a:cs typeface="NikoshBAN" panose="02000000000000000000" pitchFamily="2" charset="0"/>
            </a:endParaRPr>
          </a:p>
        </p:txBody>
      </p:sp>
      <p:sp>
        <p:nvSpPr>
          <p:cNvPr id="17" name="Oval 16">
            <a:extLst>
              <a:ext uri="{FF2B5EF4-FFF2-40B4-BE49-F238E27FC236}">
                <a16:creationId xmlns:a16="http://schemas.microsoft.com/office/drawing/2014/main" id="{03CAC4EE-7F22-4305-9925-448CAF5AD56C}"/>
              </a:ext>
            </a:extLst>
          </p:cNvPr>
          <p:cNvSpPr/>
          <p:nvPr/>
        </p:nvSpPr>
        <p:spPr>
          <a:xfrm>
            <a:off x="3728170" y="3816718"/>
            <a:ext cx="908671" cy="707885"/>
          </a:xfrm>
          <a:prstGeom prst="ellipse">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7F80861-6E28-4EEF-957F-4ECA615B19DF}"/>
              </a:ext>
            </a:extLst>
          </p:cNvPr>
          <p:cNvSpPr txBox="1"/>
          <p:nvPr/>
        </p:nvSpPr>
        <p:spPr>
          <a:xfrm>
            <a:off x="4636841" y="3922754"/>
            <a:ext cx="4187563" cy="461665"/>
          </a:xfrm>
          <a:prstGeom prst="rect">
            <a:avLst/>
          </a:prstGeom>
          <a:solidFill>
            <a:schemeClr val="accent2">
              <a:lumMod val="60000"/>
              <a:lumOff val="40000"/>
            </a:schemeClr>
          </a:solidFill>
          <a:ln w="19050">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বাংলাদেশের শিল্প আন্দোলন ও আমার কথা</a:t>
            </a:r>
            <a:endParaRPr lang="en-US" sz="2400"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F26DE4DF-6049-4F7A-AC00-C5BE2EA21D79}"/>
              </a:ext>
            </a:extLst>
          </p:cNvPr>
          <p:cNvSpPr txBox="1"/>
          <p:nvPr/>
        </p:nvSpPr>
        <p:spPr>
          <a:xfrm>
            <a:off x="3728170" y="3915709"/>
            <a:ext cx="995116" cy="646331"/>
          </a:xfrm>
          <a:prstGeom prst="rect">
            <a:avLst/>
          </a:prstGeom>
          <a:noFill/>
        </p:spPr>
        <p:txBody>
          <a:bodyPr wrap="square" rtlCol="0">
            <a:spAutoFit/>
          </a:bodyPr>
          <a:lstStyle/>
          <a:p>
            <a:r>
              <a:rPr lang="bn-BD" b="1" dirty="0">
                <a:latin typeface="NikoshBAN" panose="02000000000000000000" pitchFamily="2" charset="0"/>
                <a:cs typeface="NikoshBAN" panose="02000000000000000000" pitchFamily="2" charset="0"/>
              </a:rPr>
              <a:t>উল্লেখযোগ্য</a:t>
            </a:r>
          </a:p>
          <a:p>
            <a:r>
              <a:rPr lang="bn-BD" b="1" dirty="0">
                <a:latin typeface="NikoshBAN" panose="02000000000000000000" pitchFamily="2" charset="0"/>
                <a:cs typeface="NikoshBAN" panose="02000000000000000000" pitchFamily="2" charset="0"/>
              </a:rPr>
              <a:t> বই</a:t>
            </a:r>
          </a:p>
        </p:txBody>
      </p:sp>
      <p:sp>
        <p:nvSpPr>
          <p:cNvPr id="20" name="Oval 19">
            <a:extLst>
              <a:ext uri="{FF2B5EF4-FFF2-40B4-BE49-F238E27FC236}">
                <a16:creationId xmlns:a16="http://schemas.microsoft.com/office/drawing/2014/main" id="{0D594955-44C7-477F-BD24-84DA50248CE3}"/>
              </a:ext>
            </a:extLst>
          </p:cNvPr>
          <p:cNvSpPr/>
          <p:nvPr/>
        </p:nvSpPr>
        <p:spPr>
          <a:xfrm>
            <a:off x="3501794" y="4707620"/>
            <a:ext cx="727969" cy="648070"/>
          </a:xfrm>
          <a:prstGeom prst="ellipse">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FD9F9DC-6E16-40E2-A73E-93D6E3977584}"/>
              </a:ext>
            </a:extLst>
          </p:cNvPr>
          <p:cNvSpPr txBox="1"/>
          <p:nvPr/>
        </p:nvSpPr>
        <p:spPr>
          <a:xfrm flipH="1">
            <a:off x="3601666" y="4828377"/>
            <a:ext cx="553968"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মৃত্যু</a:t>
            </a:r>
            <a:endParaRPr lang="en-US" sz="2000" dirty="0">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04473B51-BDD0-4D5F-9485-96E13DE28CBF}"/>
              </a:ext>
            </a:extLst>
          </p:cNvPr>
          <p:cNvSpPr txBox="1"/>
          <p:nvPr/>
        </p:nvSpPr>
        <p:spPr>
          <a:xfrm>
            <a:off x="4229764" y="4810251"/>
            <a:ext cx="2259814" cy="461665"/>
          </a:xfrm>
          <a:prstGeom prst="rect">
            <a:avLst/>
          </a:prstGeom>
          <a:solidFill>
            <a:schemeClr val="accent2">
              <a:lumMod val="60000"/>
              <a:lumOff val="40000"/>
            </a:schemeClr>
          </a:solidFill>
          <a:ln w="19050">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১৯৮৮ খ্রিস্টাব্দে ঢাকায়</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5082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arn(inVertic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animBg="1"/>
      <p:bldP spid="12" grpId="0" animBg="1"/>
      <p:bldP spid="13" grpId="0"/>
      <p:bldP spid="14" grpId="0" animBg="1"/>
      <p:bldP spid="15" grpId="0" animBg="1"/>
      <p:bldP spid="16" grpId="0"/>
      <p:bldP spid="17" grpId="0" animBg="1"/>
      <p:bldP spid="18" grpId="0" animBg="1"/>
      <p:bldP spid="19" grpId="0"/>
      <p:bldP spid="20" grpId="0" animBg="1"/>
      <p:bldP spid="2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43D69A-6B42-4637-AFB9-9CD83BA6223D}"/>
              </a:ext>
            </a:extLst>
          </p:cNvPr>
          <p:cNvSpPr txBox="1"/>
          <p:nvPr/>
        </p:nvSpPr>
        <p:spPr>
          <a:xfrm>
            <a:off x="5401102" y="372130"/>
            <a:ext cx="1389797" cy="523220"/>
          </a:xfrm>
          <a:prstGeom prst="rect">
            <a:avLst/>
          </a:prstGeom>
          <a:ln w="12700"/>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800" dirty="0">
                <a:latin typeface="NikoshBAN" pitchFamily="2" charset="0"/>
                <a:cs typeface="NikoshBAN" pitchFamily="2" charset="0"/>
              </a:rPr>
              <a:t>একক কাজ</a:t>
            </a:r>
            <a:endParaRPr lang="en-US" sz="2800" dirty="0">
              <a:latin typeface="NikoshBAN" pitchFamily="2" charset="0"/>
              <a:cs typeface="NikoshBAN" pitchFamily="2" charset="0"/>
            </a:endParaRPr>
          </a:p>
        </p:txBody>
      </p:sp>
      <p:pic>
        <p:nvPicPr>
          <p:cNvPr id="3" name="Picture 2">
            <a:extLst>
              <a:ext uri="{FF2B5EF4-FFF2-40B4-BE49-F238E27FC236}">
                <a16:creationId xmlns:a16="http://schemas.microsoft.com/office/drawing/2014/main" id="{63ADBE56-635E-4742-9827-84A9BA4EFA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1552" y="1188720"/>
            <a:ext cx="7168896" cy="4480560"/>
          </a:xfrm>
          <a:prstGeom prst="rect">
            <a:avLst/>
          </a:prstGeom>
          <a:ln w="28575">
            <a:solidFill>
              <a:schemeClr val="tx1"/>
            </a:solidFill>
          </a:ln>
        </p:spPr>
      </p:pic>
      <p:sp>
        <p:nvSpPr>
          <p:cNvPr id="4" name="TextBox 3">
            <a:extLst>
              <a:ext uri="{FF2B5EF4-FFF2-40B4-BE49-F238E27FC236}">
                <a16:creationId xmlns:a16="http://schemas.microsoft.com/office/drawing/2014/main" id="{38BE70FB-0CA5-4070-ACE5-180D4C858E3B}"/>
              </a:ext>
            </a:extLst>
          </p:cNvPr>
          <p:cNvSpPr txBox="1"/>
          <p:nvPr/>
        </p:nvSpPr>
        <p:spPr>
          <a:xfrm>
            <a:off x="10231184" y="320983"/>
            <a:ext cx="1524000" cy="461665"/>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400" dirty="0">
                <a:latin typeface="NikoshBAN" pitchFamily="2" charset="0"/>
                <a:cs typeface="NikoshBAN" pitchFamily="2" charset="0"/>
              </a:rPr>
              <a:t>সময়-২ মিনিট</a:t>
            </a:r>
            <a:endParaRPr lang="en-US" sz="2400" dirty="0">
              <a:latin typeface="NikoshBAN" pitchFamily="2" charset="0"/>
              <a:cs typeface="NikoshBAN" pitchFamily="2" charset="0"/>
            </a:endParaRPr>
          </a:p>
        </p:txBody>
      </p:sp>
      <p:sp>
        <p:nvSpPr>
          <p:cNvPr id="9" name="TextBox 8">
            <a:extLst>
              <a:ext uri="{FF2B5EF4-FFF2-40B4-BE49-F238E27FC236}">
                <a16:creationId xmlns:a16="http://schemas.microsoft.com/office/drawing/2014/main" id="{23F9220A-B47F-4D37-9CC7-92444569038A}"/>
              </a:ext>
            </a:extLst>
          </p:cNvPr>
          <p:cNvSpPr txBox="1"/>
          <p:nvPr/>
        </p:nvSpPr>
        <p:spPr>
          <a:xfrm>
            <a:off x="3634684" y="5932406"/>
            <a:ext cx="4922633" cy="584775"/>
          </a:xfrm>
          <a:prstGeom prst="rect">
            <a:avLst/>
          </a:prstGeom>
          <a:noFill/>
          <a:ln w="19050">
            <a:solidFill>
              <a:schemeClr val="accent6">
                <a:lumMod val="60000"/>
                <a:lumOff val="40000"/>
              </a:schemeClr>
            </a:solidFill>
          </a:ln>
        </p:spPr>
        <p:txBody>
          <a:bodyPr wrap="square" rtlCol="0">
            <a:spAutoFit/>
          </a:bodyPr>
          <a:lstStyle/>
          <a:p>
            <a:pPr algn="ctr"/>
            <a:r>
              <a:rPr lang="bn-BD" sz="3200" b="1" dirty="0">
                <a:latin typeface="NikoshBAN" pitchFamily="2" charset="0"/>
                <a:cs typeface="NikoshBAN" pitchFamily="2" charset="0"/>
              </a:rPr>
              <a:t>লেখক কামরুল হাসান সম্পর্কে লিখ ।</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210090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24EC42-1FE4-4D6E-BE4B-C984466A0280}"/>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2962461" y="4138366"/>
            <a:ext cx="4222256" cy="2514962"/>
          </a:xfrm>
          <a:prstGeom prst="rect">
            <a:avLst/>
          </a:prstGeom>
          <a:ln w="19050">
            <a:solidFill>
              <a:schemeClr val="tx1"/>
            </a:solidFill>
          </a:ln>
        </p:spPr>
      </p:pic>
      <p:sp>
        <p:nvSpPr>
          <p:cNvPr id="8" name="TextBox 7">
            <a:extLst>
              <a:ext uri="{FF2B5EF4-FFF2-40B4-BE49-F238E27FC236}">
                <a16:creationId xmlns:a16="http://schemas.microsoft.com/office/drawing/2014/main" id="{6B6564DC-F372-437E-901E-DD8F07F28EFE}"/>
              </a:ext>
            </a:extLst>
          </p:cNvPr>
          <p:cNvSpPr txBox="1"/>
          <p:nvPr/>
        </p:nvSpPr>
        <p:spPr>
          <a:xfrm>
            <a:off x="5589310" y="209246"/>
            <a:ext cx="101338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600" dirty="0">
                <a:latin typeface="NikoshBAN" pitchFamily="2" charset="0"/>
                <a:cs typeface="NikoshBAN" pitchFamily="2" charset="0"/>
              </a:rPr>
              <a:t>শব্দা</a:t>
            </a:r>
            <a:r>
              <a:rPr lang="en-US" sz="3600" dirty="0" err="1">
                <a:latin typeface="NikoshBAN" pitchFamily="2" charset="0"/>
                <a:cs typeface="NikoshBAN" pitchFamily="2" charset="0"/>
              </a:rPr>
              <a:t>র্থ</a:t>
            </a:r>
            <a:endParaRPr lang="bn-BD" sz="3600" dirty="0">
              <a:latin typeface="NikoshBAN" pitchFamily="2" charset="0"/>
              <a:cs typeface="NikoshBAN" pitchFamily="2" charset="0"/>
            </a:endParaRPr>
          </a:p>
        </p:txBody>
      </p:sp>
      <p:pic>
        <p:nvPicPr>
          <p:cNvPr id="9" name="Picture 8">
            <a:extLst>
              <a:ext uri="{FF2B5EF4-FFF2-40B4-BE49-F238E27FC236}">
                <a16:creationId xmlns:a16="http://schemas.microsoft.com/office/drawing/2014/main" id="{66A78BB7-366B-4DC3-A353-D3E4243BEBB6}"/>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2962461" y="1111078"/>
            <a:ext cx="4222256" cy="2514962"/>
          </a:xfrm>
          <a:prstGeom prst="rect">
            <a:avLst/>
          </a:prstGeom>
          <a:ln w="19050">
            <a:solidFill>
              <a:schemeClr val="tx1"/>
            </a:solidFill>
          </a:ln>
        </p:spPr>
      </p:pic>
      <p:sp>
        <p:nvSpPr>
          <p:cNvPr id="10" name="TextBox 9">
            <a:extLst>
              <a:ext uri="{FF2B5EF4-FFF2-40B4-BE49-F238E27FC236}">
                <a16:creationId xmlns:a16="http://schemas.microsoft.com/office/drawing/2014/main" id="{44F230D4-2E31-42D9-85CA-C0135271AE87}"/>
              </a:ext>
            </a:extLst>
          </p:cNvPr>
          <p:cNvSpPr txBox="1"/>
          <p:nvPr/>
        </p:nvSpPr>
        <p:spPr>
          <a:xfrm>
            <a:off x="826845" y="2108582"/>
            <a:ext cx="1419206" cy="584775"/>
          </a:xfrm>
          <a:prstGeom prst="rect">
            <a:avLst/>
          </a:prstGeom>
          <a:noFill/>
          <a:ln w="28575">
            <a:solidFill>
              <a:schemeClr val="tx1"/>
            </a:solidFill>
          </a:ln>
        </p:spPr>
        <p:txBody>
          <a:bodyPr wrap="square" rtlCol="0">
            <a:spAutoFit/>
          </a:bodyPr>
          <a:lstStyle/>
          <a:p>
            <a:r>
              <a:rPr lang="bn-BD" sz="3200" dirty="0">
                <a:latin typeface="NikoshBAN" panose="02000000000000000000" pitchFamily="2" charset="0"/>
                <a:cs typeface="NikoshBAN" panose="02000000000000000000" pitchFamily="2" charset="0"/>
              </a:rPr>
              <a:t>লোকশিল্প</a:t>
            </a:r>
            <a:endParaRPr lang="en-US" sz="32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EE9DE20A-A040-46EF-B371-07631A6542DF}"/>
              </a:ext>
            </a:extLst>
          </p:cNvPr>
          <p:cNvSpPr txBox="1"/>
          <p:nvPr/>
        </p:nvSpPr>
        <p:spPr>
          <a:xfrm>
            <a:off x="1161824" y="5135870"/>
            <a:ext cx="749248" cy="584775"/>
          </a:xfrm>
          <a:prstGeom prst="rect">
            <a:avLst/>
          </a:prstGeom>
          <a:noFill/>
          <a:ln w="28575">
            <a:solidFill>
              <a:schemeClr val="tx1"/>
            </a:solidFill>
          </a:ln>
        </p:spPr>
        <p:txBody>
          <a:bodyPr wrap="square" rtlCol="0">
            <a:spAutoFit/>
          </a:bodyPr>
          <a:lstStyle/>
          <a:p>
            <a:r>
              <a:rPr lang="bn-BD" sz="3200" dirty="0">
                <a:latin typeface="NikoshBAN" panose="02000000000000000000" pitchFamily="2" charset="0"/>
                <a:cs typeface="NikoshBAN" panose="02000000000000000000" pitchFamily="2" charset="0"/>
              </a:rPr>
              <a:t>পণ্য</a:t>
            </a:r>
            <a:endParaRPr lang="en-US" sz="32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ABA0B44E-5314-4A62-96B7-9DB0A54ED689}"/>
              </a:ext>
            </a:extLst>
          </p:cNvPr>
          <p:cNvSpPr txBox="1"/>
          <p:nvPr/>
        </p:nvSpPr>
        <p:spPr>
          <a:xfrm>
            <a:off x="7412853" y="1693083"/>
            <a:ext cx="4438835" cy="830997"/>
          </a:xfrm>
          <a:prstGeom prst="rect">
            <a:avLst/>
          </a:prstGeom>
          <a:noFill/>
          <a:ln w="28575">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দেশি জিনিস দিয়ে দেশের মানুষের হাতে তৈরি শিল্পসম্মত দ্রব্য</a:t>
            </a:r>
            <a:endParaRPr lang="en-US" sz="24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30B2F8AC-1829-4BE7-97D9-D0F2BBB4E7B0}"/>
              </a:ext>
            </a:extLst>
          </p:cNvPr>
          <p:cNvSpPr txBox="1"/>
          <p:nvPr/>
        </p:nvSpPr>
        <p:spPr>
          <a:xfrm>
            <a:off x="7412853" y="5197424"/>
            <a:ext cx="2814223" cy="461665"/>
          </a:xfrm>
          <a:prstGeom prst="rect">
            <a:avLst/>
          </a:prstGeom>
          <a:noFill/>
          <a:ln w="28575">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বিক্রি করা যায় এমন জিনিস</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960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5F53C6-FBC1-4356-9E86-001AEA429E42}"/>
              </a:ext>
            </a:extLst>
          </p:cNvPr>
          <p:cNvSpPr txBox="1"/>
          <p:nvPr/>
        </p:nvSpPr>
        <p:spPr>
          <a:xfrm>
            <a:off x="5589310" y="209246"/>
            <a:ext cx="101338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600" dirty="0">
                <a:latin typeface="NikoshBAN" pitchFamily="2" charset="0"/>
                <a:cs typeface="NikoshBAN" pitchFamily="2" charset="0"/>
              </a:rPr>
              <a:t>শব্দা</a:t>
            </a:r>
            <a:r>
              <a:rPr lang="en-US" sz="3600" dirty="0" err="1">
                <a:latin typeface="NikoshBAN" pitchFamily="2" charset="0"/>
                <a:cs typeface="NikoshBAN" pitchFamily="2" charset="0"/>
              </a:rPr>
              <a:t>র্থ</a:t>
            </a:r>
            <a:endParaRPr lang="bn-BD" sz="3600" dirty="0">
              <a:latin typeface="NikoshBAN" pitchFamily="2" charset="0"/>
              <a:cs typeface="NikoshBAN" pitchFamily="2" charset="0"/>
            </a:endParaRPr>
          </a:p>
        </p:txBody>
      </p:sp>
      <p:pic>
        <p:nvPicPr>
          <p:cNvPr id="3" name="Picture 2">
            <a:extLst>
              <a:ext uri="{FF2B5EF4-FFF2-40B4-BE49-F238E27FC236}">
                <a16:creationId xmlns:a16="http://schemas.microsoft.com/office/drawing/2014/main" id="{305D4CBD-B3EB-482C-B139-19931B1D9C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78264" y="4088434"/>
            <a:ext cx="3809723" cy="2560320"/>
          </a:xfrm>
          <a:prstGeom prst="rect">
            <a:avLst/>
          </a:prstGeom>
          <a:ln w="28575">
            <a:solidFill>
              <a:schemeClr val="tx1"/>
            </a:solidFill>
          </a:ln>
        </p:spPr>
      </p:pic>
      <p:pic>
        <p:nvPicPr>
          <p:cNvPr id="5" name="Picture 4">
            <a:extLst>
              <a:ext uri="{FF2B5EF4-FFF2-40B4-BE49-F238E27FC236}">
                <a16:creationId xmlns:a16="http://schemas.microsoft.com/office/drawing/2014/main" id="{CD3D2368-E781-47D0-A368-6A2CE74CCE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78264" y="1075973"/>
            <a:ext cx="3809723" cy="2560320"/>
          </a:xfrm>
          <a:prstGeom prst="rect">
            <a:avLst/>
          </a:prstGeom>
          <a:ln w="28575">
            <a:solidFill>
              <a:schemeClr val="tx1"/>
            </a:solidFill>
          </a:ln>
        </p:spPr>
      </p:pic>
      <p:sp>
        <p:nvSpPr>
          <p:cNvPr id="7" name="TextBox 6">
            <a:extLst>
              <a:ext uri="{FF2B5EF4-FFF2-40B4-BE49-F238E27FC236}">
                <a16:creationId xmlns:a16="http://schemas.microsoft.com/office/drawing/2014/main" id="{EEDE4733-8992-42C0-BCC6-211FEAD7D66B}"/>
              </a:ext>
            </a:extLst>
          </p:cNvPr>
          <p:cNvSpPr txBox="1"/>
          <p:nvPr/>
        </p:nvSpPr>
        <p:spPr>
          <a:xfrm>
            <a:off x="1208585" y="1993173"/>
            <a:ext cx="1410328" cy="584775"/>
          </a:xfrm>
          <a:prstGeom prst="rect">
            <a:avLst/>
          </a:prstGeom>
          <a:noFill/>
          <a:ln w="28575">
            <a:solidFill>
              <a:schemeClr val="tx1"/>
            </a:solidFill>
          </a:ln>
        </p:spPr>
        <p:txBody>
          <a:bodyPr wrap="square" rtlCol="0">
            <a:spAutoFit/>
          </a:bodyPr>
          <a:lstStyle/>
          <a:p>
            <a:r>
              <a:rPr lang="en-US" sz="3200" dirty="0" err="1">
                <a:latin typeface="NikoshBAN" panose="02000000000000000000" pitchFamily="2" charset="0"/>
                <a:cs typeface="NikoshBAN" panose="02000000000000000000" pitchFamily="2" charset="0"/>
              </a:rPr>
              <a:t>জীবনকথা</a:t>
            </a:r>
            <a:endParaRPr lang="en-US" sz="32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9DFB6F2E-89EF-45AD-86DE-43137A545C9D}"/>
              </a:ext>
            </a:extLst>
          </p:cNvPr>
          <p:cNvSpPr txBox="1"/>
          <p:nvPr/>
        </p:nvSpPr>
        <p:spPr>
          <a:xfrm>
            <a:off x="8835019" y="1993173"/>
            <a:ext cx="2148396" cy="584775"/>
          </a:xfrm>
          <a:prstGeom prst="rect">
            <a:avLst/>
          </a:prstGeom>
          <a:noFill/>
          <a:ln w="28575">
            <a:solidFill>
              <a:schemeClr val="tx1"/>
            </a:solidFill>
          </a:ln>
        </p:spPr>
        <p:txBody>
          <a:bodyPr wrap="square" rtlCol="0">
            <a:spAutoFit/>
          </a:bodyPr>
          <a:lstStyle/>
          <a:p>
            <a:r>
              <a:rPr lang="en-US" sz="3200" dirty="0" err="1">
                <a:latin typeface="NikoshBAN" panose="02000000000000000000" pitchFamily="2" charset="0"/>
                <a:cs typeface="NikoshBAN" panose="02000000000000000000" pitchFamily="2" charset="0"/>
              </a:rPr>
              <a:t>জীবনের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কাহিনী</a:t>
            </a:r>
            <a:endParaRPr lang="en-US" sz="32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34441FCD-84AB-4AA1-8D7E-3E7A9E57F8C8}"/>
              </a:ext>
            </a:extLst>
          </p:cNvPr>
          <p:cNvSpPr txBox="1"/>
          <p:nvPr/>
        </p:nvSpPr>
        <p:spPr>
          <a:xfrm>
            <a:off x="1399455" y="4879896"/>
            <a:ext cx="1028588" cy="584775"/>
          </a:xfrm>
          <a:prstGeom prst="rect">
            <a:avLst/>
          </a:prstGeom>
          <a:noFill/>
          <a:ln w="28575">
            <a:solidFill>
              <a:schemeClr val="tx1"/>
            </a:solidFill>
          </a:ln>
        </p:spPr>
        <p:txBody>
          <a:bodyPr wrap="square" rtlCol="0">
            <a:spAutoFit/>
          </a:bodyPr>
          <a:lstStyle/>
          <a:p>
            <a:r>
              <a:rPr lang="bn-BD" sz="3200" dirty="0">
                <a:latin typeface="NikoshBAN" panose="02000000000000000000" pitchFamily="2" charset="0"/>
                <a:cs typeface="NikoshBAN" panose="02000000000000000000" pitchFamily="2" charset="0"/>
              </a:rPr>
              <a:t>দক্ষতা</a:t>
            </a:r>
            <a:endParaRPr lang="en-US" sz="32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FB4CF239-0BF1-4C4C-84F7-B373E2829C81}"/>
              </a:ext>
            </a:extLst>
          </p:cNvPr>
          <p:cNvSpPr txBox="1"/>
          <p:nvPr/>
        </p:nvSpPr>
        <p:spPr>
          <a:xfrm>
            <a:off x="9596761" y="4879896"/>
            <a:ext cx="1195784" cy="584775"/>
          </a:xfrm>
          <a:prstGeom prst="rect">
            <a:avLst/>
          </a:prstGeom>
          <a:noFill/>
          <a:ln w="28575">
            <a:solidFill>
              <a:schemeClr val="tx1"/>
            </a:solidFill>
          </a:ln>
        </p:spPr>
        <p:txBody>
          <a:bodyPr wrap="square" rtlCol="0">
            <a:spAutoFit/>
          </a:bodyPr>
          <a:lstStyle/>
          <a:p>
            <a:r>
              <a:rPr lang="bn-BD" sz="3200" dirty="0">
                <a:latin typeface="NikoshBAN" panose="02000000000000000000" pitchFamily="2" charset="0"/>
                <a:cs typeface="NikoshBAN" panose="02000000000000000000" pitchFamily="2" charset="0"/>
              </a:rPr>
              <a:t>নিপুণতা</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9199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752</Words>
  <Application>Microsoft Office PowerPoint</Application>
  <PresentationFormat>Widescreen</PresentationFormat>
  <Paragraphs>115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Jannatul Ferdous Maliha</dc:creator>
  <cp:lastModifiedBy>Jannatul Ferdous Maliha</cp:lastModifiedBy>
  <cp:revision>81</cp:revision>
  <dcterms:created xsi:type="dcterms:W3CDTF">2021-01-07T12:48:22Z</dcterms:created>
  <dcterms:modified xsi:type="dcterms:W3CDTF">2021-01-15T05:55:25Z</dcterms:modified>
</cp:coreProperties>
</file>