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3" r:id="rId4"/>
    <p:sldId id="260" r:id="rId5"/>
    <p:sldId id="261" r:id="rId6"/>
    <p:sldId id="262" r:id="rId7"/>
    <p:sldId id="285" r:id="rId8"/>
    <p:sldId id="284" r:id="rId9"/>
    <p:sldId id="274" r:id="rId10"/>
    <p:sldId id="282" r:id="rId11"/>
    <p:sldId id="280" r:id="rId12"/>
    <p:sldId id="281" r:id="rId13"/>
    <p:sldId id="263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E32"/>
    <a:srgbClr val="EE96E8"/>
    <a:srgbClr val="A11F22"/>
    <a:srgbClr val="FF66FF"/>
    <a:srgbClr val="FFEFBD"/>
    <a:srgbClr val="FA1F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9B2B8-7ADA-4241-8EEA-F88CBA68B8FC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A1A3339-5B94-4152-A53C-C3A89C5B2350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</a:rPr>
            <a:t>রক্তের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কণিকা</a:t>
          </a:r>
          <a:endParaRPr lang="en-US" dirty="0">
            <a:solidFill>
              <a:srgbClr val="7030A0"/>
            </a:solidFill>
          </a:endParaRPr>
        </a:p>
      </dgm:t>
    </dgm:pt>
    <dgm:pt modelId="{632A3CF3-50B9-4F21-947A-6F929A38ED4C}" type="parTrans" cxnId="{EF9E0470-2346-4BD3-8A97-2469BBBE82AD}">
      <dgm:prSet/>
      <dgm:spPr/>
      <dgm:t>
        <a:bodyPr/>
        <a:lstStyle/>
        <a:p>
          <a:endParaRPr lang="en-US"/>
        </a:p>
      </dgm:t>
    </dgm:pt>
    <dgm:pt modelId="{31ABE9CE-533E-48DF-B0E4-5E8D1B0F34E8}" type="sibTrans" cxnId="{EF9E0470-2346-4BD3-8A97-2469BBBE82AD}">
      <dgm:prSet/>
      <dgm:spPr/>
      <dgm:t>
        <a:bodyPr/>
        <a:lstStyle/>
        <a:p>
          <a:endParaRPr lang="en-US"/>
        </a:p>
      </dgm:t>
    </dgm:pt>
    <dgm:pt modelId="{4FA6DD20-D8F6-4DA0-BEAC-C294C6E23C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শ্বেত</a:t>
          </a:r>
          <a:r>
            <a:rPr lang="en-US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রক্তকণিকা</a:t>
          </a:r>
          <a:endParaRPr lang="en-US" dirty="0">
            <a:solidFill>
              <a:srgbClr val="7030A0"/>
            </a:solidFill>
          </a:endParaRPr>
        </a:p>
      </dgm:t>
    </dgm:pt>
    <dgm:pt modelId="{CD2C1D9A-EEF3-4A4B-B341-58DEC913060D}" type="parTrans" cxnId="{AC18AA8B-ED35-4CB7-A7DD-2C617CC8A7EF}">
      <dgm:prSet/>
      <dgm:spPr/>
      <dgm:t>
        <a:bodyPr/>
        <a:lstStyle/>
        <a:p>
          <a:endParaRPr lang="en-US"/>
        </a:p>
      </dgm:t>
    </dgm:pt>
    <dgm:pt modelId="{464C6497-4E0E-41E4-BF20-52771AAECC53}" type="sibTrans" cxnId="{AC18AA8B-ED35-4CB7-A7DD-2C617CC8A7EF}">
      <dgm:prSet/>
      <dgm:spPr/>
      <dgm:t>
        <a:bodyPr/>
        <a:lstStyle/>
        <a:p>
          <a:endParaRPr lang="en-US"/>
        </a:p>
      </dgm:t>
    </dgm:pt>
    <dgm:pt modelId="{2F442E1A-F73F-4D9D-9018-D34223351CA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b="0" i="0" dirty="0" err="1" smtClean="0">
              <a:effectLst/>
              <a:latin typeface="NikoshBAN" panose="02000000000000000000" pitchFamily="2" charset="0"/>
              <a:cs typeface="NikoshBAN" panose="02000000000000000000" pitchFamily="2" charset="0"/>
            </a:rPr>
            <a:t>লোহিত</a:t>
          </a:r>
          <a:r>
            <a:rPr lang="en-US" b="0" i="0" dirty="0" smtClean="0">
              <a:effectLst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0" i="0" dirty="0" err="1" smtClean="0">
              <a:effectLst/>
              <a:latin typeface="NikoshBAN" panose="02000000000000000000" pitchFamily="2" charset="0"/>
              <a:cs typeface="NikoshBAN" panose="02000000000000000000" pitchFamily="2" charset="0"/>
            </a:rPr>
            <a:t>রক্ত</a:t>
          </a:r>
          <a:r>
            <a:rPr lang="as-IN" b="0" i="0" dirty="0" smtClean="0">
              <a:effectLst/>
              <a:latin typeface="NikoshBAN" panose="02000000000000000000" pitchFamily="2" charset="0"/>
              <a:cs typeface="NikoshBAN" panose="02000000000000000000" pitchFamily="2" charset="0"/>
            </a:rPr>
            <a:t>কণিকা</a:t>
          </a:r>
          <a:endParaRPr lang="en-US" dirty="0"/>
        </a:p>
      </dgm:t>
    </dgm:pt>
    <dgm:pt modelId="{7C10BE57-C68E-4F6B-9CFA-A38E5F95D5B3}" type="sibTrans" cxnId="{BA4AD648-37D2-415A-99DF-FADE69F84963}">
      <dgm:prSet/>
      <dgm:spPr/>
      <dgm:t>
        <a:bodyPr/>
        <a:lstStyle/>
        <a:p>
          <a:endParaRPr lang="en-US"/>
        </a:p>
      </dgm:t>
    </dgm:pt>
    <dgm:pt modelId="{707D6419-3149-40F2-B621-0B1A337B77E4}" type="parTrans" cxnId="{BA4AD648-37D2-415A-99DF-FADE69F84963}">
      <dgm:prSet/>
      <dgm:spPr/>
      <dgm:t>
        <a:bodyPr/>
        <a:lstStyle/>
        <a:p>
          <a:endParaRPr lang="en-US"/>
        </a:p>
      </dgm:t>
    </dgm:pt>
    <dgm:pt modelId="{8AEEB99D-BDD0-47ED-94CF-89EA9959D58C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 sz="3600" smtClean="0"/>
            <a:t>অণুচক্রিকা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D29920-6C40-41B8-AF6E-56E3D1F580FB}" type="sibTrans" cxnId="{61477093-9C76-492B-B33C-B58D4E5A3A1B}">
      <dgm:prSet/>
      <dgm:spPr/>
      <dgm:t>
        <a:bodyPr/>
        <a:lstStyle/>
        <a:p>
          <a:endParaRPr lang="en-US"/>
        </a:p>
      </dgm:t>
    </dgm:pt>
    <dgm:pt modelId="{15D54F66-8DA3-44AB-905C-2402FCAA3FDB}" type="parTrans" cxnId="{61477093-9C76-492B-B33C-B58D4E5A3A1B}">
      <dgm:prSet/>
      <dgm:spPr/>
      <dgm:t>
        <a:bodyPr/>
        <a:lstStyle/>
        <a:p>
          <a:endParaRPr lang="en-US"/>
        </a:p>
      </dgm:t>
    </dgm:pt>
    <dgm:pt modelId="{BA7B3277-7318-4ED2-B405-08D62E2ECC6B}">
      <dgm:prSet/>
      <dgm:spPr/>
      <dgm:t>
        <a:bodyPr/>
        <a:lstStyle/>
        <a:p>
          <a:endParaRPr lang="en-US"/>
        </a:p>
      </dgm:t>
    </dgm:pt>
    <dgm:pt modelId="{66FA913B-D293-46A5-B343-C15911F4A195}" type="parTrans" cxnId="{9C0C8479-E1B0-4A26-9CF5-E206D705D8DE}">
      <dgm:prSet/>
      <dgm:spPr/>
      <dgm:t>
        <a:bodyPr/>
        <a:lstStyle/>
        <a:p>
          <a:endParaRPr lang="en-US"/>
        </a:p>
      </dgm:t>
    </dgm:pt>
    <dgm:pt modelId="{A1AC54AB-28FA-4FD0-91CA-FE591434811C}" type="sibTrans" cxnId="{9C0C8479-E1B0-4A26-9CF5-E206D705D8DE}">
      <dgm:prSet/>
      <dgm:spPr/>
      <dgm:t>
        <a:bodyPr/>
        <a:lstStyle/>
        <a:p>
          <a:endParaRPr lang="en-US"/>
        </a:p>
      </dgm:t>
    </dgm:pt>
    <dgm:pt modelId="{D9BC8E24-0CEF-4843-BF94-FED4E781A7FA}" type="pres">
      <dgm:prSet presAssocID="{4C59B2B8-7ADA-4241-8EEA-F88CBA68B8F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A68523-4450-445B-8FF7-238122FD9058}" type="pres">
      <dgm:prSet presAssocID="{0A1A3339-5B94-4152-A53C-C3A89C5B2350}" presName="centerShape" presStyleLbl="node0" presStyleIdx="0" presStyleCnt="1" custLinFactNeighborX="-1996" custLinFactNeighborY="-6653"/>
      <dgm:spPr/>
      <dgm:t>
        <a:bodyPr/>
        <a:lstStyle/>
        <a:p>
          <a:endParaRPr lang="en-US"/>
        </a:p>
      </dgm:t>
    </dgm:pt>
    <dgm:pt modelId="{21EBE0CD-8D7E-4025-A455-0E74B5769FBD}" type="pres">
      <dgm:prSet presAssocID="{707D6419-3149-40F2-B621-0B1A337B77E4}" presName="Name9" presStyleLbl="parChTrans1D2" presStyleIdx="0" presStyleCnt="3"/>
      <dgm:spPr/>
      <dgm:t>
        <a:bodyPr/>
        <a:lstStyle/>
        <a:p>
          <a:endParaRPr lang="en-US"/>
        </a:p>
      </dgm:t>
    </dgm:pt>
    <dgm:pt modelId="{29CD5331-144D-488D-B8D5-2875743EA3A6}" type="pres">
      <dgm:prSet presAssocID="{707D6419-3149-40F2-B621-0B1A337B77E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79E4229-0F69-46D7-AFF8-40B0A40A3BFC}" type="pres">
      <dgm:prSet presAssocID="{2F442E1A-F73F-4D9D-9018-D34223351CA4}" presName="node" presStyleLbl="node1" presStyleIdx="0" presStyleCnt="3" custRadScaleRad="104241" custRadScaleInc="-2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DCDDC-6E56-4764-8A36-C6766519660D}" type="pres">
      <dgm:prSet presAssocID="{15D54F66-8DA3-44AB-905C-2402FCAA3FDB}" presName="Name9" presStyleLbl="parChTrans1D2" presStyleIdx="1" presStyleCnt="3"/>
      <dgm:spPr/>
      <dgm:t>
        <a:bodyPr/>
        <a:lstStyle/>
        <a:p>
          <a:endParaRPr lang="en-US"/>
        </a:p>
      </dgm:t>
    </dgm:pt>
    <dgm:pt modelId="{29EBB89F-141D-49BA-AE29-86E5C9388CD6}" type="pres">
      <dgm:prSet presAssocID="{15D54F66-8DA3-44AB-905C-2402FCAA3FD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80250DF-50D4-43A8-82F0-3A7F386357B8}" type="pres">
      <dgm:prSet presAssocID="{8AEEB99D-BDD0-47ED-94CF-89EA9959D58C}" presName="node" presStyleLbl="node1" presStyleIdx="1" presStyleCnt="3" custScaleX="176105" custScaleY="105495" custRadScaleRad="97455" custRadScaleInc="-74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2B71A-0CAD-41DC-AE4E-9C5ADED72A9D}" type="pres">
      <dgm:prSet presAssocID="{CD2C1D9A-EEF3-4A4B-B341-58DEC913060D}" presName="Name9" presStyleLbl="parChTrans1D2" presStyleIdx="2" presStyleCnt="3"/>
      <dgm:spPr/>
      <dgm:t>
        <a:bodyPr/>
        <a:lstStyle/>
        <a:p>
          <a:endParaRPr lang="en-US"/>
        </a:p>
      </dgm:t>
    </dgm:pt>
    <dgm:pt modelId="{6010C990-1B03-4112-85CA-C6A44C0DE8B6}" type="pres">
      <dgm:prSet presAssocID="{CD2C1D9A-EEF3-4A4B-B341-58DEC913060D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6296A14-7BD4-40BA-B6D0-436639F93757}" type="pres">
      <dgm:prSet presAssocID="{4FA6DD20-D8F6-4DA0-BEAC-C294C6E23C21}" presName="node" presStyleLbl="node1" presStyleIdx="2" presStyleCnt="3" custRadScaleRad="86410" custRadScaleInc="7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4AD648-37D2-415A-99DF-FADE69F84963}" srcId="{0A1A3339-5B94-4152-A53C-C3A89C5B2350}" destId="{2F442E1A-F73F-4D9D-9018-D34223351CA4}" srcOrd="0" destOrd="0" parTransId="{707D6419-3149-40F2-B621-0B1A337B77E4}" sibTransId="{7C10BE57-C68E-4F6B-9CFA-A38E5F95D5B3}"/>
    <dgm:cxn modelId="{C04751FE-0C11-4F19-AB54-2D97F0DB6BB7}" type="presOf" srcId="{4C59B2B8-7ADA-4241-8EEA-F88CBA68B8FC}" destId="{D9BC8E24-0CEF-4843-BF94-FED4E781A7FA}" srcOrd="0" destOrd="0" presId="urn:microsoft.com/office/officeart/2005/8/layout/radial1"/>
    <dgm:cxn modelId="{E3217BFE-0B78-446B-9687-C6597E5B3F2D}" type="presOf" srcId="{707D6419-3149-40F2-B621-0B1A337B77E4}" destId="{21EBE0CD-8D7E-4025-A455-0E74B5769FBD}" srcOrd="0" destOrd="0" presId="urn:microsoft.com/office/officeart/2005/8/layout/radial1"/>
    <dgm:cxn modelId="{9C0C8479-E1B0-4A26-9CF5-E206D705D8DE}" srcId="{4C59B2B8-7ADA-4241-8EEA-F88CBA68B8FC}" destId="{BA7B3277-7318-4ED2-B405-08D62E2ECC6B}" srcOrd="1" destOrd="0" parTransId="{66FA913B-D293-46A5-B343-C15911F4A195}" sibTransId="{A1AC54AB-28FA-4FD0-91CA-FE591434811C}"/>
    <dgm:cxn modelId="{4EC439CA-D8E5-46BB-AE5E-C9F562C2D629}" type="presOf" srcId="{4FA6DD20-D8F6-4DA0-BEAC-C294C6E23C21}" destId="{86296A14-7BD4-40BA-B6D0-436639F93757}" srcOrd="0" destOrd="0" presId="urn:microsoft.com/office/officeart/2005/8/layout/radial1"/>
    <dgm:cxn modelId="{FA8E6B88-0E61-44FD-BE8E-A536909CEE7D}" type="presOf" srcId="{8AEEB99D-BDD0-47ED-94CF-89EA9959D58C}" destId="{480250DF-50D4-43A8-82F0-3A7F386357B8}" srcOrd="0" destOrd="0" presId="urn:microsoft.com/office/officeart/2005/8/layout/radial1"/>
    <dgm:cxn modelId="{C36BD320-8B9F-410A-A61B-E7A77287387A}" type="presOf" srcId="{CD2C1D9A-EEF3-4A4B-B341-58DEC913060D}" destId="{05C2B71A-0CAD-41DC-AE4E-9C5ADED72A9D}" srcOrd="0" destOrd="0" presId="urn:microsoft.com/office/officeart/2005/8/layout/radial1"/>
    <dgm:cxn modelId="{EF9E0470-2346-4BD3-8A97-2469BBBE82AD}" srcId="{4C59B2B8-7ADA-4241-8EEA-F88CBA68B8FC}" destId="{0A1A3339-5B94-4152-A53C-C3A89C5B2350}" srcOrd="0" destOrd="0" parTransId="{632A3CF3-50B9-4F21-947A-6F929A38ED4C}" sibTransId="{31ABE9CE-533E-48DF-B0E4-5E8D1B0F34E8}"/>
    <dgm:cxn modelId="{6C666802-25B1-44D9-A4ED-06C550B4A970}" type="presOf" srcId="{2F442E1A-F73F-4D9D-9018-D34223351CA4}" destId="{079E4229-0F69-46D7-AFF8-40B0A40A3BFC}" srcOrd="0" destOrd="0" presId="urn:microsoft.com/office/officeart/2005/8/layout/radial1"/>
    <dgm:cxn modelId="{3E5387F2-F80E-4343-838A-45987B3940B2}" type="presOf" srcId="{CD2C1D9A-EEF3-4A4B-B341-58DEC913060D}" destId="{6010C990-1B03-4112-85CA-C6A44C0DE8B6}" srcOrd="1" destOrd="0" presId="urn:microsoft.com/office/officeart/2005/8/layout/radial1"/>
    <dgm:cxn modelId="{D1527F26-DF0B-45B8-B515-83F7C32E1011}" type="presOf" srcId="{0A1A3339-5B94-4152-A53C-C3A89C5B2350}" destId="{52A68523-4450-445B-8FF7-238122FD9058}" srcOrd="0" destOrd="0" presId="urn:microsoft.com/office/officeart/2005/8/layout/radial1"/>
    <dgm:cxn modelId="{B915364E-AD95-4549-9613-DDC0E38FAF02}" type="presOf" srcId="{707D6419-3149-40F2-B621-0B1A337B77E4}" destId="{29CD5331-144D-488D-B8D5-2875743EA3A6}" srcOrd="1" destOrd="0" presId="urn:microsoft.com/office/officeart/2005/8/layout/radial1"/>
    <dgm:cxn modelId="{AC18AA8B-ED35-4CB7-A7DD-2C617CC8A7EF}" srcId="{0A1A3339-5B94-4152-A53C-C3A89C5B2350}" destId="{4FA6DD20-D8F6-4DA0-BEAC-C294C6E23C21}" srcOrd="2" destOrd="0" parTransId="{CD2C1D9A-EEF3-4A4B-B341-58DEC913060D}" sibTransId="{464C6497-4E0E-41E4-BF20-52771AAECC53}"/>
    <dgm:cxn modelId="{3F848CD0-31DF-4EAF-9699-4D80B95B0D65}" type="presOf" srcId="{15D54F66-8DA3-44AB-905C-2402FCAA3FDB}" destId="{CABDCDDC-6E56-4764-8A36-C6766519660D}" srcOrd="0" destOrd="0" presId="urn:microsoft.com/office/officeart/2005/8/layout/radial1"/>
    <dgm:cxn modelId="{B68206B1-35B3-4325-81B6-DF6E8813CF27}" type="presOf" srcId="{15D54F66-8DA3-44AB-905C-2402FCAA3FDB}" destId="{29EBB89F-141D-49BA-AE29-86E5C9388CD6}" srcOrd="1" destOrd="0" presId="urn:microsoft.com/office/officeart/2005/8/layout/radial1"/>
    <dgm:cxn modelId="{61477093-9C76-492B-B33C-B58D4E5A3A1B}" srcId="{0A1A3339-5B94-4152-A53C-C3A89C5B2350}" destId="{8AEEB99D-BDD0-47ED-94CF-89EA9959D58C}" srcOrd="1" destOrd="0" parTransId="{15D54F66-8DA3-44AB-905C-2402FCAA3FDB}" sibTransId="{B2D29920-6C40-41B8-AF6E-56E3D1F580FB}"/>
    <dgm:cxn modelId="{B539AC3E-6499-4F42-B3FA-D10D2A7577A4}" type="presParOf" srcId="{D9BC8E24-0CEF-4843-BF94-FED4E781A7FA}" destId="{52A68523-4450-445B-8FF7-238122FD9058}" srcOrd="0" destOrd="0" presId="urn:microsoft.com/office/officeart/2005/8/layout/radial1"/>
    <dgm:cxn modelId="{79F79A4D-F69D-454B-B7D8-44345985BBC8}" type="presParOf" srcId="{D9BC8E24-0CEF-4843-BF94-FED4E781A7FA}" destId="{21EBE0CD-8D7E-4025-A455-0E74B5769FBD}" srcOrd="1" destOrd="0" presId="urn:microsoft.com/office/officeart/2005/8/layout/radial1"/>
    <dgm:cxn modelId="{B7304896-C588-4D36-A1BF-276E09CB47EB}" type="presParOf" srcId="{21EBE0CD-8D7E-4025-A455-0E74B5769FBD}" destId="{29CD5331-144D-488D-B8D5-2875743EA3A6}" srcOrd="0" destOrd="0" presId="urn:microsoft.com/office/officeart/2005/8/layout/radial1"/>
    <dgm:cxn modelId="{480D5AD5-40A3-4322-A68E-9AFA0428FB95}" type="presParOf" srcId="{D9BC8E24-0CEF-4843-BF94-FED4E781A7FA}" destId="{079E4229-0F69-46D7-AFF8-40B0A40A3BFC}" srcOrd="2" destOrd="0" presId="urn:microsoft.com/office/officeart/2005/8/layout/radial1"/>
    <dgm:cxn modelId="{7C0F9954-780B-4E12-B7CA-E622B76FE2E2}" type="presParOf" srcId="{D9BC8E24-0CEF-4843-BF94-FED4E781A7FA}" destId="{CABDCDDC-6E56-4764-8A36-C6766519660D}" srcOrd="3" destOrd="0" presId="urn:microsoft.com/office/officeart/2005/8/layout/radial1"/>
    <dgm:cxn modelId="{C64E6473-CF9A-4155-952D-AB66744E5320}" type="presParOf" srcId="{CABDCDDC-6E56-4764-8A36-C6766519660D}" destId="{29EBB89F-141D-49BA-AE29-86E5C9388CD6}" srcOrd="0" destOrd="0" presId="urn:microsoft.com/office/officeart/2005/8/layout/radial1"/>
    <dgm:cxn modelId="{B8A1E4DE-DB4A-4BDE-828D-E84582289919}" type="presParOf" srcId="{D9BC8E24-0CEF-4843-BF94-FED4E781A7FA}" destId="{480250DF-50D4-43A8-82F0-3A7F386357B8}" srcOrd="4" destOrd="0" presId="urn:microsoft.com/office/officeart/2005/8/layout/radial1"/>
    <dgm:cxn modelId="{56B7CD7E-AD59-4FA4-BBB1-3B15D3DD2DE9}" type="presParOf" srcId="{D9BC8E24-0CEF-4843-BF94-FED4E781A7FA}" destId="{05C2B71A-0CAD-41DC-AE4E-9C5ADED72A9D}" srcOrd="5" destOrd="0" presId="urn:microsoft.com/office/officeart/2005/8/layout/radial1"/>
    <dgm:cxn modelId="{45D60DB2-111C-468A-9D7E-E9835AD277C5}" type="presParOf" srcId="{05C2B71A-0CAD-41DC-AE4E-9C5ADED72A9D}" destId="{6010C990-1B03-4112-85CA-C6A44C0DE8B6}" srcOrd="0" destOrd="0" presId="urn:microsoft.com/office/officeart/2005/8/layout/radial1"/>
    <dgm:cxn modelId="{98406875-76A1-4A0B-8ABA-4967A60ADC98}" type="presParOf" srcId="{D9BC8E24-0CEF-4843-BF94-FED4E781A7FA}" destId="{86296A14-7BD4-40BA-B6D0-436639F93757}" srcOrd="6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624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647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913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741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6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873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878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67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467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693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649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09BD-5512-4BFF-AC5D-DB9EC6A27262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467AD-9D53-4767-8A2A-C4D4EDC00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09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24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4485" y="2211584"/>
            <a:ext cx="8075052" cy="37702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ln w="5715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dirty="0">
              <a:ln w="57150">
                <a:solidFill>
                  <a:schemeClr val="bg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0456" y="854148"/>
            <a:ext cx="93154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>
                <a:ln w="5715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>
                <a:ln w="5715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n w="5715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9600" dirty="0">
                <a:ln w="5715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n w="5715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>
                <a:ln w="57150">
                  <a:noFill/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n w="57150"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1346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028" y="3389587"/>
            <a:ext cx="109885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হিমোগ্লোবিন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রঞ্জক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হিমোগ্লোবিনের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দেহকোষে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পৌঁছায়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উভঅবতল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পৃষ্টে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চাকতির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নিওক্লিয়াস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যকৃত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অস্থিমজ্জায়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7534678" y="1383481"/>
            <a:ext cx="31021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as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1642" b="38780"/>
          <a:stretch/>
        </p:blipFill>
        <p:spPr>
          <a:xfrm>
            <a:off x="3261353" y="191959"/>
            <a:ext cx="3255358" cy="30909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383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347" y="3857918"/>
            <a:ext cx="115323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কিছুটা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অনিয়মিত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নিওক্লিয়াস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প্লীহা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অস্থিমজ্জায়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রোগ-জীবাণু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সেগুলোকে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প্রহরীর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সৈনিকের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939178" y="1887880"/>
            <a:ext cx="28920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শ্বেত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465"/>
          <a:stretch/>
        </p:blipFill>
        <p:spPr>
          <a:xfrm>
            <a:off x="2790495" y="748457"/>
            <a:ext cx="5012391" cy="30482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567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1909" y="3964946"/>
            <a:ext cx="111230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অণুচক্রিকা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কণিকার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নিওক্লিয়াস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গুচ্ছকার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অস্থিমজ্জায়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রক্তপাত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ঘটলে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অণুচক্রিকা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বাঁধতে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প্লেটলেটও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8346987" y="1671923"/>
            <a:ext cx="23615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অণুচক্রিকা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643" y="838819"/>
            <a:ext cx="4653924" cy="25895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45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9737" y="3108900"/>
            <a:ext cx="6431986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3840049" y="1283595"/>
            <a:ext cx="3771363" cy="762000"/>
          </a:xfrm>
          <a:prstGeom prst="wedgeRectCallout">
            <a:avLst>
              <a:gd name="adj1" fmla="val -45090"/>
              <a:gd name="adj2" fmla="val -1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9736" y="4460028"/>
            <a:ext cx="6838979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64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3231" y="666097"/>
            <a:ext cx="4043389" cy="117627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73730" y="5339555"/>
            <a:ext cx="5096828" cy="62013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চিত্রটির নাম এবং কাজ লিখ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0341" y="4536091"/>
            <a:ext cx="2141055" cy="65027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‘ক’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45104" y="4533574"/>
            <a:ext cx="2154079" cy="599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‘খ’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21442" y="5339554"/>
            <a:ext cx="5106152" cy="62013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A11F22"/>
                </a:solidFill>
                <a:latin typeface="NikoshBAN" pitchFamily="2" charset="0"/>
                <a:cs typeface="NikoshBAN" pitchFamily="2" charset="0"/>
              </a:rPr>
              <a:t>চিত্রটির নাম এবং কাজ লিখ</a:t>
            </a:r>
            <a:r>
              <a:rPr lang="en-US" sz="4400" dirty="0" smtClean="0">
                <a:solidFill>
                  <a:srgbClr val="A11F2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700" y="2376266"/>
            <a:ext cx="1952335" cy="1846395"/>
          </a:xfrm>
          <a:prstGeom prst="rect">
            <a:avLst/>
          </a:prstGeom>
        </p:spPr>
      </p:pic>
      <p:pic>
        <p:nvPicPr>
          <p:cNvPr id="9" name="Picture 6" descr="C:\Users\User\Desktop\2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2905" r="98755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3658" y="2296896"/>
            <a:ext cx="2295525" cy="213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8263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572" y="2497315"/>
            <a:ext cx="107678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চিত্রের লোকটির মত আমাদের দেহে কাজ করে কোন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রক্তকণিকা?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9690" y="532466"/>
            <a:ext cx="3644775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800" b="1" spc="50" dirty="0" smtClean="0">
                <a:ln w="0"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spc="50" dirty="0" smtClean="0">
                <a:ln w="0"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</a:p>
        </p:txBody>
      </p:sp>
      <p:pic>
        <p:nvPicPr>
          <p:cNvPr id="4" name="Picture 7" descr="C:\Users\User\Desktop\q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162" y="3203891"/>
            <a:ext cx="1314361" cy="1813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4584" y="3355829"/>
            <a:ext cx="8534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লোহিত রক্ত কণিকা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শ্বেত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রক্ত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কণিকা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অণুচক্রিকা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ঘ)  ক ও খ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দুইটিই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Isosceles Triangle 10"/>
          <p:cNvSpPr/>
          <p:nvPr/>
        </p:nvSpPr>
        <p:spPr>
          <a:xfrm rot="5400000">
            <a:off x="5877616" y="3256741"/>
            <a:ext cx="441434" cy="772510"/>
          </a:xfrm>
          <a:prstGeom prst="triangle">
            <a:avLst/>
          </a:prstGeom>
          <a:solidFill>
            <a:srgbClr val="EE96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7917" y="2497315"/>
            <a:ext cx="10925504" cy="2736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5571" y="2793749"/>
            <a:ext cx="7772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চিত্রের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‘’ক’’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67076" y="1153734"/>
            <a:ext cx="1541592" cy="5419958"/>
            <a:chOff x="8898868" y="1153734"/>
            <a:chExt cx="1541592" cy="5419958"/>
          </a:xfrm>
        </p:grpSpPr>
        <p:grpSp>
          <p:nvGrpSpPr>
            <p:cNvPr id="14" name="Group 13"/>
            <p:cNvGrpSpPr/>
            <p:nvPr/>
          </p:nvGrpSpPr>
          <p:grpSpPr>
            <a:xfrm>
              <a:off x="8898868" y="1153734"/>
              <a:ext cx="1541592" cy="5419958"/>
              <a:chOff x="-772046" y="711844"/>
              <a:chExt cx="1541592" cy="5419958"/>
            </a:xfrm>
          </p:grpSpPr>
          <p:sp>
            <p:nvSpPr>
              <p:cNvPr id="12" name="Can 11"/>
              <p:cNvSpPr/>
              <p:nvPr/>
            </p:nvSpPr>
            <p:spPr>
              <a:xfrm>
                <a:off x="-769547" y="711844"/>
                <a:ext cx="1539093" cy="3969419"/>
              </a:xfrm>
              <a:prstGeom prst="can">
                <a:avLst/>
              </a:prstGeom>
              <a:solidFill>
                <a:srgbClr val="FFFF99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an 12"/>
              <p:cNvSpPr/>
              <p:nvPr/>
            </p:nvSpPr>
            <p:spPr>
              <a:xfrm>
                <a:off x="-772046" y="4400892"/>
                <a:ext cx="1533585" cy="1730910"/>
              </a:xfrm>
              <a:prstGeom prst="can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9207962" y="2759824"/>
              <a:ext cx="914443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800" dirty="0" smtClean="0">
                  <a:latin typeface="NikoshBAN" pitchFamily="2" charset="0"/>
                  <a:cs typeface="NikoshBAN" pitchFamily="2" charset="0"/>
                </a:rPr>
                <a:t>‘ক’ </a:t>
              </a:r>
              <a:endParaRPr lang="en-US" sz="48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428366" y="3684552"/>
            <a:ext cx="8011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খ) 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৫৫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৬৫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ঘ) 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৭৫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bn-BD" sz="2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 rot="5400000">
            <a:off x="5429628" y="3564433"/>
            <a:ext cx="441434" cy="772510"/>
          </a:xfrm>
          <a:prstGeom prst="triangle">
            <a:avLst/>
          </a:prstGeom>
          <a:solidFill>
            <a:srgbClr val="EE96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81693" y="3679649"/>
            <a:ext cx="3065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খ) 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৫৫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ভাগ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4673" y="430615"/>
            <a:ext cx="10576134" cy="6325534"/>
            <a:chOff x="574673" y="430615"/>
            <a:chExt cx="10576134" cy="6325534"/>
          </a:xfrm>
        </p:grpSpPr>
        <p:sp>
          <p:nvSpPr>
            <p:cNvPr id="22" name="Can 21"/>
            <p:cNvSpPr/>
            <p:nvPr/>
          </p:nvSpPr>
          <p:spPr>
            <a:xfrm>
              <a:off x="9515975" y="430615"/>
              <a:ext cx="1634832" cy="6325534"/>
            </a:xfrm>
            <a:prstGeom prst="ca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4673" y="2497315"/>
              <a:ext cx="9109819" cy="2736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921057" y="3462297"/>
            <a:ext cx="10354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রক্তকে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জমাট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বাঁধতে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52190" y="4376164"/>
            <a:ext cx="26770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অণুচক্রিকা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4100" y="2600426"/>
            <a:ext cx="10767851" cy="3016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81987" y="3421375"/>
            <a:ext cx="77485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রক্তকে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849365" y="4335242"/>
            <a:ext cx="44437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লোহিত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কণিকা</a:t>
            </a:r>
            <a:endParaRPr lang="en-US" sz="5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477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 animBg="1"/>
      <p:bldP spid="16" grpId="0" animBg="1"/>
      <p:bldP spid="15" grpId="0"/>
      <p:bldP spid="17" grpId="0"/>
      <p:bldP spid="18" grpId="0" animBg="1"/>
      <p:bldP spid="8" grpId="0"/>
      <p:bldP spid="24" grpId="0"/>
      <p:bldP spid="25" grpId="0"/>
      <p:bldP spid="28" grpId="0" animBg="1"/>
      <p:bldP spid="29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05542" y="1751257"/>
            <a:ext cx="399149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1479" y="4209747"/>
            <a:ext cx="1119351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পোষ্টার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পেপারে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লি</a:t>
            </a:r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খে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91862" y="1009348"/>
            <a:ext cx="4266376" cy="2506361"/>
            <a:chOff x="1760113" y="612820"/>
            <a:chExt cx="4549518" cy="2645535"/>
          </a:xfrm>
        </p:grpSpPr>
        <p:sp>
          <p:nvSpPr>
            <p:cNvPr id="5" name="Cube 4"/>
            <p:cNvSpPr/>
            <p:nvPr/>
          </p:nvSpPr>
          <p:spPr>
            <a:xfrm>
              <a:off x="2050041" y="2781837"/>
              <a:ext cx="3912979" cy="476518"/>
            </a:xfrm>
            <a:prstGeom prst="cub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760113" y="612820"/>
              <a:ext cx="4549518" cy="2169017"/>
              <a:chOff x="1760113" y="612820"/>
              <a:chExt cx="4549518" cy="2169017"/>
            </a:xfrm>
          </p:grpSpPr>
          <p:grpSp>
            <p:nvGrpSpPr>
              <p:cNvPr id="7" name="Group 4"/>
              <p:cNvGrpSpPr/>
              <p:nvPr/>
            </p:nvGrpSpPr>
            <p:grpSpPr>
              <a:xfrm>
                <a:off x="1760113" y="612820"/>
                <a:ext cx="4549518" cy="2169017"/>
                <a:chOff x="677779" y="325056"/>
                <a:chExt cx="6298011" cy="3713544"/>
              </a:xfrm>
              <a:blipFill>
                <a:blip r:embed="rId3"/>
                <a:tile tx="0" ty="0" sx="100000" sy="100000" flip="none" algn="tl"/>
              </a:blipFill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1271930" y="1447800"/>
                  <a:ext cx="5228539" cy="259080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Isosceles Triangle 11"/>
                <p:cNvSpPr/>
                <p:nvPr/>
              </p:nvSpPr>
              <p:spPr>
                <a:xfrm>
                  <a:off x="677779" y="325056"/>
                  <a:ext cx="6298011" cy="1157468"/>
                </a:xfrm>
                <a:prstGeom prst="triangle">
                  <a:avLst/>
                </a:prstGeom>
                <a:grpFill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Rectangle 7"/>
              <p:cNvSpPr/>
              <p:nvPr/>
            </p:nvSpPr>
            <p:spPr>
              <a:xfrm>
                <a:off x="2462105" y="1617863"/>
                <a:ext cx="772733" cy="515155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768641" y="1855258"/>
                <a:ext cx="532461" cy="900120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799974" y="1875440"/>
                <a:ext cx="772733" cy="515155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89674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b="1288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6234" y="627725"/>
            <a:ext cx="3060453" cy="221599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3800" b="1" spc="50" dirty="0" err="1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endParaRPr lang="en-US" sz="13800" dirty="0"/>
          </a:p>
        </p:txBody>
      </p:sp>
      <p:sp>
        <p:nvSpPr>
          <p:cNvPr id="8" name="Rectangle 7"/>
          <p:cNvSpPr/>
          <p:nvPr/>
        </p:nvSpPr>
        <p:spPr>
          <a:xfrm>
            <a:off x="3874341" y="2321005"/>
            <a:ext cx="3346265" cy="221599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3800" b="1" spc="50" dirty="0" err="1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endParaRPr lang="en-US" sz="13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06544" y="3970123"/>
            <a:ext cx="3502882" cy="221599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13800" b="1" spc="50" dirty="0" err="1">
                <a:ln w="0"/>
                <a:solidFill>
                  <a:srgbClr val="F64E3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endParaRPr lang="en-US" sz="13800" b="1" spc="50" dirty="0">
              <a:ln w="0"/>
              <a:solidFill>
                <a:srgbClr val="F64E3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1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5790" y="315184"/>
            <a:ext cx="5036243" cy="14465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88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6011" y="3906711"/>
            <a:ext cx="333000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310" y="783009"/>
            <a:ext cx="2503649" cy="2548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7384" y="3696788"/>
            <a:ext cx="57868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2800" dirty="0" err="1" smtClean="0">
                <a:latin typeface="NikoshBAN" pitchFamily="2" charset="0"/>
                <a:cs typeface="NikoshBAN" pitchFamily="2" charset="0"/>
              </a:rPr>
              <a:t>নিজাম</a:t>
            </a:r>
            <a:r>
              <a:rPr lang="en-US" alt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endParaRPr lang="en-US" alt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alt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alt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 শরীর চর্চা)</a:t>
            </a:r>
          </a:p>
          <a:p>
            <a:pPr algn="ctr">
              <a:defRPr/>
            </a:pPr>
            <a:r>
              <a:rPr lang="bn-IN" altLang="en-US" sz="2800" dirty="0" smtClean="0">
                <a:latin typeface="NikoshBAN" pitchFamily="2" charset="0"/>
                <a:cs typeface="NikoshBAN" pitchFamily="2" charset="0"/>
              </a:rPr>
              <a:t>মোহাম্মদপুর জনতা উচ্চ বিদ্যালয়</a:t>
            </a:r>
          </a:p>
          <a:p>
            <a:pPr algn="ctr">
              <a:defRPr/>
            </a:pPr>
            <a:r>
              <a:rPr lang="bn-IN" altLang="en-US" sz="2800" dirty="0" smtClean="0">
                <a:latin typeface="NikoshBAN" pitchFamily="2" charset="0"/>
                <a:cs typeface="NikoshBAN" pitchFamily="2" charset="0"/>
              </a:rPr>
              <a:t>চাটখিল,নোয়াখালী।</a:t>
            </a:r>
          </a:p>
          <a:p>
            <a:pPr algn="ctr">
              <a:defRPr/>
            </a:pPr>
            <a:r>
              <a:rPr lang="bn-IN" altLang="en-US" sz="2800" dirty="0" smtClean="0">
                <a:latin typeface="NikoshBAN" pitchFamily="2" charset="0"/>
                <a:cs typeface="NikoshBAN" pitchFamily="2" charset="0"/>
              </a:rPr>
              <a:t>মোবাইল নং-০১৮১৪৪১০৫৭৮</a:t>
            </a:r>
            <a:endParaRPr lang="en-US" alt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altLang="en-US" sz="2800" dirty="0" smtClean="0">
                <a:latin typeface="NikoshBAN" pitchFamily="2" charset="0"/>
                <a:cs typeface="NikoshBAN" pitchFamily="2" charset="0"/>
              </a:rPr>
              <a:t>Email:-nizamrafi42@gmail.com</a:t>
            </a:r>
            <a:endParaRPr lang="bn-IN" alt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40199377_317576142122243_907703046228672512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141" y="854256"/>
            <a:ext cx="2409281" cy="256821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4748348" y="4265022"/>
            <a:ext cx="3866606" cy="653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4794068" y="4362994"/>
            <a:ext cx="3291840" cy="522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5336177" y="4382587"/>
            <a:ext cx="3187337" cy="391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411058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192" y="6002851"/>
            <a:ext cx="10907562" cy="584775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801473" y="1247933"/>
            <a:ext cx="5050688" cy="3348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6507030" y="1195682"/>
            <a:ext cx="5051892" cy="33371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5590" y="5471718"/>
            <a:ext cx="10613331" cy="646331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2791" y="4605512"/>
            <a:ext cx="9982671" cy="584775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0063" y="5087834"/>
            <a:ext cx="9961066" cy="584775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4120" y="187889"/>
            <a:ext cx="9982671" cy="769441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 কর এবং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719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622793"/>
            <a:ext cx="10058400" cy="278537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n>
                  <a:solidFill>
                    <a:srgbClr val="FF0000"/>
                  </a:solidFill>
                </a:ln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11500" dirty="0" smtClean="0">
                <a:ln>
                  <a:solidFill>
                    <a:srgbClr val="FF0000"/>
                  </a:solidFill>
                </a:ln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1500" dirty="0" err="1" smtClean="0">
                <a:ln>
                  <a:solidFill>
                    <a:srgbClr val="FF0000"/>
                  </a:solidFill>
                </a:ln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11500" dirty="0" smtClean="0">
                <a:ln>
                  <a:solidFill>
                    <a:srgbClr val="FF0000"/>
                  </a:solidFill>
                </a:ln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n>
                  <a:solidFill>
                    <a:srgbClr val="FF0000"/>
                  </a:solidFill>
                </a:ln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endParaRPr lang="en-US" sz="11500" dirty="0" smtClean="0">
              <a:ln>
                <a:solidFill>
                  <a:srgbClr val="FF0000"/>
                </a:solidFill>
              </a:ln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n w="0"/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n w="0"/>
                <a:latin typeface="NikoshBAN" pitchFamily="2" charset="0"/>
                <a:cs typeface="NikoshBAN" pitchFamily="2" charset="0"/>
              </a:rPr>
              <a:t> ৭-৮</a:t>
            </a:r>
            <a:endParaRPr lang="en-US" sz="8800" dirty="0" smtClean="0">
              <a:ln>
                <a:solidFill>
                  <a:srgbClr val="FF000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6949" y="1269899"/>
            <a:ext cx="6058102" cy="92333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5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0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16797" y="562528"/>
            <a:ext cx="3182369" cy="935299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dirty="0" err="1" smtClean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</a:t>
            </a:r>
            <a:r>
              <a:rPr lang="en-US" sz="6600" b="1" dirty="0" err="1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6600" b="1" dirty="0">
              <a:ln/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50985" y="2846232"/>
            <a:ext cx="8535480" cy="298789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Wingdings" panose="05000000000000000000" pitchFamily="2" charset="2"/>
              <a:buChar char="q"/>
            </a:pP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কী তা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Wingdings" panose="05000000000000000000" pitchFamily="2" charset="2"/>
              <a:buChar char="q"/>
            </a:pP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কণিকার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77669" y="2002581"/>
            <a:ext cx="48606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--</a:t>
            </a:r>
            <a:endParaRPr lang="bn-BD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6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2485" y="3873916"/>
            <a:ext cx="1026311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bn-IN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স্বাদে লবণাক্ত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 </a:t>
            </a:r>
            <a:r>
              <a:rPr kumimoji="0" lang="bn-IN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অস্বচ্ছ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 </a:t>
            </a:r>
            <a:r>
              <a:rPr kumimoji="0" lang="bn-IN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ঈষৎ ক্ষারীয় ও আঠালো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6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চটচটে তরল পদার্থ ।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6146" y="4471595"/>
            <a:ext cx="569579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bn-IN" sz="8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kumimoji="0" lang="en-US" sz="8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ক্তের</a:t>
            </a: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8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kumimoji="0" lang="en-US" sz="8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88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kumimoji="0" lang="en-US" sz="8800" b="0" i="0" u="none" strike="noStrike" cap="none" normalizeH="0" dirty="0" smtClean="0">
                <a:ln>
                  <a:noFill/>
                </a:ln>
                <a:solidFill>
                  <a:srgbClr val="5F666D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dirty="0"/>
          </a:p>
        </p:txBody>
      </p:sp>
      <p:sp>
        <p:nvSpPr>
          <p:cNvPr id="11" name="Rectangle 10"/>
          <p:cNvSpPr/>
          <p:nvPr/>
        </p:nvSpPr>
        <p:spPr>
          <a:xfrm>
            <a:off x="3047374" y="4269054"/>
            <a:ext cx="60933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bn-IN" sz="7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ক্তের</a:t>
            </a:r>
            <a:r>
              <a:rPr kumimoji="0" lang="en-US" sz="7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72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স্বাদ</a:t>
            </a:r>
            <a:r>
              <a:rPr kumimoji="0" lang="en-US" sz="72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7200" b="0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ক্ষারধর্মী</a:t>
            </a:r>
            <a:r>
              <a:rPr kumimoji="0" lang="en-US" sz="72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solidFill>
                <a:srgbClr val="0070C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046" y="64053"/>
            <a:ext cx="3810000" cy="381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69241" y="4410039"/>
            <a:ext cx="324960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bn-IN" sz="8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রক্ত কি</a:t>
            </a: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867" y="3773205"/>
            <a:ext cx="112063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কোন অংশে কেটে গেলে লাল রঙের যে তরল পদার্থ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বের হয়ে আসে তাই রক্ত ।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একধরনের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যোজক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kumimoji="0" lang="en-US" sz="6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4423" y="4427007"/>
            <a:ext cx="75392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bn-IN" sz="8000" b="0" i="0" u="none" strike="noStrike" cap="none" normalizeH="0" baseline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রক্ত </a:t>
            </a:r>
            <a:r>
              <a:rPr kumimoji="0" lang="en-US" sz="8000" b="0" i="0" u="none" strike="noStrike" cap="none" normalizeH="0" baseline="0" dirty="0" err="1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kumimoji="0" lang="en-US" sz="8000" b="0" i="0" u="none" strike="noStrike" cap="none" normalizeH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8000" b="0" i="0" u="none" strike="noStrike" cap="none" normalizeH="0" dirty="0" err="1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kumimoji="0" lang="en-US" sz="8000" b="0" i="0" u="none" strike="noStrike" cap="none" normalizeH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8000" b="0" i="0" u="none" strike="noStrike" cap="none" normalizeH="0" dirty="0" err="1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kumimoji="0" lang="en-US" sz="8000" b="0" i="0" u="none" strike="noStrike" cap="none" normalizeH="0" dirty="0" smtClean="0">
                <a:ln>
                  <a:noFill/>
                </a:ln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8000" dirty="0"/>
          </a:p>
        </p:txBody>
      </p:sp>
      <p:sp>
        <p:nvSpPr>
          <p:cNvPr id="7" name="Rectangle 6"/>
          <p:cNvSpPr/>
          <p:nvPr/>
        </p:nvSpPr>
        <p:spPr>
          <a:xfrm>
            <a:off x="2822953" y="4365451"/>
            <a:ext cx="654217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bn-IN" sz="8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kumimoji="0" lang="en-US" sz="8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ক্তের</a:t>
            </a: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8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kumimoji="0" lang="en-US" sz="88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8800" b="0" i="0" u="none" strike="noStrike" cap="none" normalizeH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kumimoji="0" lang="en-US" sz="88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67225" y="4397815"/>
            <a:ext cx="62536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bn-IN" sz="8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kumimoji="0" lang="en-US" sz="8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ক্তের</a:t>
            </a: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8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স্বাদ</a:t>
            </a:r>
            <a:r>
              <a:rPr kumimoji="0" lang="en-US" sz="8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8000" b="0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kumimoji="0" lang="en-US" sz="8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46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3" grpId="0"/>
      <p:bldP spid="4" grpId="0"/>
      <p:bldP spid="6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2724" y="243170"/>
            <a:ext cx="73019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 প্রধানত দুটি উপাদান নিয়ে গঠিত ।</a:t>
            </a:r>
            <a:endParaRPr lang="en-US" sz="4800" dirty="0"/>
          </a:p>
        </p:txBody>
      </p:sp>
      <p:sp>
        <p:nvSpPr>
          <p:cNvPr id="9" name="Rounded Rectangle 8"/>
          <p:cNvSpPr/>
          <p:nvPr/>
        </p:nvSpPr>
        <p:spPr>
          <a:xfrm>
            <a:off x="4817659" y="1945113"/>
            <a:ext cx="2552131" cy="4783233"/>
          </a:xfrm>
          <a:prstGeom prst="roundRect">
            <a:avLst>
              <a:gd name="adj" fmla="val 4073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817659" y="1823451"/>
            <a:ext cx="2552131" cy="3144244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4817659" y="1247258"/>
            <a:ext cx="2552131" cy="788306"/>
          </a:xfrm>
          <a:prstGeom prst="flowChartMagneticDisk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7660" y="4949437"/>
            <a:ext cx="2552130" cy="17789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/>
          <p:cNvSpPr/>
          <p:nvPr/>
        </p:nvSpPr>
        <p:spPr>
          <a:xfrm>
            <a:off x="945000" y="2839910"/>
            <a:ext cx="2995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রক্তরস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প্লাজমা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013713" y="5069450"/>
            <a:ext cx="21852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sz="44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রক্ত কণিকা</a:t>
            </a:r>
            <a:endParaRPr lang="en-US" sz="4400" b="1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829966" y="2935695"/>
            <a:ext cx="2050572" cy="506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6337738" y="5181502"/>
            <a:ext cx="2321795" cy="5453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837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460405" y="558869"/>
            <a:ext cx="1539093" cy="4038599"/>
            <a:chOff x="1455368" y="620208"/>
            <a:chExt cx="1539093" cy="4038599"/>
          </a:xfrm>
        </p:grpSpPr>
        <p:sp>
          <p:nvSpPr>
            <p:cNvPr id="44" name="TextBox 43"/>
            <p:cNvSpPr txBox="1"/>
            <p:nvPr/>
          </p:nvSpPr>
          <p:spPr>
            <a:xfrm>
              <a:off x="1601991" y="3076233"/>
              <a:ext cx="7183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লবণ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Can 37"/>
            <p:cNvSpPr/>
            <p:nvPr/>
          </p:nvSpPr>
          <p:spPr>
            <a:xfrm>
              <a:off x="1455368" y="620208"/>
              <a:ext cx="1539093" cy="4038599"/>
            </a:xfrm>
            <a:prstGeom prst="can">
              <a:avLst/>
            </a:prstGeom>
            <a:solidFill>
              <a:srgbClr val="FFFF99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59887" y="1250133"/>
              <a:ext cx="660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পানি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25170" y="1668879"/>
              <a:ext cx="660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পানি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60843" y="2164295"/>
              <a:ext cx="660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পানি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11231" y="2499445"/>
              <a:ext cx="864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আমিষ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90122" y="3741633"/>
              <a:ext cx="864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আমিষ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59887" y="3182320"/>
              <a:ext cx="7145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লবণ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460406" y="612826"/>
            <a:ext cx="1539093" cy="4038599"/>
            <a:chOff x="1455368" y="620208"/>
            <a:chExt cx="1539093" cy="4038599"/>
          </a:xfrm>
        </p:grpSpPr>
        <p:sp>
          <p:nvSpPr>
            <p:cNvPr id="9" name="Can 8"/>
            <p:cNvSpPr/>
            <p:nvPr/>
          </p:nvSpPr>
          <p:spPr>
            <a:xfrm>
              <a:off x="1455368" y="620208"/>
              <a:ext cx="1539093" cy="4038599"/>
            </a:xfrm>
            <a:prstGeom prst="can">
              <a:avLst/>
            </a:prstGeom>
            <a:solidFill>
              <a:srgbClr val="FFFF99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59887" y="1250133"/>
              <a:ext cx="660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পানি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29645" y="2064591"/>
              <a:ext cx="660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পানি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13878" y="2996073"/>
              <a:ext cx="660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পানি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10841" y="3798377"/>
              <a:ext cx="660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পানি</a:t>
              </a:r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7" name="Can 46"/>
          <p:cNvSpPr/>
          <p:nvPr/>
        </p:nvSpPr>
        <p:spPr>
          <a:xfrm>
            <a:off x="1406320" y="558869"/>
            <a:ext cx="1635345" cy="4153748"/>
          </a:xfrm>
          <a:prstGeom prst="ca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452400" y="674016"/>
            <a:ext cx="1539094" cy="4038600"/>
          </a:xfrm>
          <a:prstGeom prst="can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1460406" y="682006"/>
            <a:ext cx="1539093" cy="3969419"/>
          </a:xfrm>
          <a:prstGeom prst="can">
            <a:avLst/>
          </a:prstGeom>
          <a:solidFill>
            <a:srgbClr val="FFFF9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1457907" y="4371054"/>
            <a:ext cx="1533585" cy="1730910"/>
          </a:xfrm>
          <a:prstGeom prst="can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99874" y="2713344"/>
            <a:ext cx="5836226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চিত্রে কোন উপাদানের পরিমাণ বেশি দেখতে পাচ্ছ ?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7002" y="2906414"/>
            <a:ext cx="5443223" cy="830997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হাল্কা হলুদাভ  তরল পদার্থ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9926" y="2629755"/>
            <a:ext cx="605400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এই তরল পদার্থের নাম কী?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9616" y="2517430"/>
            <a:ext cx="1840923" cy="101566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রক্তরস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2987651" y="1403939"/>
            <a:ext cx="3110538" cy="2348458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৫৫ ভাগ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5240" y="2082835"/>
            <a:ext cx="4195432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রক্তে শতকরা কতভাগ রক্তরস?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06725" y="2738568"/>
            <a:ext cx="56735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রক্তরসে প্রধান উপাদান কী 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40744" y="2005337"/>
            <a:ext cx="58394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রক্তরসে পানি ছাড়াও আর কী কী দ্রবীভূত থাকে?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64780" y="1548225"/>
            <a:ext cx="7516887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রক্তরসে রক্তকণিকা ভাসমান অবস্থায় থাকে।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ফাই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ব্রিনোজেন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বাঁধতে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16324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83 3.7037E-6 L 0.35183 3.703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0.25 4.07407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 animBg="1"/>
      <p:bldP spid="7" grpId="0" animBg="1"/>
      <p:bldP spid="11" grpId="0" animBg="1"/>
      <p:bldP spid="12" grpId="0" animBg="1"/>
      <p:bldP spid="10" grpId="0" animBg="1"/>
      <p:bldP spid="13" grpId="0" animBg="1"/>
      <p:bldP spid="2" grpId="0" animBg="1"/>
      <p:bldP spid="14" grpId="0" animBg="1"/>
      <p:bldP spid="27" grpId="0" animBg="1"/>
      <p:bldP spid="28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807357768"/>
              </p:ext>
            </p:extLst>
          </p:nvPr>
        </p:nvGraphicFramePr>
        <p:xfrm>
          <a:off x="1910301" y="14577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776875" y="2412746"/>
            <a:ext cx="107161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54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রক্তের প্লাজমার মধ্যে নির্দিষ্ট আকার ও গঠন বিশিষ্ট উপাদান বা রক্ত কোষসমূহকে </a:t>
            </a:r>
            <a:r>
              <a:rPr lang="as-IN" sz="5400" b="1" i="0" dirty="0" smtClean="0"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রক্ত কণিকা</a:t>
            </a:r>
            <a:r>
              <a:rPr lang="as-IN" sz="5400" b="0" i="0" dirty="0" smtClean="0">
                <a:solidFill>
                  <a:srgbClr val="222222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বলে।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3917488" y="327713"/>
            <a:ext cx="4113627" cy="14465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as-IN" sz="8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রক্তকণিকা</a:t>
            </a:r>
            <a:r>
              <a:rPr lang="en-US" sz="8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as-IN" sz="88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6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A68523-4450-445B-8FF7-238122FD9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52A68523-4450-445B-8FF7-238122FD9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52A68523-4450-445B-8FF7-238122FD9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52A68523-4450-445B-8FF7-238122FD9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EBE0CD-8D7E-4025-A455-0E74B5769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21EBE0CD-8D7E-4025-A455-0E74B5769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21EBE0CD-8D7E-4025-A455-0E74B5769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21EBE0CD-8D7E-4025-A455-0E74B5769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9E4229-0F69-46D7-AFF8-40B0A40A3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079E4229-0F69-46D7-AFF8-40B0A40A3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079E4229-0F69-46D7-AFF8-40B0A40A3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079E4229-0F69-46D7-AFF8-40B0A40A3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BDCDDC-6E56-4764-8A36-C67665196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CABDCDDC-6E56-4764-8A36-C67665196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CABDCDDC-6E56-4764-8A36-C67665196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CABDCDDC-6E56-4764-8A36-C67665196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0250DF-50D4-43A8-82F0-3A7F38635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480250DF-50D4-43A8-82F0-3A7F38635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480250DF-50D4-43A8-82F0-3A7F386357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480250DF-50D4-43A8-82F0-3A7F386357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C2B71A-0CAD-41DC-AE4E-9C5ADED72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05C2B71A-0CAD-41DC-AE4E-9C5ADED72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05C2B71A-0CAD-41DC-AE4E-9C5ADED72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05C2B71A-0CAD-41DC-AE4E-9C5ADED72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296A14-7BD4-40BA-B6D0-436639F93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86296A14-7BD4-40BA-B6D0-436639F93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86296A14-7BD4-40BA-B6D0-436639F93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86296A14-7BD4-40BA-B6D0-436639F937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576</Words>
  <Application>Microsoft Office PowerPoint</Application>
  <PresentationFormat>Custom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G.M.Farookul Islam</dc:creator>
  <cp:lastModifiedBy>Windows User</cp:lastModifiedBy>
  <cp:revision>145</cp:revision>
  <dcterms:created xsi:type="dcterms:W3CDTF">2019-07-28T12:36:25Z</dcterms:created>
  <dcterms:modified xsi:type="dcterms:W3CDTF">2021-01-15T13:16:24Z</dcterms:modified>
</cp:coreProperties>
</file>