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3" r:id="rId4"/>
    <p:sldId id="274" r:id="rId5"/>
    <p:sldId id="275" r:id="rId6"/>
    <p:sldId id="276" r:id="rId7"/>
    <p:sldId id="283" r:id="rId8"/>
    <p:sldId id="284" r:id="rId9"/>
    <p:sldId id="277" r:id="rId10"/>
    <p:sldId id="281" r:id="rId11"/>
    <p:sldId id="280" r:id="rId12"/>
    <p:sldId id="279" r:id="rId13"/>
    <p:sldId id="285" r:id="rId14"/>
    <p:sldId id="286" r:id="rId15"/>
    <p:sldId id="27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7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7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0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2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7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6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5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88398-42E3-4228-AC31-6143A7E639F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F754-A891-48FC-B1CF-22679B905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5329" y="983184"/>
            <a:ext cx="7241342" cy="1985665"/>
          </a:xfrm>
          <a:prstGeom prst="rect">
            <a:avLst/>
          </a:prstGeom>
          <a:noFill/>
        </p:spPr>
        <p:txBody>
          <a:bodyPr spcFirstLastPara="1" wrap="none" lIns="91440" tIns="45720" rIns="91440" bIns="45720" numCol="1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 everybody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73118">
            <a:off x="4284518" y="2251852"/>
            <a:ext cx="3622965" cy="362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1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9579" y="1583114"/>
            <a:ext cx="78667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aren’t I?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burns,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it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 believes  him,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they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father rose in him,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it?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won’t he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happened,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it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shines at night,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she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it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it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</a:t>
            </a:r>
            <a:r>
              <a:rPr lang="en-US" sz="3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isn’t it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46662" y="484626"/>
            <a:ext cx="4544705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Let`s see the answer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73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56710" y="519112"/>
            <a:ext cx="3745742" cy="9144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Pair work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5469" y="1752600"/>
            <a:ext cx="994921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Now, add tag questions  on the following  imperative statements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27278" y="2820888"/>
            <a:ext cx="6705600" cy="3539430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Follow the examples.............?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Change  the voices,.........?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Don’t  tell a lie,.............?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Please , go to your seat,..............?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 me go now,.............?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Let’s discuss us,..............?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Work hard,.............?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8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713483"/>
            <a:ext cx="5486400" cy="914400"/>
          </a:xfrm>
          <a:prstGeom prst="rect">
            <a:avLst/>
          </a:prstGeom>
          <a:gradFill>
            <a:gsLst>
              <a:gs pos="72560">
                <a:srgbClr val="BC9E8D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Match your answers :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1871" y="2543653"/>
            <a:ext cx="6400800" cy="3539430"/>
          </a:xfrm>
          <a:prstGeom prst="rect">
            <a:avLst/>
          </a:prstGeom>
          <a:gradFill>
            <a:gsLst>
              <a:gs pos="72560">
                <a:srgbClr val="00B0F0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94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Follow the examples, </a:t>
            </a:r>
            <a:r>
              <a:rPr lang="en-US" sz="3200" b="1" dirty="0" smtClean="0">
                <a:solidFill>
                  <a:srgbClr val="00B050"/>
                </a:solidFill>
              </a:rPr>
              <a:t>won’t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Change  the voices, </a:t>
            </a:r>
            <a:r>
              <a:rPr lang="en-US" sz="3200" b="1" dirty="0" smtClean="0">
                <a:solidFill>
                  <a:srgbClr val="00B050"/>
                </a:solidFill>
              </a:rPr>
              <a:t>won’t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Don’t  tell a lie, </a:t>
            </a:r>
            <a:r>
              <a:rPr lang="en-US" sz="3200" b="1" dirty="0" smtClean="0">
                <a:solidFill>
                  <a:srgbClr val="00B050"/>
                </a:solidFill>
              </a:rPr>
              <a:t>will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Please , go to your seat, </a:t>
            </a:r>
            <a:r>
              <a:rPr lang="en-US" sz="3200" b="1" dirty="0" smtClean="0">
                <a:solidFill>
                  <a:srgbClr val="00B050"/>
                </a:solidFill>
              </a:rPr>
              <a:t>will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Let me go now, </a:t>
            </a:r>
            <a:r>
              <a:rPr lang="en-US" sz="3200" b="1" dirty="0" smtClean="0">
                <a:solidFill>
                  <a:srgbClr val="00B050"/>
                </a:solidFill>
              </a:rPr>
              <a:t>will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Let’s discuss us, </a:t>
            </a:r>
            <a:r>
              <a:rPr lang="en-US" sz="3200" b="1" dirty="0" smtClean="0">
                <a:solidFill>
                  <a:srgbClr val="00B050"/>
                </a:solidFill>
              </a:rPr>
              <a:t>shall we?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</a:rPr>
              <a:t>Work hard, </a:t>
            </a:r>
            <a:r>
              <a:rPr lang="en-US" sz="3200" b="1" dirty="0" smtClean="0">
                <a:solidFill>
                  <a:srgbClr val="00B050"/>
                </a:solidFill>
              </a:rPr>
              <a:t>won’t you?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5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256710" y="519112"/>
            <a:ext cx="3745742" cy="914400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Single work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5469" y="1752600"/>
            <a:ext cx="9949218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Now, add tag questions  on the following  imperative statements 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73710" y="2784312"/>
            <a:ext cx="8147986" cy="2554545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Sit down.............?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Let`s go to the party,.........?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Somebody sit at the door,.............?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Nobody called me yesterday,..............?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Sultan never drinks beer,..............?</a:t>
            </a:r>
          </a:p>
        </p:txBody>
      </p:sp>
    </p:spTree>
    <p:extLst>
      <p:ext uri="{BB962C8B-B14F-4D97-AF65-F5344CB8AC3E}">
        <p14:creationId xmlns:p14="http://schemas.microsoft.com/office/powerpoint/2010/main" val="83651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710" y="2784312"/>
            <a:ext cx="8147986" cy="2554545"/>
          </a:xfrm>
          <a:prstGeom prst="rect">
            <a:avLst/>
          </a:prstGeom>
          <a:gradFill flip="none" rotWithShape="1">
            <a:gsLst>
              <a:gs pos="72560">
                <a:srgbClr val="BC9E8D"/>
              </a:gs>
              <a:gs pos="34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Sit </a:t>
            </a:r>
            <a:r>
              <a:rPr lang="en-US" sz="3200" b="1" dirty="0" err="1" smtClean="0">
                <a:solidFill>
                  <a:srgbClr val="7030A0"/>
                </a:solidFill>
              </a:rPr>
              <a:t>down,</a:t>
            </a:r>
            <a:r>
              <a:rPr lang="en-US" sz="3200" b="1" dirty="0" err="1" smtClean="0">
                <a:solidFill>
                  <a:srgbClr val="00B050"/>
                </a:solidFill>
              </a:rPr>
              <a:t>will</a:t>
            </a:r>
            <a:r>
              <a:rPr lang="en-US" sz="3200" b="1" dirty="0" smtClean="0">
                <a:solidFill>
                  <a:srgbClr val="00B050"/>
                </a:solidFill>
              </a:rPr>
              <a:t> you?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Let`s go to the party, </a:t>
            </a:r>
            <a:r>
              <a:rPr lang="en-US" sz="3200" b="1" dirty="0" smtClean="0">
                <a:solidFill>
                  <a:srgbClr val="00B050"/>
                </a:solidFill>
              </a:rPr>
              <a:t>shall we?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Somebody sit at the door, </a:t>
            </a:r>
            <a:r>
              <a:rPr lang="en-US" sz="3200" b="1" dirty="0" smtClean="0">
                <a:solidFill>
                  <a:srgbClr val="00B050"/>
                </a:solidFill>
              </a:rPr>
              <a:t>aren`t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Nobody called me yesterday, </a:t>
            </a:r>
            <a:r>
              <a:rPr lang="en-US" sz="3200" b="1" dirty="0" smtClean="0">
                <a:solidFill>
                  <a:srgbClr val="00B050"/>
                </a:solidFill>
              </a:rPr>
              <a:t>did they?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Sultan never drinks beer, </a:t>
            </a:r>
            <a:r>
              <a:rPr lang="en-US" sz="3200" b="1" dirty="0" smtClean="0">
                <a:solidFill>
                  <a:srgbClr val="00B050"/>
                </a:solidFill>
              </a:rPr>
              <a:t>does he?</a:t>
            </a:r>
          </a:p>
        </p:txBody>
      </p:sp>
      <p:sp>
        <p:nvSpPr>
          <p:cNvPr id="3" name="Rectangle 2"/>
          <p:cNvSpPr/>
          <p:nvPr/>
        </p:nvSpPr>
        <p:spPr>
          <a:xfrm>
            <a:off x="3200400" y="713483"/>
            <a:ext cx="5486400" cy="914400"/>
          </a:xfrm>
          <a:prstGeom prst="rect">
            <a:avLst/>
          </a:prstGeom>
          <a:gradFill>
            <a:gsLst>
              <a:gs pos="72560">
                <a:srgbClr val="BC9E8D"/>
              </a:gs>
              <a:gs pos="11000">
                <a:schemeClr val="accent2">
                  <a:lumMod val="7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72000">
                <a:srgbClr val="BE8C6D"/>
              </a:gs>
              <a:gs pos="3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Match your answers :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4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90074" y="501658"/>
            <a:ext cx="4327334" cy="16929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HOME  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58028" y="2666384"/>
            <a:ext cx="10802318" cy="1077218"/>
          </a:xfrm>
          <a:prstGeom prst="rect">
            <a:avLst/>
          </a:prstGeom>
          <a:gradFill flip="none" rotWithShape="1">
            <a:gsLst>
              <a:gs pos="8000">
                <a:schemeClr val="accent1">
                  <a:tint val="66000"/>
                  <a:satMod val="160000"/>
                </a:schemeClr>
              </a:gs>
              <a:gs pos="66000">
                <a:schemeClr val="accent2">
                  <a:lumMod val="54000"/>
                  <a:lumOff val="46000"/>
                </a:schemeClr>
              </a:gs>
              <a:gs pos="5000">
                <a:srgbClr val="00206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Write 20 sentences on assertive, exclamatory &amp; imperative sentences and add tag questions on them properly.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625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05200" y="592394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dirty="0" smtClean="0">
                <a:solidFill>
                  <a:srgbClr val="0070C0"/>
                </a:solidFill>
              </a:rPr>
              <a:t>welcome</a:t>
            </a:r>
            <a:endParaRPr lang="en-US" sz="96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7050">
            <a:off x="4308989" y="2390617"/>
            <a:ext cx="3874989" cy="387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8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416" y="1877568"/>
            <a:ext cx="8924544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</a:t>
            </a:r>
            <a:r>
              <a:rPr lang="en-US" sz="2400" dirty="0" err="1" smtClean="0"/>
              <a:t>Shaiful</a:t>
            </a:r>
            <a:r>
              <a:rPr lang="en-US" sz="2400" dirty="0" smtClean="0"/>
              <a:t> </a:t>
            </a:r>
            <a:r>
              <a:rPr lang="en-US" sz="2400" dirty="0" err="1" smtClean="0"/>
              <a:t>Haque</a:t>
            </a:r>
            <a:endParaRPr lang="en-US" sz="2400" dirty="0" smtClean="0"/>
          </a:p>
          <a:p>
            <a:r>
              <a:rPr lang="en-US" sz="2400" dirty="0" smtClean="0"/>
              <a:t> Assistant Teacher 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Sonargaon</a:t>
            </a:r>
            <a:r>
              <a:rPr lang="en-US" sz="2400" dirty="0" smtClean="0"/>
              <a:t> High School</a:t>
            </a:r>
          </a:p>
          <a:p>
            <a:r>
              <a:rPr lang="en-US" sz="2400" dirty="0" err="1" smtClean="0"/>
              <a:t>Rangunia,chittagong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04416" y="3645408"/>
            <a:ext cx="8924544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Class </a:t>
            </a:r>
            <a:r>
              <a:rPr lang="en-US" sz="2400" smtClean="0"/>
              <a:t>– </a:t>
            </a:r>
            <a:r>
              <a:rPr lang="en-US" sz="2400"/>
              <a:t>T</a:t>
            </a:r>
            <a:r>
              <a:rPr lang="en-US" sz="2400" smtClean="0"/>
              <a:t>en</a:t>
            </a:r>
            <a:endParaRPr lang="en-US" sz="2400" dirty="0" smtClean="0"/>
          </a:p>
          <a:p>
            <a:r>
              <a:rPr lang="en-US" sz="2400" dirty="0" smtClean="0"/>
              <a:t> Subject- English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paper</a:t>
            </a:r>
          </a:p>
          <a:p>
            <a:r>
              <a:rPr lang="en-US" sz="2400" dirty="0" smtClean="0"/>
              <a:t> Lesson- Tag  question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91062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Identity of the teacher and the class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12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0154" y="4297007"/>
            <a:ext cx="10468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Can you guess what the uses of the underlined  part  in the above  sentences are? 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45139" y="5101332"/>
            <a:ext cx="6189262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</a:rPr>
              <a:t>Ans</a:t>
            </a:r>
            <a:r>
              <a:rPr lang="en-US" sz="2800" b="1" dirty="0" smtClean="0">
                <a:solidFill>
                  <a:srgbClr val="00B050"/>
                </a:solidFill>
              </a:rPr>
              <a:t> : Yes, they  are called tag questions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17777" y="1750778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It is very cold today, </a:t>
            </a:r>
            <a:r>
              <a:rPr lang="en-US" sz="3600" b="1" u="sng" dirty="0" smtClean="0">
                <a:solidFill>
                  <a:srgbClr val="FF0000"/>
                </a:solidFill>
              </a:rPr>
              <a:t>isn’t it </a:t>
            </a:r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1" y="2421226"/>
            <a:ext cx="655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There rains heavily, </a:t>
            </a:r>
            <a:r>
              <a:rPr lang="en-US" sz="3200" b="1" u="sng" dirty="0" smtClean="0">
                <a:solidFill>
                  <a:srgbClr val="FF0000"/>
                </a:solidFill>
              </a:rPr>
              <a:t>doesn’t there ?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076092"/>
            <a:ext cx="7012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The mother rose in her, </a:t>
            </a:r>
            <a:r>
              <a:rPr lang="en-US" sz="3200" b="1" u="sng" dirty="0" smtClean="0">
                <a:solidFill>
                  <a:srgbClr val="FF0000"/>
                </a:solidFill>
              </a:rPr>
              <a:t>didn’t it </a:t>
            </a:r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6594" y="549159"/>
            <a:ext cx="891881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Yes ! </a:t>
            </a:r>
          </a:p>
          <a:p>
            <a:pPr algn="ctr"/>
            <a:r>
              <a:rPr lang="en-US" sz="6000" b="1" dirty="0" smtClean="0"/>
              <a:t>Our Today’s Topic is on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72046" y="3768770"/>
            <a:ext cx="4115069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Tag Questions</a:t>
            </a:r>
          </a:p>
        </p:txBody>
      </p:sp>
    </p:spTree>
    <p:extLst>
      <p:ext uri="{BB962C8B-B14F-4D97-AF65-F5344CB8AC3E}">
        <p14:creationId xmlns:p14="http://schemas.microsoft.com/office/powerpoint/2010/main" val="12629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1084" y="509825"/>
            <a:ext cx="483699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78821" y="2301740"/>
            <a:ext cx="6182437" cy="224676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Students </a:t>
            </a:r>
            <a:r>
              <a:rPr lang="en-US" sz="2800" b="1" dirty="0">
                <a:solidFill>
                  <a:srgbClr val="7030A0"/>
                </a:solidFill>
              </a:rPr>
              <a:t>will be able to </a:t>
            </a:r>
            <a:r>
              <a:rPr lang="en-US" sz="2800" b="1" dirty="0" smtClean="0">
                <a:solidFill>
                  <a:srgbClr val="7030A0"/>
                </a:solidFill>
              </a:rPr>
              <a:t>___</a:t>
            </a:r>
          </a:p>
          <a:p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 </a:t>
            </a:r>
            <a:r>
              <a:rPr lang="en-US" sz="2800" b="1" dirty="0" smtClean="0">
                <a:solidFill>
                  <a:srgbClr val="7030A0"/>
                </a:solidFill>
              </a:rPr>
              <a:t>Define of Tag 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</a:t>
            </a:r>
            <a:r>
              <a:rPr lang="en-US" sz="2800" b="1" dirty="0" smtClean="0">
                <a:solidFill>
                  <a:srgbClr val="7030A0"/>
                </a:solidFill>
              </a:rPr>
              <a:t>know </a:t>
            </a:r>
            <a:r>
              <a:rPr lang="en-US" sz="2800" b="1" dirty="0">
                <a:solidFill>
                  <a:srgbClr val="7030A0"/>
                </a:solidFill>
              </a:rPr>
              <a:t>the use of tag questions clearly.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 </a:t>
            </a:r>
            <a:r>
              <a:rPr lang="en-US" sz="2800" b="1" dirty="0" smtClean="0">
                <a:solidFill>
                  <a:srgbClr val="7030A0"/>
                </a:solidFill>
              </a:rPr>
              <a:t>use  </a:t>
            </a:r>
            <a:r>
              <a:rPr lang="en-US" sz="2800" b="1" dirty="0">
                <a:solidFill>
                  <a:srgbClr val="7030A0"/>
                </a:solidFill>
              </a:rPr>
              <a:t>the questions in their real life.</a:t>
            </a:r>
          </a:p>
          <a:p>
            <a:r>
              <a:rPr lang="en-US" sz="2800" b="1" dirty="0" smtClean="0">
                <a:solidFill>
                  <a:srgbClr val="7030A0"/>
                </a:solidFill>
                <a:sym typeface="Wingdings 2" panose="05020102010507070707" pitchFamily="18" charset="2"/>
              </a:rPr>
              <a:t>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apply  them  in dialogue  making.</a:t>
            </a:r>
          </a:p>
        </p:txBody>
      </p:sp>
    </p:spTree>
    <p:extLst>
      <p:ext uri="{BB962C8B-B14F-4D97-AF65-F5344CB8AC3E}">
        <p14:creationId xmlns:p14="http://schemas.microsoft.com/office/powerpoint/2010/main" val="125450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606" y="553654"/>
            <a:ext cx="977179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questions are used for justifying the whole statement whether they are true or false. </a:t>
            </a:r>
            <a:endParaRPr 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268" y="2133014"/>
            <a:ext cx="86094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the statement  you should use –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 comma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auxiliary verb/operator  of the statement.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pronoun form of the subject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 a note of interrogation mark.</a:t>
            </a:r>
          </a:p>
          <a:p>
            <a:endParaRPr lang="en-US" sz="2400" dirty="0"/>
          </a:p>
          <a:p>
            <a:r>
              <a:rPr lang="en-US" sz="2400" dirty="0" smtClean="0"/>
              <a:t>But when there is an affirmative statement, the tag question will be negative. Then short negative auxiliary  form  will be used such as-</a:t>
            </a:r>
          </a:p>
          <a:p>
            <a:r>
              <a:rPr lang="en-US" sz="2400" dirty="0" smtClean="0"/>
              <a:t>You study English, </a:t>
            </a:r>
            <a:r>
              <a:rPr lang="en-US" sz="2400" u="sng" dirty="0" smtClean="0"/>
              <a:t>don`t you?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9469" y="1237560"/>
            <a:ext cx="72390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to make tag questions  generally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0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6864" y="524256"/>
            <a:ext cx="102047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question Tag is a small question at the end of a </a:t>
            </a:r>
            <a:r>
              <a:rPr lang="en-US" sz="2800" dirty="0" err="1" smtClean="0"/>
              <a:t>statement.Question</a:t>
            </a:r>
            <a:r>
              <a:rPr lang="en-US" sz="2800" dirty="0" smtClean="0"/>
              <a:t> Tags  are used when asking  for agreement  or confirmation.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85616" y="1943886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negative question Tag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496" y="2804160"/>
            <a:ext cx="8619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You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 a student,     </a:t>
            </a:r>
            <a:r>
              <a:rPr lang="en-US" sz="2800" dirty="0" smtClean="0">
                <a:solidFill>
                  <a:srgbClr val="00B050"/>
                </a:solidFill>
              </a:rPr>
              <a:t>are</a:t>
            </a:r>
            <a:r>
              <a:rPr lang="en-US" sz="2800" dirty="0" smtClean="0"/>
              <a:t>n`t </a:t>
            </a:r>
            <a:r>
              <a:rPr lang="en-US" sz="2800" dirty="0" smtClean="0">
                <a:solidFill>
                  <a:srgbClr val="FF0000"/>
                </a:solidFill>
              </a:rPr>
              <a:t>you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368" y="3738634"/>
            <a:ext cx="2670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negative statement   +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5744" y="3738634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positive  question </a:t>
            </a:r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584" y="4724400"/>
            <a:ext cx="10302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Marry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is</a:t>
            </a:r>
            <a:r>
              <a:rPr lang="en-US" sz="3200" dirty="0" smtClean="0"/>
              <a:t>n`t a teacher,  </a:t>
            </a:r>
            <a:r>
              <a:rPr lang="en-US" sz="3200" dirty="0" smtClean="0">
                <a:solidFill>
                  <a:srgbClr val="00B050"/>
                </a:solidFill>
              </a:rPr>
              <a:t>is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she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99744" y="1970366"/>
            <a:ext cx="256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positive  statement   +</a:t>
            </a:r>
            <a:endParaRPr lang="en-US" dirty="0"/>
          </a:p>
        </p:txBody>
      </p:sp>
      <p:sp>
        <p:nvSpPr>
          <p:cNvPr id="10" name="Curved Down Arrow 9"/>
          <p:cNvSpPr/>
          <p:nvPr/>
        </p:nvSpPr>
        <p:spPr>
          <a:xfrm>
            <a:off x="816864" y="2511552"/>
            <a:ext cx="4212336" cy="46003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1385316" y="3228356"/>
            <a:ext cx="2711196" cy="44143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16200000">
            <a:off x="2790445" y="4189449"/>
            <a:ext cx="731520" cy="280111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 rot="16200000">
            <a:off x="2722164" y="2536824"/>
            <a:ext cx="552276" cy="40617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4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7223760" y="2730787"/>
            <a:ext cx="3486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31520" y="664243"/>
            <a:ext cx="348691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31520" y="548640"/>
            <a:ext cx="3755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positive sentence → negative tag</a:t>
            </a:r>
            <a:endParaRPr lang="en-US" sz="3200" b="0" dirty="0" smtClean="0">
              <a:ea typeface="Cambria Mat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072" y="2017775"/>
            <a:ext cx="6644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She is </a:t>
            </a:r>
            <a:r>
              <a:rPr lang="en-US" sz="3200" dirty="0" err="1" smtClean="0"/>
              <a:t>american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isn`t she?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You study </a:t>
            </a:r>
            <a:r>
              <a:rPr lang="en-US" sz="3200" dirty="0" err="1" smtClean="0"/>
              <a:t>english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don’t you?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You were at home, </a:t>
            </a:r>
            <a:r>
              <a:rPr lang="en-US" sz="3200" dirty="0" smtClean="0">
                <a:solidFill>
                  <a:srgbClr val="C00000"/>
                </a:solidFill>
              </a:rPr>
              <a:t>weren`t you?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200" dirty="0" smtClean="0"/>
              <a:t>He can read this book, </a:t>
            </a:r>
            <a:r>
              <a:rPr lang="en-US" sz="3200" dirty="0" smtClean="0">
                <a:solidFill>
                  <a:srgbClr val="C00000"/>
                </a:solidFill>
              </a:rPr>
              <a:t>can`t he?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3760" y="2623066"/>
            <a:ext cx="3663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negative sentence → positive tag</a:t>
            </a:r>
            <a:endParaRPr lang="en-US" sz="3200" b="0" dirty="0" smtClean="0">
              <a:ea typeface="Cambria Math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9448" y="4075437"/>
            <a:ext cx="64830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She </a:t>
            </a:r>
            <a:r>
              <a:rPr lang="en-US" sz="3200" dirty="0" smtClean="0">
                <a:solidFill>
                  <a:srgbClr val="00B050"/>
                </a:solidFill>
              </a:rPr>
              <a:t>isn`t</a:t>
            </a:r>
            <a:r>
              <a:rPr lang="en-US" sz="3200" dirty="0" smtClean="0"/>
              <a:t> </a:t>
            </a:r>
            <a:r>
              <a:rPr lang="en-US" sz="3200" dirty="0" err="1" smtClean="0"/>
              <a:t>american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is she?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00B050"/>
                </a:solidFill>
              </a:rPr>
              <a:t>don`t</a:t>
            </a:r>
            <a:r>
              <a:rPr lang="en-US" sz="3200" dirty="0" smtClean="0"/>
              <a:t> study </a:t>
            </a:r>
            <a:r>
              <a:rPr lang="en-US" sz="3200" dirty="0" err="1" smtClean="0"/>
              <a:t>english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C00000"/>
                </a:solidFill>
              </a:rPr>
              <a:t>do you?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You </a:t>
            </a:r>
            <a:r>
              <a:rPr lang="en-US" sz="3200" dirty="0" smtClean="0">
                <a:solidFill>
                  <a:srgbClr val="00B050"/>
                </a:solidFill>
              </a:rPr>
              <a:t>weren`t</a:t>
            </a:r>
            <a:r>
              <a:rPr lang="en-US" sz="3200" dirty="0" smtClean="0"/>
              <a:t> at home, </a:t>
            </a:r>
            <a:r>
              <a:rPr lang="en-US" sz="3200" dirty="0" smtClean="0">
                <a:solidFill>
                  <a:srgbClr val="C00000"/>
                </a:solidFill>
              </a:rPr>
              <a:t>were you?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200" dirty="0" smtClean="0"/>
              <a:t>He </a:t>
            </a:r>
            <a:r>
              <a:rPr lang="en-US" sz="3200" dirty="0" smtClean="0">
                <a:solidFill>
                  <a:srgbClr val="00B050"/>
                </a:solidFill>
              </a:rPr>
              <a:t>can`t</a:t>
            </a:r>
            <a:r>
              <a:rPr lang="en-US" sz="3200" dirty="0" smtClean="0"/>
              <a:t> read this book, </a:t>
            </a:r>
            <a:r>
              <a:rPr lang="en-US" sz="3200" dirty="0" smtClean="0">
                <a:solidFill>
                  <a:srgbClr val="C00000"/>
                </a:solidFill>
              </a:rPr>
              <a:t>can he?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" grpId="0"/>
      <p:bldP spid="3" grpId="0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0503" y="3425125"/>
            <a:ext cx="4844954" cy="218304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a student,...................?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 burns,.....................?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Everybody believes him,......?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father rose in him,.......?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explain it,......?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4"/>
          <p:cNvSpPr txBox="1">
            <a:spLocks/>
          </p:cNvSpPr>
          <p:nvPr/>
        </p:nvSpPr>
        <p:spPr>
          <a:xfrm>
            <a:off x="4519145" y="390307"/>
            <a:ext cx="3220871" cy="10668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Group Work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670305"/>
            <a:ext cx="856488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Try to add tag questions on the following statements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00363" y="3425125"/>
            <a:ext cx="511791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happened,.........?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moon shines at night,....?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 nice bird it is,...?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tell a lie is a great sin,......?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is a good exercise,..?</a:t>
            </a:r>
          </a:p>
        </p:txBody>
      </p:sp>
    </p:spTree>
    <p:extLst>
      <p:ext uri="{BB962C8B-B14F-4D97-AF65-F5344CB8AC3E}">
        <p14:creationId xmlns:p14="http://schemas.microsoft.com/office/powerpoint/2010/main" val="32926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704</Words>
  <Application>Microsoft Office PowerPoint</Application>
  <PresentationFormat>Custom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MOBARAK</dc:creator>
  <cp:lastModifiedBy>My</cp:lastModifiedBy>
  <cp:revision>38</cp:revision>
  <dcterms:created xsi:type="dcterms:W3CDTF">2019-10-22T01:23:44Z</dcterms:created>
  <dcterms:modified xsi:type="dcterms:W3CDTF">2021-01-15T11:20:04Z</dcterms:modified>
</cp:coreProperties>
</file>