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7"/>
  </p:notesMasterIdLst>
  <p:sldIdLst>
    <p:sldId id="271" r:id="rId2"/>
    <p:sldId id="272" r:id="rId3"/>
    <p:sldId id="258" r:id="rId4"/>
    <p:sldId id="270" r:id="rId5"/>
    <p:sldId id="273" r:id="rId6"/>
    <p:sldId id="274" r:id="rId7"/>
    <p:sldId id="259" r:id="rId8"/>
    <p:sldId id="275" r:id="rId9"/>
    <p:sldId id="276" r:id="rId10"/>
    <p:sldId id="277" r:id="rId11"/>
    <p:sldId id="278" r:id="rId12"/>
    <p:sldId id="279" r:id="rId13"/>
    <p:sldId id="268" r:id="rId14"/>
    <p:sldId id="265" r:id="rId15"/>
    <p:sldId id="280" r:id="rId16"/>
  </p:sldIdLst>
  <p:sldSz cx="12344400" cy="6858000"/>
  <p:notesSz cx="6858000" cy="9144000"/>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13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9" d="100"/>
          <a:sy n="69" d="100"/>
        </p:scale>
        <p:origin x="-168" y="-78"/>
      </p:cViewPr>
      <p:guideLst>
        <p:guide orient="horz" pos="2160"/>
        <p:guide pos="388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7CD71-9DB7-44FE-8DBF-B45A17729F7D}" type="datetimeFigureOut">
              <a:rPr lang="en-US" smtClean="0"/>
              <a:pPr/>
              <a:t>15-Jan-21</a:t>
            </a:fld>
            <a:endParaRPr lang="en-US"/>
          </a:p>
        </p:txBody>
      </p:sp>
      <p:sp>
        <p:nvSpPr>
          <p:cNvPr id="4" name="Slide Image Placeholder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2F4D9E-117A-4390-B163-FAD8022817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85800"/>
            <a:ext cx="61722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2F4D9E-117A-4390-B163-FAD80228177D}"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26"/>
            <a:ext cx="1049274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51660" y="3886200"/>
            <a:ext cx="864108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DAEF60-1B9A-4544-81D4-987BC0D3E23D}" type="datetimeFigureOut">
              <a:rPr lang="en-US" smtClean="0"/>
              <a:pPr/>
              <a:t>15-Jan-21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AEF60-1B9A-4544-81D4-987BC0D3E23D}" type="datetimeFigureOut">
              <a:rPr lang="en-US" smtClean="0"/>
              <a:pPr/>
              <a:t>15-Jan-21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39"/>
            <a:ext cx="277749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7220" y="274639"/>
            <a:ext cx="812673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AEF60-1B9A-4544-81D4-987BC0D3E23D}" type="datetimeFigureOut">
              <a:rPr lang="en-US" smtClean="0"/>
              <a:pPr/>
              <a:t>15-Jan-21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AEF60-1B9A-4544-81D4-987BC0D3E23D}" type="datetimeFigureOut">
              <a:rPr lang="en-US" smtClean="0"/>
              <a:pPr/>
              <a:t>15-Jan-21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1"/>
            <a:ext cx="1049274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75123" y="2906713"/>
            <a:ext cx="104927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AEF60-1B9A-4544-81D4-987BC0D3E23D}" type="datetimeFigureOut">
              <a:rPr lang="en-US" smtClean="0"/>
              <a:pPr/>
              <a:t>15-Jan-21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22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75070" y="1600201"/>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DAEF60-1B9A-4544-81D4-987BC0D3E23D}" type="datetimeFigureOut">
              <a:rPr lang="en-US" smtClean="0"/>
              <a:pPr/>
              <a:t>15-Jan-21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70785"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0785"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DAEF60-1B9A-4544-81D4-987BC0D3E23D}" type="datetimeFigureOut">
              <a:rPr lang="en-US" smtClean="0"/>
              <a:pPr/>
              <a:t>15-Jan-21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DAEF60-1B9A-4544-81D4-987BC0D3E23D}" type="datetimeFigureOut">
              <a:rPr lang="en-US" smtClean="0"/>
              <a:pPr/>
              <a:t>15-Jan-21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AEF60-1B9A-4544-81D4-987BC0D3E23D}" type="datetimeFigureOut">
              <a:rPr lang="en-US" smtClean="0"/>
              <a:pPr/>
              <a:t>15-Jan-21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0" y="273050"/>
            <a:ext cx="406122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826317" y="273051"/>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7220" y="1435101"/>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DAEF60-1B9A-4544-81D4-987BC0D3E23D}" type="datetimeFigureOut">
              <a:rPr lang="en-US" smtClean="0"/>
              <a:pPr/>
              <a:t>15-Jan-21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DAEF60-1B9A-4544-81D4-987BC0D3E23D}" type="datetimeFigureOut">
              <a:rPr lang="en-US" smtClean="0"/>
              <a:pPr/>
              <a:t>15-Jan-21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5E29A-4319-4E46-B9F4-2C5F6C028A76}" type="slidenum">
              <a:rPr lang="en-US" smtClean="0"/>
              <a:pPr/>
              <a:t>‹#›</a:t>
            </a:fld>
            <a:endParaRPr lang="en-US"/>
          </a:p>
        </p:txBody>
      </p:sp>
    </p:spTree>
  </p:cSld>
  <p:clrMapOvr>
    <a:masterClrMapping/>
  </p:clrMapOvr>
  <p:transition spd="slow">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7220" y="274638"/>
            <a:ext cx="1110996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17220" y="1600201"/>
            <a:ext cx="1110996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17220" y="6356351"/>
            <a:ext cx="28803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AEF60-1B9A-4544-81D4-987BC0D3E23D}" type="datetimeFigureOut">
              <a:rPr lang="en-US" smtClean="0"/>
              <a:pPr/>
              <a:t>15-Jan-21</a:t>
            </a:fld>
            <a:endParaRPr lang="en-US"/>
          </a:p>
        </p:txBody>
      </p:sp>
      <p:sp>
        <p:nvSpPr>
          <p:cNvPr id="5" name="Footer Placeholder 4"/>
          <p:cNvSpPr>
            <a:spLocks noGrp="1"/>
          </p:cNvSpPr>
          <p:nvPr>
            <p:ph type="ftr" sz="quarter" idx="3"/>
          </p:nvPr>
        </p:nvSpPr>
        <p:spPr>
          <a:xfrm>
            <a:off x="4217670" y="6356351"/>
            <a:ext cx="390906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846820" y="6356351"/>
            <a:ext cx="28803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5E29A-4319-4E46-B9F4-2C5F6C028A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slow">
    <p:pull dir="d"/>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4 rose.jpg"/>
          <p:cNvPicPr>
            <a:picLocks noChangeAspect="1"/>
          </p:cNvPicPr>
          <p:nvPr/>
        </p:nvPicPr>
        <p:blipFill>
          <a:blip r:embed="rId2"/>
          <a:stretch>
            <a:fillRect/>
          </a:stretch>
        </p:blipFill>
        <p:spPr>
          <a:xfrm rot="20977348">
            <a:off x="2697117" y="836276"/>
            <a:ext cx="6931703" cy="4967714"/>
          </a:xfrm>
          <a:prstGeom prst="rect">
            <a:avLst/>
          </a:prstGeom>
        </p:spPr>
      </p:pic>
      <p:sp>
        <p:nvSpPr>
          <p:cNvPr id="8" name="Rectangle 7"/>
          <p:cNvSpPr/>
          <p:nvPr/>
        </p:nvSpPr>
        <p:spPr>
          <a:xfrm>
            <a:off x="2497369" y="284871"/>
            <a:ext cx="7544327" cy="923330"/>
          </a:xfrm>
          <a:prstGeom prst="rect">
            <a:avLst/>
          </a:prstGeom>
        </p:spPr>
        <p:txBody>
          <a:bodyPr wrap="square">
            <a:spAutoFit/>
          </a:bodyPr>
          <a:lstStyle/>
          <a:p>
            <a:pPr algn="ctr" rtl="1"/>
            <a:r>
              <a:rPr lang="ar-SA" sz="5400" dirty="0" smtClean="0">
                <a:solidFill>
                  <a:srgbClr val="002060"/>
                </a:solidFill>
              </a:rPr>
              <a:t>السلام عليكم ورحمة الله </a:t>
            </a:r>
            <a:endParaRPr lang="en-US" sz="5400" dirty="0">
              <a:solidFill>
                <a:srgbClr val="002060"/>
              </a:solidFill>
            </a:endParaRPr>
          </a:p>
        </p:txBody>
      </p:sp>
      <p:sp>
        <p:nvSpPr>
          <p:cNvPr id="5" name="Frame 4"/>
          <p:cNvSpPr/>
          <p:nvPr/>
        </p:nvSpPr>
        <p:spPr>
          <a:xfrm>
            <a:off x="0" y="0"/>
            <a:ext cx="12344400" cy="6858000"/>
          </a:xfrm>
          <a:prstGeom prst="frame">
            <a:avLst>
              <a:gd name="adj1" fmla="val 4441"/>
            </a:avLst>
          </a:prstGeom>
          <a:gradFill>
            <a:gsLst>
              <a:gs pos="0">
                <a:srgbClr val="CCCCFF"/>
              </a:gs>
              <a:gs pos="17999">
                <a:srgbClr val="99CCFF"/>
              </a:gs>
              <a:gs pos="36000">
                <a:srgbClr val="9966FF"/>
              </a:gs>
              <a:gs pos="61000">
                <a:srgbClr val="CC99FF"/>
              </a:gs>
              <a:gs pos="82001">
                <a:srgbClr val="99CCFF"/>
              </a:gs>
              <a:gs pos="100000">
                <a:srgbClr val="CCCCFF"/>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697932" y="1856937"/>
            <a:ext cx="11352101" cy="1200329"/>
          </a:xfrm>
          <a:prstGeom prst="rect">
            <a:avLst/>
          </a:prstGeom>
          <a:noFill/>
        </p:spPr>
        <p:txBody>
          <a:bodyPr wrap="square" rtlCol="0">
            <a:spAutoFit/>
          </a:bodyPr>
          <a:lstStyle/>
          <a:p>
            <a:r>
              <a:rPr lang="ar-SA" sz="7200" kern="10" dirty="0" smtClean="0">
                <a:ln w="9525">
                  <a:round/>
                  <a:headEnd/>
                  <a:tailEnd/>
                </a:ln>
                <a:solidFill>
                  <a:srgbClr val="FF0000"/>
                </a:solidFill>
                <a:latin typeface="Arial"/>
              </a:rPr>
              <a:t>اهلا و سهلا</a:t>
            </a:r>
            <a:r>
              <a:rPr lang="bn-IN" sz="7200" kern="10" dirty="0" smtClean="0">
                <a:ln w="9525">
                  <a:round/>
                  <a:headEnd/>
                  <a:tailEnd/>
                </a:ln>
                <a:solidFill>
                  <a:srgbClr val="FF0000"/>
                </a:solidFill>
                <a:latin typeface="Arial"/>
              </a:rPr>
              <a:t>-</a:t>
            </a:r>
            <a:r>
              <a:rPr lang="bn-IN" sz="7200" kern="10" dirty="0" smtClean="0">
                <a:ln w="9525">
                  <a:round/>
                  <a:headEnd/>
                  <a:tailEnd/>
                </a:ln>
                <a:solidFill>
                  <a:srgbClr val="FF0000"/>
                </a:solidFill>
                <a:latin typeface="NikoshBAN" pitchFamily="2" charset="0"/>
                <a:cs typeface="NikoshBAN" pitchFamily="2" charset="0"/>
              </a:rPr>
              <a:t>            শুভেচ্ছা-স্বাগতম</a:t>
            </a:r>
            <a:r>
              <a:rPr lang="bn-IN" sz="7200" kern="10" dirty="0" smtClean="0">
                <a:ln w="9525">
                  <a:round/>
                  <a:headEnd/>
                  <a:tailEnd/>
                </a:ln>
                <a:solidFill>
                  <a:srgbClr val="FF0000"/>
                </a:solidFill>
                <a:latin typeface="Arial"/>
              </a:rPr>
              <a:t> </a:t>
            </a:r>
            <a:endParaRPr lang="en-US" sz="7200" kern="10" dirty="0" smtClean="0">
              <a:ln w="9525">
                <a:round/>
                <a:headEnd/>
                <a:tailEnd/>
              </a:ln>
              <a:solidFill>
                <a:srgbClr val="FF0000"/>
              </a:solidFill>
              <a:latin typeface="Arial"/>
              <a:cs typeface="Aria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edge">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24200" y="533400"/>
            <a:ext cx="6019800" cy="707886"/>
          </a:xfrm>
          <a:prstGeom prst="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p:spPr>
        <p:txBody>
          <a:bodyPr wrap="square" rtlCol="0">
            <a:spAutoFit/>
          </a:bodyPr>
          <a:lstStyle/>
          <a:p>
            <a:pPr algn="ctr"/>
            <a:r>
              <a:rPr lang="bn-IN" sz="4000" dirty="0" smtClean="0">
                <a:latin typeface="NikoshBAN" pitchFamily="2" charset="0"/>
                <a:cs typeface="NikoshBAN" pitchFamily="2" charset="0"/>
              </a:rPr>
              <a:t>পাঠ বিশ্লেষণ </a:t>
            </a:r>
            <a:endParaRPr lang="en-US" sz="4000" dirty="0">
              <a:latin typeface="NikoshBAN" pitchFamily="2" charset="0"/>
              <a:cs typeface="NikoshBAN" pitchFamily="2" charset="0"/>
            </a:endParaRPr>
          </a:p>
        </p:txBody>
      </p:sp>
      <p:sp>
        <p:nvSpPr>
          <p:cNvPr id="5" name="TextBox 4"/>
          <p:cNvSpPr txBox="1"/>
          <p:nvPr/>
        </p:nvSpPr>
        <p:spPr>
          <a:xfrm>
            <a:off x="1524000" y="1600200"/>
            <a:ext cx="9372600" cy="954107"/>
          </a:xfrm>
          <a:prstGeom prst="rect">
            <a:avLst/>
          </a:prstGeom>
          <a:noFill/>
        </p:spPr>
        <p:txBody>
          <a:bodyPr wrap="square" rtlCol="0">
            <a:spAutoFit/>
          </a:bodyPr>
          <a:lstStyle/>
          <a:p>
            <a:pPr algn="just">
              <a:buFont typeface="Wingdings" pitchFamily="2" charset="2"/>
              <a:buChar char="q"/>
            </a:pPr>
            <a:r>
              <a:rPr lang="bn-IN" sz="2800" b="1" dirty="0" smtClean="0">
                <a:latin typeface="NikoshBAN" pitchFamily="2" charset="0"/>
                <a:cs typeface="NikoshBAN" pitchFamily="2" charset="0"/>
              </a:rPr>
              <a:t> </a:t>
            </a:r>
            <a:r>
              <a:rPr lang="ar-SA" sz="2800" b="1" dirty="0" smtClean="0">
                <a:latin typeface="NikoshBAN" pitchFamily="2" charset="0"/>
              </a:rPr>
              <a:t>معانقة</a:t>
            </a:r>
            <a:r>
              <a:rPr lang="bn-IN" sz="2800" b="1" dirty="0" smtClean="0">
                <a:latin typeface="NikoshBAN" pitchFamily="2" charset="0"/>
                <a:cs typeface="NikoshBAN" pitchFamily="2" charset="0"/>
              </a:rPr>
              <a:t> এর </a:t>
            </a:r>
            <a:r>
              <a:rPr lang="bn-IN" sz="2800" b="1" dirty="0" smtClean="0">
                <a:latin typeface="NikoshBAN" pitchFamily="2" charset="0"/>
                <a:cs typeface="NikoshBAN" pitchFamily="2" charset="0"/>
              </a:rPr>
              <a:t>আভিধানিক </a:t>
            </a:r>
            <a:r>
              <a:rPr lang="bn-IN" sz="2800" b="1" dirty="0" smtClean="0">
                <a:latin typeface="NikoshBAN" pitchFamily="2" charset="0"/>
                <a:cs typeface="NikoshBAN" pitchFamily="2" charset="0"/>
              </a:rPr>
              <a:t>অর্থঃ </a:t>
            </a:r>
            <a:r>
              <a:rPr lang="ar-SA" sz="2800" dirty="0" smtClean="0">
                <a:latin typeface="NikoshBAN" pitchFamily="2" charset="0"/>
                <a:cs typeface="NikoshBAN" pitchFamily="2" charset="0"/>
              </a:rPr>
              <a:t>معانقة</a:t>
            </a:r>
            <a:r>
              <a:rPr lang="bn-IN" sz="2800" dirty="0" smtClean="0">
                <a:latin typeface="NikoshBAN" pitchFamily="2" charset="0"/>
                <a:cs typeface="NikoshBAN" pitchFamily="2" charset="0"/>
              </a:rPr>
              <a:t> শব্দটি বাবে </a:t>
            </a:r>
            <a:r>
              <a:rPr lang="ar-SA" sz="2800" dirty="0" smtClean="0">
                <a:latin typeface="NikoshBAN" pitchFamily="2" charset="0"/>
                <a:cs typeface="NikoshBAN" pitchFamily="2" charset="0"/>
              </a:rPr>
              <a:t>مفاعلة</a:t>
            </a:r>
            <a:r>
              <a:rPr lang="ar-SA" sz="2800" dirty="0" smtClean="0">
                <a:latin typeface="NikoshBAN" pitchFamily="2" charset="0"/>
                <a:cs typeface="NikoshBAN" pitchFamily="2" charset="0"/>
              </a:rPr>
              <a:t> </a:t>
            </a:r>
            <a:r>
              <a:rPr lang="bn-IN" sz="2800" dirty="0" smtClean="0">
                <a:latin typeface="NikoshBAN" pitchFamily="2" charset="0"/>
                <a:cs typeface="NikoshBAN" pitchFamily="2" charset="0"/>
              </a:rPr>
              <a:t>  এর </a:t>
            </a:r>
            <a:r>
              <a:rPr lang="ar-SA" sz="2800" dirty="0" smtClean="0">
                <a:latin typeface="NikoshBAN" pitchFamily="2" charset="0"/>
                <a:cs typeface="NikoshBAN" pitchFamily="2" charset="0"/>
              </a:rPr>
              <a:t>مصدر</a:t>
            </a:r>
            <a:r>
              <a:rPr lang="bn-IN" sz="2800" dirty="0" smtClean="0">
                <a:latin typeface="NikoshBAN" pitchFamily="2" charset="0"/>
                <a:cs typeface="NikoshBAN" pitchFamily="2" charset="0"/>
              </a:rPr>
              <a:t>  মূল অক্ষর </a:t>
            </a:r>
            <a:r>
              <a:rPr lang="ar-SA" sz="2800" dirty="0" smtClean="0">
                <a:latin typeface="NikoshBAN" pitchFamily="2" charset="0"/>
                <a:cs typeface="NikoshBAN" pitchFamily="2" charset="0"/>
              </a:rPr>
              <a:t>(ع ـ ن ـ ق) </a:t>
            </a:r>
            <a:r>
              <a:rPr lang="bn-IN" sz="2800" dirty="0" smtClean="0">
                <a:latin typeface="NikoshBAN" pitchFamily="2" charset="0"/>
                <a:cs typeface="NikoshBAN" pitchFamily="2" charset="0"/>
              </a:rPr>
              <a:t>জিনসে  </a:t>
            </a:r>
            <a:r>
              <a:rPr lang="ar-SA" sz="2800" dirty="0" smtClean="0">
                <a:latin typeface="NikoshBAN" pitchFamily="2" charset="0"/>
                <a:cs typeface="NikoshBAN" pitchFamily="2" charset="0"/>
              </a:rPr>
              <a:t>صحيح</a:t>
            </a:r>
            <a:r>
              <a:rPr lang="bn-IN" sz="2800" dirty="0" smtClean="0">
                <a:latin typeface="NikoshBAN" pitchFamily="2" charset="0"/>
                <a:cs typeface="NikoshBAN" pitchFamily="2" charset="0"/>
              </a:rPr>
              <a:t> আভিধানিক অর্থ- পরস্পর ঘাড় মিলানো। । </a:t>
            </a:r>
          </a:p>
        </p:txBody>
      </p:sp>
      <p:sp>
        <p:nvSpPr>
          <p:cNvPr id="6" name="Frame 5"/>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TextBox 6"/>
          <p:cNvSpPr txBox="1"/>
          <p:nvPr/>
        </p:nvSpPr>
        <p:spPr>
          <a:xfrm>
            <a:off x="1371600" y="4343400"/>
            <a:ext cx="9448800" cy="523220"/>
          </a:xfrm>
          <a:prstGeom prst="rect">
            <a:avLst/>
          </a:prstGeom>
          <a:noFill/>
        </p:spPr>
        <p:txBody>
          <a:bodyPr wrap="square" rtlCol="0">
            <a:spAutoFit/>
          </a:bodyPr>
          <a:lstStyle/>
          <a:p>
            <a:pPr>
              <a:buFont typeface="Wingdings" pitchFamily="2" charset="2"/>
              <a:buChar char="q"/>
            </a:pPr>
            <a:r>
              <a:rPr lang="bn-IN" sz="2800" b="1" dirty="0" smtClean="0">
                <a:latin typeface="NikoshBAN" pitchFamily="2" charset="0"/>
                <a:cs typeface="NikoshBAN" pitchFamily="2" charset="0"/>
              </a:rPr>
              <a:t> </a:t>
            </a:r>
            <a:r>
              <a:rPr lang="ar-SA" sz="2800" b="1" dirty="0" smtClean="0">
                <a:latin typeface="NikoshBAN" pitchFamily="2" charset="0"/>
                <a:cs typeface="NikoshBAN" pitchFamily="2" charset="0"/>
              </a:rPr>
              <a:t>معانقة </a:t>
            </a:r>
            <a:r>
              <a:rPr lang="bn-IN" sz="2800" b="1" dirty="0" smtClean="0">
                <a:latin typeface="NikoshBAN" pitchFamily="2" charset="0"/>
                <a:cs typeface="NikoshBAN" pitchFamily="2" charset="0"/>
              </a:rPr>
              <a:t> এর হুকুমঃ </a:t>
            </a:r>
            <a:r>
              <a:rPr lang="bn-IN" sz="2800" dirty="0" smtClean="0">
                <a:latin typeface="NikoshBAN" pitchFamily="2" charset="0"/>
                <a:cs typeface="NikoshBAN" pitchFamily="2" charset="0"/>
              </a:rPr>
              <a:t>জমহুর উলামায়ে কেরামের মতে মুয়ানাকা সুন্নাত।  </a:t>
            </a:r>
            <a:endParaRPr lang="en-US" sz="2800" dirty="0" smtClean="0">
              <a:latin typeface="NikoshBAN" pitchFamily="2" charset="0"/>
              <a:cs typeface="NikoshBAN" pitchFamily="2" charset="0"/>
            </a:endParaRPr>
          </a:p>
        </p:txBody>
      </p:sp>
      <p:sp>
        <p:nvSpPr>
          <p:cNvPr id="8" name="TextBox 7"/>
          <p:cNvSpPr txBox="1"/>
          <p:nvPr/>
        </p:nvSpPr>
        <p:spPr>
          <a:xfrm>
            <a:off x="1447800" y="2438400"/>
            <a:ext cx="9296400" cy="1815882"/>
          </a:xfrm>
          <a:prstGeom prst="rect">
            <a:avLst/>
          </a:prstGeom>
          <a:noFill/>
        </p:spPr>
        <p:txBody>
          <a:bodyPr wrap="square" rtlCol="0">
            <a:spAutoFit/>
          </a:bodyPr>
          <a:lstStyle/>
          <a:p>
            <a:pPr algn="just"/>
            <a:endParaRPr lang="bn-IN" sz="2800" dirty="0" smtClean="0">
              <a:latin typeface="NikoshBAN" pitchFamily="2" charset="0"/>
              <a:cs typeface="NikoshBAN" pitchFamily="2" charset="0"/>
            </a:endParaRPr>
          </a:p>
          <a:p>
            <a:pPr algn="just">
              <a:buFont typeface="Wingdings" pitchFamily="2" charset="2"/>
              <a:buChar char="q"/>
            </a:pPr>
            <a:r>
              <a:rPr lang="bn-IN" sz="2800" b="1" dirty="0" smtClean="0">
                <a:latin typeface="NikoshBAN" pitchFamily="2" charset="0"/>
              </a:rPr>
              <a:t> </a:t>
            </a:r>
            <a:r>
              <a:rPr lang="ar-SA" sz="2800" b="1" dirty="0" smtClean="0">
                <a:latin typeface="NikoshBAN" pitchFamily="2" charset="0"/>
                <a:cs typeface="NikoshBAN" pitchFamily="2" charset="0"/>
              </a:rPr>
              <a:t>معانقة</a:t>
            </a:r>
            <a:r>
              <a:rPr lang="bn-IN" sz="2800" b="1" dirty="0" smtClean="0">
                <a:latin typeface="NikoshBAN" pitchFamily="2" charset="0"/>
                <a:cs typeface="NikoshBAN" pitchFamily="2" charset="0"/>
              </a:rPr>
              <a:t> এর পারিভাষিক অর্থঃ </a:t>
            </a:r>
            <a:r>
              <a:rPr lang="bn-IN" sz="2800" dirty="0" smtClean="0">
                <a:latin typeface="NikoshBAN" pitchFamily="2" charset="0"/>
                <a:cs typeface="NikoshBAN" pitchFamily="2" charset="0"/>
              </a:rPr>
              <a:t>ইসলামি শরিয়তের পরিভাষায়- পরস্পরের সাক্ষাতে ভালোবাসা, সদ্ভাব ও সম্প্রীতির নিদর্শন স্বরূপ একজন অপরজনেরঘাড়ের সাথে ঘাড় মিলানোকে </a:t>
            </a:r>
            <a:r>
              <a:rPr lang="ar-SA" sz="2800" dirty="0" smtClean="0">
                <a:latin typeface="NikoshBAN" pitchFamily="2" charset="0"/>
                <a:cs typeface="NikoshBAN" pitchFamily="2" charset="0"/>
              </a:rPr>
              <a:t>معانقة </a:t>
            </a:r>
            <a:r>
              <a:rPr lang="bn-IN" sz="2800" dirty="0" smtClean="0">
                <a:latin typeface="NikoshBAN" pitchFamily="2" charset="0"/>
                <a:cs typeface="NikoshBAN" pitchFamily="2" charset="0"/>
              </a:rPr>
              <a:t> বলে</a:t>
            </a:r>
            <a:r>
              <a:rPr lang="bn-IN" sz="2800" dirty="0" smtClean="0">
                <a:latin typeface="NikoshBAN" pitchFamily="2" charset="0"/>
                <a:cs typeface="NikoshBAN" pitchFamily="2" charset="0"/>
              </a:rPr>
              <a:t>।</a:t>
            </a:r>
            <a:endParaRPr lang="bn-IN" sz="2800" dirty="0" smtClean="0">
              <a:latin typeface="NikoshBAN" pitchFamily="2" charset="0"/>
              <a:cs typeface="NikoshBAN" pitchFamily="2" charset="0"/>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Bottom)">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Callout 3"/>
          <p:cNvSpPr/>
          <p:nvPr/>
        </p:nvSpPr>
        <p:spPr>
          <a:xfrm>
            <a:off x="3505200" y="609600"/>
            <a:ext cx="5791200" cy="1143000"/>
          </a:xfrm>
          <a:prstGeom prst="downArrowCallout">
            <a:avLst/>
          </a:prstGeom>
          <a:gradFill>
            <a:gsLst>
              <a:gs pos="0">
                <a:srgbClr val="FF3399">
                  <a:alpha val="0"/>
                </a:srgbClr>
              </a:gs>
              <a:gs pos="25000">
                <a:srgbClr val="FF6633"/>
              </a:gs>
              <a:gs pos="50000">
                <a:srgbClr val="FFFF00"/>
              </a:gs>
              <a:gs pos="75000">
                <a:srgbClr val="01A78F"/>
              </a:gs>
              <a:gs pos="100000">
                <a:srgbClr val="3366FF"/>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জোড়ায় কাজঃ</a:t>
            </a:r>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Box 6"/>
          <p:cNvSpPr txBox="1"/>
          <p:nvPr/>
        </p:nvSpPr>
        <p:spPr>
          <a:xfrm>
            <a:off x="1234440" y="2286001"/>
            <a:ext cx="8229600" cy="646331"/>
          </a:xfrm>
          <a:prstGeom prst="rect">
            <a:avLst/>
          </a:prstGeom>
          <a:noFill/>
        </p:spPr>
        <p:txBody>
          <a:bodyPr wrap="square" rtlCol="0">
            <a:spAutoFit/>
          </a:bodyPr>
          <a:lstStyle/>
          <a:p>
            <a:pPr algn="l"/>
            <a:r>
              <a:rPr lang="bn-BD" sz="3600" dirty="0" smtClean="0">
                <a:latin typeface="NikoshBAN" pitchFamily="2" charset="0"/>
                <a:cs typeface="NikoshBAN" pitchFamily="2" charset="0"/>
              </a:rPr>
              <a:t>১.</a:t>
            </a:r>
            <a:r>
              <a:rPr lang="en-US" sz="3600" dirty="0" smtClean="0">
                <a:latin typeface="NikoshBAN" pitchFamily="2" charset="0"/>
                <a:cs typeface="NikoshBAN" pitchFamily="2" charset="0"/>
              </a:rPr>
              <a:t>  </a:t>
            </a:r>
            <a:r>
              <a:rPr lang="ar-SA" sz="3600" b="1" dirty="0" smtClean="0">
                <a:latin typeface="NikoshBAN" pitchFamily="2" charset="0"/>
              </a:rPr>
              <a:t>تحقيق</a:t>
            </a:r>
            <a:r>
              <a:rPr lang="bn-BD" sz="3600" dirty="0" smtClean="0">
                <a:latin typeface="NikoshBAN" pitchFamily="2" charset="0"/>
              </a:rPr>
              <a:t> </a:t>
            </a:r>
            <a:r>
              <a:rPr lang="bn-BD" sz="3600" dirty="0" smtClean="0">
                <a:latin typeface="NikoshBAN" pitchFamily="2" charset="0"/>
                <a:cs typeface="NikoshBAN" pitchFamily="2" charset="0"/>
              </a:rPr>
              <a:t>বা শব্দ বিশ্লেষণ কর।  </a:t>
            </a:r>
            <a:endParaRPr lang="en-US" sz="3600" dirty="0">
              <a:latin typeface="NikoshBAN" pitchFamily="2" charset="0"/>
              <a:cs typeface="NikoshBAN" pitchFamily="2" charset="0"/>
            </a:endParaRPr>
          </a:p>
        </p:txBody>
      </p:sp>
      <p:sp>
        <p:nvSpPr>
          <p:cNvPr id="8" name="TextBox 7"/>
          <p:cNvSpPr txBox="1"/>
          <p:nvPr/>
        </p:nvSpPr>
        <p:spPr>
          <a:xfrm>
            <a:off x="2057400" y="3124201"/>
            <a:ext cx="8210608" cy="646331"/>
          </a:xfrm>
          <a:prstGeom prst="rect">
            <a:avLst/>
          </a:prstGeom>
          <a:noFill/>
        </p:spPr>
        <p:txBody>
          <a:bodyPr wrap="square" rtlCol="0">
            <a:spAutoFit/>
          </a:bodyPr>
          <a:lstStyle/>
          <a:p>
            <a:r>
              <a:rPr lang="ar-SA" sz="3600" b="1" dirty="0" smtClean="0">
                <a:solidFill>
                  <a:srgbClr val="002060"/>
                </a:solidFill>
                <a:latin typeface="NikoshBAN" pitchFamily="2" charset="0"/>
                <a:cs typeface="NikoshBAN" pitchFamily="2" charset="0"/>
              </a:rPr>
              <a:t>غُفِرَ</a:t>
            </a:r>
            <a:r>
              <a:rPr lang="ar-SA" sz="3600" b="1" dirty="0" smtClean="0">
                <a:solidFill>
                  <a:srgbClr val="002060"/>
                </a:solidFill>
              </a:rPr>
              <a:t>، </a:t>
            </a:r>
            <a:r>
              <a:rPr lang="ar-SA" sz="3600" b="1" dirty="0" smtClean="0">
                <a:solidFill>
                  <a:srgbClr val="002060"/>
                </a:solidFill>
                <a:latin typeface="NikoshBAN" pitchFamily="2" charset="0"/>
                <a:cs typeface="NikoshBAN" pitchFamily="2" charset="0"/>
              </a:rPr>
              <a:t>مُصاَفَحَةُ</a:t>
            </a:r>
            <a:r>
              <a:rPr lang="ar-SA" sz="3600" b="1" dirty="0" smtClean="0">
                <a:solidFill>
                  <a:srgbClr val="002060"/>
                </a:solidFill>
              </a:rPr>
              <a:t>، </a:t>
            </a:r>
            <a:r>
              <a:rPr lang="ar-SA" sz="3600" b="1" dirty="0" smtClean="0">
                <a:solidFill>
                  <a:srgbClr val="002060"/>
                </a:solidFill>
                <a:latin typeface="NikoshBAN" pitchFamily="2" charset="0"/>
                <a:cs typeface="NikoshBAN" pitchFamily="2" charset="0"/>
              </a:rPr>
              <a:t>قُلتُ </a:t>
            </a:r>
            <a:r>
              <a:rPr lang="ar-SA" sz="3600" b="1" dirty="0" smtClean="0">
                <a:solidFill>
                  <a:srgbClr val="002060"/>
                </a:solidFill>
              </a:rPr>
              <a:t>،</a:t>
            </a:r>
            <a:endParaRPr lang="en-US" sz="3600" b="1" dirty="0">
              <a:solidFill>
                <a:srgbClr val="002060"/>
              </a:solidFill>
            </a:endParaRPr>
          </a:p>
        </p:txBody>
      </p:sp>
      <p:sp>
        <p:nvSpPr>
          <p:cNvPr id="9" name="Frame 8"/>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a:xfrm>
            <a:off x="1447800" y="533400"/>
            <a:ext cx="4526280" cy="762000"/>
          </a:xfrm>
          <a:prstGeom prst="wedgeRoundRectCallout">
            <a:avLst>
              <a:gd name="adj1" fmla="val -38527"/>
              <a:gd name="adj2" fmla="val 122981"/>
              <a:gd name="adj3" fmla="val 16667"/>
            </a:avLst>
          </a:prstGeom>
          <a:gradFill>
            <a:gsLst>
              <a:gs pos="0">
                <a:srgbClr val="FF3399">
                  <a:alpha val="0"/>
                </a:srgbClr>
              </a:gs>
              <a:gs pos="25000">
                <a:srgbClr val="FF6633"/>
              </a:gs>
              <a:gs pos="50000">
                <a:srgbClr val="FFFF00"/>
              </a:gs>
              <a:gs pos="75000">
                <a:srgbClr val="01A78F"/>
              </a:gs>
              <a:gs pos="100000">
                <a:srgbClr val="3366FF"/>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দলীয় কাজঃ </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sp>
        <p:nvSpPr>
          <p:cNvPr id="5" name="TextBox 4"/>
          <p:cNvSpPr txBox="1"/>
          <p:nvPr/>
        </p:nvSpPr>
        <p:spPr>
          <a:xfrm>
            <a:off x="1676400" y="2438400"/>
            <a:ext cx="8229600" cy="584775"/>
          </a:xfrm>
          <a:prstGeom prst="rect">
            <a:avLst/>
          </a:prstGeom>
          <a:noFill/>
        </p:spPr>
        <p:txBody>
          <a:bodyPr wrap="square" rtlCol="0">
            <a:spAutoFit/>
          </a:bodyPr>
          <a:lstStyle/>
          <a:p>
            <a:pPr marL="342900" indent="-342900">
              <a:buAutoNum type="arabicPeriod"/>
            </a:pPr>
            <a:r>
              <a:rPr lang="bn-BD" sz="3200" dirty="0" smtClean="0">
                <a:solidFill>
                  <a:srgbClr val="0070C0"/>
                </a:solidFill>
                <a:latin typeface="NikoshBAN" pitchFamily="2" charset="0"/>
                <a:cs typeface="NikoshBAN" pitchFamily="2" charset="0"/>
              </a:rPr>
              <a:t>হাদিসের বাংলা অর্থ লিখ।  </a:t>
            </a:r>
            <a:endParaRPr lang="en-US" sz="3200" dirty="0">
              <a:solidFill>
                <a:srgbClr val="0070C0"/>
              </a:solidFill>
              <a:latin typeface="NikoshBAN" pitchFamily="2" charset="0"/>
              <a:cs typeface="NikoshBAN" pitchFamily="2" charset="0"/>
            </a:endParaRPr>
          </a:p>
        </p:txBody>
      </p:sp>
      <p:sp>
        <p:nvSpPr>
          <p:cNvPr id="8" name="TextBox 7"/>
          <p:cNvSpPr txBox="1"/>
          <p:nvPr/>
        </p:nvSpPr>
        <p:spPr>
          <a:xfrm>
            <a:off x="1676400" y="3733800"/>
            <a:ext cx="9330690" cy="584775"/>
          </a:xfrm>
          <a:prstGeom prst="rect">
            <a:avLst/>
          </a:prstGeom>
          <a:noFill/>
        </p:spPr>
        <p:txBody>
          <a:bodyPr wrap="square" rtlCol="0">
            <a:spAutoFit/>
          </a:bodyPr>
          <a:lstStyle/>
          <a:p>
            <a:r>
              <a:rPr lang="bn-BD" sz="3200" dirty="0" smtClean="0">
                <a:solidFill>
                  <a:srgbClr val="002060"/>
                </a:solidFill>
                <a:latin typeface="NikoshBAN" pitchFamily="2" charset="0"/>
                <a:cs typeface="NikoshBAN" pitchFamily="2" charset="0"/>
              </a:rPr>
              <a:t>২. </a:t>
            </a:r>
            <a:r>
              <a:rPr lang="ar-SA" sz="3200" dirty="0" smtClean="0">
                <a:solidFill>
                  <a:srgbClr val="002060"/>
                </a:solidFill>
                <a:latin typeface="NikoshBAN" pitchFamily="2" charset="0"/>
                <a:cs typeface="NikoshBAN" pitchFamily="2" charset="0"/>
              </a:rPr>
              <a:t>مصافحة</a:t>
            </a:r>
            <a:r>
              <a:rPr lang="bn-IN" sz="3200" dirty="0" smtClean="0">
                <a:solidFill>
                  <a:srgbClr val="002060"/>
                </a:solidFill>
                <a:latin typeface="NikoshBAN" pitchFamily="2" charset="0"/>
                <a:cs typeface="NikoshBAN" pitchFamily="2" charset="0"/>
              </a:rPr>
              <a:t> শব্দটি </a:t>
            </a:r>
            <a:r>
              <a:rPr lang="bn-IN" sz="3200" dirty="0" smtClean="0">
                <a:solidFill>
                  <a:srgbClr val="002060"/>
                </a:solidFill>
                <a:latin typeface="NikoshBAN" pitchFamily="2" charset="0"/>
                <a:cs typeface="NikoshBAN" pitchFamily="2" charset="0"/>
              </a:rPr>
              <a:t>এর হকুম কি? </a:t>
            </a:r>
            <a:r>
              <a:rPr lang="bn-IN" sz="3200" dirty="0" smtClean="0">
                <a:solidFill>
                  <a:srgbClr val="002060"/>
                </a:solidFill>
                <a:latin typeface="NikoshBAN" pitchFamily="2" charset="0"/>
                <a:cs typeface="NikoshBAN" pitchFamily="2" charset="0"/>
              </a:rPr>
              <a:t> </a:t>
            </a:r>
            <a:endParaRPr lang="en-US" sz="3200" dirty="0">
              <a:solidFill>
                <a:srgbClr val="002060"/>
              </a:solidFill>
              <a:latin typeface="NikoshBAN" pitchFamily="2" charset="0"/>
              <a:cs typeface="NikoshBAN" pitchFamily="2" charset="0"/>
            </a:endParaRPr>
          </a:p>
        </p:txBody>
      </p:sp>
      <p:sp>
        <p:nvSpPr>
          <p:cNvPr id="10" name="TextBox 9"/>
          <p:cNvSpPr txBox="1"/>
          <p:nvPr/>
        </p:nvSpPr>
        <p:spPr>
          <a:xfrm>
            <a:off x="1131570" y="1981201"/>
            <a:ext cx="3497580" cy="584775"/>
          </a:xfrm>
          <a:prstGeom prst="rect">
            <a:avLst/>
          </a:prstGeom>
          <a:noFill/>
        </p:spPr>
        <p:txBody>
          <a:bodyPr wrap="square" rtlCol="0">
            <a:spAutoFit/>
          </a:bodyPr>
          <a:lstStyle/>
          <a:p>
            <a:pPr>
              <a:buFont typeface="Wingdings" pitchFamily="2" charset="2"/>
              <a:buChar char="v"/>
            </a:pPr>
            <a:r>
              <a:rPr lang="bn-BD" sz="3200" b="1" u="sng" dirty="0" smtClean="0">
                <a:latin typeface="NikoshBAN" pitchFamily="2" charset="0"/>
                <a:cs typeface="NikoshBAN" pitchFamily="2" charset="0"/>
              </a:rPr>
              <a:t>শাপলাঃ </a:t>
            </a:r>
            <a:endParaRPr lang="en-US" sz="3200" b="1" u="sng" dirty="0">
              <a:latin typeface="NikoshBAN" pitchFamily="2" charset="0"/>
              <a:cs typeface="NikoshBAN" pitchFamily="2" charset="0"/>
            </a:endParaRPr>
          </a:p>
        </p:txBody>
      </p:sp>
      <p:sp>
        <p:nvSpPr>
          <p:cNvPr id="11" name="TextBox 10"/>
          <p:cNvSpPr txBox="1"/>
          <p:nvPr/>
        </p:nvSpPr>
        <p:spPr>
          <a:xfrm>
            <a:off x="1131570" y="3276601"/>
            <a:ext cx="3497580" cy="584775"/>
          </a:xfrm>
          <a:prstGeom prst="rect">
            <a:avLst/>
          </a:prstGeom>
          <a:noFill/>
        </p:spPr>
        <p:txBody>
          <a:bodyPr wrap="square" rtlCol="0">
            <a:spAutoFit/>
          </a:bodyPr>
          <a:lstStyle/>
          <a:p>
            <a:pPr>
              <a:buFont typeface="Wingdings" pitchFamily="2" charset="2"/>
              <a:buChar char="v"/>
            </a:pPr>
            <a:r>
              <a:rPr lang="bn-BD" sz="3200" b="1" u="sng" dirty="0" smtClean="0">
                <a:latin typeface="NikoshBAN" pitchFamily="2" charset="0"/>
                <a:cs typeface="NikoshBAN" pitchFamily="2" charset="0"/>
              </a:rPr>
              <a:t>শিমূলঃ </a:t>
            </a:r>
            <a:endParaRPr lang="en-US" sz="3200" b="1" u="sng" dirty="0">
              <a:latin typeface="NikoshBAN" pitchFamily="2" charset="0"/>
              <a:cs typeface="NikoshBAN" pitchFamily="2" charset="0"/>
            </a:endParaRPr>
          </a:p>
        </p:txBody>
      </p:sp>
      <p:sp>
        <p:nvSpPr>
          <p:cNvPr id="13" name="Frame 12"/>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TextBox 8"/>
          <p:cNvSpPr txBox="1"/>
          <p:nvPr/>
        </p:nvSpPr>
        <p:spPr>
          <a:xfrm>
            <a:off x="1219200" y="4648200"/>
            <a:ext cx="3421380" cy="584775"/>
          </a:xfrm>
          <a:prstGeom prst="rect">
            <a:avLst/>
          </a:prstGeom>
          <a:noFill/>
        </p:spPr>
        <p:txBody>
          <a:bodyPr wrap="square" rtlCol="0">
            <a:spAutoFit/>
          </a:bodyPr>
          <a:lstStyle/>
          <a:p>
            <a:pPr>
              <a:buFont typeface="Wingdings" pitchFamily="2" charset="2"/>
              <a:buChar char="v"/>
            </a:pPr>
            <a:r>
              <a:rPr lang="bn-IN" sz="3200" b="1" u="sng" dirty="0" smtClean="0">
                <a:latin typeface="NikoshBAN" pitchFamily="2" charset="0"/>
                <a:cs typeface="NikoshBAN" pitchFamily="2" charset="0"/>
              </a:rPr>
              <a:t>পলাশঃ </a:t>
            </a:r>
            <a:r>
              <a:rPr lang="bn-BD" sz="3200" b="1" u="sng" dirty="0" smtClean="0">
                <a:latin typeface="NikoshBAN" pitchFamily="2" charset="0"/>
                <a:cs typeface="NikoshBAN" pitchFamily="2" charset="0"/>
              </a:rPr>
              <a:t> </a:t>
            </a:r>
            <a:endParaRPr lang="en-US" sz="3200" b="1" u="sng" dirty="0">
              <a:latin typeface="NikoshBAN" pitchFamily="2" charset="0"/>
              <a:cs typeface="NikoshBAN" pitchFamily="2" charset="0"/>
            </a:endParaRPr>
          </a:p>
        </p:txBody>
      </p:sp>
      <p:sp>
        <p:nvSpPr>
          <p:cNvPr id="14" name="TextBox 13"/>
          <p:cNvSpPr txBox="1"/>
          <p:nvPr/>
        </p:nvSpPr>
        <p:spPr>
          <a:xfrm>
            <a:off x="1600200" y="5105400"/>
            <a:ext cx="7391400" cy="584775"/>
          </a:xfrm>
          <a:prstGeom prst="rect">
            <a:avLst/>
          </a:prstGeom>
          <a:noFill/>
        </p:spPr>
        <p:txBody>
          <a:bodyPr wrap="square" rtlCol="0">
            <a:spAutoFit/>
          </a:bodyPr>
          <a:lstStyle/>
          <a:p>
            <a:r>
              <a:rPr lang="bn-IN" sz="3200" dirty="0" smtClean="0">
                <a:solidFill>
                  <a:srgbClr val="DD13B2"/>
                </a:solidFill>
                <a:latin typeface="NikoshBAN" pitchFamily="2" charset="0"/>
                <a:cs typeface="NikoshBAN" pitchFamily="2" charset="0"/>
              </a:rPr>
              <a:t>৩. </a:t>
            </a:r>
            <a:r>
              <a:rPr lang="ar-SA" sz="3200" dirty="0" smtClean="0">
                <a:solidFill>
                  <a:srgbClr val="DD13B2"/>
                </a:solidFill>
                <a:latin typeface="NikoshBAN" pitchFamily="2" charset="0"/>
                <a:cs typeface="NikoshBAN" pitchFamily="2" charset="0"/>
              </a:rPr>
              <a:t>معانقة</a:t>
            </a:r>
            <a:r>
              <a:rPr lang="bn-IN" sz="3200" dirty="0" smtClean="0">
                <a:solidFill>
                  <a:srgbClr val="DD13B2"/>
                </a:solidFill>
                <a:latin typeface="NikoshBAN" pitchFamily="2" charset="0"/>
                <a:cs typeface="NikoshBAN" pitchFamily="2" charset="0"/>
              </a:rPr>
              <a:t>  বলতে কি বুঝ? </a:t>
            </a:r>
            <a:endParaRPr lang="en-US" sz="3200" dirty="0">
              <a:solidFill>
                <a:srgbClr val="DD13B2"/>
              </a:solidFill>
              <a:latin typeface="NikoshBAN" pitchFamily="2" charset="0"/>
              <a:cs typeface="NikoshBAN" pitchFamily="2" charset="0"/>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lide(fromBottom)">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P spid="8" grpId="0"/>
      <p:bldP spid="10" grpId="0"/>
      <p:bldP spid="11" grpId="0"/>
      <p:bldP spid="9"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Wave 7"/>
          <p:cNvSpPr/>
          <p:nvPr/>
        </p:nvSpPr>
        <p:spPr>
          <a:xfrm>
            <a:off x="4191000" y="457200"/>
            <a:ext cx="3810000" cy="1219200"/>
          </a:xfrm>
          <a:prstGeom prst="wave">
            <a:avLst>
              <a:gd name="adj1" fmla="val 13636"/>
              <a:gd name="adj2" fmla="val 0"/>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NikoshBAN" pitchFamily="2" charset="0"/>
                <a:cs typeface="NikoshBAN" pitchFamily="2" charset="0"/>
              </a:rPr>
              <a:t>মুল্যায়ন</a:t>
            </a:r>
            <a:r>
              <a:rPr lang="bn-IN" sz="5400" dirty="0" smtClean="0">
                <a:latin typeface="NikoshBAN" pitchFamily="2" charset="0"/>
                <a:cs typeface="NikoshBAN" pitchFamily="2" charset="0"/>
              </a:rPr>
              <a:t> </a:t>
            </a:r>
            <a:endParaRPr lang="en-US" sz="5400" dirty="0">
              <a:latin typeface="NikoshBAN" pitchFamily="2" charset="0"/>
              <a:cs typeface="NikoshBAN" pitchFamily="2" charset="0"/>
            </a:endParaRPr>
          </a:p>
        </p:txBody>
      </p:sp>
      <p:sp>
        <p:nvSpPr>
          <p:cNvPr id="9" name="TextBox 8"/>
          <p:cNvSpPr txBox="1"/>
          <p:nvPr/>
        </p:nvSpPr>
        <p:spPr>
          <a:xfrm>
            <a:off x="2362200" y="2057400"/>
            <a:ext cx="8610600" cy="707886"/>
          </a:xfrm>
          <a:prstGeom prst="rect">
            <a:avLst/>
          </a:prstGeom>
          <a:noFill/>
        </p:spPr>
        <p:txBody>
          <a:bodyPr wrap="square" rtlCol="0">
            <a:spAutoFit/>
          </a:bodyPr>
          <a:lstStyle/>
          <a:p>
            <a:r>
              <a:rPr lang="bn-IN" sz="4000" dirty="0" smtClean="0">
                <a:latin typeface="NikoshBAN" pitchFamily="2" charset="0"/>
                <a:cs typeface="NikoshBAN" pitchFamily="2" charset="0"/>
              </a:rPr>
              <a:t>১। প্রথম হাদিস বর্ণনা কারীর নাম কী? </a:t>
            </a:r>
          </a:p>
        </p:txBody>
      </p:sp>
      <p:sp>
        <p:nvSpPr>
          <p:cNvPr id="10" name="TextBox 9"/>
          <p:cNvSpPr txBox="1"/>
          <p:nvPr/>
        </p:nvSpPr>
        <p:spPr>
          <a:xfrm>
            <a:off x="2362200" y="4038600"/>
            <a:ext cx="8686800" cy="707886"/>
          </a:xfrm>
          <a:prstGeom prst="rect">
            <a:avLst/>
          </a:prstGeom>
          <a:noFill/>
        </p:spPr>
        <p:txBody>
          <a:bodyPr wrap="square" rtlCol="0">
            <a:spAutoFit/>
          </a:bodyPr>
          <a:lstStyle/>
          <a:p>
            <a:r>
              <a:rPr lang="bn-IN" sz="4000" dirty="0" smtClean="0">
                <a:latin typeface="NikoshBAN" pitchFamily="2" charset="0"/>
                <a:cs typeface="NikoshBAN" pitchFamily="2" charset="0"/>
              </a:rPr>
              <a:t>৪। মুসাহাফার হুকুম কি? </a:t>
            </a:r>
            <a:endParaRPr lang="en-US" sz="4000" dirty="0" smtClean="0">
              <a:latin typeface="NikoshBAN" pitchFamily="2" charset="0"/>
              <a:cs typeface="NikoshBAN" pitchFamily="2" charset="0"/>
            </a:endParaRPr>
          </a:p>
        </p:txBody>
      </p:sp>
      <p:sp>
        <p:nvSpPr>
          <p:cNvPr id="11" name="TextBox 10"/>
          <p:cNvSpPr txBox="1"/>
          <p:nvPr/>
        </p:nvSpPr>
        <p:spPr>
          <a:xfrm>
            <a:off x="2286000" y="3352800"/>
            <a:ext cx="8686800" cy="707886"/>
          </a:xfrm>
          <a:prstGeom prst="rect">
            <a:avLst/>
          </a:prstGeom>
          <a:noFill/>
        </p:spPr>
        <p:txBody>
          <a:bodyPr wrap="square" rtlCol="0">
            <a:spAutoFit/>
          </a:bodyPr>
          <a:lstStyle/>
          <a:p>
            <a:r>
              <a:rPr lang="bn-IN" sz="4000" dirty="0" smtClean="0">
                <a:latin typeface="NikoshBAN" pitchFamily="2" charset="0"/>
                <a:cs typeface="NikoshBAN" pitchFamily="2" charset="0"/>
              </a:rPr>
              <a:t>৩। মুয়ানাকা অর্থ কি? </a:t>
            </a:r>
          </a:p>
        </p:txBody>
      </p:sp>
      <p:sp>
        <p:nvSpPr>
          <p:cNvPr id="12" name="TextBox 11"/>
          <p:cNvSpPr txBox="1"/>
          <p:nvPr/>
        </p:nvSpPr>
        <p:spPr>
          <a:xfrm>
            <a:off x="2362200" y="2667000"/>
            <a:ext cx="8382000" cy="707886"/>
          </a:xfrm>
          <a:prstGeom prst="rect">
            <a:avLst/>
          </a:prstGeom>
          <a:noFill/>
        </p:spPr>
        <p:txBody>
          <a:bodyPr wrap="square" rtlCol="0">
            <a:spAutoFit/>
          </a:bodyPr>
          <a:lstStyle/>
          <a:p>
            <a:r>
              <a:rPr lang="bn-IN" sz="4000" dirty="0" smtClean="0">
                <a:latin typeface="NikoshBAN" pitchFamily="2" charset="0"/>
                <a:cs typeface="NikoshBAN" pitchFamily="2" charset="0"/>
              </a:rPr>
              <a:t>২। মুসাহাফা অর্থ কি? </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Bottom)">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lide(fromBottom)">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lide(fromBottom)">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Facebook\IMG_6628930468946.jpeg"/>
          <p:cNvPicPr>
            <a:picLocks noChangeAspect="1" noChangeArrowheads="1"/>
          </p:cNvPicPr>
          <p:nvPr/>
        </p:nvPicPr>
        <p:blipFill>
          <a:blip r:embed="rId2"/>
          <a:stretch>
            <a:fillRect/>
          </a:stretch>
        </p:blipFill>
        <p:spPr bwMode="auto">
          <a:xfrm>
            <a:off x="1066800" y="838200"/>
            <a:ext cx="10287000" cy="3505200"/>
          </a:xfrm>
          <a:prstGeom prst="rect">
            <a:avLst/>
          </a:prstGeom>
          <a:noFill/>
          <a:ln>
            <a:noFill/>
          </a:ln>
        </p:spPr>
      </p:pic>
      <p:sp>
        <p:nvSpPr>
          <p:cNvPr id="6" name="Content Placeholder 5"/>
          <p:cNvSpPr>
            <a:spLocks noGrp="1"/>
          </p:cNvSpPr>
          <p:nvPr>
            <p:ph idx="1"/>
          </p:nvPr>
        </p:nvSpPr>
        <p:spPr>
          <a:xfrm>
            <a:off x="1066800" y="3200400"/>
            <a:ext cx="10347960" cy="609599"/>
          </a:xfrm>
        </p:spPr>
        <p:txBody>
          <a:bodyPr>
            <a:noAutofit/>
          </a:bodyPr>
          <a:lstStyle/>
          <a:p>
            <a:pPr>
              <a:buNone/>
            </a:pPr>
            <a:endParaRPr lang="bn-IN" b="1" dirty="0" smtClean="0">
              <a:solidFill>
                <a:srgbClr val="7030A0"/>
              </a:solidFill>
              <a:latin typeface="NikoshBAN" pitchFamily="2" charset="0"/>
              <a:cs typeface="NikoshBAN" pitchFamily="2" charset="0"/>
            </a:endParaRPr>
          </a:p>
          <a:p>
            <a:pPr>
              <a:buNone/>
            </a:pPr>
            <a:endParaRPr lang="bn-IN" b="1" dirty="0" smtClean="0">
              <a:solidFill>
                <a:srgbClr val="7030A0"/>
              </a:solidFill>
              <a:latin typeface="NikoshBAN" pitchFamily="2" charset="0"/>
              <a:cs typeface="NikoshBAN" pitchFamily="2" charset="0"/>
            </a:endParaRPr>
          </a:p>
          <a:p>
            <a:pPr>
              <a:buNone/>
            </a:pPr>
            <a:r>
              <a:rPr lang="bn-IN" b="1" dirty="0" smtClean="0">
                <a:solidFill>
                  <a:srgbClr val="7030A0"/>
                </a:solidFill>
                <a:latin typeface="NikoshBAN" pitchFamily="2" charset="0"/>
                <a:cs typeface="NikoshBAN" pitchFamily="2" charset="0"/>
              </a:rPr>
              <a:t> </a:t>
            </a:r>
            <a:endParaRPr lang="en-US" b="1" dirty="0" smtClean="0">
              <a:solidFill>
                <a:srgbClr val="7030A0"/>
              </a:solidFill>
              <a:latin typeface="NikoshBAN" pitchFamily="2" charset="0"/>
              <a:cs typeface="NikoshBAN" pitchFamily="2" charset="0"/>
            </a:endParaRPr>
          </a:p>
        </p:txBody>
      </p:sp>
      <p:sp>
        <p:nvSpPr>
          <p:cNvPr id="5" name="Rectangle 4"/>
          <p:cNvSpPr/>
          <p:nvPr/>
        </p:nvSpPr>
        <p:spPr>
          <a:xfrm>
            <a:off x="4648200" y="990600"/>
            <a:ext cx="2901756" cy="1015663"/>
          </a:xfrm>
          <a:prstGeom prst="rect">
            <a:avLst/>
          </a:prstGeom>
        </p:spPr>
        <p:txBody>
          <a:bodyPr wrap="none">
            <a:spAutoFit/>
          </a:bodyPr>
          <a:lstStyle/>
          <a:p>
            <a:pPr algn="ctr"/>
            <a:r>
              <a:rPr lang="bn-BD" sz="6000" b="1" dirty="0" smtClean="0">
                <a:solidFill>
                  <a:srgbClr val="C00000"/>
                </a:solidFill>
                <a:latin typeface="NikoshBAN" pitchFamily="2" charset="0"/>
                <a:cs typeface="NikoshBAN" pitchFamily="2" charset="0"/>
              </a:rPr>
              <a:t>বাড়ির কাজ</a:t>
            </a:r>
            <a:endParaRPr lang="en-US" sz="6000" b="1" dirty="0">
              <a:solidFill>
                <a:srgbClr val="C00000"/>
              </a:solidFill>
              <a:latin typeface="NikoshBAN" pitchFamily="2" charset="0"/>
              <a:cs typeface="NikoshBAN" pitchFamily="2" charset="0"/>
            </a:endParaRPr>
          </a:p>
        </p:txBody>
      </p:sp>
      <p:sp>
        <p:nvSpPr>
          <p:cNvPr id="7" name="TextBox 6"/>
          <p:cNvSpPr txBox="1"/>
          <p:nvPr/>
        </p:nvSpPr>
        <p:spPr>
          <a:xfrm>
            <a:off x="990600" y="4953000"/>
            <a:ext cx="10363200" cy="584775"/>
          </a:xfrm>
          <a:prstGeom prst="rect">
            <a:avLst/>
          </a:prstGeom>
          <a:noFill/>
        </p:spPr>
        <p:txBody>
          <a:bodyPr wrap="square" rtlCol="0">
            <a:spAutoFit/>
          </a:bodyPr>
          <a:lstStyle/>
          <a:p>
            <a:r>
              <a:rPr lang="bn-IN" sz="3200" b="1" dirty="0" smtClean="0">
                <a:solidFill>
                  <a:srgbClr val="7030A0"/>
                </a:solidFill>
                <a:latin typeface="NikoshBAN" pitchFamily="2" charset="0"/>
                <a:cs typeface="NikoshBAN" pitchFamily="2" charset="0"/>
              </a:rPr>
              <a:t>১</a:t>
            </a:r>
            <a:r>
              <a:rPr lang="bn-IN" sz="3200" b="1" dirty="0" smtClean="0">
                <a:solidFill>
                  <a:srgbClr val="7030A0"/>
                </a:solidFill>
                <a:latin typeface="NikoshBAN" pitchFamily="2" charset="0"/>
                <a:cs typeface="NikoshBAN" pitchFamily="2" charset="0"/>
              </a:rPr>
              <a:t>। </a:t>
            </a:r>
            <a:r>
              <a:rPr lang="bn-IN" sz="3200" b="1" dirty="0" smtClean="0">
                <a:solidFill>
                  <a:srgbClr val="7030A0"/>
                </a:solidFill>
                <a:latin typeface="NikoshBAN" pitchFamily="2" charset="0"/>
                <a:cs typeface="NikoshBAN" pitchFamily="2" charset="0"/>
              </a:rPr>
              <a:t>প্রথম</a:t>
            </a:r>
            <a:r>
              <a:rPr lang="en-US" sz="3200" b="1" dirty="0" smtClean="0">
                <a:solidFill>
                  <a:srgbClr val="7030A0"/>
                </a:solidFill>
                <a:latin typeface="NikoshBAN" pitchFamily="2" charset="0"/>
                <a:cs typeface="NikoshBAN" pitchFamily="2" charset="0"/>
              </a:rPr>
              <a:t> </a:t>
            </a:r>
            <a:r>
              <a:rPr lang="bn-IN" sz="3200" b="1" dirty="0" smtClean="0">
                <a:solidFill>
                  <a:srgbClr val="7030A0"/>
                </a:solidFill>
                <a:latin typeface="NikoshBAN" pitchFamily="2" charset="0"/>
                <a:cs typeface="NikoshBAN" pitchFamily="2" charset="0"/>
              </a:rPr>
              <a:t>হাদিসটি বাড়ি থেকে অর্থসহ মুখস্থ করে আসবে</a:t>
            </a:r>
            <a:r>
              <a:rPr lang="bn-IN" sz="3200" b="1" dirty="0" smtClean="0">
                <a:solidFill>
                  <a:srgbClr val="7030A0"/>
                </a:solidFill>
                <a:latin typeface="NikoshBAN" pitchFamily="2" charset="0"/>
                <a:cs typeface="NikoshBAN" pitchFamily="2" charset="0"/>
              </a:rPr>
              <a:t>।</a:t>
            </a:r>
            <a:endParaRPr lang="bn-IN" sz="3200" b="1" dirty="0" smtClean="0">
              <a:solidFill>
                <a:srgbClr val="7030A0"/>
              </a:solidFill>
              <a:latin typeface="NikoshBAN" pitchFamily="2" charset="0"/>
              <a:cs typeface="NikoshBAN" pitchFamily="2" charset="0"/>
            </a:endParaRPr>
          </a:p>
        </p:txBody>
      </p:sp>
      <p:sp>
        <p:nvSpPr>
          <p:cNvPr id="8" name="TextBox 7"/>
          <p:cNvSpPr txBox="1"/>
          <p:nvPr/>
        </p:nvSpPr>
        <p:spPr>
          <a:xfrm>
            <a:off x="990600" y="5486400"/>
            <a:ext cx="10287000" cy="584775"/>
          </a:xfrm>
          <a:prstGeom prst="rect">
            <a:avLst/>
          </a:prstGeom>
          <a:noFill/>
        </p:spPr>
        <p:txBody>
          <a:bodyPr wrap="square" rtlCol="0">
            <a:spAutoFit/>
          </a:bodyPr>
          <a:lstStyle/>
          <a:p>
            <a:r>
              <a:rPr lang="bn-IN" sz="3200" b="1" dirty="0" smtClean="0">
                <a:latin typeface="NikoshBAN" pitchFamily="2" charset="0"/>
                <a:cs typeface="NikoshBAN" pitchFamily="2" charset="0"/>
              </a:rPr>
              <a:t>২। মুসাহাফা বলতে কি বুঝ? এর শরয়ী হুকুম কী?  </a:t>
            </a:r>
            <a:endParaRPr lang="en-US" sz="3200" b="1" dirty="0">
              <a:latin typeface="NikoshBAN" pitchFamily="2" charset="0"/>
              <a:cs typeface="NikoshBAN" pitchFamily="2" charset="0"/>
            </a:endParaRPr>
          </a:p>
        </p:txBody>
      </p:sp>
      <p:sp>
        <p:nvSpPr>
          <p:cNvPr id="9" name="Frame 8"/>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ppt_w</p:attrName>
                                        </p:attrNameLst>
                                      </p:cBhvr>
                                      <p:tavLst>
                                        <p:tav tm="0">
                                          <p:val>
                                            <p:fltVal val="0"/>
                                          </p:val>
                                        </p:tav>
                                        <p:tav tm="100000">
                                          <p:val>
                                            <p:strVal val="#ppt_w"/>
                                          </p:val>
                                        </p:tav>
                                      </p:tavLst>
                                    </p:anim>
                                    <p:anim calcmode="lin" valueType="num">
                                      <p:cBhvr>
                                        <p:cTn id="8" dur="1000" fill="hold"/>
                                        <p:tgtEl>
                                          <p:spTgt spid="20482"/>
                                        </p:tgtEl>
                                        <p:attrNameLst>
                                          <p:attrName>ppt_h</p:attrName>
                                        </p:attrNameLst>
                                      </p:cBhvr>
                                      <p:tavLst>
                                        <p:tav tm="0">
                                          <p:val>
                                            <p:fltVal val="0"/>
                                          </p:val>
                                        </p:tav>
                                        <p:tav tm="100000">
                                          <p:val>
                                            <p:strVal val="#ppt_h"/>
                                          </p:val>
                                        </p:tav>
                                      </p:tavLst>
                                    </p:anim>
                                    <p:anim calcmode="lin" valueType="num">
                                      <p:cBhvr>
                                        <p:cTn id="9" dur="1000" fill="hold"/>
                                        <p:tgtEl>
                                          <p:spTgt spid="2048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48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Bottom)">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slide(fromBottom)">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lide(fromBottom)">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0270" y="2150747"/>
            <a:ext cx="8126730" cy="3585597"/>
          </a:xfrm>
          <a:prstGeom prst="rect">
            <a:avLst/>
          </a:prstGeom>
          <a:noFill/>
          <a:effectLst>
            <a:glow rad="228600">
              <a:schemeClr val="accent2">
                <a:satMod val="175000"/>
                <a:alpha val="40000"/>
              </a:schemeClr>
            </a:glow>
          </a:effectLst>
        </p:spPr>
        <p:txBody>
          <a:bodyPr>
            <a:spAutoFit/>
          </a:bodyPr>
          <a:lstStyle/>
          <a:p>
            <a:pPr algn="ctr">
              <a:defRPr/>
            </a:pPr>
            <a:r>
              <a:rPr lang="bn-BD" sz="19900" b="1" dirty="0">
                <a:ln/>
                <a:blipFill>
                  <a:blip r:embed="rId2"/>
                  <a:tile tx="0" ty="0" sx="100000" sy="100000" flip="none" algn="tl"/>
                </a:blipFill>
                <a:effectLst>
                  <a:outerShdw blurRad="38100" dist="38100" dir="2700000" algn="tl">
                    <a:srgbClr val="000000">
                      <a:alpha val="43137"/>
                    </a:srgbClr>
                  </a:outerShdw>
                </a:effectLst>
                <a:latin typeface="NikoshBAN" pitchFamily="2" charset="0"/>
                <a:cs typeface="NikoshBAN" pitchFamily="2" charset="0"/>
              </a:rPr>
              <a:t>ধন্যবাদ</a:t>
            </a:r>
            <a:endParaRPr lang="en-US" b="1" dirty="0">
              <a:ln/>
              <a:blipFill>
                <a:blip r:embed="rId2"/>
                <a:tile tx="0" ty="0" sx="100000" sy="100000" flip="none" algn="tl"/>
              </a:blipFill>
              <a:effectLst>
                <a:outerShdw blurRad="38100" dist="38100" dir="2700000" algn="tl">
                  <a:srgbClr val="000000">
                    <a:alpha val="43137"/>
                  </a:srgbClr>
                </a:outerShdw>
              </a:effectLst>
              <a:latin typeface="NikoshBAN" pitchFamily="2" charset="0"/>
              <a:cs typeface="NikoshBAN" pitchFamily="2" charset="0"/>
            </a:endParaRPr>
          </a:p>
          <a:p>
            <a:pPr algn="ctr">
              <a:defRPr/>
            </a:pPr>
            <a:endParaRPr lang="en-US" sz="2400" b="1" dirty="0">
              <a:ln/>
              <a:blipFill>
                <a:blip r:embed="rId2"/>
                <a:tile tx="0" ty="0" sx="100000" sy="100000" flip="none" algn="tl"/>
              </a:blipFill>
              <a:effectLst>
                <a:outerShdw blurRad="38100" dist="38100" dir="2700000" algn="tl">
                  <a:srgbClr val="000000">
                    <a:alpha val="43137"/>
                  </a:srgbClr>
                </a:outerShdw>
              </a:effectLst>
            </a:endParaRPr>
          </a:p>
        </p:txBody>
      </p:sp>
      <p:sp>
        <p:nvSpPr>
          <p:cNvPr id="3" name="TextBox 2"/>
          <p:cNvSpPr txBox="1"/>
          <p:nvPr/>
        </p:nvSpPr>
        <p:spPr>
          <a:xfrm>
            <a:off x="3927071" y="1066805"/>
            <a:ext cx="4137303" cy="1015663"/>
          </a:xfrm>
          <a:prstGeom prst="rect">
            <a:avLst/>
          </a:prstGeom>
          <a:noFill/>
          <a:ln>
            <a:solidFill>
              <a:schemeClr val="accent3">
                <a:lumMod val="75000"/>
              </a:schemeClr>
            </a:solidFill>
          </a:ln>
        </p:spPr>
        <p:txBody>
          <a:bodyPr>
            <a:spAutoFit/>
            <a:scene3d>
              <a:camera prst="orthographicFront"/>
              <a:lightRig rig="threePt" dir="t"/>
            </a:scene3d>
            <a:sp3d extrusionH="57150">
              <a:bevelT w="57150" h="38100" prst="artDeco"/>
            </a:sp3d>
          </a:bodyPr>
          <a:lstStyle/>
          <a:p>
            <a:pPr algn="ctr">
              <a:defRPr/>
            </a:pPr>
            <a:r>
              <a:rPr lang="bn-BD" sz="6000" b="1" dirty="0">
                <a:ln>
                  <a:solidFill>
                    <a:schemeClr val="tx1">
                      <a:lumMod val="95000"/>
                      <a:lumOff val="5000"/>
                    </a:schemeClr>
                  </a:solidFill>
                </a:ln>
                <a:blipFill>
                  <a:blip r:embed="rId3"/>
                  <a:tile tx="0" ty="0" sx="100000" sy="100000" flip="none" algn="tl"/>
                </a:blipFill>
                <a:latin typeface="NikoshBAN" panose="02000000000000000000" pitchFamily="2" charset="0"/>
                <a:cs typeface="NikoshBAN" panose="02000000000000000000" pitchFamily="2" charset="0"/>
              </a:rPr>
              <a:t>সবাইকে</a:t>
            </a:r>
            <a:endParaRPr lang="en-US" sz="6000" b="1" dirty="0">
              <a:ln>
                <a:solidFill>
                  <a:schemeClr val="tx1">
                    <a:lumMod val="95000"/>
                    <a:lumOff val="5000"/>
                  </a:schemeClr>
                </a:solidFill>
              </a:ln>
              <a:blipFill>
                <a:blip r:embed="rId3"/>
                <a:tile tx="0" ty="0" sx="100000" sy="100000" flip="none" algn="tl"/>
              </a:blipFill>
              <a:latin typeface="NikoshBAN" panose="02000000000000000000" pitchFamily="2" charset="0"/>
              <a:cs typeface="NikoshBAN" panose="02000000000000000000" pitchFamily="2" charset="0"/>
            </a:endParaRPr>
          </a:p>
        </p:txBody>
      </p:sp>
      <p:pic>
        <p:nvPicPr>
          <p:cNvPr id="18436" name="Picture 2" descr="C:\Users\mr\Desktop\maria\Clipart_Rose_PNG_Picture.png"/>
          <p:cNvPicPr>
            <a:picLocks noChangeAspect="1" noChangeArrowheads="1"/>
          </p:cNvPicPr>
          <p:nvPr/>
        </p:nvPicPr>
        <p:blipFill>
          <a:blip r:embed="rId4"/>
          <a:srcRect/>
          <a:stretch>
            <a:fillRect/>
          </a:stretch>
        </p:blipFill>
        <p:spPr bwMode="auto">
          <a:xfrm>
            <a:off x="8578931" y="1509713"/>
            <a:ext cx="1907381" cy="3105150"/>
          </a:xfrm>
          <a:prstGeom prst="rect">
            <a:avLst/>
          </a:prstGeom>
          <a:noFill/>
          <a:ln w="9525">
            <a:noFill/>
            <a:miter lim="800000"/>
            <a:headEnd/>
            <a:tailEnd/>
          </a:ln>
        </p:spPr>
      </p:pic>
      <p:pic>
        <p:nvPicPr>
          <p:cNvPr id="18437" name="Picture 2" descr="C:\Users\mr\Desktop\maria\Clipart_Rose_PNG_Picture.png"/>
          <p:cNvPicPr>
            <a:picLocks noChangeAspect="1" noChangeArrowheads="1"/>
          </p:cNvPicPr>
          <p:nvPr/>
        </p:nvPicPr>
        <p:blipFill>
          <a:blip r:embed="rId4"/>
          <a:srcRect/>
          <a:stretch>
            <a:fillRect/>
          </a:stretch>
        </p:blipFill>
        <p:spPr bwMode="auto">
          <a:xfrm>
            <a:off x="1630919" y="1509713"/>
            <a:ext cx="1905238" cy="3105150"/>
          </a:xfrm>
          <a:prstGeom prst="rect">
            <a:avLst/>
          </a:prstGeom>
          <a:noFill/>
          <a:ln w="9525">
            <a:noFill/>
            <a:miter lim="800000"/>
            <a:headEnd/>
            <a:tailEnd/>
          </a:ln>
        </p:spPr>
      </p:pic>
      <p:pic>
        <p:nvPicPr>
          <p:cNvPr id="7" name="Picture 2" descr="C:\Users\User\Desktop\Nazma\jib o jor\1.jpg"/>
          <p:cNvPicPr>
            <a:picLocks noChangeAspect="1" noChangeArrowheads="1"/>
          </p:cNvPicPr>
          <p:nvPr/>
        </p:nvPicPr>
        <p:blipFill>
          <a:blip r:embed="rId5"/>
          <a:srcRect l="21802" r="44366" b="22829"/>
          <a:stretch>
            <a:fillRect/>
          </a:stretch>
        </p:blipFill>
        <p:spPr bwMode="auto">
          <a:xfrm>
            <a:off x="302182" y="0"/>
            <a:ext cx="5972888" cy="6553200"/>
          </a:xfrm>
          <a:prstGeom prst="rect">
            <a:avLst/>
          </a:prstGeom>
          <a:noFill/>
          <a:ln w="9525">
            <a:noFill/>
            <a:miter lim="800000"/>
            <a:headEnd/>
            <a:tailEnd/>
          </a:ln>
        </p:spPr>
      </p:pic>
      <p:pic>
        <p:nvPicPr>
          <p:cNvPr id="8" name="Picture 2" descr="C:\Users\User\Desktop\Nazma\jib o jor\1.jpg"/>
          <p:cNvPicPr>
            <a:picLocks noChangeAspect="1" noChangeArrowheads="1"/>
          </p:cNvPicPr>
          <p:nvPr/>
        </p:nvPicPr>
        <p:blipFill>
          <a:blip r:embed="rId5"/>
          <a:srcRect l="55360" t="278" r="11833" b="22829"/>
          <a:stretch>
            <a:fillRect/>
          </a:stretch>
        </p:blipFill>
        <p:spPr bwMode="auto">
          <a:xfrm>
            <a:off x="6268643" y="0"/>
            <a:ext cx="5882877" cy="6553200"/>
          </a:xfrm>
          <a:prstGeom prst="rect">
            <a:avLst/>
          </a:prstGeom>
          <a:noFill/>
          <a:ln w="9525">
            <a:noFill/>
            <a:miter lim="800000"/>
            <a:headEnd/>
            <a:tailEnd/>
          </a:ln>
        </p:spPr>
      </p:pic>
      <p:sp>
        <p:nvSpPr>
          <p:cNvPr id="9" name="Frame 8"/>
          <p:cNvSpPr/>
          <p:nvPr/>
        </p:nvSpPr>
        <p:spPr>
          <a:xfrm>
            <a:off x="0" y="0"/>
            <a:ext cx="12344400" cy="6858000"/>
          </a:xfrm>
          <a:prstGeom prst="frame">
            <a:avLst>
              <a:gd name="adj1" fmla="val 4291"/>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after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par>
                          <p:cTn id="9" fill="hold">
                            <p:stCondLst>
                              <p:cond delay="2000"/>
                            </p:stCondLst>
                            <p:childTnLst>
                              <p:par>
                                <p:cTn id="10" presetID="34" presetClass="emph" presetSubtype="0" fill="hold" grpId="0" nodeType="afterEffect">
                                  <p:stCondLst>
                                    <p:cond delay="0"/>
                                  </p:stCondLst>
                                  <p:iterate type="lt">
                                    <p:tmPct val="10000"/>
                                  </p:iterate>
                                  <p:childTnLst>
                                    <p:animMotion origin="layout" path="M -2.77778E-6 4.81481E-6 L -2.77778E-6 -0.07223 " pathEditMode="relative" rAng="0" ptsTypes="AA">
                                      <p:cBhvr>
                                        <p:cTn id="11" dur="500" accel="50000" decel="50000" autoRev="1" fill="hold">
                                          <p:stCondLst>
                                            <p:cond delay="0"/>
                                          </p:stCondLst>
                                        </p:cTn>
                                        <p:tgtEl>
                                          <p:spTgt spid="2"/>
                                        </p:tgtEl>
                                        <p:attrNameLst>
                                          <p:attrName>ppt_x</p:attrName>
                                          <p:attrName>ppt_y</p:attrName>
                                        </p:attrNameLst>
                                      </p:cBhvr>
                                      <p:rCtr x="0" y="-3611"/>
                                    </p:animMotion>
                                    <p:animRot by="1500000">
                                      <p:cBhvr>
                                        <p:cTn id="12" dur="250" fill="hold">
                                          <p:stCondLst>
                                            <p:cond delay="0"/>
                                          </p:stCondLst>
                                        </p:cTn>
                                        <p:tgtEl>
                                          <p:spTgt spid="2"/>
                                        </p:tgtEl>
                                        <p:attrNameLst>
                                          <p:attrName>r</p:attrName>
                                        </p:attrNameLst>
                                      </p:cBhvr>
                                    </p:animRot>
                                    <p:animRot by="-1500000">
                                      <p:cBhvr>
                                        <p:cTn id="13" dur="250" fill="hold">
                                          <p:stCondLst>
                                            <p:cond delay="250"/>
                                          </p:stCondLst>
                                        </p:cTn>
                                        <p:tgtEl>
                                          <p:spTgt spid="2"/>
                                        </p:tgtEl>
                                        <p:attrNameLst>
                                          <p:attrName>r</p:attrName>
                                        </p:attrNameLst>
                                      </p:cBhvr>
                                    </p:animRot>
                                    <p:animRot by="-1500000">
                                      <p:cBhvr>
                                        <p:cTn id="14" dur="250" fill="hold">
                                          <p:stCondLst>
                                            <p:cond delay="500"/>
                                          </p:stCondLst>
                                        </p:cTn>
                                        <p:tgtEl>
                                          <p:spTgt spid="2"/>
                                        </p:tgtEl>
                                        <p:attrNameLst>
                                          <p:attrName>r</p:attrName>
                                        </p:attrNameLst>
                                      </p:cBhvr>
                                    </p:animRot>
                                    <p:animRot by="1500000">
                                      <p:cBhvr>
                                        <p:cTn id="15" dur="250" fill="hold">
                                          <p:stCondLst>
                                            <p:cond delay="750"/>
                                          </p:stCondLst>
                                        </p:cTn>
                                        <p:tgtEl>
                                          <p:spTgt spid="2"/>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0" fill="hold"/>
                                        <p:tgtEl>
                                          <p:spTgt spid="7"/>
                                        </p:tgtEl>
                                        <p:attrNameLst>
                                          <p:attrName>ppt_x</p:attrName>
                                        </p:attrNameLst>
                                      </p:cBhvr>
                                      <p:tavLst>
                                        <p:tav tm="0">
                                          <p:val>
                                            <p:strVal val="0-#ppt_w/2"/>
                                          </p:val>
                                        </p:tav>
                                        <p:tav tm="100000">
                                          <p:val>
                                            <p:strVal val="#ppt_x"/>
                                          </p:val>
                                        </p:tav>
                                      </p:tavLst>
                                    </p:anim>
                                    <p:anim calcmode="lin" valueType="num">
                                      <p:cBhvr additive="base">
                                        <p:cTn id="21" dur="5000" fill="hold"/>
                                        <p:tgtEl>
                                          <p:spTgt spid="7"/>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0" fill="hold"/>
                                        <p:tgtEl>
                                          <p:spTgt spid="8"/>
                                        </p:tgtEl>
                                        <p:attrNameLst>
                                          <p:attrName>ppt_x</p:attrName>
                                        </p:attrNameLst>
                                      </p:cBhvr>
                                      <p:tavLst>
                                        <p:tav tm="0">
                                          <p:val>
                                            <p:strVal val="1+#ppt_w/2"/>
                                          </p:val>
                                        </p:tav>
                                        <p:tav tm="100000">
                                          <p:val>
                                            <p:strVal val="#ppt_x"/>
                                          </p:val>
                                        </p:tav>
                                      </p:tavLst>
                                    </p:anim>
                                    <p:anim calcmode="lin" valueType="num">
                                      <p:cBhvr additive="base">
                                        <p:cTn id="25" dur="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992094" y="739789"/>
            <a:ext cx="4847995" cy="1013708"/>
          </a:xfrm>
          <a:prstGeom prst="rect">
            <a:avLst/>
          </a:prstGeom>
          <a:noFill/>
        </p:spPr>
        <p:txBody>
          <a:bodyPr wrap="square" lIns="91440" tIns="45720" rIns="91440" bIns="45720">
            <a:prstTxWarp prst="textCascadeUp">
              <a:avLst>
                <a:gd name="adj" fmla="val 98448"/>
              </a:avLst>
            </a:prstTxWarp>
            <a:spAutoFit/>
            <a:scene3d>
              <a:camera prst="isometricOffAxis1Right"/>
              <a:lightRig rig="threePt" dir="t"/>
            </a:scene3d>
            <a:sp3d extrusionH="57150">
              <a:bevelT w="38100" h="38100" prst="angle"/>
            </a:sp3d>
          </a:bodyPr>
          <a:lstStyle/>
          <a:p>
            <a:pPr algn="ctr"/>
            <a:r>
              <a:rPr lang="bn-BD" sz="600" b="1" dirty="0" smtClean="0">
                <a:ln w="12700" cmpd="sng">
                  <a:solidFill>
                    <a:schemeClr val="accent4"/>
                  </a:solidFill>
                  <a:prstDash val="solid"/>
                </a:ln>
                <a:solidFill>
                  <a:srgbClr val="FF0000"/>
                </a:solidFill>
                <a:effectLst>
                  <a:glow rad="228600">
                    <a:schemeClr val="accent3">
                      <a:satMod val="175000"/>
                      <a:alpha val="40000"/>
                    </a:schemeClr>
                  </a:glow>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শিক্ষক </a:t>
            </a:r>
            <a:r>
              <a:rPr lang="en-US" sz="600" b="1" dirty="0" smtClean="0">
                <a:ln w="12700" cmpd="sng">
                  <a:solidFill>
                    <a:schemeClr val="accent4"/>
                  </a:solidFill>
                  <a:prstDash val="solid"/>
                </a:ln>
                <a:solidFill>
                  <a:srgbClr val="FF0000"/>
                </a:solidFill>
                <a:effectLst>
                  <a:glow rad="228600">
                    <a:schemeClr val="accent3">
                      <a:satMod val="175000"/>
                      <a:alpha val="40000"/>
                    </a:schemeClr>
                  </a:glow>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পরিচিতি</a:t>
            </a:r>
            <a:endParaRPr lang="en-US" sz="600" dirty="0">
              <a:ln w="0"/>
              <a:solidFill>
                <a:srgbClr val="FF0000"/>
              </a:solidFill>
              <a:effectLst>
                <a:glow rad="228600">
                  <a:schemeClr val="accent3">
                    <a:satMod val="175000"/>
                    <a:alpha val="40000"/>
                  </a:schemeClr>
                </a:glow>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17" name="Picture 16" descr="A. Supers pictur.jpg"/>
          <p:cNvPicPr>
            <a:picLocks noChangeAspect="1"/>
          </p:cNvPicPr>
          <p:nvPr/>
        </p:nvPicPr>
        <p:blipFill>
          <a:blip r:embed="rId2"/>
          <a:stretch>
            <a:fillRect/>
          </a:stretch>
        </p:blipFill>
        <p:spPr>
          <a:xfrm>
            <a:off x="7988714" y="406494"/>
            <a:ext cx="2445849" cy="2374711"/>
          </a:xfrm>
          <a:prstGeom prst="rect">
            <a:avLst/>
          </a:prstGeom>
        </p:spPr>
      </p:pic>
      <p:sp>
        <p:nvSpPr>
          <p:cNvPr id="21" name="AutoShape 29"/>
          <p:cNvSpPr>
            <a:spLocks noChangeArrowheads="1"/>
          </p:cNvSpPr>
          <p:nvPr/>
        </p:nvSpPr>
        <p:spPr bwMode="auto">
          <a:xfrm>
            <a:off x="1232634" y="2623311"/>
            <a:ext cx="4195167" cy="3589360"/>
          </a:xfrm>
          <a:prstGeom prst="flowChartAlternateProcess">
            <a:avLst/>
          </a:prstGeom>
          <a:noFill/>
          <a:ln w="9525">
            <a:solidFill>
              <a:srgbClr val="FF99CC"/>
            </a:solidFill>
            <a:miter lim="800000"/>
            <a:headEnd/>
            <a:tailEnd/>
          </a:ln>
        </p:spPr>
        <p:txBody>
          <a:bodyPr/>
          <a:lstStyle/>
          <a:p>
            <a:pPr algn="ctr" rtl="1"/>
            <a:r>
              <a:rPr lang="ar-SA" sz="2400" dirty="0">
                <a:latin typeface="NikoshBAN" pitchFamily="2" charset="0"/>
                <a:cs typeface="NikoshBAN" pitchFamily="2" charset="0"/>
              </a:rPr>
              <a:t>محمد:</a:t>
            </a:r>
            <a:r>
              <a:rPr lang="bn-IN" sz="2400" dirty="0">
                <a:latin typeface="NikoshBAN" pitchFamily="2" charset="0"/>
                <a:cs typeface="NikoshBAN" pitchFamily="2" charset="0"/>
              </a:rPr>
              <a:t> </a:t>
            </a:r>
            <a:r>
              <a:rPr lang="ar-SA" sz="2400" dirty="0">
                <a:latin typeface="NikoshBAN" pitchFamily="2" charset="0"/>
                <a:cs typeface="NikoshBAN" pitchFamily="2" charset="0"/>
              </a:rPr>
              <a:t>شفيق الاسلام بهويا</a:t>
            </a:r>
          </a:p>
          <a:p>
            <a:pPr algn="ctr" rtl="1"/>
            <a:r>
              <a:rPr lang="ar-SA" sz="2400" dirty="0">
                <a:latin typeface="NikoshBAN" pitchFamily="2" charset="0"/>
                <a:cs typeface="NikoshBAN" pitchFamily="2" charset="0"/>
              </a:rPr>
              <a:t>نائب سوفار</a:t>
            </a:r>
          </a:p>
          <a:p>
            <a:pPr algn="r" rtl="1"/>
            <a:r>
              <a:rPr lang="ar-SA" sz="2400" dirty="0">
                <a:latin typeface="NikoshBAN" pitchFamily="2" charset="0"/>
                <a:cs typeface="NikoshBAN" pitchFamily="2" charset="0"/>
              </a:rPr>
              <a:t>شاه فران دار السنة داخل مدرسة</a:t>
            </a:r>
          </a:p>
          <a:p>
            <a:pPr algn="r" rtl="1"/>
            <a:r>
              <a:rPr lang="ar-SA" sz="2400" dirty="0">
                <a:latin typeface="NikoshBAN" pitchFamily="2" charset="0"/>
                <a:cs typeface="NikoshBAN" pitchFamily="2" charset="0"/>
              </a:rPr>
              <a:t> بعميد نغر، حبيغنج.</a:t>
            </a:r>
          </a:p>
          <a:p>
            <a:pPr algn="r" rtl="1"/>
            <a:r>
              <a:rPr lang="ar-SA" sz="2400" dirty="0">
                <a:latin typeface="NikoshBAN" pitchFamily="2" charset="0"/>
                <a:cs typeface="NikoshBAN" pitchFamily="2" charset="0"/>
              </a:rPr>
              <a:t>مكتب البريد: حبيغنج.</a:t>
            </a:r>
          </a:p>
          <a:p>
            <a:pPr algn="r" rtl="1"/>
            <a:r>
              <a:rPr lang="ar-SA" sz="2400" dirty="0">
                <a:latin typeface="NikoshBAN" pitchFamily="2" charset="0"/>
                <a:cs typeface="NikoshBAN" pitchFamily="2" charset="0"/>
              </a:rPr>
              <a:t>المديرية و المديرية الفرعية: حبيغنج.</a:t>
            </a:r>
          </a:p>
          <a:p>
            <a:pPr algn="r" rtl="1"/>
            <a:r>
              <a:rPr lang="ar-SA" sz="2400" dirty="0">
                <a:latin typeface="NikoshBAN" pitchFamily="2" charset="0"/>
                <a:cs typeface="NikoshBAN" pitchFamily="2" charset="0"/>
              </a:rPr>
              <a:t>الجوال: </a:t>
            </a:r>
            <a:r>
              <a:rPr lang="ar-SA" sz="2400" dirty="0" smtClean="0">
                <a:latin typeface="NikoshBAN" pitchFamily="2" charset="0"/>
                <a:cs typeface="NikoshBAN" pitchFamily="2" charset="0"/>
              </a:rPr>
              <a:t>٠١٧٣٢٤٩٦٧٦١</a:t>
            </a:r>
            <a:endParaRPr lang="en-US" sz="1400" dirty="0">
              <a:latin typeface="NikoshBAN" pitchFamily="2" charset="0"/>
              <a:cs typeface="NikoshBAN" pitchFamily="2" charset="0"/>
            </a:endParaRPr>
          </a:p>
          <a:p>
            <a:r>
              <a:rPr lang="bn-IN" sz="2000" dirty="0">
                <a:latin typeface="NikoshBAN" pitchFamily="2" charset="0"/>
                <a:cs typeface="NikoshBAN" pitchFamily="2" charset="0"/>
              </a:rPr>
              <a:t>মোবাইলঃ ০১৭৩২-৪৯৬৭৬১ </a:t>
            </a:r>
            <a:endParaRPr lang="en-US" sz="2000" dirty="0">
              <a:latin typeface="NikoshBAN" pitchFamily="2" charset="0"/>
              <a:cs typeface="NikoshBAN" pitchFamily="2" charset="0"/>
            </a:endParaRPr>
          </a:p>
          <a:p>
            <a:r>
              <a:rPr lang="en-US" sz="1400" dirty="0">
                <a:latin typeface="NikoshBAN" pitchFamily="2" charset="0"/>
                <a:cs typeface="NikoshBAN" pitchFamily="2" charset="0"/>
              </a:rPr>
              <a:t>E-mail: shafiqbhuyan</a:t>
            </a:r>
            <a:r>
              <a:rPr lang="en-US" sz="1400" dirty="0">
                <a:cs typeface="NikoshBAN" pitchFamily="2" charset="0"/>
              </a:rPr>
              <a:t>78</a:t>
            </a:r>
            <a:r>
              <a:rPr lang="en-US" sz="1400" dirty="0">
                <a:latin typeface="NikoshBAN" pitchFamily="2" charset="0"/>
                <a:cs typeface="NikoshBAN" pitchFamily="2" charset="0"/>
              </a:rPr>
              <a:t>@gmail.com</a:t>
            </a:r>
            <a:endParaRPr lang="en-US" sz="1400" dirty="0"/>
          </a:p>
        </p:txBody>
      </p:sp>
      <p:sp>
        <p:nvSpPr>
          <p:cNvPr id="8" name="Rounded Rectangle 7"/>
          <p:cNvSpPr/>
          <p:nvPr/>
        </p:nvSpPr>
        <p:spPr>
          <a:xfrm>
            <a:off x="6722582" y="2703995"/>
            <a:ext cx="4477149" cy="354003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rgbClr val="0070C0"/>
                </a:solidFill>
                <a:latin typeface="NikoshBAN" pitchFamily="2" charset="0"/>
                <a:cs typeface="NikoshBAN" pitchFamily="2" charset="0"/>
              </a:rPr>
              <a:t>মোঃ শফিকুল ইসলাম</a:t>
            </a:r>
            <a:r>
              <a:rPr lang="en-US" sz="3200" b="1" dirty="0" smtClean="0">
                <a:solidFill>
                  <a:srgbClr val="0070C0"/>
                </a:solidFill>
                <a:latin typeface="NikoshBAN" pitchFamily="2" charset="0"/>
                <a:cs typeface="NikoshBAN" pitchFamily="2" charset="0"/>
              </a:rPr>
              <a:t> </a:t>
            </a:r>
            <a:r>
              <a:rPr lang="bn-IN" sz="3200" b="1" dirty="0" smtClean="0">
                <a:solidFill>
                  <a:srgbClr val="0070C0"/>
                </a:solidFill>
                <a:latin typeface="NikoshBAN" pitchFamily="2" charset="0"/>
                <a:cs typeface="NikoshBAN" pitchFamily="2" charset="0"/>
              </a:rPr>
              <a:t>ভূইয়া </a:t>
            </a:r>
            <a:endParaRPr lang="bn-BD" sz="3200" b="1" dirty="0">
              <a:solidFill>
                <a:srgbClr val="0070C0"/>
              </a:solidFill>
              <a:latin typeface="NikoshBAN" pitchFamily="2" charset="0"/>
              <a:cs typeface="NikoshBAN" pitchFamily="2" charset="0"/>
            </a:endParaRPr>
          </a:p>
          <a:p>
            <a:pPr algn="ctr"/>
            <a:r>
              <a:rPr lang="bn-BD" sz="2800" b="1" dirty="0">
                <a:solidFill>
                  <a:srgbClr val="00B050"/>
                </a:solidFill>
                <a:latin typeface="NikoshBAN" pitchFamily="2" charset="0"/>
                <a:cs typeface="NikoshBAN" pitchFamily="2" charset="0"/>
              </a:rPr>
              <a:t>সহকারি </a:t>
            </a:r>
            <a:r>
              <a:rPr lang="bn-IN" sz="2800" b="1" dirty="0" smtClean="0">
                <a:solidFill>
                  <a:srgbClr val="00B050"/>
                </a:solidFill>
                <a:latin typeface="NikoshBAN" pitchFamily="2" charset="0"/>
                <a:cs typeface="NikoshBAN" pitchFamily="2" charset="0"/>
              </a:rPr>
              <a:t>সুপার </a:t>
            </a:r>
            <a:endParaRPr lang="bn-IN" sz="2800" b="1" dirty="0">
              <a:solidFill>
                <a:srgbClr val="00B050"/>
              </a:solidFill>
              <a:latin typeface="NikoshBAN" pitchFamily="2" charset="0"/>
              <a:cs typeface="NikoshBAN" pitchFamily="2" charset="0"/>
            </a:endParaRPr>
          </a:p>
          <a:p>
            <a:pPr algn="ctr"/>
            <a:r>
              <a:rPr lang="bn-IN" sz="2800" dirty="0" smtClean="0">
                <a:solidFill>
                  <a:schemeClr val="tx1"/>
                </a:solidFill>
                <a:latin typeface="NikoshBAN" pitchFamily="2" charset="0"/>
                <a:cs typeface="NikoshBAN" pitchFamily="2" charset="0"/>
              </a:rPr>
              <a:t>উমেদনগর শাহপরান দারুচ্ছুন্নাৎ </a:t>
            </a:r>
            <a:r>
              <a:rPr lang="en-US" sz="2800" dirty="0" smtClean="0">
                <a:solidFill>
                  <a:schemeClr val="tx1"/>
                </a:solidFill>
                <a:latin typeface="NikoshBAN" pitchFamily="2" charset="0"/>
                <a:cs typeface="NikoshBAN" pitchFamily="2" charset="0"/>
              </a:rPr>
              <a:t> </a:t>
            </a:r>
            <a:r>
              <a:rPr lang="bn-IN" sz="2800" dirty="0" smtClean="0">
                <a:solidFill>
                  <a:schemeClr val="tx1"/>
                </a:solidFill>
                <a:latin typeface="NikoshBAN" pitchFamily="2" charset="0"/>
                <a:cs typeface="NikoshBAN" pitchFamily="2" charset="0"/>
              </a:rPr>
              <a:t>দাখিল মাদরাসা</a:t>
            </a:r>
            <a:r>
              <a:rPr lang="bn-BD" sz="2800" dirty="0" smtClean="0">
                <a:solidFill>
                  <a:schemeClr val="tx1"/>
                </a:solidFill>
                <a:latin typeface="NikoshBAN" pitchFamily="2" charset="0"/>
                <a:cs typeface="NikoshBAN" pitchFamily="2" charset="0"/>
              </a:rPr>
              <a:t>,</a:t>
            </a:r>
            <a:r>
              <a:rPr lang="en-US" sz="2800" dirty="0" smtClean="0">
                <a:solidFill>
                  <a:schemeClr val="tx1"/>
                </a:solidFill>
                <a:latin typeface="NikoshBAN" pitchFamily="2" charset="0"/>
                <a:cs typeface="NikoshBAN" pitchFamily="2" charset="0"/>
              </a:rPr>
              <a:t> </a:t>
            </a:r>
            <a:r>
              <a:rPr lang="bn-IN" sz="2800" dirty="0" smtClean="0">
                <a:solidFill>
                  <a:schemeClr val="tx1"/>
                </a:solidFill>
                <a:latin typeface="NikoshBAN" pitchFamily="2" charset="0"/>
                <a:cs typeface="NikoshBAN" pitchFamily="2" charset="0"/>
              </a:rPr>
              <a:t>হবিগঞ্জ</a:t>
            </a:r>
            <a:r>
              <a:rPr lang="en-US" sz="2800" dirty="0" smtClean="0">
                <a:solidFill>
                  <a:schemeClr val="tx1"/>
                </a:solidFill>
                <a:latin typeface="NikoshBAN" pitchFamily="2" charset="0"/>
                <a:cs typeface="NikoshBAN" pitchFamily="2" charset="0"/>
              </a:rPr>
              <a:t>।</a:t>
            </a:r>
            <a:r>
              <a:rPr lang="bn-IN" sz="2800" dirty="0" smtClean="0">
                <a:solidFill>
                  <a:schemeClr val="tx1"/>
                </a:solidFill>
                <a:latin typeface="NikoshBAN" pitchFamily="2" charset="0"/>
                <a:cs typeface="NikoshBAN" pitchFamily="2" charset="0"/>
              </a:rPr>
              <a:t> </a:t>
            </a:r>
            <a:r>
              <a:rPr lang="en-US" sz="2800" dirty="0" smtClean="0">
                <a:solidFill>
                  <a:schemeClr val="tx1"/>
                </a:solidFill>
                <a:latin typeface="NikoshBAN" pitchFamily="2" charset="0"/>
                <a:cs typeface="NikoshBAN" pitchFamily="2" charset="0"/>
              </a:rPr>
              <a:t> </a:t>
            </a:r>
            <a:endParaRPr lang="bn-BD" sz="2800" dirty="0" smtClean="0">
              <a:solidFill>
                <a:schemeClr val="tx1"/>
              </a:solidFill>
              <a:latin typeface="NikoshBAN" pitchFamily="2" charset="0"/>
              <a:cs typeface="NikoshBAN" pitchFamily="2" charset="0"/>
            </a:endParaRPr>
          </a:p>
          <a:p>
            <a:pPr algn="ctr"/>
            <a:r>
              <a:rPr lang="en-US" sz="1600" dirty="0" smtClean="0">
                <a:solidFill>
                  <a:srgbClr val="7030A0"/>
                </a:solidFill>
                <a:latin typeface="NikoshBAN" pitchFamily="2" charset="0"/>
                <a:cs typeface="NikoshBAN" pitchFamily="2" charset="0"/>
              </a:rPr>
              <a:t>E-mail- </a:t>
            </a:r>
            <a:r>
              <a:rPr lang="bn-IN" sz="1600" dirty="0" smtClean="0">
                <a:solidFill>
                  <a:srgbClr val="7030A0"/>
                </a:solidFill>
                <a:latin typeface="NikoshBAN" pitchFamily="2" charset="0"/>
                <a:cs typeface="NikoshBAN" pitchFamily="2" charset="0"/>
              </a:rPr>
              <a:t> </a:t>
            </a:r>
            <a:r>
              <a:rPr lang="en-US" sz="1600" dirty="0" smtClean="0">
                <a:solidFill>
                  <a:srgbClr val="7030A0"/>
                </a:solidFill>
                <a:latin typeface="Arial" pitchFamily="34" charset="0"/>
                <a:cs typeface="Arial" pitchFamily="34" charset="0"/>
              </a:rPr>
              <a:t>shafiqbhuyan78@gmail.com</a:t>
            </a:r>
            <a:endParaRPr lang="bn-IN" sz="3200" dirty="0">
              <a:solidFill>
                <a:schemeClr val="tx1"/>
              </a:solidFill>
              <a:latin typeface="Arial" pitchFamily="34" charset="0"/>
              <a:cs typeface="NikoshBAN" pitchFamily="2" charset="0"/>
            </a:endParaRPr>
          </a:p>
          <a:p>
            <a:pPr algn="ctr"/>
            <a:r>
              <a:rPr lang="bn-BD" sz="3200" dirty="0" smtClean="0">
                <a:solidFill>
                  <a:srgbClr val="7030A0"/>
                </a:solidFill>
                <a:latin typeface="NikoshBAN" pitchFamily="2" charset="0"/>
                <a:cs typeface="NikoshBAN" pitchFamily="2" charset="0"/>
              </a:rPr>
              <a:t> </a:t>
            </a:r>
            <a:r>
              <a:rPr lang="bn-IN" sz="2800" dirty="0" smtClean="0">
                <a:solidFill>
                  <a:srgbClr val="7030A0"/>
                </a:solidFill>
                <a:latin typeface="NikoshBAN" pitchFamily="2" charset="0"/>
                <a:cs typeface="NikoshBAN" pitchFamily="2" charset="0"/>
              </a:rPr>
              <a:t>মোবাঃ </a:t>
            </a:r>
            <a:r>
              <a:rPr lang="en-US" sz="2800" dirty="0" smtClean="0">
                <a:solidFill>
                  <a:srgbClr val="7030A0"/>
                </a:solidFill>
                <a:latin typeface="NikoshBAN" pitchFamily="2" charset="0"/>
                <a:cs typeface="NikoshBAN" pitchFamily="2" charset="0"/>
              </a:rPr>
              <a:t>0</a:t>
            </a:r>
            <a:r>
              <a:rPr lang="bn-IN" sz="2800" dirty="0" smtClean="0">
                <a:solidFill>
                  <a:srgbClr val="7030A0"/>
                </a:solidFill>
                <a:latin typeface="NikoshBAN" pitchFamily="2" charset="0"/>
                <a:cs typeface="NikoshBAN" pitchFamily="2" charset="0"/>
              </a:rPr>
              <a:t>১৭৩২ ৪৯৬৭৬১ </a:t>
            </a:r>
            <a:endParaRPr lang="en-US" sz="2400" dirty="0">
              <a:solidFill>
                <a:srgbClr val="7030A0"/>
              </a:solidFill>
              <a:latin typeface="NikoshBAN" panose="02000000000000000000" pitchFamily="2" charset="0"/>
              <a:cs typeface="NikoshBAN" panose="02000000000000000000" pitchFamily="2" charset="0"/>
            </a:endParaRPr>
          </a:p>
        </p:txBody>
      </p:sp>
      <p:sp>
        <p:nvSpPr>
          <p:cNvPr id="10" name="Frame 9"/>
          <p:cNvSpPr/>
          <p:nvPr/>
        </p:nvSpPr>
        <p:spPr>
          <a:xfrm>
            <a:off x="0" y="0"/>
            <a:ext cx="12344400" cy="6858000"/>
          </a:xfrm>
          <a:prstGeom prst="frame">
            <a:avLst>
              <a:gd name="adj1" fmla="val 4441"/>
            </a:avLst>
          </a:prstGeom>
          <a:gradFill>
            <a:gsLst>
              <a:gs pos="0">
                <a:srgbClr val="5E9EFF"/>
              </a:gs>
              <a:gs pos="39999">
                <a:srgbClr val="85C2FF"/>
              </a:gs>
              <a:gs pos="70000">
                <a:srgbClr val="C4D6EB"/>
              </a:gs>
              <a:gs pos="100000">
                <a:srgbClr val="FFEBFA"/>
              </a:gs>
            </a:gsLst>
            <a:lin ang="54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 xmlns:p14="http://schemas.microsoft.com/office/powerpoint/2010/main" val="290881060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p14:dur="10">
        <p15:prstTrans prst="wind"/>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edge">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edge">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noGrp="1"/>
          </p:cNvSpPr>
          <p:nvPr>
            <p:ph idx="1"/>
          </p:nvPr>
        </p:nvSpPr>
        <p:spPr>
          <a:xfrm>
            <a:off x="2133600" y="2362200"/>
            <a:ext cx="8641080" cy="1852815"/>
          </a:xfrm>
          <a:prstGeom prst="rect">
            <a:avLst/>
          </a:prstGeom>
          <a:noFill/>
        </p:spPr>
        <p:txBody>
          <a:bodyPr wrap="square" rtlCol="0">
            <a:spAutoFit/>
          </a:bodyPr>
          <a:lstStyle/>
          <a:p>
            <a:pPr algn="ctr">
              <a:buNone/>
            </a:pPr>
            <a:endParaRPr lang="en-US" sz="2800" b="1" dirty="0" smtClean="0">
              <a:solidFill>
                <a:srgbClr val="7030A0"/>
              </a:solidFill>
              <a:latin typeface="NikoshBAN" pitchFamily="2" charset="0"/>
              <a:cs typeface="NikoshBAN" pitchFamily="2" charset="0"/>
            </a:endParaRPr>
          </a:p>
          <a:p>
            <a:pPr algn="ctr">
              <a:buNone/>
            </a:pPr>
            <a:r>
              <a:rPr lang="ar-SA" sz="7200" b="1" dirty="0" smtClean="0">
                <a:solidFill>
                  <a:srgbClr val="7030A0"/>
                </a:solidFill>
                <a:latin typeface="NikoshBAN" pitchFamily="2" charset="0"/>
                <a:cs typeface="NikoshBAN" pitchFamily="2" charset="0"/>
              </a:rPr>
              <a:t>بابُ </a:t>
            </a:r>
            <a:r>
              <a:rPr lang="ar-SA" sz="7200" b="1" dirty="0" smtClean="0">
                <a:solidFill>
                  <a:srgbClr val="7030A0"/>
                </a:solidFill>
                <a:latin typeface="NikoshBAN" pitchFamily="2" charset="0"/>
                <a:cs typeface="NikoshBAN" pitchFamily="2" charset="0"/>
              </a:rPr>
              <a:t>المُصاَ فَحَةِ </a:t>
            </a:r>
            <a:r>
              <a:rPr lang="ar-SA" sz="7200" b="1" dirty="0" smtClean="0">
                <a:solidFill>
                  <a:srgbClr val="7030A0"/>
                </a:solidFill>
                <a:latin typeface="NikoshBAN" pitchFamily="2" charset="0"/>
                <a:cs typeface="NikoshBAN" pitchFamily="2" charset="0"/>
              </a:rPr>
              <a:t>والمُعاَنَقَةِ</a:t>
            </a:r>
            <a:endParaRPr lang="bn-IN" sz="7200" b="1" dirty="0" smtClean="0">
              <a:solidFill>
                <a:srgbClr val="7030A0"/>
              </a:solidFill>
              <a:latin typeface="NikoshBAN" pitchFamily="2" charset="0"/>
              <a:cs typeface="NikoshBAN" pitchFamily="2" charset="0"/>
            </a:endParaRPr>
          </a:p>
        </p:txBody>
      </p:sp>
      <p:sp>
        <p:nvSpPr>
          <p:cNvPr id="4" name="TextBox 3"/>
          <p:cNvSpPr txBox="1"/>
          <p:nvPr/>
        </p:nvSpPr>
        <p:spPr>
          <a:xfrm>
            <a:off x="3429000" y="4038600"/>
            <a:ext cx="5181600" cy="707886"/>
          </a:xfrm>
          <a:prstGeom prst="rect">
            <a:avLst/>
          </a:prstGeom>
          <a:noFill/>
        </p:spPr>
        <p:txBody>
          <a:bodyPr wrap="square" rtlCol="0">
            <a:spAutoFit/>
          </a:bodyPr>
          <a:lstStyle/>
          <a:p>
            <a:pPr algn="ctr"/>
            <a:r>
              <a:rPr lang="bn-IN" sz="4000" b="1" dirty="0" smtClean="0">
                <a:solidFill>
                  <a:srgbClr val="00B050"/>
                </a:solidFill>
                <a:latin typeface="NikoshBAN" pitchFamily="2" charset="0"/>
                <a:cs typeface="NikoshBAN" pitchFamily="2" charset="0"/>
              </a:rPr>
              <a:t>মুসাফাহা ও মুয়ানাকা </a:t>
            </a:r>
            <a:r>
              <a:rPr lang="bn-IN" sz="4000" b="1" dirty="0" smtClean="0">
                <a:solidFill>
                  <a:srgbClr val="00B050"/>
                </a:solidFill>
                <a:latin typeface="NikoshBAN" pitchFamily="2" charset="0"/>
                <a:cs typeface="NikoshBAN" pitchFamily="2" charset="0"/>
              </a:rPr>
              <a:t>অধ্যায়</a:t>
            </a:r>
            <a:endParaRPr lang="bn-IN" sz="3600" b="1" dirty="0" smtClean="0">
              <a:solidFill>
                <a:srgbClr val="00B050"/>
              </a:solidFill>
              <a:latin typeface="NikoshBAN" pitchFamily="2" charset="0"/>
              <a:cs typeface="NikoshBAN" pitchFamily="2" charset="0"/>
            </a:endParaRPr>
          </a:p>
        </p:txBody>
      </p:sp>
      <p:sp>
        <p:nvSpPr>
          <p:cNvPr id="5" name="Frame 4"/>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6" name="TextBox 5"/>
          <p:cNvSpPr txBox="1"/>
          <p:nvPr/>
        </p:nvSpPr>
        <p:spPr>
          <a:xfrm>
            <a:off x="1905000" y="1066800"/>
            <a:ext cx="8305800" cy="1015663"/>
          </a:xfrm>
          <a:prstGeom prst="rect">
            <a:avLst/>
          </a:prstGeom>
          <a:noFill/>
        </p:spPr>
        <p:txBody>
          <a:bodyPr wrap="square" rtlCol="0">
            <a:spAutoFit/>
          </a:bodyPr>
          <a:lstStyle/>
          <a:p>
            <a:pPr algn="ctr"/>
            <a:r>
              <a:rPr lang="bn-IN" sz="6000" b="1" dirty="0" smtClean="0">
                <a:solidFill>
                  <a:srgbClr val="7030A0"/>
                </a:solidFill>
                <a:latin typeface="NikoshBAN" pitchFamily="2" charset="0"/>
                <a:cs typeface="NikoshBAN" pitchFamily="2" charset="0"/>
              </a:rPr>
              <a:t>পাঠ শিরোনাম </a:t>
            </a:r>
          </a:p>
        </p:txBody>
      </p:sp>
    </p:spTree>
    <p:custDataLst>
      <p:tags r:id="rId1"/>
    </p:custData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slide(fromBottom)">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lide(fromBottom)">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uyanaka.jpg"/>
          <p:cNvPicPr>
            <a:picLocks noChangeAspect="1"/>
          </p:cNvPicPr>
          <p:nvPr/>
        </p:nvPicPr>
        <p:blipFill>
          <a:blip r:embed="rId2"/>
          <a:stretch>
            <a:fillRect/>
          </a:stretch>
        </p:blipFill>
        <p:spPr>
          <a:xfrm>
            <a:off x="6629400" y="1371600"/>
            <a:ext cx="4876800" cy="2133600"/>
          </a:xfrm>
          <a:prstGeom prst="rect">
            <a:avLst/>
          </a:prstGeom>
        </p:spPr>
      </p:pic>
      <p:sp>
        <p:nvSpPr>
          <p:cNvPr id="8" name="TextBox 7"/>
          <p:cNvSpPr txBox="1"/>
          <p:nvPr/>
        </p:nvSpPr>
        <p:spPr>
          <a:xfrm>
            <a:off x="2971800" y="457200"/>
            <a:ext cx="6248400" cy="584775"/>
          </a:xfrm>
          <a:prstGeom prst="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p:spPr>
        <p:txBody>
          <a:bodyPr wrap="square" rtlCol="0">
            <a:spAutoFit/>
          </a:bodyPr>
          <a:lstStyle/>
          <a:p>
            <a:pPr algn="ctr"/>
            <a:r>
              <a:rPr lang="bn-IN" sz="3200" dirty="0" smtClean="0">
                <a:solidFill>
                  <a:srgbClr val="002060"/>
                </a:solidFill>
                <a:latin typeface="NikoshBAN" pitchFamily="2" charset="0"/>
                <a:cs typeface="NikoshBAN" pitchFamily="2" charset="0"/>
              </a:rPr>
              <a:t>নিচের ছবি গুলো লক্ষ্য করঃ </a:t>
            </a:r>
            <a:endParaRPr lang="en-US" sz="3200" dirty="0">
              <a:solidFill>
                <a:srgbClr val="002060"/>
              </a:solidFill>
              <a:latin typeface="NikoshBAN" pitchFamily="2" charset="0"/>
              <a:cs typeface="NikoshBAN" pitchFamily="2" charset="0"/>
            </a:endParaRPr>
          </a:p>
        </p:txBody>
      </p:sp>
      <p:pic>
        <p:nvPicPr>
          <p:cNvPr id="9" name="Picture 8" descr="6831_1.jpg"/>
          <p:cNvPicPr>
            <a:picLocks noChangeAspect="1"/>
          </p:cNvPicPr>
          <p:nvPr/>
        </p:nvPicPr>
        <p:blipFill>
          <a:blip r:embed="rId3"/>
          <a:stretch>
            <a:fillRect/>
          </a:stretch>
        </p:blipFill>
        <p:spPr>
          <a:xfrm>
            <a:off x="914400" y="1371600"/>
            <a:ext cx="4800600" cy="2209800"/>
          </a:xfrm>
          <a:prstGeom prst="rect">
            <a:avLst/>
          </a:prstGeom>
        </p:spPr>
      </p:pic>
      <p:pic>
        <p:nvPicPr>
          <p:cNvPr id="10" name="Picture 9" descr="9600_1.jpg"/>
          <p:cNvPicPr>
            <a:picLocks noChangeAspect="1"/>
          </p:cNvPicPr>
          <p:nvPr/>
        </p:nvPicPr>
        <p:blipFill>
          <a:blip r:embed="rId4"/>
          <a:stretch>
            <a:fillRect/>
          </a:stretch>
        </p:blipFill>
        <p:spPr>
          <a:xfrm>
            <a:off x="914400" y="3886200"/>
            <a:ext cx="4791075" cy="2333625"/>
          </a:xfrm>
          <a:prstGeom prst="rect">
            <a:avLst/>
          </a:prstGeom>
        </p:spPr>
      </p:pic>
      <p:pic>
        <p:nvPicPr>
          <p:cNvPr id="11" name="Picture 10" descr="ali.jpg"/>
          <p:cNvPicPr>
            <a:picLocks noChangeAspect="1"/>
          </p:cNvPicPr>
          <p:nvPr/>
        </p:nvPicPr>
        <p:blipFill>
          <a:blip r:embed="rId5"/>
          <a:stretch>
            <a:fillRect/>
          </a:stretch>
        </p:blipFill>
        <p:spPr>
          <a:xfrm>
            <a:off x="6629400" y="3810000"/>
            <a:ext cx="4886325" cy="2362200"/>
          </a:xfrm>
          <a:prstGeom prst="rect">
            <a:avLst/>
          </a:prstGeom>
        </p:spPr>
      </p:pic>
      <p:sp>
        <p:nvSpPr>
          <p:cNvPr id="12" name="Frame 11"/>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4)">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edg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edge">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4)">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620" y="228600"/>
            <a:ext cx="6995160" cy="2123658"/>
          </a:xfrm>
          <a:prstGeom prst="rect">
            <a:avLst/>
          </a:prstGeom>
        </p:spPr>
        <p:txBody>
          <a:bodyPr wrap="square">
            <a:spAutoFit/>
          </a:bodyPr>
          <a:lstStyle/>
          <a:p>
            <a:pPr algn="ctr"/>
            <a:r>
              <a:rPr lang="ar-SA" sz="6600" b="1" dirty="0" smtClean="0">
                <a:solidFill>
                  <a:srgbClr val="663300"/>
                </a:solidFill>
              </a:rPr>
              <a:t>التعريف الدرس</a:t>
            </a:r>
            <a:r>
              <a:rPr lang="bn-BD" sz="6600" dirty="0" smtClean="0">
                <a:solidFill>
                  <a:srgbClr val="663300"/>
                </a:solidFill>
              </a:rPr>
              <a:t>    </a:t>
            </a:r>
          </a:p>
          <a:p>
            <a:pPr algn="ctr"/>
            <a:r>
              <a:rPr lang="bn-BD" sz="5400" b="1" u="sng" dirty="0" smtClean="0">
                <a:solidFill>
                  <a:srgbClr val="0070C0"/>
                </a:solidFill>
                <a:latin typeface="NikoshBAN" pitchFamily="2" charset="0"/>
                <a:cs typeface="NikoshBAN" pitchFamily="2" charset="0"/>
              </a:rPr>
              <a:t>পাঠ পরিচিতি</a:t>
            </a:r>
            <a:r>
              <a:rPr lang="bn-BD" sz="6600" b="1" u="sng" dirty="0" smtClean="0">
                <a:solidFill>
                  <a:srgbClr val="0070C0"/>
                </a:solidFill>
                <a:latin typeface="NikoshBAN" pitchFamily="2" charset="0"/>
                <a:cs typeface="NikoshBAN" pitchFamily="2" charset="0"/>
              </a:rPr>
              <a:t> </a:t>
            </a:r>
            <a:endParaRPr lang="en-US" sz="6600" b="1" u="sng" dirty="0">
              <a:solidFill>
                <a:srgbClr val="0070C0"/>
              </a:solidFill>
            </a:endParaRPr>
          </a:p>
        </p:txBody>
      </p:sp>
      <p:sp>
        <p:nvSpPr>
          <p:cNvPr id="6" name="TextBox 5"/>
          <p:cNvSpPr txBox="1"/>
          <p:nvPr/>
        </p:nvSpPr>
        <p:spPr>
          <a:xfrm>
            <a:off x="2971800" y="2286000"/>
            <a:ext cx="6880860" cy="3785652"/>
          </a:xfrm>
          <a:prstGeom prst="rect">
            <a:avLst/>
          </a:prstGeom>
          <a:noFill/>
        </p:spPr>
        <p:txBody>
          <a:bodyPr wrap="square" rtlCol="0">
            <a:spAutoFit/>
          </a:bodyPr>
          <a:lstStyle/>
          <a:p>
            <a:r>
              <a:rPr lang="bn-BD" sz="4000" b="1" dirty="0" smtClean="0">
                <a:solidFill>
                  <a:srgbClr val="002060"/>
                </a:solidFill>
                <a:latin typeface="NikoshBAN" pitchFamily="2" charset="0"/>
                <a:cs typeface="NikoshBAN" pitchFamily="2" charset="0"/>
              </a:rPr>
              <a:t>বিষয়ঃ হাদিস </a:t>
            </a:r>
            <a:r>
              <a:rPr lang="bn-BD" sz="4000" b="1" dirty="0" smtClean="0">
                <a:solidFill>
                  <a:srgbClr val="002060"/>
                </a:solidFill>
                <a:latin typeface="NikoshBAN" pitchFamily="2" charset="0"/>
                <a:cs typeface="NikoshBAN" pitchFamily="2" charset="0"/>
              </a:rPr>
              <a:t>শ</a:t>
            </a:r>
            <a:r>
              <a:rPr lang="bn-IN" sz="4000" b="1" dirty="0" smtClean="0">
                <a:solidFill>
                  <a:srgbClr val="002060"/>
                </a:solidFill>
                <a:latin typeface="NikoshBAN" pitchFamily="2" charset="0"/>
                <a:cs typeface="NikoshBAN" pitchFamily="2" charset="0"/>
              </a:rPr>
              <a:t>রি</a:t>
            </a:r>
            <a:r>
              <a:rPr lang="bn-BD" sz="4000" b="1" dirty="0" smtClean="0">
                <a:solidFill>
                  <a:srgbClr val="002060"/>
                </a:solidFill>
                <a:latin typeface="NikoshBAN" pitchFamily="2" charset="0"/>
                <a:cs typeface="NikoshBAN" pitchFamily="2" charset="0"/>
              </a:rPr>
              <a:t>ফ </a:t>
            </a:r>
            <a:endParaRPr lang="bn-BD" sz="4000" b="1" dirty="0" smtClean="0">
              <a:solidFill>
                <a:srgbClr val="002060"/>
              </a:solidFill>
              <a:latin typeface="NikoshBAN" pitchFamily="2" charset="0"/>
              <a:cs typeface="NikoshBAN" pitchFamily="2" charset="0"/>
            </a:endParaRPr>
          </a:p>
          <a:p>
            <a:r>
              <a:rPr lang="bn-BD" sz="4000" b="1" dirty="0" smtClean="0">
                <a:solidFill>
                  <a:srgbClr val="002060"/>
                </a:solidFill>
                <a:latin typeface="NikoshBAN" pitchFamily="2" charset="0"/>
                <a:cs typeface="NikoshBAN" pitchFamily="2" charset="0"/>
              </a:rPr>
              <a:t>শ্রেণিঃ দাখিল </a:t>
            </a:r>
            <a:r>
              <a:rPr lang="bn-IN" sz="4000" b="1" dirty="0" smtClean="0">
                <a:solidFill>
                  <a:srgbClr val="002060"/>
                </a:solidFill>
                <a:latin typeface="NikoshBAN" pitchFamily="2" charset="0"/>
                <a:cs typeface="NikoshBAN" pitchFamily="2" charset="0"/>
              </a:rPr>
              <a:t>৯</a:t>
            </a:r>
            <a:r>
              <a:rPr lang="bn-BD" sz="4000" b="1" dirty="0" smtClean="0">
                <a:solidFill>
                  <a:srgbClr val="002060"/>
                </a:solidFill>
                <a:latin typeface="NikoshBAN" pitchFamily="2" charset="0"/>
                <a:cs typeface="NikoshBAN" pitchFamily="2" charset="0"/>
              </a:rPr>
              <a:t>ম </a:t>
            </a:r>
            <a:endParaRPr lang="bn-BD" sz="4000" b="1" dirty="0" smtClean="0">
              <a:solidFill>
                <a:srgbClr val="002060"/>
              </a:solidFill>
              <a:latin typeface="NikoshBAN" pitchFamily="2" charset="0"/>
              <a:cs typeface="NikoshBAN" pitchFamily="2" charset="0"/>
            </a:endParaRPr>
          </a:p>
          <a:p>
            <a:r>
              <a:rPr lang="bn-BD" sz="4000" b="1" dirty="0" smtClean="0">
                <a:solidFill>
                  <a:srgbClr val="002060"/>
                </a:solidFill>
                <a:latin typeface="NikoshBAN" pitchFamily="2" charset="0"/>
                <a:cs typeface="NikoshBAN" pitchFamily="2" charset="0"/>
              </a:rPr>
              <a:t>অধ্যায়ঃ </a:t>
            </a:r>
            <a:r>
              <a:rPr lang="bn-IN" sz="4000" b="1" dirty="0" smtClean="0">
                <a:solidFill>
                  <a:srgbClr val="002060"/>
                </a:solidFill>
                <a:latin typeface="NikoshBAN" pitchFamily="2" charset="0"/>
                <a:cs typeface="NikoshBAN" pitchFamily="2" charset="0"/>
              </a:rPr>
              <a:t>চতুর্থ </a:t>
            </a:r>
            <a:r>
              <a:rPr lang="bn-IN" sz="4000" b="1" dirty="0" smtClean="0">
                <a:solidFill>
                  <a:srgbClr val="002060"/>
                </a:solidFill>
                <a:latin typeface="NikoshBAN" pitchFamily="2" charset="0"/>
                <a:cs typeface="NikoshBAN" pitchFamily="2" charset="0"/>
              </a:rPr>
              <a:t> </a:t>
            </a:r>
            <a:r>
              <a:rPr lang="bn-BD" sz="4000" b="1" dirty="0" smtClean="0">
                <a:solidFill>
                  <a:srgbClr val="002060"/>
                </a:solidFill>
                <a:latin typeface="NikoshBAN" pitchFamily="2" charset="0"/>
                <a:cs typeface="NikoshBAN" pitchFamily="2" charset="0"/>
              </a:rPr>
              <a:t> </a:t>
            </a:r>
            <a:endParaRPr lang="bn-BD" sz="4000" b="1" dirty="0" smtClean="0">
              <a:solidFill>
                <a:srgbClr val="002060"/>
              </a:solidFill>
              <a:latin typeface="NikoshBAN" pitchFamily="2" charset="0"/>
              <a:cs typeface="NikoshBAN" pitchFamily="2" charset="0"/>
            </a:endParaRPr>
          </a:p>
          <a:p>
            <a:r>
              <a:rPr lang="bn-BD" sz="4000" b="1" dirty="0" smtClean="0">
                <a:solidFill>
                  <a:srgbClr val="002060"/>
                </a:solidFill>
                <a:latin typeface="NikoshBAN" pitchFamily="2" charset="0"/>
                <a:cs typeface="NikoshBAN" pitchFamily="2" charset="0"/>
              </a:rPr>
              <a:t>পাঠঃ প্রথম </a:t>
            </a:r>
          </a:p>
          <a:p>
            <a:r>
              <a:rPr lang="bn-BD" sz="4000" b="1" dirty="0" smtClean="0">
                <a:solidFill>
                  <a:srgbClr val="002060"/>
                </a:solidFill>
                <a:latin typeface="NikoshBAN" pitchFamily="2" charset="0"/>
                <a:cs typeface="NikoshBAN" pitchFamily="2" charset="0"/>
              </a:rPr>
              <a:t>পাঠশিরোনামঃ</a:t>
            </a:r>
            <a:r>
              <a:rPr lang="ar-SA" sz="4000" b="1" dirty="0" smtClean="0">
                <a:solidFill>
                  <a:srgbClr val="002060"/>
                </a:solidFill>
                <a:latin typeface="NikoshBAN" pitchFamily="2" charset="0"/>
              </a:rPr>
              <a:t>باب </a:t>
            </a:r>
            <a:r>
              <a:rPr lang="ar-SA" sz="4000" b="1" dirty="0" smtClean="0">
                <a:solidFill>
                  <a:srgbClr val="002060"/>
                </a:solidFill>
                <a:latin typeface="NikoshBAN" pitchFamily="2" charset="0"/>
              </a:rPr>
              <a:t>المصاحفة والمعانقة </a:t>
            </a:r>
            <a:endParaRPr lang="bn-BD" sz="4000" b="1" dirty="0" smtClean="0">
              <a:solidFill>
                <a:srgbClr val="002060"/>
              </a:solidFill>
              <a:latin typeface="NikoshBAN" pitchFamily="2" charset="0"/>
            </a:endParaRPr>
          </a:p>
          <a:p>
            <a:r>
              <a:rPr lang="bn-BD" sz="4000" b="1" dirty="0" smtClean="0">
                <a:solidFill>
                  <a:srgbClr val="002060"/>
                </a:solidFill>
                <a:latin typeface="NikoshBAN" pitchFamily="2" charset="0"/>
                <a:cs typeface="NikoshBAN" pitchFamily="2" charset="0"/>
              </a:rPr>
              <a:t>সময়ঃ ৪০ মিনিট   </a:t>
            </a:r>
            <a:endParaRPr lang="en-US" sz="4000" b="1" dirty="0">
              <a:solidFill>
                <a:srgbClr val="002060"/>
              </a:solidFill>
              <a:latin typeface="NikoshBAN" pitchFamily="2" charset="0"/>
              <a:cs typeface="NikoshBAN" pitchFamily="2" charset="0"/>
            </a:endParaRPr>
          </a:p>
        </p:txBody>
      </p:sp>
      <p:sp>
        <p:nvSpPr>
          <p:cNvPr id="5" name="Frame 4"/>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20540" y="381001"/>
            <a:ext cx="3528060" cy="769441"/>
          </a:xfrm>
          <a:prstGeom prst="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p:spPr>
        <p:txBody>
          <a:bodyPr wrap="square">
            <a:spAutoFit/>
          </a:bodyPr>
          <a:lstStyle/>
          <a:p>
            <a:pPr algn="ctr"/>
            <a:r>
              <a:rPr lang="bn-IN" sz="4400" dirty="0" smtClean="0">
                <a:solidFill>
                  <a:srgbClr val="0070C0"/>
                </a:solidFill>
                <a:latin typeface="NikoshBAN" pitchFamily="2" charset="0"/>
                <a:cs typeface="NikoshBAN" pitchFamily="2" charset="0"/>
              </a:rPr>
              <a:t>শিখন ফলঃ </a:t>
            </a:r>
            <a:endParaRPr lang="en-US" sz="4400" dirty="0">
              <a:solidFill>
                <a:srgbClr val="0070C0"/>
              </a:solidFill>
            </a:endParaRPr>
          </a:p>
        </p:txBody>
      </p:sp>
      <p:sp>
        <p:nvSpPr>
          <p:cNvPr id="4" name="TextBox 3"/>
          <p:cNvSpPr txBox="1"/>
          <p:nvPr/>
        </p:nvSpPr>
        <p:spPr>
          <a:xfrm>
            <a:off x="1543050" y="1447801"/>
            <a:ext cx="7818120" cy="1323439"/>
          </a:xfrm>
          <a:prstGeom prst="rect">
            <a:avLst/>
          </a:prstGeom>
          <a:noFill/>
        </p:spPr>
        <p:txBody>
          <a:bodyPr wrap="square" rtlCol="0">
            <a:spAutoFit/>
          </a:bodyPr>
          <a:lstStyle/>
          <a:p>
            <a:pPr>
              <a:buFont typeface="Wingdings" pitchFamily="2" charset="2"/>
              <a:buChar char="q"/>
            </a:pPr>
            <a:r>
              <a:rPr lang="bn-IN" sz="4000" dirty="0" smtClean="0">
                <a:solidFill>
                  <a:srgbClr val="FF0000"/>
                </a:solidFill>
                <a:latin typeface="NikoshBAN" pitchFamily="2" charset="0"/>
                <a:cs typeface="NikoshBAN" pitchFamily="2" charset="0"/>
              </a:rPr>
              <a:t>এ পাঠটি দ্বারা শিক্ষার্থী যা জানতে পারবে......... </a:t>
            </a:r>
            <a:endParaRPr lang="bn-IN" sz="3600" dirty="0" smtClean="0">
              <a:latin typeface="NikoshBAN" pitchFamily="2" charset="0"/>
              <a:cs typeface="NikoshBAN" pitchFamily="2" charset="0"/>
            </a:endParaRPr>
          </a:p>
        </p:txBody>
      </p:sp>
      <p:sp>
        <p:nvSpPr>
          <p:cNvPr id="6" name="TextBox 5"/>
          <p:cNvSpPr txBox="1"/>
          <p:nvPr/>
        </p:nvSpPr>
        <p:spPr>
          <a:xfrm>
            <a:off x="1645920" y="2971801"/>
            <a:ext cx="9631680" cy="1323439"/>
          </a:xfrm>
          <a:prstGeom prst="rect">
            <a:avLst/>
          </a:prstGeom>
          <a:noFill/>
        </p:spPr>
        <p:txBody>
          <a:bodyPr wrap="square" rtlCol="0">
            <a:spAutoFit/>
          </a:bodyPr>
          <a:lstStyle/>
          <a:p>
            <a:pPr marL="342900" indent="-342900"/>
            <a:r>
              <a:rPr lang="bn-BD" sz="4000" dirty="0" smtClean="0">
                <a:solidFill>
                  <a:srgbClr val="C00000"/>
                </a:solidFill>
                <a:latin typeface="NikoshBAN" pitchFamily="2" charset="0"/>
                <a:cs typeface="NikoshBAN" pitchFamily="2" charset="0"/>
              </a:rPr>
              <a:t>১. </a:t>
            </a:r>
            <a:r>
              <a:rPr lang="bn-IN" sz="4000" dirty="0" smtClean="0">
                <a:solidFill>
                  <a:srgbClr val="C00000"/>
                </a:solidFill>
                <a:latin typeface="NikoshBAN" pitchFamily="2" charset="0"/>
                <a:cs typeface="NikoshBAN" pitchFamily="2" charset="0"/>
              </a:rPr>
              <a:t>মুসাফাহা ও মুয়ানাকা এর </a:t>
            </a:r>
            <a:r>
              <a:rPr lang="bn-IN" sz="4000" dirty="0" smtClean="0">
                <a:solidFill>
                  <a:srgbClr val="C00000"/>
                </a:solidFill>
                <a:latin typeface="NikoshBAN" pitchFamily="2" charset="0"/>
                <a:cs typeface="NikoshBAN" pitchFamily="2" charset="0"/>
              </a:rPr>
              <a:t>পরিচয় বলতে পারবে।</a:t>
            </a:r>
            <a:endParaRPr lang="bn-BD" sz="4000" dirty="0" smtClean="0">
              <a:solidFill>
                <a:srgbClr val="C00000"/>
              </a:solidFill>
              <a:latin typeface="NikoshBAN" pitchFamily="2" charset="0"/>
              <a:cs typeface="NikoshBAN" pitchFamily="2" charset="0"/>
            </a:endParaRPr>
          </a:p>
          <a:p>
            <a:pPr marL="342900" indent="-342900"/>
            <a:r>
              <a:rPr lang="bn-BD" sz="4000" dirty="0" smtClean="0">
                <a:solidFill>
                  <a:srgbClr val="C00000"/>
                </a:solidFill>
                <a:latin typeface="NikoshBAN" pitchFamily="2" charset="0"/>
                <a:cs typeface="NikoshBAN" pitchFamily="2" charset="0"/>
              </a:rPr>
              <a:t>২. </a:t>
            </a:r>
            <a:r>
              <a:rPr lang="bn-IN" sz="4000" dirty="0" smtClean="0">
                <a:solidFill>
                  <a:srgbClr val="C00000"/>
                </a:solidFill>
                <a:latin typeface="NikoshBAN" pitchFamily="2" charset="0"/>
                <a:cs typeface="NikoshBAN" pitchFamily="2" charset="0"/>
              </a:rPr>
              <a:t>মুসাফাহা ও মুয়ানাকা এর </a:t>
            </a:r>
            <a:r>
              <a:rPr lang="bn-IN" sz="4000" dirty="0" smtClean="0">
                <a:solidFill>
                  <a:srgbClr val="C00000"/>
                </a:solidFill>
                <a:latin typeface="NikoshBAN" pitchFamily="2" charset="0"/>
                <a:cs typeface="NikoshBAN" pitchFamily="2" charset="0"/>
              </a:rPr>
              <a:t>হুকুম জানতে পারবে। </a:t>
            </a:r>
            <a:endParaRPr lang="bn-BD" sz="4000" dirty="0" smtClean="0">
              <a:solidFill>
                <a:srgbClr val="C00000"/>
              </a:solidFill>
              <a:latin typeface="NikoshBAN" pitchFamily="2" charset="0"/>
              <a:cs typeface="NikoshBAN" pitchFamily="2" charset="0"/>
            </a:endParaRPr>
          </a:p>
        </p:txBody>
      </p:sp>
      <p:sp>
        <p:nvSpPr>
          <p:cNvPr id="7" name="Frame 6"/>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to="" calcmode="lin" valueType="num">
                                      <p:cBhvr>
                                        <p:cTn id="19"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noGrp="1"/>
          </p:cNvSpPr>
          <p:nvPr>
            <p:ph idx="1"/>
          </p:nvPr>
        </p:nvSpPr>
        <p:spPr>
          <a:xfrm>
            <a:off x="762000" y="1524000"/>
            <a:ext cx="5257800" cy="4832092"/>
          </a:xfrm>
          <a:prstGeom prst="rect">
            <a:avLst/>
          </a:prstGeom>
          <a:noFill/>
        </p:spPr>
        <p:txBody>
          <a:bodyPr wrap="square" rtlCol="0">
            <a:spAutoFit/>
          </a:bodyPr>
          <a:lstStyle/>
          <a:p>
            <a:pPr algn="just" rtl="1">
              <a:buNone/>
            </a:pPr>
            <a:r>
              <a:rPr lang="bn-IN" sz="4400" b="1" dirty="0" smtClean="0">
                <a:solidFill>
                  <a:srgbClr val="002060"/>
                </a:solidFill>
                <a:latin typeface="NikoshBAN" pitchFamily="2" charset="0"/>
                <a:cs typeface="NikoshBAN" pitchFamily="2" charset="0"/>
              </a:rPr>
              <a:t>  </a:t>
            </a:r>
            <a:r>
              <a:rPr lang="ar-SA" sz="4400" b="1" dirty="0" smtClean="0">
                <a:solidFill>
                  <a:srgbClr val="002060"/>
                </a:solidFill>
                <a:latin typeface="NikoshBAN" pitchFamily="2" charset="0"/>
                <a:cs typeface="NikoshBAN" pitchFamily="2" charset="0"/>
              </a:rPr>
              <a:t>عن </a:t>
            </a:r>
            <a:r>
              <a:rPr lang="ar-SA" sz="4400" b="1" dirty="0" smtClean="0">
                <a:solidFill>
                  <a:srgbClr val="002060"/>
                </a:solidFill>
                <a:latin typeface="NikoshBAN" pitchFamily="2" charset="0"/>
                <a:cs typeface="NikoshBAN" pitchFamily="2" charset="0"/>
              </a:rPr>
              <a:t>قَتَادَةَ </a:t>
            </a:r>
            <a:r>
              <a:rPr lang="ar-SA" sz="4400" b="1" dirty="0" smtClean="0">
                <a:solidFill>
                  <a:srgbClr val="002060"/>
                </a:solidFill>
                <a:latin typeface="NikoshBAN" pitchFamily="2" charset="0"/>
                <a:cs typeface="NikoshBAN" pitchFamily="2" charset="0"/>
              </a:rPr>
              <a:t>رضى الله تعالى عنه </a:t>
            </a:r>
            <a:r>
              <a:rPr lang="ar-SA" sz="4400" b="1" dirty="0" smtClean="0">
                <a:solidFill>
                  <a:srgbClr val="002060"/>
                </a:solidFill>
                <a:latin typeface="NikoshBAN" pitchFamily="2" charset="0"/>
                <a:cs typeface="NikoshBAN" pitchFamily="2" charset="0"/>
              </a:rPr>
              <a:t>قالَ قُلتُ لاِنَسِ رضى الله </a:t>
            </a:r>
            <a:r>
              <a:rPr lang="ar-SA" sz="4400" b="1" dirty="0" smtClean="0">
                <a:solidFill>
                  <a:srgbClr val="002060"/>
                </a:solidFill>
                <a:latin typeface="NikoshBAN" pitchFamily="2" charset="0"/>
                <a:cs typeface="NikoshBAN" pitchFamily="2" charset="0"/>
              </a:rPr>
              <a:t>تعالى عنه </a:t>
            </a:r>
            <a:r>
              <a:rPr lang="ar-SA" sz="4400" b="1" dirty="0" smtClean="0">
                <a:solidFill>
                  <a:srgbClr val="002060"/>
                </a:solidFill>
                <a:latin typeface="NikoshBAN" pitchFamily="2" charset="0"/>
                <a:cs typeface="NikoshBAN" pitchFamily="2" charset="0"/>
              </a:rPr>
              <a:t>اكانَتِ </a:t>
            </a:r>
            <a:r>
              <a:rPr lang="ar-SA" sz="4400" b="1" dirty="0" smtClean="0">
                <a:solidFill>
                  <a:srgbClr val="002060"/>
                </a:solidFill>
                <a:latin typeface="NikoshBAN" pitchFamily="2" charset="0"/>
                <a:cs typeface="NikoshBAN" pitchFamily="2" charset="0"/>
              </a:rPr>
              <a:t>المُصاَفَحَةُ</a:t>
            </a:r>
            <a:r>
              <a:rPr lang="bn-IN" sz="4400" b="1" dirty="0">
                <a:solidFill>
                  <a:srgbClr val="002060"/>
                </a:solidFill>
                <a:latin typeface="NikoshBAN" pitchFamily="2" charset="0"/>
                <a:cs typeface="NikoshBAN" pitchFamily="2" charset="0"/>
              </a:rPr>
              <a:t> </a:t>
            </a:r>
            <a:r>
              <a:rPr lang="ar-SA" sz="4400" b="1" dirty="0" smtClean="0">
                <a:solidFill>
                  <a:srgbClr val="002060"/>
                </a:solidFill>
                <a:latin typeface="NikoshBAN" pitchFamily="2" charset="0"/>
                <a:cs typeface="NikoshBAN" pitchFamily="2" charset="0"/>
              </a:rPr>
              <a:t>فِى </a:t>
            </a:r>
            <a:r>
              <a:rPr lang="ar-SA" sz="4400" b="1" dirty="0" smtClean="0">
                <a:solidFill>
                  <a:srgbClr val="002060"/>
                </a:solidFill>
                <a:latin typeface="NikoshBAN" pitchFamily="2" charset="0"/>
                <a:cs typeface="NikoshBAN" pitchFamily="2" charset="0"/>
              </a:rPr>
              <a:t>اَصحَابِ رَسُولِ الله صلى الله عليه وسلم قَال نعم – (رواه البخارِى) </a:t>
            </a:r>
          </a:p>
        </p:txBody>
      </p:sp>
      <p:sp>
        <p:nvSpPr>
          <p:cNvPr id="3" name="TextBox 2"/>
          <p:cNvSpPr txBox="1"/>
          <p:nvPr/>
        </p:nvSpPr>
        <p:spPr>
          <a:xfrm>
            <a:off x="6096000" y="1600200"/>
            <a:ext cx="5486400" cy="4524315"/>
          </a:xfrm>
          <a:prstGeom prst="rect">
            <a:avLst/>
          </a:prstGeom>
          <a:noFill/>
        </p:spPr>
        <p:txBody>
          <a:bodyPr wrap="square" rtlCol="0">
            <a:spAutoFit/>
          </a:bodyPr>
          <a:lstStyle/>
          <a:p>
            <a:pPr algn="just"/>
            <a:r>
              <a:rPr lang="bn-IN" sz="3600" dirty="0" smtClean="0">
                <a:latin typeface="NikoshBAN" pitchFamily="2" charset="0"/>
                <a:cs typeface="NikoshBAN" pitchFamily="2" charset="0"/>
              </a:rPr>
              <a:t>অনুবাদঃ হযরত কাতাদাহ (রা.) হতে বর্ণিত, তিনি বলেন, আমি হযরত আনাস (রা) কে জিজ্ঞেস করলাম, হযরত রাসূলুল্লাহ (সা.) এর সাহাবিগণের মধ্যে মুসাফাহা (করমর্দন) করার প্রচলন ছিল কি? তিনি বললেন, হ্যাঁ। (ইমাম বুখারি (রহ.) হাদিসটি বর্ণনা করেছেন।) </a:t>
            </a:r>
            <a:endParaRPr lang="en-US" sz="3600" dirty="0">
              <a:latin typeface="NikoshBAN" pitchFamily="2" charset="0"/>
              <a:cs typeface="NikoshBAN" pitchFamily="2" charset="0"/>
            </a:endParaRPr>
          </a:p>
        </p:txBody>
      </p:sp>
      <p:sp>
        <p:nvSpPr>
          <p:cNvPr id="4" name="Rectangle 3"/>
          <p:cNvSpPr/>
          <p:nvPr/>
        </p:nvSpPr>
        <p:spPr>
          <a:xfrm>
            <a:off x="3810000" y="457200"/>
            <a:ext cx="4271009" cy="830997"/>
          </a:xfrm>
          <a:prstGeom prst="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p:spPr>
        <p:txBody>
          <a:bodyPr wrap="square">
            <a:spAutoFit/>
          </a:bodyPr>
          <a:lstStyle/>
          <a:p>
            <a:pPr algn="ctr"/>
            <a:r>
              <a:rPr lang="as-IN" sz="4800" kern="10" dirty="0"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NikoshBAN" pitchFamily="2" charset="0"/>
                <a:cs typeface="NikoshBAN" pitchFamily="2" charset="0"/>
              </a:rPr>
              <a:t>পাঠ উপস্থাপনা</a:t>
            </a:r>
            <a:endParaRPr lang="en-US" sz="4800" dirty="0"/>
          </a:p>
        </p:txBody>
      </p:sp>
      <p:sp>
        <p:nvSpPr>
          <p:cNvPr id="6" name="Frame 5"/>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slide(fromBottom)">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slide(fromBottom)">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600200"/>
            <a:ext cx="5334000" cy="4401205"/>
          </a:xfrm>
          <a:prstGeom prst="rect">
            <a:avLst/>
          </a:prstGeom>
        </p:spPr>
        <p:txBody>
          <a:bodyPr wrap="square">
            <a:spAutoFit/>
          </a:bodyPr>
          <a:lstStyle/>
          <a:p>
            <a:pPr algn="just" rtl="1">
              <a:buNone/>
            </a:pPr>
            <a:r>
              <a:rPr lang="ar-SA" sz="4000" b="1" dirty="0" smtClean="0">
                <a:solidFill>
                  <a:srgbClr val="7030A0"/>
                </a:solidFill>
                <a:latin typeface="NikoshBAN" pitchFamily="2" charset="0"/>
                <a:cs typeface="NikoshBAN" pitchFamily="2" charset="0"/>
              </a:rPr>
              <a:t>عن البراءِ بن عاَزِب رضى اللهُ عنهُ قَالَ قَالَ النبى صلى الله عليه وسلم ماَ مِن مُسلِمَينِ يَلتَقِياَنِ – رواه اَحمَدُ الترمذى وابنُ مَاجَةَ - وَفِى روايةِ اَبِى داودَ قَالَ اِذَا التقى المسلِماَنِ فتصافَحَا وَحَمِدَا اللهَ وَاستَغفَرَاهُ غُفِرَ لَهُما - </a:t>
            </a:r>
            <a:endParaRPr lang="bn-BD" sz="4000" b="1" dirty="0" smtClean="0">
              <a:solidFill>
                <a:srgbClr val="7030A0"/>
              </a:solidFill>
              <a:latin typeface="NikoshBAN" pitchFamily="2" charset="0"/>
              <a:cs typeface="NikoshBAN" pitchFamily="2" charset="0"/>
            </a:endParaRPr>
          </a:p>
        </p:txBody>
      </p:sp>
      <p:sp>
        <p:nvSpPr>
          <p:cNvPr id="5" name="TextBox 4"/>
          <p:cNvSpPr txBox="1"/>
          <p:nvPr/>
        </p:nvSpPr>
        <p:spPr>
          <a:xfrm>
            <a:off x="6324600" y="1676400"/>
            <a:ext cx="5410200" cy="4154984"/>
          </a:xfrm>
          <a:prstGeom prst="rect">
            <a:avLst/>
          </a:prstGeom>
          <a:noFill/>
        </p:spPr>
        <p:txBody>
          <a:bodyPr wrap="square" rtlCol="0">
            <a:spAutoFit/>
          </a:bodyPr>
          <a:lstStyle/>
          <a:p>
            <a:pPr algn="just"/>
            <a:r>
              <a:rPr lang="bn-IN" sz="2400" b="1" dirty="0" smtClean="0">
                <a:solidFill>
                  <a:srgbClr val="7030A0"/>
                </a:solidFill>
                <a:latin typeface="NikoshBAN" pitchFamily="2" charset="0"/>
                <a:cs typeface="NikoshBAN" pitchFamily="2" charset="0"/>
              </a:rPr>
              <a:t>অনুবাদঃ হযরত </a:t>
            </a:r>
            <a:r>
              <a:rPr lang="bn-IN" sz="2400" b="1" dirty="0" smtClean="0">
                <a:solidFill>
                  <a:srgbClr val="7030A0"/>
                </a:solidFill>
                <a:latin typeface="NikoshBAN" pitchFamily="2" charset="0"/>
                <a:cs typeface="NikoshBAN" pitchFamily="2" charset="0"/>
              </a:rPr>
              <a:t>বারা ইবনে আযিব (</a:t>
            </a:r>
            <a:r>
              <a:rPr lang="bn-IN" sz="2400" b="1" dirty="0" smtClean="0">
                <a:solidFill>
                  <a:srgbClr val="7030A0"/>
                </a:solidFill>
                <a:latin typeface="NikoshBAN" pitchFamily="2" charset="0"/>
                <a:cs typeface="NikoshBAN" pitchFamily="2" charset="0"/>
              </a:rPr>
              <a:t>রা:) </a:t>
            </a:r>
            <a:r>
              <a:rPr lang="bn-IN" sz="2400" b="1" dirty="0" smtClean="0">
                <a:solidFill>
                  <a:srgbClr val="7030A0"/>
                </a:solidFill>
                <a:latin typeface="NikoshBAN" pitchFamily="2" charset="0"/>
                <a:cs typeface="NikoshBAN" pitchFamily="2" charset="0"/>
              </a:rPr>
              <a:t>হইতে </a:t>
            </a:r>
            <a:r>
              <a:rPr lang="bn-IN" sz="2400" b="1" dirty="0" smtClean="0">
                <a:solidFill>
                  <a:srgbClr val="7030A0"/>
                </a:solidFill>
                <a:latin typeface="NikoshBAN" pitchFamily="2" charset="0"/>
                <a:cs typeface="NikoshBAN" pitchFamily="2" charset="0"/>
              </a:rPr>
              <a:t>বর্ণিত,  </a:t>
            </a:r>
            <a:r>
              <a:rPr lang="bn-IN" sz="2400" b="1" dirty="0" smtClean="0">
                <a:solidFill>
                  <a:srgbClr val="7030A0"/>
                </a:solidFill>
                <a:latin typeface="NikoshBAN" pitchFamily="2" charset="0"/>
                <a:cs typeface="NikoshBAN" pitchFamily="2" charset="0"/>
              </a:rPr>
              <a:t>তিনি </a:t>
            </a:r>
            <a:r>
              <a:rPr lang="bn-IN" sz="2400" b="1" dirty="0" smtClean="0">
                <a:solidFill>
                  <a:srgbClr val="7030A0"/>
                </a:solidFill>
                <a:latin typeface="NikoshBAN" pitchFamily="2" charset="0"/>
                <a:cs typeface="NikoshBAN" pitchFamily="2" charset="0"/>
              </a:rPr>
              <a:t>বলেন, </a:t>
            </a:r>
            <a:r>
              <a:rPr lang="bn-IN" sz="2400" b="1" dirty="0" smtClean="0">
                <a:solidFill>
                  <a:srgbClr val="7030A0"/>
                </a:solidFill>
                <a:latin typeface="NikoshBAN" pitchFamily="2" charset="0"/>
                <a:cs typeface="NikoshBAN" pitchFamily="2" charset="0"/>
              </a:rPr>
              <a:t>রাসুল (</a:t>
            </a:r>
            <a:r>
              <a:rPr lang="bn-IN" sz="2400" b="1" dirty="0" smtClean="0">
                <a:solidFill>
                  <a:srgbClr val="7030A0"/>
                </a:solidFill>
                <a:latin typeface="NikoshBAN" pitchFamily="2" charset="0"/>
                <a:cs typeface="NikoshBAN" pitchFamily="2" charset="0"/>
              </a:rPr>
              <a:t>সা:) </a:t>
            </a:r>
            <a:r>
              <a:rPr lang="bn-IN" sz="2400" b="1" dirty="0" smtClean="0">
                <a:solidFill>
                  <a:srgbClr val="7030A0"/>
                </a:solidFill>
                <a:latin typeface="NikoshBAN" pitchFamily="2" charset="0"/>
                <a:cs typeface="NikoshBAN" pitchFamily="2" charset="0"/>
              </a:rPr>
              <a:t>বলেছেন, যখন দু’জন মুসলমান পারস্পরিক মিলিত হয় এবং করমর্দন করে, তখন তাদের দু’জনের পৃথক হওয়ার পূর্বেই তাদের (অতীতের সগীরা) গুনাহসমুহ ক্ষমা করে দেওয়া হয়। ইমাম আহমদ, তিরমিজি ও ইবনে মাজাহ (</a:t>
            </a:r>
            <a:r>
              <a:rPr lang="bn-IN" sz="2400" b="1" dirty="0" smtClean="0">
                <a:solidFill>
                  <a:srgbClr val="7030A0"/>
                </a:solidFill>
                <a:latin typeface="NikoshBAN" pitchFamily="2" charset="0"/>
                <a:cs typeface="NikoshBAN" pitchFamily="2" charset="0"/>
              </a:rPr>
              <a:t>রহ.) </a:t>
            </a:r>
            <a:r>
              <a:rPr lang="bn-IN" sz="2400" b="1" dirty="0" smtClean="0">
                <a:solidFill>
                  <a:srgbClr val="7030A0"/>
                </a:solidFill>
                <a:latin typeface="NikoshBAN" pitchFamily="2" charset="0"/>
                <a:cs typeface="NikoshBAN" pitchFamily="2" charset="0"/>
              </a:rPr>
              <a:t>এ হাদিসটি বর্ননা করেছেন। আবু দাউদের এক বর্ননায় রয়েছে যে, মহানবী (সাঃ) বলেছেন- যখন দুইজন মুসলমান একত্রিত হয়ে পরস্পর করমর্দন করে, অতপর তারা আল্লাহর প্রশংসা করে এবং আল্লাহর নিকট ক্ষমা প্রার্থনা করে, তখন তাদেরকে ক্ষমা করে দেয়া হয়।</a:t>
            </a:r>
            <a:endParaRPr lang="en-US" sz="2400" dirty="0"/>
          </a:p>
        </p:txBody>
      </p:sp>
      <p:sp>
        <p:nvSpPr>
          <p:cNvPr id="6" name="Rectangle 5"/>
          <p:cNvSpPr/>
          <p:nvPr/>
        </p:nvSpPr>
        <p:spPr>
          <a:xfrm>
            <a:off x="3810000" y="533400"/>
            <a:ext cx="4271009" cy="830997"/>
          </a:xfrm>
          <a:prstGeom prst="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p:spPr>
        <p:txBody>
          <a:bodyPr wrap="square">
            <a:spAutoFit/>
          </a:bodyPr>
          <a:lstStyle/>
          <a:p>
            <a:pPr algn="ctr"/>
            <a:r>
              <a:rPr lang="as-IN" sz="4800" kern="10" dirty="0" smtClean="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NikoshBAN" pitchFamily="2" charset="0"/>
                <a:cs typeface="NikoshBAN" pitchFamily="2" charset="0"/>
              </a:rPr>
              <a:t>পাঠ উপস্থাপনা</a:t>
            </a:r>
            <a:endParaRPr lang="en-US" sz="4800" dirty="0"/>
          </a:p>
        </p:txBody>
      </p:sp>
      <p:sp>
        <p:nvSpPr>
          <p:cNvPr id="7" name="Frame 6"/>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Bottom)">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lide(fromBottom)">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24200" y="533400"/>
            <a:ext cx="6019800" cy="707886"/>
          </a:xfrm>
          <a:prstGeom prst="rect">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p:spPr>
        <p:txBody>
          <a:bodyPr wrap="square" rtlCol="0">
            <a:spAutoFit/>
          </a:bodyPr>
          <a:lstStyle/>
          <a:p>
            <a:pPr algn="ctr"/>
            <a:r>
              <a:rPr lang="bn-IN" sz="4000" dirty="0" smtClean="0">
                <a:latin typeface="NikoshBAN" pitchFamily="2" charset="0"/>
                <a:cs typeface="NikoshBAN" pitchFamily="2" charset="0"/>
              </a:rPr>
              <a:t>পাঠ বিশ্লেষণ </a:t>
            </a:r>
            <a:endParaRPr lang="en-US" sz="4000" dirty="0">
              <a:latin typeface="NikoshBAN" pitchFamily="2" charset="0"/>
              <a:cs typeface="NikoshBAN" pitchFamily="2" charset="0"/>
            </a:endParaRPr>
          </a:p>
        </p:txBody>
      </p:sp>
      <p:sp>
        <p:nvSpPr>
          <p:cNvPr id="6" name="TextBox 5"/>
          <p:cNvSpPr txBox="1"/>
          <p:nvPr/>
        </p:nvSpPr>
        <p:spPr>
          <a:xfrm>
            <a:off x="1295400" y="1600200"/>
            <a:ext cx="9906000" cy="1384995"/>
          </a:xfrm>
          <a:prstGeom prst="rect">
            <a:avLst/>
          </a:prstGeom>
          <a:noFill/>
        </p:spPr>
        <p:txBody>
          <a:bodyPr wrap="square" rtlCol="0">
            <a:spAutoFit/>
          </a:bodyPr>
          <a:lstStyle/>
          <a:p>
            <a:pPr algn="just">
              <a:buFont typeface="Wingdings" pitchFamily="2" charset="2"/>
              <a:buChar char="q"/>
            </a:pPr>
            <a:r>
              <a:rPr lang="bn-IN" sz="2800" b="1" dirty="0" smtClean="0">
                <a:latin typeface="NikoshBAN" pitchFamily="2" charset="0"/>
                <a:cs typeface="NikoshBAN" pitchFamily="2" charset="0"/>
              </a:rPr>
              <a:t> </a:t>
            </a:r>
            <a:r>
              <a:rPr lang="ar-SA" sz="2800" b="1" dirty="0" smtClean="0">
                <a:latin typeface="NikoshBAN" pitchFamily="2" charset="0"/>
              </a:rPr>
              <a:t>مصافحة</a:t>
            </a:r>
            <a:r>
              <a:rPr lang="bn-IN" sz="2800" b="1" dirty="0" smtClean="0">
                <a:latin typeface="NikoshBAN" pitchFamily="2" charset="0"/>
                <a:cs typeface="NikoshBAN" pitchFamily="2" charset="0"/>
              </a:rPr>
              <a:t>  এর </a:t>
            </a:r>
            <a:r>
              <a:rPr lang="bn-IN" sz="2800" b="1" dirty="0" smtClean="0">
                <a:latin typeface="NikoshBAN" pitchFamily="2" charset="0"/>
                <a:cs typeface="NikoshBAN" pitchFamily="2" charset="0"/>
              </a:rPr>
              <a:t>আভিধানিক </a:t>
            </a:r>
            <a:r>
              <a:rPr lang="bn-IN" sz="2800" b="1" dirty="0" smtClean="0">
                <a:latin typeface="NikoshBAN" pitchFamily="2" charset="0"/>
                <a:cs typeface="NikoshBAN" pitchFamily="2" charset="0"/>
              </a:rPr>
              <a:t>অর্থঃ </a:t>
            </a:r>
            <a:r>
              <a:rPr lang="ar-SA" sz="2800" dirty="0" smtClean="0">
                <a:latin typeface="NikoshBAN" pitchFamily="2" charset="0"/>
                <a:cs typeface="NikoshBAN" pitchFamily="2" charset="0"/>
              </a:rPr>
              <a:t>مصافحة</a:t>
            </a:r>
            <a:r>
              <a:rPr lang="bn-IN" sz="2800" dirty="0" smtClean="0">
                <a:latin typeface="NikoshBAN" pitchFamily="2" charset="0"/>
                <a:cs typeface="NikoshBAN" pitchFamily="2" charset="0"/>
              </a:rPr>
              <a:t> শব্দটি বাবে </a:t>
            </a:r>
            <a:r>
              <a:rPr lang="ar-SA" sz="2800" dirty="0" smtClean="0">
                <a:latin typeface="NikoshBAN" pitchFamily="2" charset="0"/>
                <a:cs typeface="NikoshBAN" pitchFamily="2" charset="0"/>
              </a:rPr>
              <a:t>مفاعلة</a:t>
            </a:r>
            <a:r>
              <a:rPr lang="ar-SA" sz="2800" dirty="0" smtClean="0">
                <a:latin typeface="NikoshBAN" pitchFamily="2" charset="0"/>
                <a:cs typeface="NikoshBAN" pitchFamily="2" charset="0"/>
              </a:rPr>
              <a:t> </a:t>
            </a:r>
            <a:r>
              <a:rPr lang="bn-IN" sz="2800" dirty="0" smtClean="0">
                <a:latin typeface="NikoshBAN" pitchFamily="2" charset="0"/>
                <a:cs typeface="NikoshBAN" pitchFamily="2" charset="0"/>
              </a:rPr>
              <a:t>  এর </a:t>
            </a:r>
            <a:r>
              <a:rPr lang="ar-SA" sz="2800" dirty="0" smtClean="0">
                <a:latin typeface="NikoshBAN" pitchFamily="2" charset="0"/>
                <a:cs typeface="NikoshBAN" pitchFamily="2" charset="0"/>
              </a:rPr>
              <a:t>مصدر</a:t>
            </a:r>
            <a:r>
              <a:rPr lang="bn-IN" sz="2800" dirty="0" smtClean="0">
                <a:latin typeface="NikoshBAN" pitchFamily="2" charset="0"/>
                <a:cs typeface="NikoshBAN" pitchFamily="2" charset="0"/>
              </a:rPr>
              <a:t>  মূল অক্ষর </a:t>
            </a:r>
            <a:r>
              <a:rPr lang="ar-SA" sz="2800" dirty="0" smtClean="0">
                <a:latin typeface="NikoshBAN" pitchFamily="2" charset="0"/>
                <a:cs typeface="NikoshBAN" pitchFamily="2" charset="0"/>
              </a:rPr>
              <a:t>(ص ـ ف ـ ح)</a:t>
            </a:r>
            <a:r>
              <a:rPr lang="bn-IN" sz="2800" dirty="0" smtClean="0">
                <a:latin typeface="NikoshBAN" pitchFamily="2" charset="0"/>
                <a:cs typeface="NikoshBAN" pitchFamily="2" charset="0"/>
              </a:rPr>
              <a:t>  জিনসে  </a:t>
            </a:r>
            <a:r>
              <a:rPr lang="ar-SA" sz="2800" dirty="0" smtClean="0">
                <a:latin typeface="NikoshBAN" pitchFamily="2" charset="0"/>
                <a:cs typeface="NikoshBAN" pitchFamily="2" charset="0"/>
              </a:rPr>
              <a:t>صحيح</a:t>
            </a:r>
            <a:r>
              <a:rPr lang="bn-IN" sz="2800" dirty="0" smtClean="0">
                <a:latin typeface="NikoshBAN" pitchFamily="2" charset="0"/>
                <a:cs typeface="NikoshBAN" pitchFamily="2" charset="0"/>
              </a:rPr>
              <a:t> আভিধানিক অর্থ- করমর্দন করা, হাতে হাত মিলানো, ক্ষমা করা। </a:t>
            </a:r>
          </a:p>
        </p:txBody>
      </p:sp>
      <p:sp>
        <p:nvSpPr>
          <p:cNvPr id="7" name="Frame 6"/>
          <p:cNvSpPr/>
          <p:nvPr/>
        </p:nvSpPr>
        <p:spPr>
          <a:xfrm>
            <a:off x="0" y="0"/>
            <a:ext cx="12344400" cy="6858000"/>
          </a:xfrm>
          <a:prstGeom prst="frame">
            <a:avLst>
              <a:gd name="adj1" fmla="val 3879"/>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6200000" scaled="0"/>
          </a:gra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8" name="TextBox 7"/>
          <p:cNvSpPr txBox="1"/>
          <p:nvPr/>
        </p:nvSpPr>
        <p:spPr>
          <a:xfrm>
            <a:off x="1295400" y="5105400"/>
            <a:ext cx="9906000" cy="523220"/>
          </a:xfrm>
          <a:prstGeom prst="rect">
            <a:avLst/>
          </a:prstGeom>
          <a:noFill/>
        </p:spPr>
        <p:txBody>
          <a:bodyPr wrap="square" rtlCol="0">
            <a:spAutoFit/>
          </a:bodyPr>
          <a:lstStyle/>
          <a:p>
            <a:pPr>
              <a:buFont typeface="Wingdings" pitchFamily="2" charset="2"/>
              <a:buChar char="q"/>
            </a:pPr>
            <a:r>
              <a:rPr lang="bn-IN" sz="2800" b="1" dirty="0" smtClean="0">
                <a:latin typeface="NikoshBAN" pitchFamily="2" charset="0"/>
                <a:cs typeface="NikoshBAN" pitchFamily="2" charset="0"/>
              </a:rPr>
              <a:t> </a:t>
            </a:r>
            <a:r>
              <a:rPr lang="ar-SA" sz="2800" b="1" dirty="0" smtClean="0">
                <a:latin typeface="NikoshBAN" pitchFamily="2" charset="0"/>
                <a:cs typeface="NikoshBAN" pitchFamily="2" charset="0"/>
              </a:rPr>
              <a:t>مصافحة </a:t>
            </a:r>
            <a:r>
              <a:rPr lang="bn-IN" sz="2800" b="1" dirty="0" smtClean="0">
                <a:latin typeface="NikoshBAN" pitchFamily="2" charset="0"/>
                <a:cs typeface="NikoshBAN" pitchFamily="2" charset="0"/>
              </a:rPr>
              <a:t> এর হুকুমঃ </a:t>
            </a:r>
            <a:r>
              <a:rPr lang="bn-IN" sz="2800" dirty="0" smtClean="0">
                <a:latin typeface="NikoshBAN" pitchFamily="2" charset="0"/>
                <a:cs typeface="NikoshBAN" pitchFamily="2" charset="0"/>
              </a:rPr>
              <a:t>জমহুর উলামায়ে কেরামের মতে মুয়ানাকা সুন্নাত।  </a:t>
            </a:r>
            <a:endParaRPr lang="en-US" sz="2800" dirty="0" smtClean="0">
              <a:latin typeface="NikoshBAN" pitchFamily="2" charset="0"/>
              <a:cs typeface="NikoshBAN" pitchFamily="2" charset="0"/>
            </a:endParaRPr>
          </a:p>
        </p:txBody>
      </p:sp>
      <p:sp>
        <p:nvSpPr>
          <p:cNvPr id="9" name="TextBox 8"/>
          <p:cNvSpPr txBox="1"/>
          <p:nvPr/>
        </p:nvSpPr>
        <p:spPr>
          <a:xfrm>
            <a:off x="1219200" y="3200400"/>
            <a:ext cx="10134600" cy="1815882"/>
          </a:xfrm>
          <a:prstGeom prst="rect">
            <a:avLst/>
          </a:prstGeom>
          <a:noFill/>
        </p:spPr>
        <p:txBody>
          <a:bodyPr wrap="square" rtlCol="0">
            <a:spAutoFit/>
          </a:bodyPr>
          <a:lstStyle/>
          <a:p>
            <a:pPr algn="just">
              <a:buFont typeface="Wingdings" pitchFamily="2" charset="2"/>
              <a:buChar char="q"/>
            </a:pPr>
            <a:r>
              <a:rPr lang="bn-IN" sz="2800" b="1" dirty="0" smtClean="0">
                <a:latin typeface="NikoshBAN" pitchFamily="2" charset="0"/>
              </a:rPr>
              <a:t> </a:t>
            </a:r>
            <a:r>
              <a:rPr lang="ar-SA" sz="2800" b="1" dirty="0" smtClean="0">
                <a:latin typeface="NikoshBAN" pitchFamily="2" charset="0"/>
              </a:rPr>
              <a:t>مصافحة</a:t>
            </a:r>
            <a:r>
              <a:rPr lang="bn-IN" sz="2800" b="1" dirty="0" smtClean="0">
                <a:latin typeface="NikoshBAN" pitchFamily="2" charset="0"/>
                <a:cs typeface="NikoshBAN" pitchFamily="2" charset="0"/>
              </a:rPr>
              <a:t>  এর পারিভাষিক অর্থঃ </a:t>
            </a:r>
            <a:r>
              <a:rPr lang="bn-IN" sz="2800" dirty="0" smtClean="0">
                <a:latin typeface="NikoshBAN" pitchFamily="2" charset="0"/>
                <a:cs typeface="NikoshBAN" pitchFamily="2" charset="0"/>
              </a:rPr>
              <a:t>ইসলামি শরিয়তের পরিভাষায় </a:t>
            </a:r>
          </a:p>
          <a:p>
            <a:pPr algn="just" rtl="1"/>
            <a:r>
              <a:rPr lang="ar-SA" sz="2800" dirty="0" smtClean="0">
                <a:latin typeface="NikoshBAN" pitchFamily="2" charset="0"/>
                <a:cs typeface="NikoshBAN" pitchFamily="2" charset="0"/>
              </a:rPr>
              <a:t>المصاحفة هى الافضاء بصفحة اليد إلى صفحة اليد.</a:t>
            </a:r>
            <a:r>
              <a:rPr lang="bn-IN" sz="2800" dirty="0" smtClean="0">
                <a:latin typeface="NikoshBAN" pitchFamily="2" charset="0"/>
                <a:cs typeface="NikoshBAN" pitchFamily="2" charset="0"/>
              </a:rPr>
              <a:t>   </a:t>
            </a:r>
          </a:p>
          <a:p>
            <a:pPr algn="just"/>
            <a:r>
              <a:rPr lang="bn-IN" sz="2800" dirty="0" smtClean="0">
                <a:latin typeface="NikoshBAN" pitchFamily="2" charset="0"/>
                <a:cs typeface="NikoshBAN" pitchFamily="2" charset="0"/>
              </a:rPr>
              <a:t>অর্থাৎ পরস্পরের সাক্ষাতে ভালোবাসা, সদ্ভাব ও সম্প্রীতির নিদর্শন স্বরূপ একে অপরের সাথে হাত মিলিয়ে কল্যাণ কামনার নামই মুসাফাহা</a:t>
            </a:r>
            <a:r>
              <a:rPr lang="bn-IN" sz="2800" dirty="0" smtClean="0">
                <a:latin typeface="NikoshBAN" pitchFamily="2" charset="0"/>
                <a:cs typeface="NikoshBAN" pitchFamily="2" charset="0"/>
              </a:rPr>
              <a:t>।</a:t>
            </a:r>
            <a:endParaRPr lang="bn-IN" sz="2800" dirty="0" smtClean="0">
              <a:latin typeface="NikoshBAN" pitchFamily="2" charset="0"/>
              <a:cs typeface="NikoshBAN" pitchFamily="2" charset="0"/>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lide(fromBottom)">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971</TotalTime>
  <Words>620</Words>
  <Application>Microsoft Office PowerPoint</Application>
  <PresentationFormat>Custom</PresentationFormat>
  <Paragraphs>75</Paragraphs>
  <Slides>15</Slides>
  <Notes>1</Notes>
  <HiddenSlides>0</HiddenSlides>
  <MMClips>0</MMClips>
  <ScaleCrop>false</ScaleCrop>
  <HeadingPairs>
    <vt:vector size="6" baseType="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NOORAJWAD</dc:creator>
  <cp:lastModifiedBy>s</cp:lastModifiedBy>
  <cp:revision>245</cp:revision>
  <dcterms:created xsi:type="dcterms:W3CDTF">2016-09-23T12:49:08Z</dcterms:created>
  <dcterms:modified xsi:type="dcterms:W3CDTF">2021-01-15T14:11:35Z</dcterms:modified>
</cp:coreProperties>
</file>