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266" r:id="rId4"/>
    <p:sldId id="267" r:id="rId5"/>
    <p:sldId id="269" r:id="rId6"/>
    <p:sldId id="257" r:id="rId7"/>
    <p:sldId id="268" r:id="rId8"/>
    <p:sldId id="258" r:id="rId9"/>
    <p:sldId id="259" r:id="rId10"/>
    <p:sldId id="260" r:id="rId11"/>
    <p:sldId id="270" r:id="rId12"/>
    <p:sldId id="261" r:id="rId13"/>
    <p:sldId id="262" r:id="rId14"/>
    <p:sldId id="271" r:id="rId15"/>
    <p:sldId id="272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12096-16A6-4005-8F1C-74008A99B2DE}" type="datetimeFigureOut">
              <a:rPr lang="en-SG" smtClean="0"/>
              <a:t>15/1/2021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5E520-6E40-4B18-B1CC-36C1E23CDA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609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E520-6E40-4B18-B1CC-36C1E23CDAC8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53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EAFC-0C23-4EB1-B3E2-E051EC739ECA}" type="datetimeFigureOut">
              <a:rPr lang="en-SG" smtClean="0"/>
              <a:t>15/1/2021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44EB-97C0-4042-9605-67E440A88188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EAFC-0C23-4EB1-B3E2-E051EC739ECA}" type="datetimeFigureOut">
              <a:rPr lang="en-SG" smtClean="0"/>
              <a:t>15/1/2021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44EB-97C0-4042-9605-67E440A88188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EAFC-0C23-4EB1-B3E2-E051EC739ECA}" type="datetimeFigureOut">
              <a:rPr lang="en-SG" smtClean="0"/>
              <a:t>15/1/2021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44EB-97C0-4042-9605-67E440A88188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1037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67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03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86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92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16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4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EAFC-0C23-4EB1-B3E2-E051EC739ECA}" type="datetimeFigureOut">
              <a:rPr lang="en-SG" smtClean="0"/>
              <a:t>15/1/2021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44EB-97C0-4042-9605-67E440A88188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50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73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4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EAFC-0C23-4EB1-B3E2-E051EC739ECA}" type="datetimeFigureOut">
              <a:rPr lang="en-SG" smtClean="0"/>
              <a:t>15/1/2021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44EB-97C0-4042-9605-67E440A88188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EAFC-0C23-4EB1-B3E2-E051EC739ECA}" type="datetimeFigureOut">
              <a:rPr lang="en-SG" smtClean="0"/>
              <a:t>15/1/2021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44EB-97C0-4042-9605-67E440A88188}" type="slidenum">
              <a:rPr lang="en-SG" smtClean="0"/>
              <a:t>‹#›</a:t>
            </a:fld>
            <a:endParaRPr lang="en-S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EAFC-0C23-4EB1-B3E2-E051EC739ECA}" type="datetimeFigureOut">
              <a:rPr lang="en-SG" smtClean="0"/>
              <a:t>15/1/2021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44EB-97C0-4042-9605-67E440A88188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EAFC-0C23-4EB1-B3E2-E051EC739ECA}" type="datetimeFigureOut">
              <a:rPr lang="en-SG" smtClean="0"/>
              <a:t>15/1/2021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44EB-97C0-4042-9605-67E440A88188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EAFC-0C23-4EB1-B3E2-E051EC739ECA}" type="datetimeFigureOut">
              <a:rPr lang="en-SG" smtClean="0"/>
              <a:t>15/1/2021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44EB-97C0-4042-9605-67E440A88188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EAFC-0C23-4EB1-B3E2-E051EC739ECA}" type="datetimeFigureOut">
              <a:rPr lang="en-SG" smtClean="0"/>
              <a:t>15/1/2021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2C44EB-97C0-4042-9605-67E440A88188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EAFC-0C23-4EB1-B3E2-E051EC739ECA}" type="datetimeFigureOut">
              <a:rPr lang="en-SG" smtClean="0"/>
              <a:t>15/1/2021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44EB-97C0-4042-9605-67E440A88188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96FEAFC-0C23-4EB1-B3E2-E051EC739ECA}" type="datetimeFigureOut">
              <a:rPr lang="en-SG" smtClean="0"/>
              <a:t>15/1/2021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52C44EB-97C0-4042-9605-67E440A88188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7CBC4C-12C1-4D67-BE22-7E90964C3A77}" type="datetimeFigureOut">
              <a:rPr lang="en-SG" smtClean="0">
                <a:solidFill>
                  <a:prstClr val="white">
                    <a:shade val="50000"/>
                  </a:prstClr>
                </a:solidFill>
              </a:rPr>
              <a:pPr/>
              <a:t>15/1/2021</a:t>
            </a:fld>
            <a:endParaRPr lang="en-S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S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EA1E85-9FC7-4643-A76B-E873B120C167}" type="slidenum">
              <a:rPr lang="en-S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S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51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091986" cy="2450480"/>
          </a:xfrm>
        </p:spPr>
        <p:txBody>
          <a:bodyPr/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অনলাইন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                    </a:t>
            </a:r>
            <a:r>
              <a:rPr lang="en-US" sz="4800" dirty="0" err="1" smtClean="0">
                <a:solidFill>
                  <a:srgbClr val="00B050"/>
                </a:solidFill>
              </a:rPr>
              <a:t>ক্লাসে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                                </a:t>
            </a:r>
            <a:r>
              <a:rPr lang="en-US" sz="4800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sz="4800" dirty="0" smtClean="0">
                <a:solidFill>
                  <a:srgbClr val="FF0000"/>
                </a:solidFill>
              </a:rPr>
              <a:t>                                                     </a:t>
            </a:r>
            <a:endParaRPr lang="en-SG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144000" cy="3284984"/>
          </a:xfrm>
        </p:spPr>
        <p:txBody>
          <a:bodyPr>
            <a:no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নন্দনগাছি ডিগ্রী কলেজ </a:t>
            </a:r>
          </a:p>
          <a:p>
            <a:r>
              <a:rPr lang="bn-IN" sz="3600" dirty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rgbClr val="FF0000"/>
                </a:solidFill>
              </a:rPr>
              <a:t>                     </a:t>
            </a:r>
          </a:p>
          <a:p>
            <a:r>
              <a:rPr lang="bn-IN" sz="3600" dirty="0"/>
              <a:t> </a:t>
            </a:r>
            <a:r>
              <a:rPr lang="bn-IN" sz="3600" dirty="0" smtClean="0"/>
              <a:t>                         </a:t>
            </a:r>
            <a:r>
              <a:rPr lang="bn-IN" sz="3600" dirty="0" smtClean="0">
                <a:solidFill>
                  <a:srgbClr val="00B050"/>
                </a:solidFill>
              </a:rPr>
              <a:t>চারঘাট</a:t>
            </a:r>
            <a:r>
              <a:rPr lang="bn-IN" sz="3600" dirty="0" smtClean="0"/>
              <a:t> </a:t>
            </a:r>
          </a:p>
          <a:p>
            <a:r>
              <a:rPr lang="bn-IN" sz="3600" dirty="0"/>
              <a:t> </a:t>
            </a:r>
            <a:r>
              <a:rPr lang="bn-IN" sz="3600" dirty="0" smtClean="0"/>
              <a:t>                                      </a:t>
            </a:r>
          </a:p>
          <a:p>
            <a:r>
              <a:rPr lang="bn-IN" sz="3600" dirty="0"/>
              <a:t> </a:t>
            </a:r>
            <a:r>
              <a:rPr lang="bn-IN" sz="3600" dirty="0" smtClean="0"/>
              <a:t>                                     </a:t>
            </a:r>
            <a:r>
              <a:rPr lang="bn-IN" sz="3600" dirty="0" smtClean="0">
                <a:solidFill>
                  <a:srgbClr val="C00000"/>
                </a:solidFill>
              </a:rPr>
              <a:t>রাজশাহী </a:t>
            </a:r>
          </a:p>
          <a:p>
            <a:r>
              <a:rPr lang="bn-IN" sz="4000" dirty="0" smtClean="0"/>
              <a:t> </a:t>
            </a:r>
            <a:endParaRPr lang="en-SG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2708920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সৌজন্যেঃ </a:t>
            </a:r>
            <a:endParaRPr lang="en-SG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3172976" cy="614968"/>
          </a:xfrm>
        </p:spPr>
        <p:txBody>
          <a:bodyPr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7520940" cy="3579849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0" dirty="0" err="1" smtClean="0">
                <a:latin typeface="NikoshBAN" pitchFamily="2" charset="0"/>
                <a:cs typeface="NikoshBAN" pitchFamily="2" charset="0"/>
              </a:rPr>
              <a:t>মতার</a:t>
            </a:r>
            <a:r>
              <a:rPr lang="en-US" sz="40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000" b="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0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40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40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 smtClean="0"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40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000" b="0" dirty="0" smtClean="0">
                <a:latin typeface="NikoshBAN" pitchFamily="2" charset="0"/>
                <a:cs typeface="NikoshBAN" pitchFamily="2" charset="0"/>
              </a:rPr>
              <a:t>* ১অশ্বক্ষমতা </a:t>
            </a:r>
            <a:r>
              <a:rPr lang="en-US" sz="4000" b="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 smtClean="0">
                <a:latin typeface="NikoshBAN" pitchFamily="2" charset="0"/>
                <a:cs typeface="NikoshBAN" pitchFamily="2" charset="0"/>
              </a:rPr>
              <a:t>ও্য়াট</a:t>
            </a:r>
            <a:r>
              <a:rPr lang="en-US" sz="4000" b="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b="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0" dirty="0" err="1" smtClean="0">
                <a:latin typeface="NikoshBAN" pitchFamily="2" charset="0"/>
                <a:cs typeface="NikoshBAN" pitchFamily="2" charset="0"/>
              </a:rPr>
              <a:t>কর্মদক্ষতার</a:t>
            </a:r>
            <a:r>
              <a:rPr lang="en-US" sz="40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SG" sz="4000" b="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5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9256" y="0"/>
            <a:ext cx="4320480" cy="692696"/>
          </a:xfrm>
        </p:spPr>
        <p:txBody>
          <a:bodyPr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সংরক্ষণশীল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2" y="47667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পূর্ণচক্র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সংরক্ষণশীল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যেমন অভিকর্ষ বল, চৌম্বক বল, আদর্শ স্প্রিং এর প্রতিরোধী বল সংরক্ষণশীল বল । </a:t>
            </a:r>
            <a:endParaRPr lang="en-SG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289" y="2060848"/>
                <a:ext cx="5256584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চিত্রে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ভরের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বস্তুকে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আনা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উল্লম্ব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সরণ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h.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বস্তুটিকে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যে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পথেই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আনা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হোক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কেন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অভিকর্ষ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F = mg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খাড়া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নিচের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ক্রিয়া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বস্তুটিকে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যেকোনো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পথে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IN" sz="28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হতে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তে আনলে কৃতকাজ হবে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SG" sz="2800" b="0" i="1" smtClean="0">
                            <a:latin typeface="Cambria Math"/>
                            <a:cs typeface="NikoshBAN" pitchFamily="2" charset="0"/>
                          </a:rPr>
                          <m:t>𝑤</m:t>
                        </m:r>
                      </m:e>
                      <m:sub>
                        <m:r>
                          <a:rPr lang="en-SG" sz="28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2800" dirty="0" smtClean="0">
                    <a:latin typeface="NikoshBAN" pitchFamily="2" charset="0"/>
                    <a:cs typeface="NikoshBAN" pitchFamily="2" charset="0"/>
                  </a:rPr>
                  <a:t>= -</a:t>
                </a:r>
                <a:r>
                  <a:rPr lang="en-SG" sz="2800" dirty="0" err="1" smtClean="0">
                    <a:latin typeface="NikoshBAN" pitchFamily="2" charset="0"/>
                    <a:cs typeface="NikoshBAN" pitchFamily="2" charset="0"/>
                  </a:rPr>
                  <a:t>mgh</a:t>
                </a:r>
                <a:r>
                  <a:rPr lang="en-SG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যেকোন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পথে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হতে </a:t>
                </a:r>
                <a:r>
                  <a:rPr lang="en-SG" sz="28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IN" sz="28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আনলে কৃতকাজ হবে,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𝑤</m:t>
                        </m:r>
                      </m:e>
                      <m:sub>
                        <m:r>
                          <a:rPr lang="en-SG" sz="2800" b="0" i="1" smtClean="0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80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SG" sz="28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mgh</a:t>
                </a:r>
                <a:r>
                  <a:rPr lang="en-SG" sz="28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.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পূর্ণ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চক্রে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কৃতকাজ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,</a:t>
                </a:r>
              </a:p>
              <a:p>
                <a:pPr algn="just"/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W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𝑤</m:t>
                        </m:r>
                      </m:e>
                      <m:sub>
                        <m:r>
                          <a:rPr lang="en-SG" sz="28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= -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mgh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mgh</a:t>
                </a:r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W = 0 </a:t>
                </a:r>
                <a:endParaRPr lang="bn-IN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অতএব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অভিকর্ষ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সংরক্ষণশীল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9" y="2060848"/>
                <a:ext cx="5256584" cy="4708981"/>
              </a:xfrm>
              <a:prstGeom prst="rect">
                <a:avLst/>
              </a:prstGeom>
              <a:blipFill rotWithShape="1">
                <a:blip r:embed="rId2"/>
                <a:stretch>
                  <a:fillRect l="-2317" t="-1682" r="-4056" b="-207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78284"/>
            <a:ext cx="3482582" cy="2290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12541" y="270199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1</a:t>
            </a:r>
            <a:endParaRPr lang="en-SG" dirty="0"/>
          </a:p>
        </p:txBody>
      </p:sp>
      <p:sp>
        <p:nvSpPr>
          <p:cNvPr id="6" name="TextBox 5"/>
          <p:cNvSpPr txBox="1"/>
          <p:nvPr/>
        </p:nvSpPr>
        <p:spPr>
          <a:xfrm>
            <a:off x="7089736" y="374839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2</a:t>
            </a:r>
            <a:endParaRPr lang="en-SG" dirty="0"/>
          </a:p>
        </p:txBody>
      </p:sp>
      <p:sp>
        <p:nvSpPr>
          <p:cNvPr id="7" name="TextBox 6"/>
          <p:cNvSpPr txBox="1"/>
          <p:nvPr/>
        </p:nvSpPr>
        <p:spPr>
          <a:xfrm>
            <a:off x="8676456" y="372372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h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799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117" y="0"/>
            <a:ext cx="6595444" cy="764704"/>
          </a:xfrm>
        </p:spPr>
        <p:txBody>
          <a:bodyPr>
            <a:noAutofit/>
          </a:bodyPr>
          <a:lstStyle/>
          <a:p>
            <a:pPr marL="0" indent="0"/>
            <a:r>
              <a:rPr lang="bn-IN" sz="5400" b="0" dirty="0" smtClean="0">
                <a:solidFill>
                  <a:srgbClr val="FF0000"/>
                </a:solidFill>
              </a:rPr>
              <a:t>অসংরক্ষণশীল বল </a:t>
            </a:r>
            <a:endParaRPr lang="en-US" sz="5400" b="0" dirty="0" smtClean="0">
              <a:solidFill>
                <a:srgbClr val="FF0000"/>
              </a:solidFill>
            </a:endParaRPr>
          </a:p>
          <a:p>
            <a:pPr marL="0" lvl="0" indent="0" algn="ctr"/>
            <a:endParaRPr lang="en-US" sz="3200" dirty="0">
              <a:solidFill>
                <a:srgbClr val="000000"/>
              </a:solidFill>
            </a:endParaRPr>
          </a:p>
          <a:p>
            <a:pPr marL="0" indent="0" algn="ctr"/>
            <a:endParaRPr lang="en-US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3257" y="764704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অসংরক্ষণশীল 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যে বল দ্বারা পূর্ণচক্র সম্পূর্ণ করলে মোট  কাজের পরিমান শূন্য হয় না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অসংরক্ষণশীল বল বলে । যেমন ঘর্ষণ বল ,সান্দ্রতা বল, বায়ুর বাধা  অসংরক্ষণশীল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বল।</a:t>
            </a:r>
            <a:r>
              <a:rPr lang="bn-IN" sz="3200" dirty="0" smtClean="0"/>
              <a:t>  </a:t>
            </a:r>
            <a:endParaRPr lang="bn-IN" sz="32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727729" y="2658898"/>
            <a:ext cx="2250016" cy="1462364"/>
            <a:chOff x="6682058" y="2813175"/>
            <a:chExt cx="2250016" cy="1462364"/>
          </a:xfrm>
        </p:grpSpPr>
        <p:grpSp>
          <p:nvGrpSpPr>
            <p:cNvPr id="50" name="Group 49"/>
            <p:cNvGrpSpPr/>
            <p:nvPr/>
          </p:nvGrpSpPr>
          <p:grpSpPr>
            <a:xfrm>
              <a:off x="6972346" y="3146803"/>
              <a:ext cx="1669441" cy="471790"/>
              <a:chOff x="6972346" y="3146803"/>
              <a:chExt cx="1669441" cy="47179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972346" y="3618593"/>
                <a:ext cx="166944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799707" y="3146803"/>
                <a:ext cx="7359" cy="32376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6682058" y="2813175"/>
              <a:ext cx="2250016" cy="1462364"/>
              <a:chOff x="6689504" y="2833185"/>
              <a:chExt cx="2250016" cy="1462364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6968836" y="3325091"/>
                <a:ext cx="1662546" cy="290945"/>
              </a:xfrm>
              <a:custGeom>
                <a:avLst/>
                <a:gdLst>
                  <a:gd name="connsiteX0" fmla="*/ 0 w 1662546"/>
                  <a:gd name="connsiteY0" fmla="*/ 290945 h 290945"/>
                  <a:gd name="connsiteX1" fmla="*/ 41564 w 1662546"/>
                  <a:gd name="connsiteY1" fmla="*/ 221673 h 290945"/>
                  <a:gd name="connsiteX2" fmla="*/ 138546 w 1662546"/>
                  <a:gd name="connsiteY2" fmla="*/ 166254 h 290945"/>
                  <a:gd name="connsiteX3" fmla="*/ 221673 w 1662546"/>
                  <a:gd name="connsiteY3" fmla="*/ 138545 h 290945"/>
                  <a:gd name="connsiteX4" fmla="*/ 304800 w 1662546"/>
                  <a:gd name="connsiteY4" fmla="*/ 83127 h 290945"/>
                  <a:gd name="connsiteX5" fmla="*/ 360219 w 1662546"/>
                  <a:gd name="connsiteY5" fmla="*/ 69273 h 290945"/>
                  <a:gd name="connsiteX6" fmla="*/ 554182 w 1662546"/>
                  <a:gd name="connsiteY6" fmla="*/ 13854 h 290945"/>
                  <a:gd name="connsiteX7" fmla="*/ 665019 w 1662546"/>
                  <a:gd name="connsiteY7" fmla="*/ 0 h 290945"/>
                  <a:gd name="connsiteX8" fmla="*/ 997528 w 1662546"/>
                  <a:gd name="connsiteY8" fmla="*/ 13854 h 290945"/>
                  <a:gd name="connsiteX9" fmla="*/ 1080655 w 1662546"/>
                  <a:gd name="connsiteY9" fmla="*/ 41564 h 290945"/>
                  <a:gd name="connsiteX10" fmla="*/ 1122219 w 1662546"/>
                  <a:gd name="connsiteY10" fmla="*/ 55418 h 290945"/>
                  <a:gd name="connsiteX11" fmla="*/ 1205346 w 1662546"/>
                  <a:gd name="connsiteY11" fmla="*/ 83127 h 290945"/>
                  <a:gd name="connsiteX12" fmla="*/ 1246909 w 1662546"/>
                  <a:gd name="connsiteY12" fmla="*/ 96982 h 290945"/>
                  <a:gd name="connsiteX13" fmla="*/ 1302328 w 1662546"/>
                  <a:gd name="connsiteY13" fmla="*/ 110836 h 290945"/>
                  <a:gd name="connsiteX14" fmla="*/ 1440873 w 1662546"/>
                  <a:gd name="connsiteY14" fmla="*/ 152400 h 290945"/>
                  <a:gd name="connsiteX15" fmla="*/ 1565564 w 1662546"/>
                  <a:gd name="connsiteY15" fmla="*/ 207818 h 290945"/>
                  <a:gd name="connsiteX16" fmla="*/ 1607128 w 1662546"/>
                  <a:gd name="connsiteY16" fmla="*/ 221673 h 290945"/>
                  <a:gd name="connsiteX17" fmla="*/ 1648691 w 1662546"/>
                  <a:gd name="connsiteY17" fmla="*/ 235527 h 290945"/>
                  <a:gd name="connsiteX18" fmla="*/ 1662546 w 1662546"/>
                  <a:gd name="connsiteY18" fmla="*/ 249382 h 29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62546" h="290945">
                    <a:moveTo>
                      <a:pt x="0" y="290945"/>
                    </a:moveTo>
                    <a:cubicBezTo>
                      <a:pt x="13855" y="267854"/>
                      <a:pt x="24039" y="242118"/>
                      <a:pt x="41564" y="221673"/>
                    </a:cubicBezTo>
                    <a:cubicBezTo>
                      <a:pt x="54603" y="206461"/>
                      <a:pt x="124931" y="171700"/>
                      <a:pt x="138546" y="166254"/>
                    </a:cubicBezTo>
                    <a:cubicBezTo>
                      <a:pt x="165665" y="155406"/>
                      <a:pt x="197371" y="154747"/>
                      <a:pt x="221673" y="138545"/>
                    </a:cubicBezTo>
                    <a:cubicBezTo>
                      <a:pt x="249382" y="120072"/>
                      <a:pt x="272492" y="91204"/>
                      <a:pt x="304800" y="83127"/>
                    </a:cubicBezTo>
                    <a:cubicBezTo>
                      <a:pt x="323273" y="78509"/>
                      <a:pt x="341981" y="74744"/>
                      <a:pt x="360219" y="69273"/>
                    </a:cubicBezTo>
                    <a:cubicBezTo>
                      <a:pt x="425942" y="49557"/>
                      <a:pt x="484808" y="22525"/>
                      <a:pt x="554182" y="13854"/>
                    </a:cubicBezTo>
                    <a:lnTo>
                      <a:pt x="665019" y="0"/>
                    </a:lnTo>
                    <a:cubicBezTo>
                      <a:pt x="775855" y="4618"/>
                      <a:pt x="887146" y="2816"/>
                      <a:pt x="997528" y="13854"/>
                    </a:cubicBezTo>
                    <a:cubicBezTo>
                      <a:pt x="1026591" y="16760"/>
                      <a:pt x="1052946" y="32328"/>
                      <a:pt x="1080655" y="41564"/>
                    </a:cubicBezTo>
                    <a:lnTo>
                      <a:pt x="1122219" y="55418"/>
                    </a:lnTo>
                    <a:lnTo>
                      <a:pt x="1205346" y="83127"/>
                    </a:lnTo>
                    <a:cubicBezTo>
                      <a:pt x="1219200" y="87745"/>
                      <a:pt x="1232741" y="93440"/>
                      <a:pt x="1246909" y="96982"/>
                    </a:cubicBezTo>
                    <a:cubicBezTo>
                      <a:pt x="1265382" y="101600"/>
                      <a:pt x="1284090" y="105365"/>
                      <a:pt x="1302328" y="110836"/>
                    </a:cubicBezTo>
                    <a:cubicBezTo>
                      <a:pt x="1471011" y="161440"/>
                      <a:pt x="1313120" y="120460"/>
                      <a:pt x="1440873" y="152400"/>
                    </a:cubicBezTo>
                    <a:cubicBezTo>
                      <a:pt x="1506740" y="196311"/>
                      <a:pt x="1466640" y="174843"/>
                      <a:pt x="1565564" y="207818"/>
                    </a:cubicBezTo>
                    <a:lnTo>
                      <a:pt x="1607128" y="221673"/>
                    </a:lnTo>
                    <a:cubicBezTo>
                      <a:pt x="1620982" y="226291"/>
                      <a:pt x="1638365" y="225201"/>
                      <a:pt x="1648691" y="235527"/>
                    </a:cubicBezTo>
                    <a:lnTo>
                      <a:pt x="1662546" y="249382"/>
                    </a:lnTo>
                  </a:path>
                </a:pathLst>
              </a:cu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968032" y="3616036"/>
                <a:ext cx="1663350" cy="318655"/>
              </a:xfrm>
              <a:custGeom>
                <a:avLst/>
                <a:gdLst>
                  <a:gd name="connsiteX0" fmla="*/ 1663350 w 1663350"/>
                  <a:gd name="connsiteY0" fmla="*/ 27709 h 318655"/>
                  <a:gd name="connsiteX1" fmla="*/ 1649495 w 1663350"/>
                  <a:gd name="connsiteY1" fmla="*/ 96982 h 318655"/>
                  <a:gd name="connsiteX2" fmla="*/ 1607932 w 1663350"/>
                  <a:gd name="connsiteY2" fmla="*/ 124691 h 318655"/>
                  <a:gd name="connsiteX3" fmla="*/ 1524804 w 1663350"/>
                  <a:gd name="connsiteY3" fmla="*/ 193964 h 318655"/>
                  <a:gd name="connsiteX4" fmla="*/ 1441677 w 1663350"/>
                  <a:gd name="connsiteY4" fmla="*/ 221673 h 318655"/>
                  <a:gd name="connsiteX5" fmla="*/ 1400113 w 1663350"/>
                  <a:gd name="connsiteY5" fmla="*/ 235528 h 318655"/>
                  <a:gd name="connsiteX6" fmla="*/ 1261568 w 1663350"/>
                  <a:gd name="connsiteY6" fmla="*/ 249382 h 318655"/>
                  <a:gd name="connsiteX7" fmla="*/ 1095313 w 1663350"/>
                  <a:gd name="connsiteY7" fmla="*/ 263237 h 318655"/>
                  <a:gd name="connsiteX8" fmla="*/ 984477 w 1663350"/>
                  <a:gd name="connsiteY8" fmla="*/ 277091 h 318655"/>
                  <a:gd name="connsiteX9" fmla="*/ 610404 w 1663350"/>
                  <a:gd name="connsiteY9" fmla="*/ 318655 h 318655"/>
                  <a:gd name="connsiteX10" fmla="*/ 250186 w 1663350"/>
                  <a:gd name="connsiteY10" fmla="*/ 304800 h 318655"/>
                  <a:gd name="connsiteX11" fmla="*/ 194768 w 1663350"/>
                  <a:gd name="connsiteY11" fmla="*/ 290946 h 318655"/>
                  <a:gd name="connsiteX12" fmla="*/ 153204 w 1663350"/>
                  <a:gd name="connsiteY12" fmla="*/ 263237 h 318655"/>
                  <a:gd name="connsiteX13" fmla="*/ 125495 w 1663350"/>
                  <a:gd name="connsiteY13" fmla="*/ 221673 h 318655"/>
                  <a:gd name="connsiteX14" fmla="*/ 83932 w 1663350"/>
                  <a:gd name="connsiteY14" fmla="*/ 138546 h 318655"/>
                  <a:gd name="connsiteX15" fmla="*/ 42368 w 1663350"/>
                  <a:gd name="connsiteY15" fmla="*/ 110837 h 318655"/>
                  <a:gd name="connsiteX16" fmla="*/ 804 w 1663350"/>
                  <a:gd name="connsiteY16" fmla="*/ 27709 h 318655"/>
                  <a:gd name="connsiteX17" fmla="*/ 804 w 1663350"/>
                  <a:gd name="connsiteY17" fmla="*/ 0 h 31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63350" h="318655">
                    <a:moveTo>
                      <a:pt x="1663350" y="27709"/>
                    </a:moveTo>
                    <a:cubicBezTo>
                      <a:pt x="1658732" y="50800"/>
                      <a:pt x="1661178" y="76536"/>
                      <a:pt x="1649495" y="96982"/>
                    </a:cubicBezTo>
                    <a:cubicBezTo>
                      <a:pt x="1641234" y="111439"/>
                      <a:pt x="1620724" y="114031"/>
                      <a:pt x="1607932" y="124691"/>
                    </a:cubicBezTo>
                    <a:cubicBezTo>
                      <a:pt x="1570644" y="155765"/>
                      <a:pt x="1569031" y="174308"/>
                      <a:pt x="1524804" y="193964"/>
                    </a:cubicBezTo>
                    <a:cubicBezTo>
                      <a:pt x="1498114" y="205826"/>
                      <a:pt x="1469386" y="212437"/>
                      <a:pt x="1441677" y="221673"/>
                    </a:cubicBezTo>
                    <a:cubicBezTo>
                      <a:pt x="1427822" y="226291"/>
                      <a:pt x="1414645" y="234075"/>
                      <a:pt x="1400113" y="235528"/>
                    </a:cubicBezTo>
                    <a:lnTo>
                      <a:pt x="1261568" y="249382"/>
                    </a:lnTo>
                    <a:lnTo>
                      <a:pt x="1095313" y="263237"/>
                    </a:lnTo>
                    <a:cubicBezTo>
                      <a:pt x="1058265" y="266942"/>
                      <a:pt x="1021512" y="273260"/>
                      <a:pt x="984477" y="277091"/>
                    </a:cubicBezTo>
                    <a:cubicBezTo>
                      <a:pt x="624160" y="314365"/>
                      <a:pt x="801567" y="286794"/>
                      <a:pt x="610404" y="318655"/>
                    </a:cubicBezTo>
                    <a:cubicBezTo>
                      <a:pt x="490331" y="314037"/>
                      <a:pt x="370081" y="312793"/>
                      <a:pt x="250186" y="304800"/>
                    </a:cubicBezTo>
                    <a:cubicBezTo>
                      <a:pt x="231187" y="303533"/>
                      <a:pt x="212270" y="298447"/>
                      <a:pt x="194768" y="290946"/>
                    </a:cubicBezTo>
                    <a:cubicBezTo>
                      <a:pt x="179463" y="284387"/>
                      <a:pt x="167059" y="272473"/>
                      <a:pt x="153204" y="263237"/>
                    </a:cubicBezTo>
                    <a:cubicBezTo>
                      <a:pt x="143968" y="249382"/>
                      <a:pt x="132941" y="236566"/>
                      <a:pt x="125495" y="221673"/>
                    </a:cubicBezTo>
                    <a:cubicBezTo>
                      <a:pt x="102959" y="176599"/>
                      <a:pt x="123638" y="178251"/>
                      <a:pt x="83932" y="138546"/>
                    </a:cubicBezTo>
                    <a:cubicBezTo>
                      <a:pt x="72158" y="126772"/>
                      <a:pt x="56223" y="120073"/>
                      <a:pt x="42368" y="110837"/>
                    </a:cubicBezTo>
                    <a:cubicBezTo>
                      <a:pt x="19016" y="75808"/>
                      <a:pt x="8998" y="68680"/>
                      <a:pt x="804" y="27709"/>
                    </a:cubicBezTo>
                    <a:cubicBezTo>
                      <a:pt x="-1007" y="18652"/>
                      <a:pt x="804" y="9236"/>
                      <a:pt x="804" y="0"/>
                    </a:cubicBezTo>
                  </a:path>
                </a:pathLst>
              </a:cu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89504" y="344067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dirty="0" smtClean="0"/>
                  <a:t>A</a:t>
                </a:r>
                <a:endParaRPr lang="en-SG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615392" y="3440670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dirty="0" smtClean="0"/>
                  <a:t>B</a:t>
                </a:r>
                <a:endParaRPr lang="en-SG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6997602" y="3325091"/>
                <a:ext cx="1477499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596336" y="3146803"/>
                <a:ext cx="0" cy="32376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7532609" y="2833185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dirty="0" smtClean="0"/>
                  <a:t>dx</a:t>
                </a:r>
                <a:endParaRPr lang="en-SG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6901226" y="2939351"/>
                    <a:ext cx="45005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SG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SG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1226" y="2939351"/>
                    <a:ext cx="450059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t="-8333" r="-18919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TextBox 31"/>
              <p:cNvSpPr txBox="1"/>
              <p:nvPr/>
            </p:nvSpPr>
            <p:spPr>
              <a:xfrm>
                <a:off x="7859630" y="3124017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dirty="0" smtClean="0"/>
                  <a:t>1</a:t>
                </a:r>
                <a:endParaRPr lang="en-SG" dirty="0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6904486" y="3934691"/>
                <a:ext cx="1749645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596336" y="3775363"/>
                <a:ext cx="0" cy="30170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7800110" y="3775363"/>
                <a:ext cx="6956" cy="30170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8191728" y="3863792"/>
                    <a:ext cx="45005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SG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SG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1728" y="3863792"/>
                    <a:ext cx="450059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8197" r="-18919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TextBox 43"/>
              <p:cNvSpPr txBox="1"/>
              <p:nvPr/>
            </p:nvSpPr>
            <p:spPr>
              <a:xfrm>
                <a:off x="7502407" y="3926217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dirty="0" smtClean="0"/>
                  <a:t>dx</a:t>
                </a:r>
                <a:endParaRPr lang="en-SG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205319" y="3775363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dirty="0" smtClean="0"/>
                  <a:t>2</a:t>
                </a:r>
                <a:endParaRPr lang="en-SG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436" y="2252416"/>
                <a:ext cx="6714472" cy="4260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ধরি,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বস্তুকে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নং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পথে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নিতে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কৃতকাজ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SG" sz="3200" dirty="0" smtClean="0">
                    <a:latin typeface="NikoshBAN" pitchFamily="2" charset="0"/>
                    <a:cs typeface="NikoshBAN" pitchFamily="2" charset="0"/>
                  </a:rPr>
                  <a:t>dx</a:t>
                </a:r>
              </a:p>
              <a:p>
                <a:pPr algn="just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বস্তুকে</a:t>
                </a:r>
                <a:r>
                  <a:rPr lang="en-US" sz="320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NikoshBAN" pitchFamily="2" charset="0"/>
                  </a:rPr>
                  <a:t>2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নং </a:t>
                </a:r>
                <a:r>
                  <a:rPr lang="en-US" sz="3200" dirty="0" err="1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পথে</a:t>
                </a:r>
                <a:r>
                  <a:rPr lang="en-US" sz="320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en-US" sz="3200" dirty="0" err="1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20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320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নিতে</a:t>
                </a:r>
                <a:r>
                  <a:rPr lang="en-US" sz="320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কৃতকাজ</a:t>
                </a:r>
                <a:r>
                  <a:rPr lang="en-US" sz="320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  <a:cs typeface="NikoshBAN" pitchFamily="2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SG" sz="32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dx .</a:t>
                </a:r>
              </a:p>
              <a:p>
                <a:pPr algn="just"/>
                <a:r>
                  <a:rPr lang="en-US" sz="32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অতএব,মোট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w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3200" dirty="0" smtClean="0"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SG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 lvl="0" algn="just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     =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SG" sz="32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dx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SG" sz="32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dx</a:t>
                </a:r>
              </a:p>
              <a:p>
                <a:pPr lvl="0" algn="just"/>
                <a:r>
                  <a:rPr lang="en-US" sz="320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            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 Math"/>
                    <a:ea typeface="Cambria Math"/>
                    <a:cs typeface="NikoshBAN" pitchFamily="2" charset="0"/>
                  </a:rPr>
                  <a:t>≠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SG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just"/>
                <a:endParaRPr lang="en-SG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6" y="2252416"/>
                <a:ext cx="6714472" cy="4260397"/>
              </a:xfrm>
              <a:prstGeom prst="rect">
                <a:avLst/>
              </a:prstGeom>
              <a:blipFill rotWithShape="1">
                <a:blip r:embed="rId4"/>
                <a:stretch>
                  <a:fillRect l="-2361" t="-2575" r="-5268" b="-372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73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0"/>
            <a:ext cx="3605024" cy="614968"/>
          </a:xfrm>
        </p:spPr>
        <p:txBody>
          <a:bodyPr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00628"/>
            <a:ext cx="8784976" cy="4992668"/>
          </a:xfrm>
        </p:spPr>
        <p:txBody>
          <a:bodyPr>
            <a:noAutofit/>
          </a:bodyPr>
          <a:lstStyle/>
          <a:p>
            <a:pPr algn="just">
              <a:buAutoNum type="arabicParenR"/>
            </a:pPr>
            <a:r>
              <a:rPr lang="bn-IN" sz="4000" b="0" dirty="0" smtClean="0">
                <a:latin typeface="NikoshBAN" pitchFamily="2" charset="0"/>
                <a:cs typeface="NikoshBAN" pitchFamily="2" charset="0"/>
              </a:rPr>
              <a:t>২৫০কেজি ভরের একটি বোঝা একটি ক্রেনের সাহায্যে ০.১মি/সে. ধ্রুব বেগে উঠানো হলো । ক্রেনের কত ক্ষমতা প্রয়োগ করে ? </a:t>
            </a:r>
          </a:p>
          <a:p>
            <a:pPr marL="0" indent="0" algn="just"/>
            <a:endParaRPr lang="bn-IN" sz="4000" b="0" dirty="0">
              <a:latin typeface="NikoshBAN" pitchFamily="2" charset="0"/>
              <a:cs typeface="NikoshBAN" pitchFamily="2" charset="0"/>
            </a:endParaRPr>
          </a:p>
          <a:p>
            <a:pPr marL="0" indent="0" algn="just"/>
            <a:r>
              <a:rPr lang="bn-IN" sz="4000" b="0" dirty="0" smtClean="0">
                <a:latin typeface="NikoshBAN" pitchFamily="2" charset="0"/>
                <a:cs typeface="NikoshBAN" pitchFamily="2" charset="0"/>
              </a:rPr>
              <a:t>২) একটি মোটর দ্বারা ১০০মি. গভীর একটি কুয়া থেকে প্রতি মিনিটে ১২০০কেজি পানি উঠানো হয়। মোটরের ক্ষমতা  ওয়াট ও অশ্ব ক্ষমতায় বের করো । </a:t>
            </a:r>
            <a:endParaRPr lang="en-SG" sz="4000" b="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7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7678"/>
            <a:ext cx="2304256" cy="720080"/>
          </a:xfrm>
        </p:spPr>
        <p:txBody>
          <a:bodyPr/>
          <a:lstStyle/>
          <a:p>
            <a:pPr algn="just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4000" b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 তড়িত বল কি ধরণের বল ?</a:t>
            </a:r>
          </a:p>
          <a:p>
            <a:r>
              <a:rPr lang="bn-IN" sz="4000" b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 মহাকর্ষ বল কি ধরণের বল ? </a:t>
            </a:r>
          </a:p>
          <a:p>
            <a:r>
              <a:rPr lang="bn-IN" sz="4000" b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 কর্মদক্ষতার একক নেই কেন? </a:t>
            </a:r>
          </a:p>
          <a:p>
            <a:endParaRPr lang="en-SG" sz="4000" b="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3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36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1268760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</a:t>
            </a:r>
          </a:p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endParaRPr lang="en-SG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6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162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ctr"/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মোঃআসলাম আলী  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প্রভাষক (পদার্থবিজ্ঞান)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নন্দনগাছী ডিগ্রী কলেজ 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চারঘাট,রাজশাহী।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bn-IN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endParaRPr lang="bn-IN" sz="36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endParaRPr lang="en-US" sz="36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endParaRPr lang="en-US" sz="36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07" y="548680"/>
            <a:ext cx="2302890" cy="281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1329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b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b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b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করোঃ</a:t>
            </a:r>
            <a:r>
              <a:rPr lang="en-US" sz="6000" b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6000" b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24327"/>
            <a:ext cx="2812675" cy="235682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66"/>
          <a:stretch/>
        </p:blipFill>
        <p:spPr>
          <a:xfrm>
            <a:off x="4499992" y="980729"/>
            <a:ext cx="4366861" cy="19478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8498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1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3960440" cy="737204"/>
          </a:xfrm>
        </p:spPr>
        <p:txBody>
          <a:bodyPr/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4104456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উচ্চমাধ্যমিক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৫ম(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 </a:t>
            </a:r>
          </a:p>
          <a:p>
            <a:endParaRPr lang="en-US" dirty="0" smtClean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1880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660332" cy="914400"/>
          </a:xfrm>
        </p:spPr>
        <p:txBody>
          <a:bodyPr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676456" cy="4920660"/>
          </a:xfrm>
        </p:spPr>
        <p:txBody>
          <a:bodyPr>
            <a:normAutofit/>
          </a:bodyPr>
          <a:lstStyle/>
          <a:p>
            <a:pPr marL="857250" indent="-857250">
              <a:buFont typeface="Arial" charset="0"/>
              <a:buChar char="•"/>
            </a:pP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5200" dirty="0" smtClean="0"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Arial" charset="0"/>
              <a:buChar char="•"/>
            </a:pP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কর্মদক্ষতা</a:t>
            </a:r>
            <a:endParaRPr lang="en-US" sz="5200" dirty="0" smtClean="0"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Arial" charset="0"/>
              <a:buChar char="•"/>
            </a:pP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সংরক্ষণশীল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5200" dirty="0" smtClean="0"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Arial" charset="0"/>
              <a:buChar char="•"/>
            </a:pP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অসংরক্ষণশীল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200" smtClean="0">
                <a:latin typeface="NikoshBAN" pitchFamily="2" charset="0"/>
                <a:cs typeface="NikoshBAN" pitchFamily="2" charset="0"/>
              </a:rPr>
              <a:t> </a:t>
            </a:r>
            <a:endParaRPr lang="bn-IN" sz="5200" dirty="0"/>
          </a:p>
        </p:txBody>
      </p:sp>
    </p:spTree>
    <p:extLst>
      <p:ext uri="{BB962C8B-B14F-4D97-AF65-F5344CB8AC3E}">
        <p14:creationId xmlns:p14="http://schemas.microsoft.com/office/powerpoint/2010/main" val="35793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4764"/>
            <a:ext cx="2740928" cy="614968"/>
          </a:xfrm>
        </p:spPr>
        <p:txBody>
          <a:bodyPr/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কর্মদক্ষতা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0" indent="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সংরক্ষণশীল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অসংরক্ষণশীল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SG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2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38" y="116632"/>
            <a:ext cx="8352929" cy="100811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  </a:t>
            </a:r>
            <a:endParaRPr lang="en-S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73" y="764704"/>
            <a:ext cx="9036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সংগাঃ কোনো উৎস বা যন্ত্র কর্তৃক একক সময়ে কৃত কাজকে তার ক্ষমতা বলে ।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 সময়ের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সাপেক্ষে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 উৎস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যন্ত্র কর্তৃক 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কাজের হারকে তার ক্ষমতা বলে । একে </a:t>
            </a:r>
            <a:r>
              <a:rPr lang="en-SG" sz="36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P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600" dirty="0" smtClean="0">
                <a:solidFill>
                  <a:srgbClr val="FF0000"/>
                </a:solidFill>
              </a:rPr>
              <a:t> </a:t>
            </a:r>
            <a:endParaRPr lang="en-SG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986070"/>
                <a:ext cx="9003913" cy="3858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ধরি ,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as-IN" sz="2800" dirty="0" smtClean="0">
                    <a:latin typeface="NikoshBAN" pitchFamily="2" charset="0"/>
                    <a:cs typeface="NikoshBAN" pitchFamily="2" charset="0"/>
                  </a:rPr>
                  <a:t>উৎস </a:t>
                </a:r>
                <a:r>
                  <a:rPr lang="as-IN" sz="2800" dirty="0">
                    <a:latin typeface="NikoshBAN" pitchFamily="2" charset="0"/>
                    <a:cs typeface="NikoshBAN" pitchFamily="2" charset="0"/>
                  </a:rPr>
                  <a:t>বা যন্ত্র </a:t>
                </a:r>
                <a:r>
                  <a:rPr lang="en-SG" sz="2800" dirty="0" smtClean="0"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lang="en-SG" sz="2800" dirty="0" err="1" smtClean="0">
                    <a:latin typeface="NikoshBAN" pitchFamily="2" charset="0"/>
                    <a:cs typeface="NikoshBAN" pitchFamily="2" charset="0"/>
                  </a:rPr>
                  <a:t>সময়ে</a:t>
                </a:r>
                <a:r>
                  <a:rPr lang="en-SG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2800" dirty="0" smtClean="0">
                    <a:latin typeface="Times New Roman" pitchFamily="18" charset="0"/>
                    <a:cs typeface="Times New Roman" pitchFamily="18" charset="0"/>
                  </a:rPr>
                  <a:t> w </a:t>
                </a:r>
                <a:r>
                  <a:rPr lang="en-SG" sz="2800" dirty="0" err="1" smtClean="0">
                    <a:latin typeface="NikoshBAN" pitchFamily="2" charset="0"/>
                    <a:cs typeface="NikoshBAN" pitchFamily="2" charset="0"/>
                  </a:rPr>
                  <a:t>পরিমান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ক্ষমতা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s-IN" sz="2800" dirty="0" smtClean="0">
                    <a:latin typeface="NikoshBAN" pitchFamily="2" charset="0"/>
                    <a:cs typeface="NikoshBAN" pitchFamily="2" charset="0"/>
                  </a:rPr>
                  <a:t>সময়ে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dr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সরণে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কৃত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dw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F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dr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অতএব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SG" sz="2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</m:num>
                      <m:den>
                        <m:r>
                          <a:rPr lang="en-SG" sz="2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/>
                <a:r>
                  <a:rPr lang="en-US" sz="280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SG" sz="28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num>
                      <m:den>
                        <m:r>
                          <a:rPr lang="en-SG" sz="28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(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SG" sz="2800" b="0" i="1" smtClean="0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SG" sz="28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)  </a:t>
                </a:r>
              </a:p>
              <a:p>
                <a:pPr lvl="0"/>
                <a:r>
                  <a:rPr lang="en-US" sz="280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         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SG" sz="28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SG" sz="28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800" i="1" dirty="0">
                                <a:solidFill>
                                  <a:srgbClr val="00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SG" sz="2800" i="1" dirty="0">
                                <a:solidFill>
                                  <a:srgbClr val="0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en-SG" sz="28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= F V</a:t>
                </a:r>
                <a:endParaRPr lang="en-US" sz="28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/>
                <a:endParaRPr lang="en-US" sz="28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86070"/>
                <a:ext cx="9003913" cy="3858107"/>
              </a:xfrm>
              <a:prstGeom prst="rect">
                <a:avLst/>
              </a:prstGeom>
              <a:blipFill rotWithShape="1">
                <a:blip r:embed="rId2"/>
                <a:stretch>
                  <a:fillRect l="-1354" t="-2054" b="-347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55776" y="-107362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ক্ষমতা </a:t>
            </a:r>
            <a:endParaRPr lang="en-SG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660" y="692696"/>
                <a:ext cx="9144000" cy="5941729"/>
              </a:xfrm>
            </p:spPr>
            <p:txBody>
              <a:bodyPr>
                <a:normAutofit fontScale="25000" lnSpcReduction="20000"/>
              </a:bodyPr>
              <a:lstStyle/>
              <a:p>
                <a:pPr marL="0" lvl="0" indent="0">
                  <a:spcBef>
                    <a:spcPts val="0"/>
                  </a:spcBef>
                </a:pPr>
                <a:endParaRPr lang="en-US" sz="9000" b="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lvl="0" indent="0">
                  <a:spcBef>
                    <a:spcPts val="0"/>
                  </a:spcBef>
                </a:pPr>
                <a:endParaRPr lang="en-US" sz="9000" b="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lvl="0" indent="0">
                  <a:spcBef>
                    <a:spcPts val="0"/>
                  </a:spcBef>
                </a:pPr>
                <a:r>
                  <a:rPr lang="en-US" sz="16000" b="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মাত্রা</a:t>
                </a:r>
                <a:r>
                  <a:rPr lang="bn-IN" sz="16000" b="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en-US" sz="16000" b="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0" b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0" b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P  </a:t>
                </a:r>
                <a:r>
                  <a:rPr lang="en-US" sz="16000" b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160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16000" b="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16000" b="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lvl="0" indent="0">
                  <a:spcBef>
                    <a:spcPts val="0"/>
                  </a:spcBef>
                </a:pPr>
                <a:r>
                  <a:rPr lang="bn-IN" sz="16000" b="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                 </a:t>
                </a:r>
                <a:r>
                  <a:rPr lang="en-SG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lang="bn-IN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bn-IN" sz="16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কাজের</m:t>
                        </m:r>
                        <m:r>
                          <a:rPr lang="bn-IN" sz="16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16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মা</m:t>
                        </m:r>
                        <m:r>
                          <a:rPr lang="bn-IN" sz="16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ত্রা</m:t>
                        </m:r>
                        <m:r>
                          <a:rPr lang="en-US" sz="16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bn-IN" sz="16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bn-IN" sz="16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সময়</m:t>
                        </m:r>
                        <m:r>
                          <a:rPr lang="bn-IN" sz="16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16000" b="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0" lvl="0" indent="0">
                  <a:spcBef>
                    <a:spcPts val="0"/>
                  </a:spcBef>
                </a:pPr>
                <a:r>
                  <a:rPr lang="bn-IN" sz="16000" b="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                 =</a:t>
                </a:r>
                <a:r>
                  <a:rPr lang="en-US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SG" sz="16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SG" sz="16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SG" sz="16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SG" sz="16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SG" sz="16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SG" sz="16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SG" sz="16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SG" sz="16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SG" sz="16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16000" b="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16000" b="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lvl="0" indent="0">
                  <a:spcBef>
                    <a:spcPts val="0"/>
                  </a:spcBef>
                </a:pPr>
                <a:r>
                  <a:rPr lang="en-US" sz="16000" b="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                </a:t>
                </a:r>
              </a:p>
              <a:p>
                <a:pPr marL="0" lvl="0" indent="0">
                  <a:spcBef>
                    <a:spcPts val="0"/>
                  </a:spcBef>
                </a:pPr>
                <a:r>
                  <a:rPr lang="en-US" sz="16000" b="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                 = </a:t>
                </a:r>
                <a14:m>
                  <m:oMath xmlns:m="http://schemas.openxmlformats.org/officeDocument/2006/math">
                    <m:r>
                      <a:rPr lang="en-SG" sz="16000" b="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𝑀</m:t>
                    </m:r>
                    <m:sSup>
                      <m:sSupPr>
                        <m:ctrlPr>
                          <a:rPr lang="en-SG" sz="160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SG" sz="160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e>
                      <m:sup>
                        <m:r>
                          <a:rPr lang="en-SG" sz="160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SG" sz="160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SG" sz="160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p>
                        <m:r>
                          <a:rPr lang="en-SG" sz="160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SG" sz="16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</a:p>
              <a:p>
                <a:pPr marL="0" lvl="0" indent="0">
                  <a:spcBef>
                    <a:spcPts val="0"/>
                  </a:spcBef>
                </a:pPr>
                <a:r>
                  <a:rPr lang="en-US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0" lvl="0" indent="0">
                  <a:spcBef>
                    <a:spcPts val="0"/>
                  </a:spcBef>
                </a:pPr>
                <a:r>
                  <a:rPr lang="en-US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16000" b="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এককঃ</a:t>
                </a:r>
                <a:r>
                  <a:rPr lang="en-US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0" b="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ওয়াট</a:t>
                </a:r>
                <a:r>
                  <a:rPr lang="en-US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16000" b="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16000" b="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জুল</a:t>
                </a:r>
                <a:r>
                  <a:rPr lang="en-US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/ </a:t>
                </a:r>
                <a:r>
                  <a:rPr lang="en-US" sz="16000" b="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সেকেন্ড</a:t>
                </a:r>
                <a:r>
                  <a:rPr lang="en-US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0" lvl="0" indent="0">
                  <a:spcBef>
                    <a:spcPts val="0"/>
                  </a:spcBef>
                </a:pPr>
                <a:r>
                  <a:rPr lang="en-US" sz="16000" b="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0" lvl="0" indent="0">
                  <a:spcBef>
                    <a:spcPts val="0"/>
                  </a:spcBef>
                </a:pPr>
                <a:r>
                  <a:rPr lang="en-US" sz="16000" b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0" b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    1HP = 746 watt</a:t>
                </a:r>
              </a:p>
              <a:p>
                <a:pPr marL="0" lvl="0" indent="0">
                  <a:spcBef>
                    <a:spcPts val="0"/>
                  </a:spcBef>
                </a:pPr>
                <a:r>
                  <a:rPr lang="en-US" sz="16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</a:p>
              <a:p>
                <a:pPr marL="0" lvl="0" indent="0">
                  <a:spcBef>
                    <a:spcPts val="0"/>
                  </a:spcBef>
                </a:pPr>
                <a:endParaRPr lang="bn-IN" sz="9000" b="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lvl="0" indent="0">
                  <a:spcBef>
                    <a:spcPts val="0"/>
                  </a:spcBef>
                </a:pPr>
                <a:r>
                  <a:rPr lang="bn-IN" sz="9000" b="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9000" b="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lvl="0" indent="0">
                  <a:spcBef>
                    <a:spcPts val="0"/>
                  </a:spcBef>
                </a:pPr>
                <a:endParaRPr lang="en-US" sz="2800" b="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6000" b="0" dirty="0" smtClean="0">
                    <a:solidFill>
                      <a:srgbClr val="C00000"/>
                    </a:solidFill>
                  </a:rPr>
                  <a:t>  </a:t>
                </a:r>
              </a:p>
              <a:p>
                <a:pPr algn="ctr"/>
                <a:r>
                  <a:rPr lang="bn-IN" sz="6200" dirty="0"/>
                  <a:t> </a:t>
                </a:r>
                <a:r>
                  <a:rPr lang="bn-IN" sz="6200" dirty="0" smtClean="0"/>
                  <a:t>          </a:t>
                </a:r>
                <a:endParaRPr lang="en-US" sz="6200" b="1" dirty="0" smtClean="0">
                  <a:solidFill>
                    <a:srgbClr val="000000"/>
                  </a:solidFill>
                </a:endParaRPr>
              </a:p>
              <a:p>
                <a:pPr marL="0" indent="0" algn="ctr"/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 algn="ctr"/>
                <a:r>
                  <a:rPr lang="en-US" dirty="0" smtClean="0"/>
                  <a:t> </a:t>
                </a:r>
                <a:endParaRPr lang="en-US" dirty="0"/>
              </a:p>
              <a:p>
                <a:pPr marL="0" indent="0" algn="ctr"/>
                <a:endParaRPr lang="en-US" dirty="0" smtClean="0"/>
              </a:p>
              <a:p>
                <a:pPr algn="ctr">
                  <a:buAutoNum type="arabicParenBoth"/>
                </a:pPr>
                <a:endParaRPr lang="en-US" dirty="0" smtClean="0"/>
              </a:p>
              <a:p>
                <a:pPr algn="ctr">
                  <a:buAutoNum type="arabicParenBoth"/>
                </a:pPr>
                <a:endParaRPr lang="en-US" dirty="0"/>
              </a:p>
              <a:p>
                <a:pPr marL="0" indent="0" algn="ctr"/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60" y="692696"/>
                <a:ext cx="9144000" cy="5941729"/>
              </a:xfrm>
              <a:blipFill rotWithShape="1">
                <a:blip r:embed="rId2"/>
                <a:stretch>
                  <a:fillRect l="-2333" t="-1540" b="-4168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02055" y="-99392"/>
            <a:ext cx="6638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6000" dirty="0">
                <a:solidFill>
                  <a:srgbClr val="C00000"/>
                </a:solidFill>
              </a:rPr>
              <a:t>*</a:t>
            </a:r>
            <a:r>
              <a:rPr lang="as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ক্ষমতার মাত্রা ও একক</a:t>
            </a:r>
            <a:r>
              <a:rPr lang="as-IN" sz="6000" dirty="0">
                <a:solidFill>
                  <a:srgbClr val="C00000"/>
                </a:solidFill>
              </a:rPr>
              <a:t>* 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endParaRPr lang="as-IN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4872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কর্মদক্ষতা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SG" sz="6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1050535"/>
                <a:ext cx="8784976" cy="5888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কোনো যন্ত্র কর্তৃক কৃত কাজ ও সরবরাহকৃত  শক্তির অনুপাতকে  ঐ যন্ত্রের  দক্ষতা বলে । একে </a:t>
                </a:r>
                <a:r>
                  <a:rPr lang="bn-IN" sz="3600" dirty="0" smtClean="0">
                    <a:latin typeface="Times New Roman" pitchFamily="18" charset="0"/>
                    <a:cs typeface="NikoshBAN" pitchFamily="2" charset="0"/>
                  </a:rPr>
                  <a:t>η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অর্থাৎ 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Cambria Math"/>
                    <a:ea typeface="Cambria Math"/>
                    <a:cs typeface="NikoshBAN" pitchFamily="2" charset="0"/>
                  </a:rPr>
                  <a:t>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কাজ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600" i="1">
                            <a:latin typeface="Cambria Math"/>
                            <a:cs typeface="NikoshBAN" pitchFamily="2" charset="0"/>
                          </a:rPr>
                          <m:t>সরবরাহকৃত</m:t>
                        </m:r>
                        <m:r>
                          <a:rPr lang="bn-IN" sz="3600" i="1"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  <m:r>
                          <a:rPr lang="bn-IN" sz="3600" i="1">
                            <a:latin typeface="Cambria Math"/>
                            <a:cs typeface="NikoshBAN" pitchFamily="2" charset="0"/>
                          </a:rPr>
                          <m:t>শক্তি</m:t>
                        </m:r>
                      </m:den>
                    </m:f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lvl="0"/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বা  </a:t>
                </a:r>
                <a:r>
                  <a:rPr lang="bn-IN" sz="3600" dirty="0" smtClean="0">
                    <a:solidFill>
                      <a:srgbClr val="000000"/>
                    </a:solidFill>
                    <a:latin typeface="Cambria Math"/>
                    <a:ea typeface="Cambria Math"/>
                    <a:cs typeface="NikoshBAN" pitchFamily="2" charset="0"/>
                  </a:rPr>
                  <a:t>η</a:t>
                </a:r>
                <a:r>
                  <a:rPr lang="bn-IN" sz="3600" dirty="0">
                    <a:solidFill>
                      <a:srgbClr val="000000"/>
                    </a:solidFill>
                    <a:latin typeface="Cambria Math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SG" sz="3600" b="0" i="1" smtClean="0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𝑤</m:t>
                        </m:r>
                        <m:r>
                          <a:rPr lang="bn-IN" sz="36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SG" sz="3600" b="0" i="1" smtClean="0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bn-IN" sz="360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SG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/>
                <a:r>
                  <a:rPr lang="en-US" sz="36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একে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শতকরায়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 lvl="0"/>
                <a:r>
                  <a:rPr lang="en-US" sz="360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rgbClr val="000000"/>
                    </a:solidFill>
                    <a:latin typeface="Cambria Math"/>
                    <a:ea typeface="Cambria Math"/>
                    <a:cs typeface="NikoshBAN" pitchFamily="2" charset="0"/>
                  </a:rPr>
                  <a:t>η</a:t>
                </a:r>
                <a:r>
                  <a:rPr lang="bn-IN" sz="3600" dirty="0">
                    <a:solidFill>
                      <a:srgbClr val="000000"/>
                    </a:solidFill>
                    <a:latin typeface="Cambria Math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SG" sz="36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𝑤</m:t>
                        </m:r>
                        <m:r>
                          <a:rPr lang="bn-IN" sz="36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SG" sz="3600" i="1">
                            <a:solidFill>
                              <a:srgbClr val="000000"/>
                            </a:solidFill>
                            <a:latin typeface="Cambria Math"/>
                            <a:cs typeface="NikoshBAN" pitchFamily="2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bn-IN" sz="360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600" dirty="0" smtClean="0">
                    <a:solidFill>
                      <a:srgbClr val="000000"/>
                    </a:solidFill>
                    <a:latin typeface="Times New Roman" pitchFamily="18" charset="0"/>
                    <a:cs typeface="NikoshBAN" pitchFamily="2" charset="0"/>
                  </a:rPr>
                  <a:t>x 100% …………………………1</a:t>
                </a:r>
              </a:p>
              <a:p>
                <a:pPr lvl="0"/>
                <a:r>
                  <a:rPr lang="en-US" sz="36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নেই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। </a:t>
                </a:r>
                <a:endParaRPr lang="en-SG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/>
                <a:endParaRPr lang="bn-IN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SG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50535"/>
                <a:ext cx="8784976" cy="5888471"/>
              </a:xfrm>
              <a:prstGeom prst="rect">
                <a:avLst/>
              </a:prstGeom>
              <a:blipFill rotWithShape="1">
                <a:blip r:embed="rId2"/>
                <a:stretch>
                  <a:fillRect l="-2080" t="-1553" r="-4369" b="-300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8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498</TotalTime>
  <Words>721</Words>
  <Application>Microsoft Office PowerPoint</Application>
  <PresentationFormat>On-screen Show (4:3)</PresentationFormat>
  <Paragraphs>118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Angles</vt:lpstr>
      <vt:lpstr>Apex</vt:lpstr>
      <vt:lpstr>অনলাইন                      ক্লাসে                                  স্বাগতম                                                     </vt:lpstr>
      <vt:lpstr>PowerPoint Presentation</vt:lpstr>
      <vt:lpstr>চিত্র গুলো লক্ষ্য করোঃ </vt:lpstr>
      <vt:lpstr>পাঠ পরিচিতি </vt:lpstr>
      <vt:lpstr>আজকের পাঠ</vt:lpstr>
      <vt:lpstr>শিখনফল </vt:lpstr>
      <vt:lpstr>  </vt:lpstr>
      <vt:lpstr>PowerPoint Presentation</vt:lpstr>
      <vt:lpstr>PowerPoint Presentation</vt:lpstr>
      <vt:lpstr>একক কাজ </vt:lpstr>
      <vt:lpstr>সংরক্ষণশীল বল </vt:lpstr>
      <vt:lpstr>PowerPoint Presentation</vt:lpstr>
      <vt:lpstr>দলীয় কাজ </vt:lpstr>
      <vt:lpstr>মূল্যায়ন 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অনলাইন                      ক্লাসে                                                                                      </dc:title>
  <dc:creator>HP</dc:creator>
  <cp:lastModifiedBy>HP</cp:lastModifiedBy>
  <cp:revision>82</cp:revision>
  <dcterms:created xsi:type="dcterms:W3CDTF">2020-07-24T07:57:47Z</dcterms:created>
  <dcterms:modified xsi:type="dcterms:W3CDTF">2021-01-15T12:32:24Z</dcterms:modified>
</cp:coreProperties>
</file>