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72" r:id="rId4"/>
    <p:sldId id="259" r:id="rId5"/>
    <p:sldId id="260" r:id="rId6"/>
    <p:sldId id="261" r:id="rId7"/>
    <p:sldId id="267" r:id="rId8"/>
    <p:sldId id="262" r:id="rId9"/>
    <p:sldId id="269" r:id="rId10"/>
    <p:sldId id="270" r:id="rId11"/>
    <p:sldId id="266" r:id="rId12"/>
    <p:sldId id="294" r:id="rId13"/>
    <p:sldId id="26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CB035-3C08-BC4F-BE19-1B020F68825A}" type="datetimeFigureOut">
              <a:rPr lang="en-US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073ED-8AB3-E648-B187-57C787CE820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শিক্ষক পরিচিতি :</a:t>
            </a:r>
          </a:p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কলেজ,আবদার,তেলিহাটী,শ্রীপুর, গাজীপুর।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B258-8371-0F42-BF0A-E8DBD053A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21472-F124-D84E-95E2-37492B253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D11CF-34BB-6048-9769-7330A108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49FA-33B5-8949-BA62-E558AEDB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D0DA-E2B9-4445-BFC0-A6267631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2926-958D-D141-8293-31C12FC0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16EF4-AD43-3447-9E6D-28247590E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D441F-1452-D54A-AFA8-2A1A3C65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30BA-A1CE-3C44-9593-68CF24B4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D103-0186-FE4C-A1FF-7738F4FE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0B83E-CD16-0242-BE52-6B2CF83A1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62D09-C393-6C45-A549-2E9278D27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2867-CFAB-E149-AD32-50E94ACA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8326-3851-DA43-9064-DC0B2531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8F4E0-C1B0-B244-88AF-F53ABA56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A9FB-B6E1-8940-8F90-09FEB1AA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40BF-5BF2-F443-AAA8-A6790839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47860-AD7F-174E-B159-0F4CC5C7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21FD-CC30-0947-988B-024B053C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9B6B4-DEC8-8249-9352-9D24645D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B961-8C4F-5743-B949-705B82E9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7A57-F63B-6048-B96E-601C198A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50C4F-E216-3949-96B5-84E17E35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1AB0-F8CD-8147-B91C-EC8AB8D4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E30EF-4D7E-3E40-AAD9-09A0C9A1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5B3C-C6D2-914A-8DBF-4C4B0D21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8A6A-B43A-5446-8887-CF18348AD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708B7-BB4E-2048-B5AA-848C93605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9291-37D5-F549-802A-D152B32F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2E135-F64B-C74E-816A-94AF64BE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57409-4AAB-4B49-B6B7-11B1A896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29A7-3C88-B24A-B63D-D2FE5C1B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06922-A579-E54A-AD9F-195CE741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4F9AC-1E55-4446-B5F3-E6BB45369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F19B-0443-724A-95D4-E037537BA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FEBEF-2717-804C-BE29-83475760A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13A0B-FBDF-6A4E-9971-135AE54A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89A8F-2FE3-C247-BB89-C04D2F11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58043-F81E-3E4A-B32C-96540673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C42C-833F-294B-8D88-68F233FA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8BFFE-0FA1-4E47-8F52-03F142E5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23D6A-5B8D-5246-B825-C97CA59E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CED4E-4EB1-CB48-ACC3-CF969ACE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DDF44-69B2-8346-B5AD-D1E1C1E4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F4283-A793-8040-9612-23A32147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A007-B8C7-234D-A2A0-F0B9E728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7567-B977-9643-894F-D9C259EB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CD3F-5096-3F44-8481-34F6FCD6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B704C-D4E0-EE41-8C1E-FFDFD908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2AE82-713B-7E4A-8D39-E9F1E849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61245-F551-8942-9B75-E256991E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7678E-B1D2-2443-8EC8-3658FBC9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5DDE-EEF4-9549-883C-30864FD2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3FD74-4D93-0540-B77E-9842519D0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A988F-64A4-254F-BDA5-040E619E8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C7311-D148-6A4E-8A73-16261448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2F120-D8FF-5C4A-AE88-E14E4AFC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901B-6E24-E849-8EE3-310AD7C6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F5F6F-A566-4B49-804B-20C7506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192C-D36E-D54C-8C79-195BC6A2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6ECA8-AD6E-484E-BAA8-73FCA9884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1D11-6EE1-D54C-8317-9B3175B0831C}" type="datetimeFigureOut">
              <a:rPr lang="en-US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918D1-9B5C-9640-AF61-381D4B43E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6C25-D3D7-B849-9635-F17C39A2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gif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n Animated Lotus with Butterflies colorful nature flowers butterfly neon  lotus flowers for you animated flowers flowers gi… | Flowers gif, Beautiful  gif, Flowers">
            <a:extLst>
              <a:ext uri="{FF2B5EF4-FFF2-40B4-BE49-F238E27FC236}">
                <a16:creationId xmlns:a16="http://schemas.microsoft.com/office/drawing/2014/main" id="{7B91F1E6-700C-4A0C-BD69-B75B070EA7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" y="340241"/>
            <a:ext cx="11079125" cy="60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43B50-98EB-6547-B70B-AD2F494F55FA}"/>
              </a:ext>
            </a:extLst>
          </p:cNvPr>
          <p:cNvSpPr txBox="1"/>
          <p:nvPr/>
        </p:nvSpPr>
        <p:spPr>
          <a:xfrm>
            <a:off x="755450" y="3655437"/>
            <a:ext cx="7482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FFFF00"/>
                </a:solidFill>
              </a:rPr>
              <a:t>সবাইকে মনোবিজ্ঞানের ক্লাসে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0733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844" y="442038"/>
            <a:ext cx="10917320" cy="1623138"/>
          </a:xfrm>
        </p:spPr>
        <p:txBody>
          <a:bodyPr>
            <a:noAutofit/>
          </a:bodyPr>
          <a:lstStyle/>
          <a:p>
            <a:r>
              <a:rPr lang="en-US" sz="4000" b="1"/>
              <a:t>একক কাজঃনিম্নের অবিন্যস্ত  উপাত্তসমূহ থেকে চতুর্থাংশীয় বিচ্যুতি নির্ণয় করঃ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0D3DB-DE79-2048-AABB-D8CC41EFDFEF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E7D74D-8E81-9640-A39B-3E55D2CD54DA}"/>
              </a:ext>
            </a:extLst>
          </p:cNvPr>
          <p:cNvSpPr txBox="1"/>
          <p:nvPr/>
        </p:nvSpPr>
        <p:spPr>
          <a:xfrm rot="10800000" flipH="1" flipV="1">
            <a:off x="5082022" y="2625470"/>
            <a:ext cx="164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৩০।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7011C9-693D-074F-BC96-778E3F7F97DF}"/>
              </a:ext>
            </a:extLst>
          </p:cNvPr>
          <p:cNvSpPr txBox="1"/>
          <p:nvPr/>
        </p:nvSpPr>
        <p:spPr>
          <a:xfrm rot="10800000" flipH="1" flipV="1">
            <a:off x="6056395" y="1803894"/>
            <a:ext cx="145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৫৫,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5DD5-0DB6-6C44-A049-07E480AC8694}"/>
              </a:ext>
            </a:extLst>
          </p:cNvPr>
          <p:cNvSpPr txBox="1"/>
          <p:nvPr/>
        </p:nvSpPr>
        <p:spPr>
          <a:xfrm flipH="1">
            <a:off x="7679529" y="1707966"/>
            <a:ext cx="95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৩২,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231F5-CE68-424D-BD28-02707BE1CD44}"/>
              </a:ext>
            </a:extLst>
          </p:cNvPr>
          <p:cNvSpPr txBox="1"/>
          <p:nvPr/>
        </p:nvSpPr>
        <p:spPr>
          <a:xfrm flipH="1">
            <a:off x="11355516" y="1675320"/>
            <a:ext cx="116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৩২,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B86F5-38DD-4D4A-9AD6-3D89DBF3B449}"/>
              </a:ext>
            </a:extLst>
          </p:cNvPr>
          <p:cNvSpPr txBox="1"/>
          <p:nvPr/>
        </p:nvSpPr>
        <p:spPr>
          <a:xfrm>
            <a:off x="10454806" y="1355903"/>
            <a:ext cx="14463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4000" b="1"/>
              <a:t>৩৫,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5F46B-BFBD-014D-9A67-491B7B17A90E}"/>
              </a:ext>
            </a:extLst>
          </p:cNvPr>
          <p:cNvSpPr txBox="1"/>
          <p:nvPr/>
        </p:nvSpPr>
        <p:spPr>
          <a:xfrm rot="10800000" flipV="1">
            <a:off x="8566520" y="1707966"/>
            <a:ext cx="180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৪৫</a:t>
            </a:r>
            <a:r>
              <a:rPr lang="en-US" sz="4000" b="1">
                <a:latin typeface="Arial" panose="020B0604020202020204" pitchFamily="34" charset="0"/>
              </a:rPr>
              <a:t>,</a:t>
            </a:r>
            <a:endParaRPr lang="en-US" sz="4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D30CB-DC59-B843-A433-BFF05DC577D6}"/>
              </a:ext>
            </a:extLst>
          </p:cNvPr>
          <p:cNvSpPr txBox="1"/>
          <p:nvPr/>
        </p:nvSpPr>
        <p:spPr>
          <a:xfrm>
            <a:off x="9501301" y="1675319"/>
            <a:ext cx="95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৪৩,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5B10B-41E5-E74C-8EE6-DE8513B61AED}"/>
              </a:ext>
            </a:extLst>
          </p:cNvPr>
          <p:cNvSpPr txBox="1"/>
          <p:nvPr/>
        </p:nvSpPr>
        <p:spPr>
          <a:xfrm flipH="1">
            <a:off x="6927868" y="1751158"/>
            <a:ext cx="108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৩৮,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D3B37-6DFB-1646-9D1B-8DBECA5D0094}"/>
              </a:ext>
            </a:extLst>
          </p:cNvPr>
          <p:cNvSpPr txBox="1"/>
          <p:nvPr/>
        </p:nvSpPr>
        <p:spPr>
          <a:xfrm>
            <a:off x="5021006" y="1789005"/>
            <a:ext cx="150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৫০,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4CBAC6-4577-9F44-BED8-A552B3D0A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4" y="3358590"/>
            <a:ext cx="1037167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5" grpId="1"/>
      <p:bldP spid="57" grpId="0"/>
      <p:bldP spid="57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" grpId="0"/>
      <p:bldP spid="4" grpId="1"/>
      <p:bldP spid="14" grpId="0"/>
      <p:bldP spid="14" grpId="1"/>
      <p:bldP spid="1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53" y="154214"/>
            <a:ext cx="11287283" cy="1060779"/>
          </a:xfrm>
        </p:spPr>
        <p:txBody>
          <a:bodyPr>
            <a:noAutofit/>
          </a:bodyPr>
          <a:lstStyle/>
          <a:p>
            <a:r>
              <a:rPr lang="en-US" sz="3200" b="1"/>
              <a:t>নিম্নের অবিন্যস্ত  উপাত্তসমূহ থেকে চতুর্থাংশীয় বিচ্যুতি নির্ণয় করঃ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0D3DB-DE79-2048-AABB-D8CC41EFDFEF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3F4FFB25-1123-DB4D-885A-FA6555012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25713"/>
              </p:ext>
            </p:extLst>
          </p:nvPr>
        </p:nvGraphicFramePr>
        <p:xfrm>
          <a:off x="269401" y="1990430"/>
          <a:ext cx="4413928" cy="488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64">
                  <a:extLst>
                    <a:ext uri="{9D8B030D-6E8A-4147-A177-3AD203B41FA5}">
                      <a16:colId xmlns:a16="http://schemas.microsoft.com/office/drawing/2014/main" val="89582317"/>
                    </a:ext>
                  </a:extLst>
                </a:gridCol>
                <a:gridCol w="2206964">
                  <a:extLst>
                    <a:ext uri="{9D8B030D-6E8A-4147-A177-3AD203B41FA5}">
                      <a16:colId xmlns:a16="http://schemas.microsoft.com/office/drawing/2014/main" val="2665603116"/>
                    </a:ext>
                  </a:extLst>
                </a:gridCol>
              </a:tblGrid>
              <a:tr h="264228">
                <a:tc>
                  <a:txBody>
                    <a:bodyPr/>
                    <a:lstStyle/>
                    <a:p>
                      <a:r>
                        <a:rPr lang="en-US" sz="2000" b="1"/>
                        <a:t>ক্রমসংখ্যা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সাফল্যঙ্ক (ক্রমানুসারে)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25348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3200" b="1"/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20732"/>
                  </a:ext>
                </a:extLst>
              </a:tr>
              <a:tr h="467480">
                <a:tc>
                  <a:txBody>
                    <a:bodyPr/>
                    <a:lstStyle/>
                    <a:p>
                      <a:r>
                        <a:rPr lang="en-US" sz="2400" b="1"/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70912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58252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4253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05583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630637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65728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56377"/>
                  </a:ext>
                </a:extLst>
              </a:tr>
              <a:tr h="386179">
                <a:tc>
                  <a:txBody>
                    <a:bodyPr/>
                    <a:lstStyle/>
                    <a:p>
                      <a:r>
                        <a:rPr lang="en-US" sz="2400" b="1"/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4935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F1F3BA3-6E6D-C24A-AC44-D78BEE3EEAEF}"/>
              </a:ext>
            </a:extLst>
          </p:cNvPr>
          <p:cNvSpPr txBox="1"/>
          <p:nvPr/>
        </p:nvSpPr>
        <p:spPr>
          <a:xfrm rot="10800000" flipH="1" flipV="1">
            <a:off x="2753551" y="2692915"/>
            <a:ext cx="177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35038D-0482-2F4C-A3E3-997192F204D6}"/>
              </a:ext>
            </a:extLst>
          </p:cNvPr>
          <p:cNvSpPr txBox="1"/>
          <p:nvPr/>
        </p:nvSpPr>
        <p:spPr>
          <a:xfrm rot="10800000" flipH="1" flipV="1">
            <a:off x="2691424" y="3661009"/>
            <a:ext cx="154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৩২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FA4D1D-7C51-DB4D-AAEB-FF8FA9BC8C1B}"/>
              </a:ext>
            </a:extLst>
          </p:cNvPr>
          <p:cNvSpPr txBox="1"/>
          <p:nvPr/>
        </p:nvSpPr>
        <p:spPr>
          <a:xfrm rot="21437722">
            <a:off x="2788046" y="3214842"/>
            <a:ext cx="2013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৩২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68983D-6149-1447-A025-232136B1F4E0}"/>
              </a:ext>
            </a:extLst>
          </p:cNvPr>
          <p:cNvSpPr txBox="1"/>
          <p:nvPr/>
        </p:nvSpPr>
        <p:spPr>
          <a:xfrm rot="10800000" flipV="1">
            <a:off x="2990879" y="3818987"/>
            <a:ext cx="15397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4000" b="1"/>
              <a:t>৩৫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D3F139-09A6-C840-B49A-57A7DC944813}"/>
              </a:ext>
            </a:extLst>
          </p:cNvPr>
          <p:cNvSpPr txBox="1"/>
          <p:nvPr/>
        </p:nvSpPr>
        <p:spPr>
          <a:xfrm flipH="1">
            <a:off x="2983824" y="4478998"/>
            <a:ext cx="2044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৩৮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21DA54-C5A1-B54D-B4D6-9FF30B6DF188}"/>
              </a:ext>
            </a:extLst>
          </p:cNvPr>
          <p:cNvSpPr txBox="1"/>
          <p:nvPr/>
        </p:nvSpPr>
        <p:spPr>
          <a:xfrm rot="10800000" flipV="1">
            <a:off x="2857403" y="6334907"/>
            <a:ext cx="125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৫৫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9322E3-D187-F745-8BFD-AE8B0BED8209}"/>
              </a:ext>
            </a:extLst>
          </p:cNvPr>
          <p:cNvSpPr txBox="1"/>
          <p:nvPr/>
        </p:nvSpPr>
        <p:spPr>
          <a:xfrm rot="10978770" flipV="1">
            <a:off x="3024280" y="5433854"/>
            <a:ext cx="1473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৪৫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algn="l"/>
            <a:endParaRPr lang="en-US" sz="40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EF7C8B-8788-0743-9375-03F76B54D126}"/>
              </a:ext>
            </a:extLst>
          </p:cNvPr>
          <p:cNvSpPr txBox="1"/>
          <p:nvPr/>
        </p:nvSpPr>
        <p:spPr>
          <a:xfrm rot="10800000" flipH="1" flipV="1">
            <a:off x="3051488" y="5815627"/>
            <a:ext cx="199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৫০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E7D74D-8E81-9640-A39B-3E55D2CD54DA}"/>
              </a:ext>
            </a:extLst>
          </p:cNvPr>
          <p:cNvSpPr txBox="1"/>
          <p:nvPr/>
        </p:nvSpPr>
        <p:spPr>
          <a:xfrm rot="10800000" flipH="1" flipV="1">
            <a:off x="5082022" y="2625470"/>
            <a:ext cx="164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৩০।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7011C9-693D-074F-BC96-778E3F7F97DF}"/>
              </a:ext>
            </a:extLst>
          </p:cNvPr>
          <p:cNvSpPr txBox="1"/>
          <p:nvPr/>
        </p:nvSpPr>
        <p:spPr>
          <a:xfrm rot="10800000" flipH="1" flipV="1">
            <a:off x="6056395" y="1803894"/>
            <a:ext cx="145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৫৫,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5DD5-0DB6-6C44-A049-07E480AC8694}"/>
              </a:ext>
            </a:extLst>
          </p:cNvPr>
          <p:cNvSpPr txBox="1"/>
          <p:nvPr/>
        </p:nvSpPr>
        <p:spPr>
          <a:xfrm flipH="1">
            <a:off x="7679529" y="1707966"/>
            <a:ext cx="95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৩২,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231F5-CE68-424D-BD28-02707BE1CD44}"/>
              </a:ext>
            </a:extLst>
          </p:cNvPr>
          <p:cNvSpPr txBox="1"/>
          <p:nvPr/>
        </p:nvSpPr>
        <p:spPr>
          <a:xfrm flipH="1">
            <a:off x="11355516" y="1675320"/>
            <a:ext cx="116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৩২,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B86F5-38DD-4D4A-9AD6-3D89DBF3B449}"/>
              </a:ext>
            </a:extLst>
          </p:cNvPr>
          <p:cNvSpPr txBox="1"/>
          <p:nvPr/>
        </p:nvSpPr>
        <p:spPr>
          <a:xfrm>
            <a:off x="10454806" y="1355903"/>
            <a:ext cx="14463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4000" b="1"/>
              <a:t>৩৫,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5F46B-BFBD-014D-9A67-491B7B17A90E}"/>
              </a:ext>
            </a:extLst>
          </p:cNvPr>
          <p:cNvSpPr txBox="1"/>
          <p:nvPr/>
        </p:nvSpPr>
        <p:spPr>
          <a:xfrm rot="10800000" flipV="1">
            <a:off x="8566520" y="1707966"/>
            <a:ext cx="180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৪৫</a:t>
            </a:r>
            <a:r>
              <a:rPr lang="en-US" sz="4000" b="1">
                <a:latin typeface="Arial" panose="020B0604020202020204" pitchFamily="34" charset="0"/>
              </a:rPr>
              <a:t>,</a:t>
            </a:r>
            <a:endParaRPr lang="en-US" sz="4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D30CB-DC59-B843-A433-BFF05DC577D6}"/>
              </a:ext>
            </a:extLst>
          </p:cNvPr>
          <p:cNvSpPr txBox="1"/>
          <p:nvPr/>
        </p:nvSpPr>
        <p:spPr>
          <a:xfrm>
            <a:off x="9501301" y="1675319"/>
            <a:ext cx="95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৪৩,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5B10B-41E5-E74C-8EE6-DE8513B61AED}"/>
              </a:ext>
            </a:extLst>
          </p:cNvPr>
          <p:cNvSpPr txBox="1"/>
          <p:nvPr/>
        </p:nvSpPr>
        <p:spPr>
          <a:xfrm flipH="1">
            <a:off x="6927868" y="1751158"/>
            <a:ext cx="108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৩৮,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E7A98-1AAC-AF49-9805-E208541451F5}"/>
              </a:ext>
            </a:extLst>
          </p:cNvPr>
          <p:cNvSpPr txBox="1"/>
          <p:nvPr/>
        </p:nvSpPr>
        <p:spPr>
          <a:xfrm flipH="1">
            <a:off x="3128511" y="5053356"/>
            <a:ext cx="2044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৪৩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D3B37-6DFB-1646-9D1B-8DBECA5D0094}"/>
              </a:ext>
            </a:extLst>
          </p:cNvPr>
          <p:cNvSpPr txBox="1"/>
          <p:nvPr/>
        </p:nvSpPr>
        <p:spPr>
          <a:xfrm>
            <a:off x="5021006" y="1789005"/>
            <a:ext cx="150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৫০,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C62E94B-1B28-3B42-898A-B1188D913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129" y="845733"/>
            <a:ext cx="9280967" cy="4887081"/>
          </a:xfrm>
        </p:spPr>
        <p:txBody>
          <a:bodyPr>
            <a:noAutofit/>
          </a:bodyPr>
          <a:lstStyle/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আমরা জানি,Quartile Deviation = (Q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এখানে, 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QD=চতুর্থাংশীয় বিচ্যুতি 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=প্রথম চতুর্থক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=তৃতীয় চতুর্থক।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আবার,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=N/৪ তম সংখ্যা 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=৯/৪ তম সংখ্যা 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=২.৫ তম সংখ্যা। </a:t>
            </a:r>
            <a:r>
              <a:rPr lang="en-US" sz="2000" b="1">
                <a:solidFill>
                  <a:srgbClr val="232C39"/>
                </a:solidFill>
                <a:latin typeface="Hind"/>
              </a:rPr>
              <a:t> 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=৩২+৩২/২ = ৬৪/২=৩২ সুতরাং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=৩২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আবার,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 ৩N/৪ তম সংখ্যা </a:t>
            </a:r>
            <a:endParaRPr lang="en-US" sz="2000" b="1">
              <a:solidFill>
                <a:srgbClr val="232C39"/>
              </a:solidFill>
              <a:latin typeface="Hind"/>
            </a:endParaRP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 ৩×৯/৪ তম সংখ্যা = ২৭/৪ তম সংখ্যা =৬.৭৫ তম সংখ্যা। 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এখানে ৬.৭৫ তম সংখ্যা =৪৩+৪৫/২=৮৮/২=৪৪ সুতরাং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 ৪৪।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সুতরাং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QD = (Q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</a:p>
          <a:p>
            <a:r>
              <a:rPr lang="en-US" sz="2000" b="1">
                <a:solidFill>
                  <a:srgbClr val="232C39"/>
                </a:solidFill>
                <a:latin typeface="Nunito Sans"/>
              </a:rPr>
              <a:t>=৪৪-৩২/২=১২/২=৬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নির্ণেয় চতুর্থাংশীয় বিচ্যুতি =৬ (উত্তর) </a:t>
            </a:r>
            <a:endParaRPr lang="en-US" sz="2000" b="1" i="0">
              <a:solidFill>
                <a:srgbClr val="232C39"/>
              </a:solidFill>
              <a:effectLst/>
              <a:latin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582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 tmFilter="0,0; .5, 1; 1, 1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tmFilter="0,0; .5, 1; 1, 1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 tmFilter="0,0; .5, 1; 1, 1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 tmFilter="0,0; .5, 1; 1, 1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 tmFilter="0,0; .5, 1; 1, 1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 tmFilter="0,0; .5, 1; 1, 1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 tmFilter="0,0; .5, 1; 1, 1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 tmFilter="0,0; .5, 1; 1, 1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 tmFilter="0,0; .5, 1; 1, 1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  <p:bldP spid="35" grpId="0"/>
      <p:bldP spid="37" grpId="0"/>
      <p:bldP spid="39" grpId="0"/>
      <p:bldP spid="43" grpId="0"/>
      <p:bldP spid="45" grpId="0"/>
      <p:bldP spid="51" grpId="0"/>
      <p:bldP spid="55" grpId="0"/>
      <p:bldP spid="55" grpId="1"/>
      <p:bldP spid="57" grpId="0"/>
      <p:bldP spid="57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" grpId="0"/>
      <p:bldP spid="4" grpId="1"/>
      <p:bldP spid="13" grpId="0"/>
      <p:bldP spid="14" grpId="0"/>
      <p:bldP spid="14" grpId="1"/>
      <p:bldP spid="14" grpId="2"/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732234" y="285751"/>
            <a:ext cx="10727531" cy="5518546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মূল্যায়নঃ </a:t>
            </a:r>
            <a:br>
              <a:rPr lang="en-US" sz="7200" b="1"/>
            </a:br>
            <a:r>
              <a:rPr lang="en-US" sz="5300" b="1"/>
              <a:t>#বিচ্যুতির পরিমাপ কাকে বলে? </a:t>
            </a:r>
            <a:br>
              <a:rPr lang="en-US" sz="5300" b="1"/>
            </a:br>
            <a:r>
              <a:rPr lang="en-US" sz="5300" b="1"/>
              <a:t># বিচ্যুতির পরিমাপ নির্ণয়ের জন্য কয় প্রকারের অঙ্ক ব্যবহৃত হয় এবং কী কী? </a:t>
            </a:r>
            <a:br>
              <a:rPr lang="en-US" sz="5300" b="1"/>
            </a:br>
            <a:r>
              <a:rPr lang="en-US" sz="5300" b="1"/>
              <a:t># চতুর্থাংশীয় বিচ্যুতি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33867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732234" y="2750343"/>
            <a:ext cx="10179844" cy="3857625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বাড়িরকাজঃ</a:t>
            </a:r>
            <a:br>
              <a:rPr lang="en-US" sz="7200" b="1"/>
            </a:br>
            <a:r>
              <a:rPr lang="en-US" sz="7200" b="1"/>
              <a:t>নিম্নের অবিন্যস্ত  উপাত্তসমূহ থেকে চতুর্থাংশীয় বিচ্যুতি নির্ণয় করঃ</a:t>
            </a:r>
            <a:br>
              <a:rPr lang="en-US" sz="7200" b="1"/>
            </a:br>
            <a:r>
              <a:rPr lang="en-US" sz="7200" b="1"/>
              <a:t>৩৫,৩৮,৪০,৪০,৪৫,৪৭,৫০,৫২,৫৫,৫৮।</a:t>
            </a:r>
          </a:p>
        </p:txBody>
      </p:sp>
    </p:spTree>
    <p:extLst>
      <p:ext uri="{BB962C8B-B14F-4D97-AF65-F5344CB8AC3E}">
        <p14:creationId xmlns:p14="http://schemas.microsoft.com/office/powerpoint/2010/main" val="38324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gif of Blue Christmas collage - Stocky - $1 GIFs &amp; Images, free trial">
            <a:extLst>
              <a:ext uri="{FF2B5EF4-FFF2-40B4-BE49-F238E27FC236}">
                <a16:creationId xmlns:a16="http://schemas.microsoft.com/office/drawing/2014/main" id="{4EFC7EA8-FB3A-48AE-A1F6-74E69CAAE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250031"/>
            <a:ext cx="11397353" cy="64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BEBFF1B-01FD-B345-85C2-66C27202AE40}"/>
              </a:ext>
            </a:extLst>
          </p:cNvPr>
          <p:cNvSpPr/>
          <p:nvPr/>
        </p:nvSpPr>
        <p:spPr>
          <a:xfrm>
            <a:off x="5675709" y="250031"/>
            <a:ext cx="4084440" cy="25306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সবাইকে অসংখ্য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1291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33E9-AB03-4443-9C8F-F60AD29D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261" y="326683"/>
            <a:ext cx="10515600" cy="1188641"/>
          </a:xfrm>
        </p:spPr>
        <p:txBody>
          <a:bodyPr/>
          <a:lstStyle/>
          <a:p>
            <a:r>
              <a:rPr lang="en-US"/>
              <a:t>শিক্ষক পরিচিতি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01-34C6-2340-9CC6-5BACC2255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0115" y="1472675"/>
            <a:ext cx="3295650" cy="3002082"/>
          </a:xfrm>
        </p:spPr>
        <p:txBody>
          <a:bodyPr>
            <a:normAutofit/>
          </a:bodyPr>
          <a:lstStyle/>
          <a:p>
            <a:r>
              <a:rPr lang="en-US" sz="1800" b="1"/>
              <a:t>ফারহানা তাসমিন</a:t>
            </a:r>
          </a:p>
          <a:p>
            <a:r>
              <a:rPr lang="en-US" sz="1800" b="1"/>
              <a:t>প্রভাষক ( মনোবিজ্ঞান)</a:t>
            </a:r>
          </a:p>
          <a:p>
            <a:r>
              <a:rPr lang="en-US" sz="1800" b="1"/>
              <a:t>আব্দুল আউয়াল বিশ্ববিদ্যালয় কলেজ,আবদার,শ্রীপুর, গাজীপুর। 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E71DC-815C-3E4C-B3BC-0B4A1F2E027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শিক্ষক পরিচিতি :</a:t>
            </a: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9A7D713-4812-7543-8D92-EF9C6AF18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7" y="1306979"/>
            <a:ext cx="3005287" cy="2383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B61AC-763C-C543-AFC6-4F0C23AA3010}"/>
              </a:ext>
            </a:extLst>
          </p:cNvPr>
          <p:cNvSpPr/>
          <p:nvPr/>
        </p:nvSpPr>
        <p:spPr>
          <a:xfrm>
            <a:off x="7358013" y="435028"/>
            <a:ext cx="4258232" cy="32235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#দ্বাদশ শ্রেণি; মনোবিজ্ঞান ২য় পত্র;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৮ম অধ্যায়(পরিসংখ্যান )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 #ডিগ্রি ৩য় বর্ষ,মনোবিজ্ঞান ৬ষ্ঠ পত্র; ৭ম অধ্যায়(বিচ্যুতির পরিমাপ)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65DE0-B6EC-6245-8595-DC256C1E4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" y="3724312"/>
            <a:ext cx="12191999" cy="3133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96EB3-1AC9-794F-B957-7C684113306E}"/>
              </a:ext>
            </a:extLst>
          </p:cNvPr>
          <p:cNvSpPr/>
          <p:nvPr/>
        </p:nvSpPr>
        <p:spPr>
          <a:xfrm>
            <a:off x="1106091" y="4436327"/>
            <a:ext cx="9979818" cy="1911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7CB095D-722E-894E-B1D6-C6F92F453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06218"/>
            <a:ext cx="9979818" cy="251245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3FA922-EF47-5944-9706-EC26488A6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8" y="4009736"/>
            <a:ext cx="11109723" cy="2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839391" y="2982516"/>
            <a:ext cx="10287000" cy="3857625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শিখনফলঃ </a:t>
            </a:r>
            <a:br>
              <a:rPr lang="en-US" sz="7200" b="1"/>
            </a:br>
            <a:r>
              <a:rPr lang="en-US" sz="5300" b="1"/>
              <a:t>#বিচ্যুতির পরিমাপ কাকে বলে তা বলতে পারবে। </a:t>
            </a:r>
            <a:br>
              <a:rPr lang="en-US" sz="5300" b="1"/>
            </a:br>
            <a:r>
              <a:rPr lang="en-US" sz="5300" b="1"/>
              <a:t>#বিচ্যুতির পরিমাপ নির্ণয়ের জন্য  কত প্রকার অঙ্ক ব্যবহৃত হয় তা বলতে পারবে। </a:t>
            </a:r>
            <a:br>
              <a:rPr lang="en-US" sz="5300" b="1"/>
            </a:br>
            <a:r>
              <a:rPr lang="en-US" sz="5300" b="1"/>
              <a:t># অবিন্যস্ত  উপাত্তসমূহ থেকে চতুর্থাংশীয় বিচ্যুতি নির্ণয় করতে পারবে। </a:t>
            </a:r>
            <a:br>
              <a:rPr lang="en-US" sz="5300" b="1"/>
            </a:br>
            <a:endParaRPr lang="en-US" sz="5300" b="1"/>
          </a:p>
        </p:txBody>
      </p:sp>
    </p:spTree>
    <p:extLst>
      <p:ext uri="{BB962C8B-B14F-4D97-AF65-F5344CB8AC3E}">
        <p14:creationId xmlns:p14="http://schemas.microsoft.com/office/powerpoint/2010/main" val="32274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h Animated Gifs on Geometry, Algebra, Trigonometry and more">
            <a:extLst>
              <a:ext uri="{FF2B5EF4-FFF2-40B4-BE49-F238E27FC236}">
                <a16:creationId xmlns:a16="http://schemas.microsoft.com/office/drawing/2014/main" id="{14E8C02A-A32B-4227-BC04-17492B6B6E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7" y="2482452"/>
            <a:ext cx="10805138" cy="40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4A187-84A4-0641-B63E-86FB1A242E61}"/>
              </a:ext>
            </a:extLst>
          </p:cNvPr>
          <p:cNvSpPr txBox="1"/>
          <p:nvPr/>
        </p:nvSpPr>
        <p:spPr>
          <a:xfrm>
            <a:off x="1830286" y="817959"/>
            <a:ext cx="999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বিচ্যুতির পরিমাপ কী?</a:t>
            </a:r>
          </a:p>
        </p:txBody>
      </p:sp>
    </p:spTree>
    <p:extLst>
      <p:ext uri="{BB962C8B-B14F-4D97-AF65-F5344CB8AC3E}">
        <p14:creationId xmlns:p14="http://schemas.microsoft.com/office/powerpoint/2010/main" val="30145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/>
              <a:t> বিচ্যুতির পরিমাপঃ</a:t>
            </a:r>
            <a:r>
              <a:rPr lang="en-US" sz="4400" b="1"/>
              <a:t>বিচ্যুতির পরিমাপ এমন একটি পরিমাপ যার সাহায্যে সাফল্যাঙ্কসমূহ কেন্দ্র থেকে কতটুকু দূরে বা বিচ্ছিন্ন আছে তা জানা যায়।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F1A50-0FCB-9741-9BBB-816ADF6CA908}"/>
              </a:ext>
            </a:extLst>
          </p:cNvPr>
          <p:cNvSpPr txBox="1"/>
          <p:nvPr/>
        </p:nvSpPr>
        <p:spPr>
          <a:xfrm>
            <a:off x="513099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2" descr="Math Animated Gifs on Geometry, Algebra, Trigonometry and more">
            <a:extLst>
              <a:ext uri="{FF2B5EF4-FFF2-40B4-BE49-F238E27FC236}">
                <a16:creationId xmlns:a16="http://schemas.microsoft.com/office/drawing/2014/main" id="{9E7E844E-66E6-F547-94FA-879E360DE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83" y="3509963"/>
            <a:ext cx="10305076" cy="31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53" y="-1523580"/>
            <a:ext cx="11054955" cy="3754635"/>
          </a:xfrm>
        </p:spPr>
        <p:txBody>
          <a:bodyPr>
            <a:normAutofit/>
          </a:bodyPr>
          <a:lstStyle/>
          <a:p>
            <a:r>
              <a:rPr lang="en-US" sz="7200" b="1"/>
              <a:t> </a:t>
            </a:r>
            <a:r>
              <a:rPr lang="en-US" sz="4000" b="1"/>
              <a:t>বিচ্যুতি বা বিস্তৃতির  পরিমাপ নির্ণয়ের জন্য নিম্নলিখিত পাঁচ প্রকারের অঙ্ক ব্যবহৃত হয়ে থাকেঃ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6E37F4F-1EAE-8447-A684-118D0FFF0BBB}"/>
              </a:ext>
            </a:extLst>
          </p:cNvPr>
          <p:cNvSpPr/>
          <p:nvPr/>
        </p:nvSpPr>
        <p:spPr>
          <a:xfrm>
            <a:off x="2461616" y="3429000"/>
            <a:ext cx="7268767" cy="2895996"/>
          </a:xfrm>
          <a:prstGeom prst="star5">
            <a:avLst>
              <a:gd name="adj" fmla="val 16371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বিচ্যুতির পরিমাপ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11A44-CD99-4049-BC29-CB85E88BFC97}"/>
              </a:ext>
            </a:extLst>
          </p:cNvPr>
          <p:cNvSpPr txBox="1"/>
          <p:nvPr/>
        </p:nvSpPr>
        <p:spPr>
          <a:xfrm>
            <a:off x="5184576" y="17734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B713B-5784-4A46-8E60-72BDA2663BBC}"/>
              </a:ext>
            </a:extLst>
          </p:cNvPr>
          <p:cNvSpPr txBox="1"/>
          <p:nvPr/>
        </p:nvSpPr>
        <p:spPr>
          <a:xfrm>
            <a:off x="3987997" y="2677418"/>
            <a:ext cx="4545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FF00"/>
                </a:solidFill>
              </a:rPr>
              <a:t>১/পরিসর(Range)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7F698-D482-8B43-A8E1-976967829EA2}"/>
              </a:ext>
            </a:extLst>
          </p:cNvPr>
          <p:cNvSpPr txBox="1"/>
          <p:nvPr/>
        </p:nvSpPr>
        <p:spPr>
          <a:xfrm>
            <a:off x="8533804" y="3856137"/>
            <a:ext cx="391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২/চতুর্থাংশীয় বিচ্যুতি (Quartile Deviation)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49ACF-4D55-904F-9319-F32D91850498}"/>
              </a:ext>
            </a:extLst>
          </p:cNvPr>
          <p:cNvSpPr txBox="1"/>
          <p:nvPr/>
        </p:nvSpPr>
        <p:spPr>
          <a:xfrm>
            <a:off x="7774781" y="5724831"/>
            <a:ext cx="391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৩/গড় বিচ্যুতি (Mean Deviation)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71390-E09D-5845-B01E-D4C3C9F88159}"/>
              </a:ext>
            </a:extLst>
          </p:cNvPr>
          <p:cNvSpPr txBox="1"/>
          <p:nvPr/>
        </p:nvSpPr>
        <p:spPr>
          <a:xfrm>
            <a:off x="729258" y="5770539"/>
            <a:ext cx="412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৪/আদর্শ বিচ্যুতি (Standard Deviation)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27C7F-36C8-2347-9F97-07F457743479}"/>
              </a:ext>
            </a:extLst>
          </p:cNvPr>
          <p:cNvSpPr txBox="1"/>
          <p:nvPr/>
        </p:nvSpPr>
        <p:spPr>
          <a:xfrm flipH="1">
            <a:off x="247053" y="4098503"/>
            <a:ext cx="374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৫/বিস্তারমান (Variance ) </a:t>
            </a:r>
          </a:p>
        </p:txBody>
      </p:sp>
    </p:spTree>
    <p:extLst>
      <p:ext uri="{BB962C8B-B14F-4D97-AF65-F5344CB8AC3E}">
        <p14:creationId xmlns:p14="http://schemas.microsoft.com/office/powerpoint/2010/main" val="9553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6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7363"/>
            <a:ext cx="12257485" cy="2372122"/>
          </a:xfrm>
        </p:spPr>
        <p:txBody>
          <a:bodyPr>
            <a:normAutofit/>
          </a:bodyPr>
          <a:lstStyle/>
          <a:p>
            <a:r>
              <a:rPr lang="en-US" sz="7200" b="1"/>
              <a:t>আজকের পাঠঃ চতুর্থাংশীয় বিচ্যুতি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BADB6-4667-6F40-BFAD-1EC9FA432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FD2E78-A5E2-194E-8135-A112CFA6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2" y="2859485"/>
            <a:ext cx="11533884" cy="36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656" y="776287"/>
            <a:ext cx="11727657" cy="2479675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চতুর্থাংশীয় বিচ্যুতি(Quartile Deviation):</a:t>
            </a:r>
            <a:r>
              <a:rPr lang="en-US" sz="4400" b="1"/>
              <a:t>তৃতীয় চতুর্থক এবং প্রথম চতুর্থকের বিয়োগফলকে ২দ্বারা ভাগ করলে যে ভাগ ফল যায় তাকে চতুর্থাংশীয় বিচ্যুতি বলে।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BADB6-4667-6F40-BFAD-1EC9FA432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87" y="3602039"/>
            <a:ext cx="7643813" cy="3113087"/>
          </a:xfrm>
        </p:spPr>
        <p:txBody>
          <a:bodyPr>
            <a:noAutofit/>
          </a:bodyPr>
          <a:lstStyle/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Quartile Deviation = (Q</a:t>
            </a:r>
            <a:r>
              <a:rPr lang="en-US" sz="4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4000" b="1" baseline="-2500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এখানে, 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QD=চতুর্থাংশীয় বিচ্যুতি 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4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=প্রথম চতুর্থক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4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=তৃতীয় চতুর্থক।</a:t>
            </a:r>
          </a:p>
          <a:p>
            <a:br>
              <a:rPr lang="en-US" sz="4000" b="0" i="0">
                <a:solidFill>
                  <a:srgbClr val="232C39"/>
                </a:solidFill>
                <a:effectLst/>
                <a:latin typeface="Hind"/>
              </a:rPr>
            </a:br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E44851-7479-B04C-9B3A-32198BB9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812"/>
            <a:ext cx="4702969" cy="36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16882B-0035-4F4D-898C-D33A22A75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112" y="-1546363"/>
            <a:ext cx="9399419" cy="2977445"/>
          </a:xfrm>
        </p:spPr>
        <p:txBody>
          <a:bodyPr>
            <a:normAutofit/>
          </a:bodyPr>
          <a:lstStyle/>
          <a:p>
            <a:r>
              <a:rPr lang="en-US" sz="4000"/>
              <a:t>নিম্নের উপাত্ত থেকে চতুর্থাংশীয় বিচ্যুতি নির্ণয় করঃ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DDFA98-DECD-DE4D-B04B-382913E6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33663"/>
              </p:ext>
            </p:extLst>
          </p:nvPr>
        </p:nvGraphicFramePr>
        <p:xfrm>
          <a:off x="201083" y="3042692"/>
          <a:ext cx="4617376" cy="37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688">
                  <a:extLst>
                    <a:ext uri="{9D8B030D-6E8A-4147-A177-3AD203B41FA5}">
                      <a16:colId xmlns:a16="http://schemas.microsoft.com/office/drawing/2014/main" val="2891996375"/>
                    </a:ext>
                  </a:extLst>
                </a:gridCol>
                <a:gridCol w="2308688">
                  <a:extLst>
                    <a:ext uri="{9D8B030D-6E8A-4147-A177-3AD203B41FA5}">
                      <a16:colId xmlns:a16="http://schemas.microsoft.com/office/drawing/2014/main" val="2381486641"/>
                    </a:ext>
                  </a:extLst>
                </a:gridCol>
              </a:tblGrid>
              <a:tr h="464877">
                <a:tc>
                  <a:txBody>
                    <a:bodyPr/>
                    <a:lstStyle/>
                    <a:p>
                      <a:r>
                        <a:rPr lang="en-US"/>
                        <a:t>ক্রমিক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সাফল্যঙ্ক(ক্রমানুসারে)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6729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00690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8738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33076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77643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93269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96857"/>
                  </a:ext>
                </a:extLst>
              </a:tr>
              <a:tr h="464877">
                <a:tc>
                  <a:txBody>
                    <a:bodyPr/>
                    <a:lstStyle/>
                    <a:p>
                      <a:r>
                        <a:rPr lang="en-US" b="1"/>
                        <a:t>N=৬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1172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C5AC38-D696-534A-9C94-0FB9EFFC5DE3}"/>
              </a:ext>
            </a:extLst>
          </p:cNvPr>
          <p:cNvSpPr txBox="1"/>
          <p:nvPr/>
        </p:nvSpPr>
        <p:spPr>
          <a:xfrm rot="10800000" flipV="1">
            <a:off x="4389810" y="1269393"/>
            <a:ext cx="62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৫,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D81C3-B151-0342-932F-A445B0A81146}"/>
              </a:ext>
            </a:extLst>
          </p:cNvPr>
          <p:cNvSpPr txBox="1"/>
          <p:nvPr/>
        </p:nvSpPr>
        <p:spPr>
          <a:xfrm rot="10800000" flipV="1">
            <a:off x="2855712" y="3964928"/>
            <a:ext cx="239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2A57D-526C-9642-B1F5-5D23A59BD483}"/>
              </a:ext>
            </a:extLst>
          </p:cNvPr>
          <p:cNvSpPr txBox="1"/>
          <p:nvPr/>
        </p:nvSpPr>
        <p:spPr>
          <a:xfrm rot="10800000" flipV="1">
            <a:off x="2855711" y="4440535"/>
            <a:ext cx="239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ED3B1-8327-1048-B874-F1E5C9CAF36B}"/>
              </a:ext>
            </a:extLst>
          </p:cNvPr>
          <p:cNvSpPr txBox="1"/>
          <p:nvPr/>
        </p:nvSpPr>
        <p:spPr>
          <a:xfrm rot="10800000" flipV="1">
            <a:off x="2849757" y="4965252"/>
            <a:ext cx="23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5FE2E-E6DE-3F4B-B6A6-C3FEBA8F4A4C}"/>
              </a:ext>
            </a:extLst>
          </p:cNvPr>
          <p:cNvSpPr txBox="1"/>
          <p:nvPr/>
        </p:nvSpPr>
        <p:spPr>
          <a:xfrm>
            <a:off x="2784848" y="5468442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১০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BE8A0-62B9-3D4A-86B0-BE9E341AC268}"/>
              </a:ext>
            </a:extLst>
          </p:cNvPr>
          <p:cNvSpPr txBox="1"/>
          <p:nvPr/>
        </p:nvSpPr>
        <p:spPr>
          <a:xfrm>
            <a:off x="2781232" y="5887488"/>
            <a:ext cx="30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১২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83480-8DC1-E347-94A8-730C1913A435}"/>
              </a:ext>
            </a:extLst>
          </p:cNvPr>
          <p:cNvSpPr txBox="1"/>
          <p:nvPr/>
        </p:nvSpPr>
        <p:spPr>
          <a:xfrm rot="10800000" flipH="1" flipV="1">
            <a:off x="3008113" y="364390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৫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866F3-DF68-5847-98DE-426F9B80E8EF}"/>
              </a:ext>
            </a:extLst>
          </p:cNvPr>
          <p:cNvSpPr txBox="1"/>
          <p:nvPr/>
        </p:nvSpPr>
        <p:spPr>
          <a:xfrm flipH="1">
            <a:off x="9286875" y="1417702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৭।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6BEB1-300C-1245-B8A5-7C30CED799E8}"/>
              </a:ext>
            </a:extLst>
          </p:cNvPr>
          <p:cNvSpPr txBox="1"/>
          <p:nvPr/>
        </p:nvSpPr>
        <p:spPr>
          <a:xfrm rot="10800000" flipV="1">
            <a:off x="5070303" y="1292346"/>
            <a:ext cx="175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১২,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AA2A0-136A-5943-8CE6-017CA7C9BDD2}"/>
              </a:ext>
            </a:extLst>
          </p:cNvPr>
          <p:cNvSpPr txBox="1"/>
          <p:nvPr/>
        </p:nvSpPr>
        <p:spPr>
          <a:xfrm rot="283502" flipH="1">
            <a:off x="8231023" y="1366444"/>
            <a:ext cx="57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৯,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FDD799-5B82-FE49-A4F1-3E8B01B35AA6}"/>
              </a:ext>
            </a:extLst>
          </p:cNvPr>
          <p:cNvSpPr txBox="1"/>
          <p:nvPr/>
        </p:nvSpPr>
        <p:spPr>
          <a:xfrm rot="10800000" flipV="1">
            <a:off x="6360292" y="1410545"/>
            <a:ext cx="112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৮,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4F2AAF-2A61-0843-AA40-B6B08D0E2F49}"/>
              </a:ext>
            </a:extLst>
          </p:cNvPr>
          <p:cNvSpPr txBox="1"/>
          <p:nvPr/>
        </p:nvSpPr>
        <p:spPr>
          <a:xfrm>
            <a:off x="7177711" y="1351781"/>
            <a:ext cx="82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১০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9E25AD9-B2E9-EF48-AC04-A4D78A53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785" y="1226666"/>
            <a:ext cx="9280967" cy="4887081"/>
          </a:xfrm>
        </p:spPr>
        <p:txBody>
          <a:bodyPr>
            <a:noAutofit/>
          </a:bodyPr>
          <a:lstStyle/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আমরা জানি,Quartile Deviation = (Q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এখানে, 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QD=চতুর্থাংশীয় বিচ্যুতি 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=প্রথম চতুর্থক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=তৃতীয় চতুর্থক।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আবার,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=N/৪ তম সংখ্যা 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=৬/৪ তম সংখ্যা </a:t>
            </a: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=১.৫ তম সংখ্যা। </a:t>
            </a:r>
            <a:r>
              <a:rPr lang="en-US" sz="2000" b="1">
                <a:solidFill>
                  <a:srgbClr val="232C39"/>
                </a:solidFill>
                <a:latin typeface="Hind"/>
              </a:rPr>
              <a:t> 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=৫+৭/২ = ১২/২=৬সুতরাং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=৬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আবার,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 ৩N/৪ তম সংখ্যা </a:t>
            </a:r>
            <a:endParaRPr lang="en-US" sz="2000" b="1">
              <a:solidFill>
                <a:srgbClr val="232C39"/>
              </a:solidFill>
              <a:latin typeface="Hind"/>
            </a:endParaRPr>
          </a:p>
          <a:p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 ৩×৬/৪ তম সংখ্যা = ১৮/৪ তম সংখ্যা =৪.৫ তম সংখ্যা। 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এখানে ৪.৫ তম সংখ্যা =৯+১০/২=১৯/২= ৯.৫সুতরাং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Hind"/>
              </a:rPr>
              <a:t>= ৯.৫</a:t>
            </a:r>
          </a:p>
          <a:p>
            <a:r>
              <a:rPr lang="en-US" sz="2000" b="1">
                <a:solidFill>
                  <a:srgbClr val="232C39"/>
                </a:solidFill>
                <a:latin typeface="Hind"/>
              </a:rPr>
              <a:t>সুতরাং 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QD = (Q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2000" b="1" baseline="-2500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</a:p>
          <a:p>
            <a:r>
              <a:rPr lang="en-US" sz="2000" b="1">
                <a:solidFill>
                  <a:srgbClr val="232C39"/>
                </a:solidFill>
                <a:latin typeface="Nunito Sans"/>
              </a:rPr>
              <a:t>=৯.৫-৬/২=৩.৫/২=১.৭৫</a:t>
            </a:r>
            <a:r>
              <a:rPr lang="en-US" sz="2000" b="1" i="0">
                <a:solidFill>
                  <a:srgbClr val="232C39"/>
                </a:solidFill>
                <a:effectLst/>
                <a:latin typeface="Nunito Sans"/>
              </a:rPr>
              <a:t>নির্ণেয় চতুর্থাংশীয় বিচ্যুতি =১.৭৫ (উত্তর) </a:t>
            </a:r>
            <a:endParaRPr lang="en-US" sz="2000" b="1" i="0">
              <a:solidFill>
                <a:srgbClr val="232C39"/>
              </a:solidFill>
              <a:effectLst/>
              <a:latin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937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tmFilter="0,0; .5, 1; 1, 1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 tmFilter="0,0; .5, 1; 1, 1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1" grpId="0"/>
      <p:bldP spid="13" grpId="0"/>
      <p:bldP spid="15" grpId="0"/>
      <p:bldP spid="17" grpId="0"/>
      <p:bldP spid="19" grpId="0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শিক্ষক পরিচিতি :</vt:lpstr>
      <vt:lpstr>শিখনফলঃ  #বিচ্যুতির পরিমাপ কাকে বলে তা বলতে পারবে।  #বিচ্যুতির পরিমাপ নির্ণয়ের জন্য  কত প্রকার অঙ্ক ব্যবহৃত হয় তা বলতে পারবে।  # অবিন্যস্ত  উপাত্তসমূহ থেকে চতুর্থাংশীয় বিচ্যুতি নির্ণয় করতে পারবে।  </vt:lpstr>
      <vt:lpstr>PowerPoint Presentation</vt:lpstr>
      <vt:lpstr> বিচ্যুতির পরিমাপঃবিচ্যুতির পরিমাপ এমন একটি পরিমাপ যার সাহায্যে সাফল্যাঙ্কসমূহ কেন্দ্র থেকে কতটুকু দূরে বা বিচ্ছিন্ন আছে তা জানা যায়।</vt:lpstr>
      <vt:lpstr> বিচ্যুতি বা বিস্তৃতির  পরিমাপ নির্ণয়ের জন্য নিম্নলিখিত পাঁচ প্রকারের অঙ্ক ব্যবহৃত হয়ে থাকেঃ</vt:lpstr>
      <vt:lpstr>আজকের পাঠঃ চতুর্থাংশীয় বিচ্যুতি</vt:lpstr>
      <vt:lpstr>চতুর্থাংশীয় বিচ্যুতি(Quartile Deviation):তৃতীয় চতুর্থক এবং প্রথম চতুর্থকের বিয়োগফলকে ২দ্বারা ভাগ করলে যে ভাগ ফল যায় তাকে চতুর্থাংশীয় বিচ্যুতি বলে।</vt:lpstr>
      <vt:lpstr>নিম্নের উপাত্ত থেকে চতুর্থাংশীয় বিচ্যুতি নির্ণয় করঃ</vt:lpstr>
      <vt:lpstr>একক কাজঃনিম্নের অবিন্যস্ত  উপাত্তসমূহ থেকে চতুর্থাংশীয় বিচ্যুতি নির্ণয় করঃ </vt:lpstr>
      <vt:lpstr>নিম্নের অবিন্যস্ত  উপাত্তসমূহ থেকে চতুর্থাংশীয় বিচ্যুতি নির্ণয় করঃ </vt:lpstr>
      <vt:lpstr>মূল্যায়নঃ  #বিচ্যুতির পরিমাপ কাকে বলে?  # বিচ্যুতির পরিমাপ নির্ণয়ের জন্য কয় প্রকারের অঙ্ক ব্যবহৃত হয় এবং কী কী?  # চতুর্থাংশীয় বিচ্যুতি কাকে বলে?</vt:lpstr>
      <vt:lpstr>বাড়িরকাজঃ নিম্নের অবিন্যস্ত  উপাত্তসমূহ থেকে চতুর্থাংশীয় বিচ্যুতি নির্ণয় করঃ ৩৫,৩৮,৪০,৪০,৪৫,৪৭,৫০,৫২,৫৫,৫৮।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17</cp:revision>
  <dcterms:created xsi:type="dcterms:W3CDTF">2020-12-22T10:23:08Z</dcterms:created>
  <dcterms:modified xsi:type="dcterms:W3CDTF">2021-01-16T15:58:18Z</dcterms:modified>
</cp:coreProperties>
</file>