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6" r:id="rId3"/>
    <p:sldId id="257" r:id="rId4"/>
    <p:sldId id="263" r:id="rId5"/>
    <p:sldId id="258" r:id="rId6"/>
    <p:sldId id="260" r:id="rId7"/>
    <p:sldId id="261" r:id="rId8"/>
    <p:sldId id="264" r:id="rId9"/>
    <p:sldId id="262" r:id="rId10"/>
    <p:sldId id="271" r:id="rId11"/>
    <p:sldId id="272" r:id="rId12"/>
    <p:sldId id="273" r:id="rId13"/>
    <p:sldId id="274"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F606C-8C7E-48A4-B9BC-ED2CE4FF204B}"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C9ABA-3FD3-4E2F-A669-A7B50BD083D1}" type="slidenum">
              <a:rPr lang="en-US" smtClean="0"/>
              <a:t>‹#›</a:t>
            </a:fld>
            <a:endParaRPr lang="en-US"/>
          </a:p>
        </p:txBody>
      </p:sp>
    </p:spTree>
    <p:extLst>
      <p:ext uri="{BB962C8B-B14F-4D97-AF65-F5344CB8AC3E}">
        <p14:creationId xmlns:p14="http://schemas.microsoft.com/office/powerpoint/2010/main" val="3581530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3C9ABA-3FD3-4E2F-A669-A7B50BD083D1}" type="slidenum">
              <a:rPr lang="en-US" smtClean="0"/>
              <a:t>15</a:t>
            </a:fld>
            <a:endParaRPr lang="en-US"/>
          </a:p>
        </p:txBody>
      </p:sp>
    </p:spTree>
    <p:extLst>
      <p:ext uri="{BB962C8B-B14F-4D97-AF65-F5344CB8AC3E}">
        <p14:creationId xmlns:p14="http://schemas.microsoft.com/office/powerpoint/2010/main" val="76456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8292-EFDA-4225-9996-F8724FE7C6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283136-4D89-4653-A601-0F08118EB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324A21-423B-4BBE-9B29-F0D6165B6D34}"/>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A7B3BC3F-E294-48B6-98BB-873DBC819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1B2F9-0203-49F2-8265-823CC35E3466}"/>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399911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C9C84-9D42-4E9C-A4F7-EDE14A02E0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B72043-DA87-4662-B400-F68373E82E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22F421-EE09-4C0D-9788-F7892EAAC393}"/>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AEFA72FA-3CD1-4F99-B982-7A5CA9B412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4F1C6-B4C4-44E9-96F5-F94154A3F04C}"/>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315274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B9AB95-C3EF-4B5D-AE7B-414F0B2A9C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88791B-1637-426F-A2E6-7068D31596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9AE59-D8CD-4CB1-BF70-80510E0CD859}"/>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EF4F6C10-1D02-40F6-BBC1-C1F4704A7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02FC7-49BE-46AC-AFF3-579CE6D77532}"/>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134691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BF95-3A5F-4A6A-92F8-17DE85B51B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DD2B1-506A-45BD-98F1-E40245DA25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91933-AC5C-4A84-A029-BE23CAE19A24}"/>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A4857B30-3B65-4BBC-AF15-6FFF57F3D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7CFDC-EC44-440D-89FC-3661FD43B9C9}"/>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3903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C1081-1941-49D5-9DB5-B3C9D3FF07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70F5D6-E5CE-47B6-A9F4-DF2F604FA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6D7923-2F80-4EDF-B26D-50577348AEDF}"/>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07398AED-0EB9-4260-AD70-BBCEC3C13E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618DA-8688-4ECA-90F1-8E1574B8C3B0}"/>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110561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78937-5F5E-4972-8DB4-79AB7255BA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71F29-2010-4552-B1C7-5309D08FC4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7CB0AC-B7D7-4E0E-913D-B49B7EC46E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507420-4326-4FC4-9592-6F19BB758D7D}"/>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6" name="Footer Placeholder 5">
            <a:extLst>
              <a:ext uri="{FF2B5EF4-FFF2-40B4-BE49-F238E27FC236}">
                <a16:creationId xmlns:a16="http://schemas.microsoft.com/office/drawing/2014/main" id="{7533FD97-CB81-41CE-A12D-CE363D2F41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59AF3-D93D-4AC0-B95A-014E6C86B213}"/>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53279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A486B-023B-4FD4-81F2-7228A0EA5A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1FE8E8-AC48-4E66-9F77-D5AC99EBB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2210F4-7732-4CFA-9215-BFED0DE711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F02C7-3C4D-4C2B-995E-16817F8BB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868D3C-5053-4200-B667-792E9140F4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E863A3-7BD3-41DC-8FA5-25FEB3693405}"/>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8" name="Footer Placeholder 7">
            <a:extLst>
              <a:ext uri="{FF2B5EF4-FFF2-40B4-BE49-F238E27FC236}">
                <a16:creationId xmlns:a16="http://schemas.microsoft.com/office/drawing/2014/main" id="{421BDAF7-0788-4413-AAEE-17D1D6F3C8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76C5BC-A01E-4C73-8C2F-2E0D70ADCA10}"/>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239171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2A03-AD69-43BB-BBC0-C7A0D2DCEB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52C718-F424-42C4-8DC7-C6402D587FEC}"/>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4" name="Footer Placeholder 3">
            <a:extLst>
              <a:ext uri="{FF2B5EF4-FFF2-40B4-BE49-F238E27FC236}">
                <a16:creationId xmlns:a16="http://schemas.microsoft.com/office/drawing/2014/main" id="{087CA531-F531-43C9-B2DD-E56EC81338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CEF254-A689-4BC4-8448-E5DEBFCAC7A7}"/>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266314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FF3F29-0300-4B40-AD5A-A45C33A840D0}"/>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3" name="Footer Placeholder 2">
            <a:extLst>
              <a:ext uri="{FF2B5EF4-FFF2-40B4-BE49-F238E27FC236}">
                <a16:creationId xmlns:a16="http://schemas.microsoft.com/office/drawing/2014/main" id="{B3AE749B-BB64-4CC4-9B1A-FCE559A774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A3E3E9-11F7-4EA1-8CD4-EAB6AD1D309D}"/>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160609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395CC-50B2-4AD1-9BDB-D610CDD5DE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AA5825-F8C4-47E7-A62C-AC4DE3C83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CE8DF8-696A-42CB-B29C-B89FA04EE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3FA68D-3593-48E6-AC8D-615CF04183D8}"/>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6" name="Footer Placeholder 5">
            <a:extLst>
              <a:ext uri="{FF2B5EF4-FFF2-40B4-BE49-F238E27FC236}">
                <a16:creationId xmlns:a16="http://schemas.microsoft.com/office/drawing/2014/main" id="{7952C9DE-BE96-4019-96B5-EB09E58F51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BFD3BD-3822-4FAD-93F9-10D58C3024F4}"/>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424226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6D05-824A-4A23-92E4-02D256055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2ECA87-D1C3-40D5-9A6A-11B5E2A048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BD73F-9E2B-48D0-857D-7BEE197B2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6A16CE-241B-4E4B-84B6-A04C7E85BD55}"/>
              </a:ext>
            </a:extLst>
          </p:cNvPr>
          <p:cNvSpPr>
            <a:spLocks noGrp="1"/>
          </p:cNvSpPr>
          <p:nvPr>
            <p:ph type="dt" sz="half" idx="10"/>
          </p:nvPr>
        </p:nvSpPr>
        <p:spPr/>
        <p:txBody>
          <a:bodyPr/>
          <a:lstStyle/>
          <a:p>
            <a:fld id="{9807412D-8AF7-47B1-807C-0744DD41DC80}" type="datetimeFigureOut">
              <a:rPr lang="en-US" smtClean="0"/>
              <a:t>1/15/2021</a:t>
            </a:fld>
            <a:endParaRPr lang="en-US"/>
          </a:p>
        </p:txBody>
      </p:sp>
      <p:sp>
        <p:nvSpPr>
          <p:cNvPr id="6" name="Footer Placeholder 5">
            <a:extLst>
              <a:ext uri="{FF2B5EF4-FFF2-40B4-BE49-F238E27FC236}">
                <a16:creationId xmlns:a16="http://schemas.microsoft.com/office/drawing/2014/main" id="{B008028E-3C97-4055-B2CD-CCE53BCD5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56A18-EC07-466F-8DB0-E479823914AC}"/>
              </a:ext>
            </a:extLst>
          </p:cNvPr>
          <p:cNvSpPr>
            <a:spLocks noGrp="1"/>
          </p:cNvSpPr>
          <p:nvPr>
            <p:ph type="sldNum" sz="quarter" idx="12"/>
          </p:nvPr>
        </p:nvSpPr>
        <p:spPr/>
        <p:txBody>
          <a:bodyPr/>
          <a:lstStyle/>
          <a:p>
            <a:fld id="{D2AAC625-58F9-405D-B620-3C2AAEE83770}" type="slidenum">
              <a:rPr lang="en-US" smtClean="0"/>
              <a:t>‹#›</a:t>
            </a:fld>
            <a:endParaRPr lang="en-US"/>
          </a:p>
        </p:txBody>
      </p:sp>
    </p:spTree>
    <p:extLst>
      <p:ext uri="{BB962C8B-B14F-4D97-AF65-F5344CB8AC3E}">
        <p14:creationId xmlns:p14="http://schemas.microsoft.com/office/powerpoint/2010/main" val="217134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1676D-C441-4DC5-8CFC-E3649B639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22E296-C3D7-4E53-8DB3-829B1B5C5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9516F-FE6D-4CE5-8FA4-77D237AA4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7412D-8AF7-47B1-807C-0744DD41DC80}" type="datetimeFigureOut">
              <a:rPr lang="en-US" smtClean="0"/>
              <a:t>1/15/2021</a:t>
            </a:fld>
            <a:endParaRPr lang="en-US"/>
          </a:p>
        </p:txBody>
      </p:sp>
      <p:sp>
        <p:nvSpPr>
          <p:cNvPr id="5" name="Footer Placeholder 4">
            <a:extLst>
              <a:ext uri="{FF2B5EF4-FFF2-40B4-BE49-F238E27FC236}">
                <a16:creationId xmlns:a16="http://schemas.microsoft.com/office/drawing/2014/main" id="{F88CA8B3-8280-4961-BB5D-E3B3DA30F6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B318F0-E8B9-4E23-AFDB-9896D1A771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AC625-58F9-405D-B620-3C2AAEE83770}" type="slidenum">
              <a:rPr lang="en-US" smtClean="0"/>
              <a:t>‹#›</a:t>
            </a:fld>
            <a:endParaRPr lang="en-US"/>
          </a:p>
        </p:txBody>
      </p:sp>
    </p:spTree>
    <p:extLst>
      <p:ext uri="{BB962C8B-B14F-4D97-AF65-F5344CB8AC3E}">
        <p14:creationId xmlns:p14="http://schemas.microsoft.com/office/powerpoint/2010/main" val="379630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21.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0.jpg"/><Relationship Id="rId5" Type="http://schemas.openxmlformats.org/officeDocument/2006/relationships/image" Target="../media/image19.jpeg"/><Relationship Id="rId4" Type="http://schemas.openxmlformats.org/officeDocument/2006/relationships/image" Target="../media/image18.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jpg"/></Relationships>
</file>

<file path=ppt/slides/_rels/slide16.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5.jpg"/></Relationships>
</file>

<file path=ppt/slides/_rels/slide17.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8.png"/><Relationship Id="rId4" Type="http://schemas.openxmlformats.org/officeDocument/2006/relationships/image" Target="../media/image27.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hyperlink" Target="mailto:mehedulislam190179@gmail.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875BE03F-0D78-458A-930A-8BA9795FF850}"/>
              </a:ext>
            </a:extLst>
          </p:cNvPr>
          <p:cNvSpPr txBox="1"/>
          <p:nvPr/>
        </p:nvSpPr>
        <p:spPr>
          <a:xfrm>
            <a:off x="3840480" y="534572"/>
            <a:ext cx="5824025" cy="646331"/>
          </a:xfrm>
          <a:prstGeom prst="rect">
            <a:avLst/>
          </a:prstGeom>
          <a:noFill/>
        </p:spPr>
        <p:txBody>
          <a:bodyPr wrap="square" rtlCol="0">
            <a:spAutoFit/>
          </a:bodyPr>
          <a:lstStyle/>
          <a:p>
            <a:r>
              <a:rPr lang="bn-BD" sz="3600" b="1" u="sng" dirty="0">
                <a:solidFill>
                  <a:srgbClr val="7030A0"/>
                </a:solidFill>
                <a:latin typeface="NikoshBAN" panose="02000000000000000000" pitchFamily="2" charset="0"/>
                <a:cs typeface="NikoshBAN" panose="02000000000000000000" pitchFamily="2" charset="0"/>
              </a:rPr>
              <a:t>মাল্টিমিডিয়া ক্লাসে সবাইকে স্বাগতম </a:t>
            </a:r>
            <a:endParaRPr lang="en-US" sz="3600" b="1" u="sng" dirty="0">
              <a:solidFill>
                <a:srgbClr val="7030A0"/>
              </a:solidFill>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E08D3136-8D76-41B9-8788-0525B7716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498" y="1337379"/>
            <a:ext cx="9636370" cy="455698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Picture 6">
            <a:extLst>
              <a:ext uri="{FF2B5EF4-FFF2-40B4-BE49-F238E27FC236}">
                <a16:creationId xmlns:a16="http://schemas.microsoft.com/office/drawing/2014/main" id="{04875DA4-0EA3-44A6-98A9-413AD3299A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54487" cy="6857999"/>
          </a:xfrm>
          <a:prstGeom prst="rect">
            <a:avLst/>
          </a:prstGeom>
        </p:spPr>
      </p:pic>
    </p:spTree>
    <p:extLst>
      <p:ext uri="{BB962C8B-B14F-4D97-AF65-F5344CB8AC3E}">
        <p14:creationId xmlns:p14="http://schemas.microsoft.com/office/powerpoint/2010/main" val="1493479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9DB3524E-2CD5-4429-9C11-02F2FAE07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6" y="5582748"/>
            <a:ext cx="11655302" cy="1038225"/>
          </a:xfrm>
          <a:prstGeom prst="rect">
            <a:avLst/>
          </a:prstGeom>
        </p:spPr>
      </p:pic>
      <p:sp>
        <p:nvSpPr>
          <p:cNvPr id="5" name="TextBox 4">
            <a:extLst>
              <a:ext uri="{FF2B5EF4-FFF2-40B4-BE49-F238E27FC236}">
                <a16:creationId xmlns:a16="http://schemas.microsoft.com/office/drawing/2014/main" id="{28EDB6A0-846A-4ED1-A39F-E1CDDD1C7686}"/>
              </a:ext>
            </a:extLst>
          </p:cNvPr>
          <p:cNvSpPr txBox="1"/>
          <p:nvPr/>
        </p:nvSpPr>
        <p:spPr>
          <a:xfrm>
            <a:off x="3981157" y="436098"/>
            <a:ext cx="4797083" cy="523220"/>
          </a:xfrm>
          <a:prstGeom prst="rect">
            <a:avLst/>
          </a:prstGeom>
          <a:noFill/>
        </p:spPr>
        <p:txBody>
          <a:bodyPr wrap="square" rtlCol="0">
            <a:spAutoFit/>
          </a:bodyPr>
          <a:lstStyle/>
          <a:p>
            <a:r>
              <a:rPr lang="bn-BD" sz="2800" b="1" u="sng" dirty="0">
                <a:solidFill>
                  <a:srgbClr val="7030A0"/>
                </a:solidFill>
                <a:latin typeface="NikoshBAN" panose="02000000000000000000" pitchFamily="2" charset="0"/>
                <a:cs typeface="NikoshBAN" panose="02000000000000000000" pitchFamily="2" charset="0"/>
              </a:rPr>
              <a:t>১৮৫৭ সালে স্বাধীনতা সংগ্রামের কারণ </a:t>
            </a:r>
            <a:endParaRPr lang="en-US" sz="2800" b="1" u="sng" dirty="0">
              <a:solidFill>
                <a:srgbClr val="7030A0"/>
              </a:solidFill>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52864707-9521-46C5-9A5B-93A749579A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1330" y="1172688"/>
            <a:ext cx="5176910" cy="2768620"/>
          </a:xfrm>
          <a:prstGeom prst="rect">
            <a:avLst/>
          </a:prstGeom>
          <a:ln w="88900" cap="sq" cmpd="thickThin">
            <a:solidFill>
              <a:srgbClr val="0000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34D45F0A-A22A-467D-9B1B-A7B26F40ED38}"/>
              </a:ext>
            </a:extLst>
          </p:cNvPr>
          <p:cNvSpPr txBox="1"/>
          <p:nvPr/>
        </p:nvSpPr>
        <p:spPr>
          <a:xfrm>
            <a:off x="393895" y="3985068"/>
            <a:ext cx="11338560" cy="1938992"/>
          </a:xfrm>
          <a:prstGeom prst="rect">
            <a:avLst/>
          </a:prstGeom>
          <a:noFill/>
        </p:spPr>
        <p:txBody>
          <a:bodyPr wrap="square" rtlCol="0">
            <a:spAutoFit/>
          </a:bodyPr>
          <a:lstStyle/>
          <a:p>
            <a:pPr algn="just"/>
            <a:r>
              <a:rPr lang="bn-BD" sz="2400" b="1" u="sng" dirty="0">
                <a:solidFill>
                  <a:srgbClr val="002060"/>
                </a:solidFill>
                <a:latin typeface="NikoshBAN" panose="02000000000000000000" pitchFamily="2" charset="0"/>
                <a:cs typeface="NikoshBAN" panose="02000000000000000000" pitchFamily="2" charset="0"/>
              </a:rPr>
              <a:t>রাজনৈতিক কারণঃ </a:t>
            </a:r>
            <a:r>
              <a:rPr lang="bn-BD" sz="2400" b="1" u="sng" dirty="0">
                <a:latin typeface="NikoshBAN" panose="02000000000000000000" pitchFamily="2" charset="0"/>
                <a:cs typeface="NikoshBAN" panose="02000000000000000000" pitchFamily="2" charset="0"/>
              </a:rPr>
              <a:t>পলাশির যুদ্ধের পর থেকে ইস্টইন্ডিয়া কোম্পানির রাজ্য বিস্তার ,একের পর এক দেশীয় রাজ্যগুলো দখল , দেশীয় রাজ্যনবর্গের মধ্যে ভীতি, অসন্তোষ ও তীব্র ক্ষোভের জন্ম দেয়। লড ডালহৌসি স্বত্ববিলোপ্নীতি প্রয়োগ করে সাতারা, ঝাঁসি ,নাগপুর,সম্বল্পুর্‌, ভগত, উদয়পুর, করাউলি ব্রিটিশ সম্রাজ্যভুক্ত করেন। স্বত্ববিলোপ নীতি অনুযায়ী দত্তক পুত্র সম্পত্তির উত্তরাধিকারী  হতে পারত না। তাছাড়া অপশাসনের অজুহাতে অযোধ্যা ব্রিটিশ সাম্রাজ্যভুক্ত করা হয়।এসব ঘটনায় দেশীয় রাজ্যনবর্গের অত্যন্ত ক্ষুদ্ধ হন।  </a:t>
            </a:r>
            <a:endParaRPr lang="en-US" sz="2400" b="1"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799668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9DB3524E-2CD5-4429-9C11-02F2FAE07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6" y="5582748"/>
            <a:ext cx="11655302" cy="1038225"/>
          </a:xfrm>
          <a:prstGeom prst="rect">
            <a:avLst/>
          </a:prstGeom>
        </p:spPr>
      </p:pic>
      <p:sp>
        <p:nvSpPr>
          <p:cNvPr id="5" name="TextBox 4">
            <a:extLst>
              <a:ext uri="{FF2B5EF4-FFF2-40B4-BE49-F238E27FC236}">
                <a16:creationId xmlns:a16="http://schemas.microsoft.com/office/drawing/2014/main" id="{28EDB6A0-846A-4ED1-A39F-E1CDDD1C7686}"/>
              </a:ext>
            </a:extLst>
          </p:cNvPr>
          <p:cNvSpPr txBox="1"/>
          <p:nvPr/>
        </p:nvSpPr>
        <p:spPr>
          <a:xfrm>
            <a:off x="3981157" y="436098"/>
            <a:ext cx="4797083" cy="523220"/>
          </a:xfrm>
          <a:prstGeom prst="rect">
            <a:avLst/>
          </a:prstGeom>
          <a:noFill/>
        </p:spPr>
        <p:txBody>
          <a:bodyPr wrap="square" rtlCol="0">
            <a:spAutoFit/>
          </a:bodyPr>
          <a:lstStyle/>
          <a:p>
            <a:r>
              <a:rPr lang="bn-BD" sz="2800" b="1" u="sng" dirty="0">
                <a:solidFill>
                  <a:srgbClr val="7030A0"/>
                </a:solidFill>
                <a:latin typeface="NikoshBAN" panose="02000000000000000000" pitchFamily="2" charset="0"/>
                <a:cs typeface="NikoshBAN" panose="02000000000000000000" pitchFamily="2" charset="0"/>
              </a:rPr>
              <a:t>১৮৫৭ সালে স্বাধীনতা সংগ্রামের কারণ </a:t>
            </a:r>
            <a:endParaRPr lang="en-US" sz="2800" b="1" u="sng" dirty="0">
              <a:solidFill>
                <a:srgbClr val="7030A0"/>
              </a:solidFill>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E8BA5AB5-9B1B-4363-9758-357D90C702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0148" y="1069146"/>
            <a:ext cx="6668086" cy="2771334"/>
          </a:xfrm>
          <a:prstGeom prst="rect">
            <a:avLst/>
          </a:prstGeom>
          <a:ln w="88900" cap="sq" cmpd="thickThin">
            <a:solidFill>
              <a:srgbClr val="000000"/>
            </a:solidFill>
            <a:prstDash val="solid"/>
            <a:miter lim="800000"/>
          </a:ln>
          <a:effectLst>
            <a:innerShdw blurRad="76200">
              <a:srgbClr val="000000"/>
            </a:innerShdw>
          </a:effectLst>
        </p:spPr>
      </p:pic>
      <p:sp>
        <p:nvSpPr>
          <p:cNvPr id="9" name="TextBox 8">
            <a:extLst>
              <a:ext uri="{FF2B5EF4-FFF2-40B4-BE49-F238E27FC236}">
                <a16:creationId xmlns:a16="http://schemas.microsoft.com/office/drawing/2014/main" id="{4C0E587C-A521-4458-9838-7680C87D6D79}"/>
              </a:ext>
            </a:extLst>
          </p:cNvPr>
          <p:cNvSpPr txBox="1"/>
          <p:nvPr/>
        </p:nvSpPr>
        <p:spPr>
          <a:xfrm>
            <a:off x="487680" y="4095823"/>
            <a:ext cx="11226018" cy="1569660"/>
          </a:xfrm>
          <a:prstGeom prst="rect">
            <a:avLst/>
          </a:prstGeom>
          <a:noFill/>
        </p:spPr>
        <p:txBody>
          <a:bodyPr wrap="square" rtlCol="0">
            <a:spAutoFit/>
          </a:bodyPr>
          <a:lstStyle/>
          <a:p>
            <a:pPr algn="just"/>
            <a:r>
              <a:rPr lang="bn-BD" sz="2400" b="1" u="sng" dirty="0">
                <a:solidFill>
                  <a:srgbClr val="002060"/>
                </a:solidFill>
                <a:latin typeface="NikoshBAN" panose="02000000000000000000" pitchFamily="2" charset="0"/>
                <a:cs typeface="NikoshBAN" panose="02000000000000000000" pitchFamily="2" charset="0"/>
              </a:rPr>
              <a:t>অর্থনৈতিক কারণঃইস্টিন্ডিয়া </a:t>
            </a:r>
            <a:r>
              <a:rPr lang="bn-BD" sz="2400" b="1" u="sng" dirty="0">
                <a:latin typeface="NikoshBAN" panose="02000000000000000000" pitchFamily="2" charset="0"/>
                <a:cs typeface="NikoshBAN" panose="02000000000000000000" pitchFamily="2" charset="0"/>
              </a:rPr>
              <a:t>কোম্পানির শাসন প্রতিষ্ঠার সঙ্গে –সঙ্গে শুরু হয় চরম অর্থনৈতিক শোষণ –বঞ্চনা শুরু হয়। কোম্পানির রাজনৈতিক ক্ষমতা দখলের আগে এদেশের শিল্প ধবংশ করেছিল। ক্ষমতা দখলের পর ভূমি রাজস্ব নীতির নামে ধবংশ করা হয় দারিদ্র কৃষকের অর্থনৈতিক মেরুদন্ড। আইন প্রয়োগের ফলে অনেক বনেদি জমিদার সামাজিক ও অর্থনৈতিক ক্ষতিগ্রস্থ হন  </a:t>
            </a:r>
            <a:endParaRPr lang="en-US" sz="2400" b="1"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649250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9DB3524E-2CD5-4429-9C11-02F2FAE07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6" y="5582748"/>
            <a:ext cx="11655302" cy="1038225"/>
          </a:xfrm>
          <a:prstGeom prst="rect">
            <a:avLst/>
          </a:prstGeom>
        </p:spPr>
      </p:pic>
      <p:sp>
        <p:nvSpPr>
          <p:cNvPr id="5" name="TextBox 4">
            <a:extLst>
              <a:ext uri="{FF2B5EF4-FFF2-40B4-BE49-F238E27FC236}">
                <a16:creationId xmlns:a16="http://schemas.microsoft.com/office/drawing/2014/main" id="{28EDB6A0-846A-4ED1-A39F-E1CDDD1C7686}"/>
              </a:ext>
            </a:extLst>
          </p:cNvPr>
          <p:cNvSpPr txBox="1"/>
          <p:nvPr/>
        </p:nvSpPr>
        <p:spPr>
          <a:xfrm>
            <a:off x="3981157" y="436098"/>
            <a:ext cx="4797083" cy="523220"/>
          </a:xfrm>
          <a:prstGeom prst="rect">
            <a:avLst/>
          </a:prstGeom>
          <a:noFill/>
        </p:spPr>
        <p:txBody>
          <a:bodyPr wrap="square" rtlCol="0">
            <a:spAutoFit/>
          </a:bodyPr>
          <a:lstStyle/>
          <a:p>
            <a:r>
              <a:rPr lang="bn-BD" sz="2800" b="1" u="sng" dirty="0">
                <a:solidFill>
                  <a:srgbClr val="7030A0"/>
                </a:solidFill>
                <a:latin typeface="NikoshBAN" panose="02000000000000000000" pitchFamily="2" charset="0"/>
                <a:cs typeface="NikoshBAN" panose="02000000000000000000" pitchFamily="2" charset="0"/>
              </a:rPr>
              <a:t>১৮৫৭ সালে স্বাধীনতা সংগ্রামের কারণ </a:t>
            </a:r>
            <a:endParaRPr lang="en-US" sz="2800" b="1" u="sng" dirty="0">
              <a:solidFill>
                <a:srgbClr val="7030A0"/>
              </a:solidFill>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52864707-9521-46C5-9A5B-93A749579A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1243" y="1061783"/>
            <a:ext cx="5176910" cy="2768620"/>
          </a:xfrm>
          <a:prstGeom prst="rect">
            <a:avLst/>
          </a:prstGeom>
          <a:ln w="88900" cap="sq" cmpd="thickThin">
            <a:solidFill>
              <a:srgbClr val="0000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6E400FA1-E65B-416E-AA3E-58782513BA15}"/>
              </a:ext>
            </a:extLst>
          </p:cNvPr>
          <p:cNvSpPr txBox="1"/>
          <p:nvPr/>
        </p:nvSpPr>
        <p:spPr>
          <a:xfrm>
            <a:off x="422031" y="4109533"/>
            <a:ext cx="11479237" cy="1200329"/>
          </a:xfrm>
          <a:prstGeom prst="rect">
            <a:avLst/>
          </a:prstGeom>
          <a:noFill/>
        </p:spPr>
        <p:txBody>
          <a:bodyPr wrap="square" rtlCol="0">
            <a:spAutoFit/>
          </a:bodyPr>
          <a:lstStyle/>
          <a:p>
            <a:pPr algn="just"/>
            <a:r>
              <a:rPr lang="bn-BD" sz="2400" b="1" dirty="0">
                <a:solidFill>
                  <a:srgbClr val="7030A0"/>
                </a:solidFill>
                <a:latin typeface="NikoshBAN" panose="02000000000000000000" pitchFamily="2" charset="0"/>
                <a:cs typeface="NikoshBAN" panose="02000000000000000000" pitchFamily="2" charset="0"/>
              </a:rPr>
              <a:t>সামাজিক ও </a:t>
            </a:r>
            <a:r>
              <a:rPr lang="bn-BD" sz="2400" b="1" dirty="0">
                <a:latin typeface="NikoshBAN" panose="02000000000000000000" pitchFamily="2" charset="0"/>
                <a:cs typeface="NikoshBAN" panose="02000000000000000000" pitchFamily="2" charset="0"/>
              </a:rPr>
              <a:t>ধর্মীয়ঃউপমহাদেশের জনগনের ক্ষোভের একটি গুরুত্বপুর্ন কারণ ছিল সামাজিক ও ধর্মীয়। আঠারো শতকের প্রথমাধুরধে পাশ্চাত্যের প্রভাব,কোম্পানির সমাজ সংস্কার জনকল্যান –মুলক হলেও গোটা রক্ষনশীল হিন্ধু-মুসলমান এসব মেনে নিতে পারেনি। ইংরেজি শিক্ষা ,সতীদাহ প্রথা উচ্ছেদ,হিন্দু বিধবাদের পুনরায় ধর্মযাজকদের ধর্ম প্রচার ইত্যাদি। </a:t>
            </a:r>
            <a:endParaRPr lang="en-US" sz="2400" b="1"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A6DC7D93-BAC3-453F-A35A-2F59FC44AD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3532" y="959319"/>
            <a:ext cx="5472333" cy="291318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1386506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xit" presetSubtype="0" fill="hold" nodeType="clickEffect">
                                  <p:stCondLst>
                                    <p:cond delay="0"/>
                                  </p:stCondLst>
                                  <p:childTnLst>
                                    <p:animEffect transition="out" filter="fade">
                                      <p:cBhvr>
                                        <p:cTn id="19" dur="1000"/>
                                        <p:tgtEl>
                                          <p:spTgt spid="2">
                                            <p:txEl>
                                              <p:pRg st="0" end="0"/>
                                            </p:txEl>
                                          </p:spTgt>
                                        </p:tgtEl>
                                      </p:cBhvr>
                                    </p:animEffect>
                                    <p:anim calcmode="lin" valueType="num">
                                      <p:cBhvr>
                                        <p:cTn id="20" dur="1000"/>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p:tgtEl>
                                          <p:spTgt spid="2">
                                            <p:txEl>
                                              <p:pRg st="0" end="0"/>
                                            </p:txEl>
                                          </p:spTgt>
                                        </p:tgtEl>
                                        <p:attrNameLst>
                                          <p:attrName>ppt_y</p:attrName>
                                        </p:attrNameLst>
                                      </p:cBhvr>
                                      <p:tavLst>
                                        <p:tav tm="0">
                                          <p:val>
                                            <p:strVal val="ppt_y"/>
                                          </p:val>
                                        </p:tav>
                                        <p:tav tm="100000">
                                          <p:val>
                                            <p:strVal val="ppt_y+.1"/>
                                          </p:val>
                                        </p:tav>
                                      </p:tavLst>
                                    </p:anim>
                                    <p:set>
                                      <p:cBhvr>
                                        <p:cTn id="22" dur="1" fill="hold">
                                          <p:stCondLst>
                                            <p:cond delay="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9DB3524E-2CD5-4429-9C11-02F2FAE07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6" y="5582748"/>
            <a:ext cx="11655302" cy="1038225"/>
          </a:xfrm>
          <a:prstGeom prst="rect">
            <a:avLst/>
          </a:prstGeom>
        </p:spPr>
      </p:pic>
      <p:sp>
        <p:nvSpPr>
          <p:cNvPr id="5" name="TextBox 4">
            <a:extLst>
              <a:ext uri="{FF2B5EF4-FFF2-40B4-BE49-F238E27FC236}">
                <a16:creationId xmlns:a16="http://schemas.microsoft.com/office/drawing/2014/main" id="{28EDB6A0-846A-4ED1-A39F-E1CDDD1C7686}"/>
              </a:ext>
            </a:extLst>
          </p:cNvPr>
          <p:cNvSpPr txBox="1"/>
          <p:nvPr/>
        </p:nvSpPr>
        <p:spPr>
          <a:xfrm>
            <a:off x="3981157" y="436098"/>
            <a:ext cx="4797083" cy="523220"/>
          </a:xfrm>
          <a:prstGeom prst="rect">
            <a:avLst/>
          </a:prstGeom>
          <a:noFill/>
        </p:spPr>
        <p:txBody>
          <a:bodyPr wrap="square" rtlCol="0">
            <a:spAutoFit/>
          </a:bodyPr>
          <a:lstStyle/>
          <a:p>
            <a:r>
              <a:rPr lang="bn-BD" sz="2800" b="1" u="sng" dirty="0">
                <a:solidFill>
                  <a:srgbClr val="7030A0"/>
                </a:solidFill>
                <a:latin typeface="NikoshBAN" panose="02000000000000000000" pitchFamily="2" charset="0"/>
                <a:cs typeface="NikoshBAN" panose="02000000000000000000" pitchFamily="2" charset="0"/>
              </a:rPr>
              <a:t>১৮৫৭ সালে স্বাধীনতা সংগ্রামের কারণ </a:t>
            </a:r>
            <a:endParaRPr lang="en-US" sz="2800" b="1" u="sng" dirty="0">
              <a:solidFill>
                <a:srgbClr val="7030A0"/>
              </a:solidFill>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52864707-9521-46C5-9A5B-93A749579A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6617" y="1158895"/>
            <a:ext cx="4070250" cy="3370902"/>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F8FDFA5D-323C-4E6B-9A6A-04D8A4CA16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69477" y="1158895"/>
            <a:ext cx="4342465" cy="3370902"/>
          </a:xfrm>
          <a:prstGeom prst="rect">
            <a:avLst/>
          </a:prstGeom>
          <a:ln w="88900" cap="sq" cmpd="thickThin">
            <a:solidFill>
              <a:srgbClr val="000000"/>
            </a:solidFill>
            <a:prstDash val="solid"/>
            <a:miter lim="800000"/>
          </a:ln>
          <a:effectLst>
            <a:innerShdw blurRad="76200">
              <a:srgbClr val="000000"/>
            </a:innerShdw>
          </a:effectLst>
        </p:spPr>
      </p:pic>
      <p:sp>
        <p:nvSpPr>
          <p:cNvPr id="9" name="TextBox 8">
            <a:extLst>
              <a:ext uri="{FF2B5EF4-FFF2-40B4-BE49-F238E27FC236}">
                <a16:creationId xmlns:a16="http://schemas.microsoft.com/office/drawing/2014/main" id="{3192B00A-77F1-4359-A2C9-264F4235C0FB}"/>
              </a:ext>
            </a:extLst>
          </p:cNvPr>
          <p:cNvSpPr txBox="1"/>
          <p:nvPr/>
        </p:nvSpPr>
        <p:spPr>
          <a:xfrm>
            <a:off x="731520" y="4726745"/>
            <a:ext cx="10916529" cy="1569660"/>
          </a:xfrm>
          <a:prstGeom prst="rect">
            <a:avLst/>
          </a:prstGeom>
          <a:noFill/>
        </p:spPr>
        <p:txBody>
          <a:bodyPr wrap="square" rtlCol="0">
            <a:spAutoFit/>
          </a:bodyPr>
          <a:lstStyle/>
          <a:p>
            <a:pPr lvl="1" algn="ctr"/>
            <a:r>
              <a:rPr lang="bn-BD" sz="2400" b="1" dirty="0">
                <a:latin typeface="NikoshBAN" panose="02000000000000000000" pitchFamily="2" charset="0"/>
                <a:cs typeface="NikoshBAN" panose="02000000000000000000" pitchFamily="2" charset="0"/>
              </a:rPr>
              <a:t>স্বাধীনতা সংগ্রামঃ বিদ্রোহের আগুন প্রথমে জ্বলে ওঠে পশ্চিমবঙ্গের ব্যারাকপুরে । ১৮৫৭সালের  ২৯শে মার্চ বন্ধুকের গুলি ছুড়ে বিদ্রোহের সূচনা করেন মঙ্গল পান্ডে নামে এক সিপাহি। দ্রুত এই বিদ্রোহের মিরাট, কানপুর, পাঞ্জাব,উত্তর প্রদেশ , বিহার,বাংলাসহ ,ভারতের প্রায় সর্বত্র ছড়িয়ে পড়ে। বাংলাদেশে ঢাআ,যশোর,সিলেট,কুমিল্লা,পাবনা,রাজশাহী,দিনাজপুর, এই বিদ্রোহের শামিল। </a:t>
            </a:r>
            <a:endParaRPr lang="en-US"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0428837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2C9878F1-5BB9-444A-84AB-590CC5BFC8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5" y="5790761"/>
            <a:ext cx="11725641" cy="819150"/>
          </a:xfrm>
          <a:prstGeom prst="rect">
            <a:avLst/>
          </a:prstGeom>
        </p:spPr>
      </p:pic>
      <p:pic>
        <p:nvPicPr>
          <p:cNvPr id="5" name="Picture 4">
            <a:extLst>
              <a:ext uri="{FF2B5EF4-FFF2-40B4-BE49-F238E27FC236}">
                <a16:creationId xmlns:a16="http://schemas.microsoft.com/office/drawing/2014/main" id="{0CAA8B87-EAF4-4982-9340-3D06297CF0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7129" y="418898"/>
            <a:ext cx="2717739" cy="8191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a:extLst>
              <a:ext uri="{FF2B5EF4-FFF2-40B4-BE49-F238E27FC236}">
                <a16:creationId xmlns:a16="http://schemas.microsoft.com/office/drawing/2014/main" id="{EAEF2070-E449-4DC5-B9A0-86CC02A3DC66}"/>
              </a:ext>
            </a:extLst>
          </p:cNvPr>
          <p:cNvSpPr txBox="1"/>
          <p:nvPr/>
        </p:nvSpPr>
        <p:spPr>
          <a:xfrm>
            <a:off x="5033888" y="474530"/>
            <a:ext cx="2124222" cy="707886"/>
          </a:xfrm>
          <a:prstGeom prst="rect">
            <a:avLst/>
          </a:prstGeom>
          <a:blipFill>
            <a:blip r:embed="rId5"/>
            <a:tile tx="0" ty="0" sx="100000" sy="100000" flip="none" algn="tl"/>
          </a:blipFill>
        </p:spPr>
        <p:txBody>
          <a:bodyPr wrap="square" rtlCol="0">
            <a:spAutoFit/>
          </a:bodyPr>
          <a:lstStyle/>
          <a:p>
            <a:r>
              <a:rPr lang="bn-BD" sz="4000" dirty="0">
                <a:solidFill>
                  <a:srgbClr val="002060"/>
                </a:solidFill>
                <a:latin typeface="NikoshBAN" panose="02000000000000000000" pitchFamily="2" charset="0"/>
                <a:cs typeface="NikoshBAN" panose="02000000000000000000" pitchFamily="2" charset="0"/>
              </a:rPr>
              <a:t>দলীয় কাজ </a:t>
            </a:r>
            <a:endParaRPr lang="en-US" sz="4000" dirty="0">
              <a:solidFill>
                <a:srgbClr val="002060"/>
              </a:solidFill>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5C4438CA-3819-40E3-8DA6-4BC70773AB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10722840" y="305090"/>
            <a:ext cx="1223195" cy="1273235"/>
          </a:xfrm>
          <a:prstGeom prst="rect">
            <a:avLst/>
          </a:prstGeom>
        </p:spPr>
      </p:pic>
      <p:pic>
        <p:nvPicPr>
          <p:cNvPr id="11" name="Picture 10">
            <a:extLst>
              <a:ext uri="{FF2B5EF4-FFF2-40B4-BE49-F238E27FC236}">
                <a16:creationId xmlns:a16="http://schemas.microsoft.com/office/drawing/2014/main" id="{648E4D2C-ECA8-4648-BC6F-BB3646DF5A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0166" y="1856934"/>
            <a:ext cx="4712677" cy="3545059"/>
          </a:xfrm>
          <a:prstGeom prst="rect">
            <a:avLst/>
          </a:prstGeom>
          <a:ln w="228600" cap="sq" cmpd="thickThin">
            <a:solidFill>
              <a:srgbClr val="000000"/>
            </a:solidFill>
            <a:prstDash val="solid"/>
            <a:miter lim="800000"/>
          </a:ln>
          <a:effectLst>
            <a:innerShdw blurRad="76200">
              <a:srgbClr val="000000"/>
            </a:innerShdw>
          </a:effectLst>
        </p:spPr>
      </p:pic>
      <p:sp>
        <p:nvSpPr>
          <p:cNvPr id="12" name="TextBox 11">
            <a:extLst>
              <a:ext uri="{FF2B5EF4-FFF2-40B4-BE49-F238E27FC236}">
                <a16:creationId xmlns:a16="http://schemas.microsoft.com/office/drawing/2014/main" id="{9EDD5F0A-0CB3-475F-A5EF-9E81990C1228}"/>
              </a:ext>
            </a:extLst>
          </p:cNvPr>
          <p:cNvSpPr txBox="1"/>
          <p:nvPr/>
        </p:nvSpPr>
        <p:spPr>
          <a:xfrm>
            <a:off x="5781822" y="2785309"/>
            <a:ext cx="5683347" cy="1384995"/>
          </a:xfrm>
          <a:prstGeom prst="rect">
            <a:avLst/>
          </a:prstGeom>
          <a:noFill/>
        </p:spPr>
        <p:txBody>
          <a:bodyPr wrap="square" rtlCol="0">
            <a:spAutoFit/>
          </a:bodyPr>
          <a:lstStyle/>
          <a:p>
            <a:pPr algn="just"/>
            <a:r>
              <a:rPr lang="bn-BD" sz="2800" b="1" dirty="0">
                <a:latin typeface="NikoshBAN" panose="02000000000000000000" pitchFamily="2" charset="0"/>
                <a:cs typeface="NikoshBAN" panose="02000000000000000000" pitchFamily="2" charset="0"/>
              </a:rPr>
              <a:t>১৮৫৭ সালের স্বাধীনতার কারণ ও স্বাধীনতার সংগ্রাম সম্পর্কে তোমরা সবাই মিলে তৈরি করে খাতায় লিখ? </a:t>
            </a:r>
            <a:endParaRPr lang="en-US" sz="2800" b="1"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CAF9421A-B253-49AE-8579-F58E828BC051}"/>
              </a:ext>
            </a:extLst>
          </p:cNvPr>
          <p:cNvSpPr txBox="1"/>
          <p:nvPr/>
        </p:nvSpPr>
        <p:spPr>
          <a:xfrm>
            <a:off x="8225974" y="1155931"/>
            <a:ext cx="2373884" cy="523220"/>
          </a:xfrm>
          <a:prstGeom prst="rect">
            <a:avLst/>
          </a:prstGeom>
          <a:solidFill>
            <a:schemeClr val="accent2">
              <a:lumMod val="60000"/>
              <a:lumOff val="40000"/>
            </a:schemeClr>
          </a:solidFill>
        </p:spPr>
        <p:txBody>
          <a:bodyPr wrap="square" rtlCol="0">
            <a:spAutoFit/>
          </a:bodyPr>
          <a:lstStyle/>
          <a:p>
            <a:r>
              <a:rPr lang="bn-BD" sz="2800" b="1" dirty="0">
                <a:latin typeface="NikoshBAN" panose="02000000000000000000" pitchFamily="2" charset="0"/>
                <a:cs typeface="NikoshBAN" panose="02000000000000000000" pitchFamily="2" charset="0"/>
              </a:rPr>
              <a:t>সময়ঃ১০মিনিট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9782800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35F1075F-5EC4-4124-9D6F-94E0991080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7595" y="257176"/>
            <a:ext cx="3826412" cy="1080204"/>
          </a:xfrm>
          <a:prstGeom prst="rect">
            <a:avLst/>
          </a:prstGeom>
        </p:spPr>
      </p:pic>
      <p:sp>
        <p:nvSpPr>
          <p:cNvPr id="5" name="TextBox 4">
            <a:extLst>
              <a:ext uri="{FF2B5EF4-FFF2-40B4-BE49-F238E27FC236}">
                <a16:creationId xmlns:a16="http://schemas.microsoft.com/office/drawing/2014/main" id="{0BCD2E78-E761-4084-B813-A6D5930DB097}"/>
              </a:ext>
            </a:extLst>
          </p:cNvPr>
          <p:cNvSpPr txBox="1"/>
          <p:nvPr/>
        </p:nvSpPr>
        <p:spPr>
          <a:xfrm>
            <a:off x="5542671" y="412556"/>
            <a:ext cx="1716259" cy="769441"/>
          </a:xfrm>
          <a:prstGeom prst="rect">
            <a:avLst/>
          </a:prstGeom>
          <a:solidFill>
            <a:srgbClr val="00B050"/>
          </a:solidFill>
        </p:spPr>
        <p:txBody>
          <a:bodyPr wrap="square" rtlCol="0">
            <a:spAutoFit/>
          </a:bodyPr>
          <a:lstStyle/>
          <a:p>
            <a:r>
              <a:rPr lang="bn-BD" sz="4400" b="1" dirty="0">
                <a:ln>
                  <a:solidFill>
                    <a:srgbClr val="FFFF00"/>
                  </a:solidFill>
                </a:ln>
                <a:solidFill>
                  <a:srgbClr val="FFFF00"/>
                </a:solidFill>
                <a:latin typeface="NikoshBAN" panose="02000000000000000000" pitchFamily="2" charset="0"/>
                <a:cs typeface="NikoshBAN" panose="02000000000000000000" pitchFamily="2" charset="0"/>
              </a:rPr>
              <a:t>মূল্যায়ণ</a:t>
            </a:r>
            <a:r>
              <a:rPr lang="bn-BD" sz="4400" b="1" dirty="0">
                <a:solidFill>
                  <a:srgbClr val="FFFF00"/>
                </a:solidFill>
                <a:latin typeface="NikoshBAN" panose="02000000000000000000" pitchFamily="2" charset="0"/>
                <a:cs typeface="NikoshBAN" panose="02000000000000000000" pitchFamily="2" charset="0"/>
              </a:rPr>
              <a:t> </a:t>
            </a:r>
            <a:endParaRPr lang="en-US" sz="4400" b="1" dirty="0">
              <a:solidFill>
                <a:srgbClr val="FFFF00"/>
              </a:solidFill>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80B0A321-46E0-415F-9EAD-1A7A173B3BD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45965" y="257176"/>
            <a:ext cx="2794804" cy="6368708"/>
          </a:xfrm>
          <a:prstGeom prst="rect">
            <a:avLst/>
          </a:prstGeom>
          <a:noFill/>
        </p:spPr>
      </p:pic>
      <p:pic>
        <p:nvPicPr>
          <p:cNvPr id="8" name="Picture 7">
            <a:extLst>
              <a:ext uri="{FF2B5EF4-FFF2-40B4-BE49-F238E27FC236}">
                <a16:creationId xmlns:a16="http://schemas.microsoft.com/office/drawing/2014/main" id="{28B736DB-2CEF-44FB-A781-CAFAB853805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flipH="1">
            <a:off x="9255846" y="257175"/>
            <a:ext cx="2702854" cy="6368708"/>
          </a:xfrm>
          <a:prstGeom prst="rect">
            <a:avLst/>
          </a:prstGeom>
          <a:noFill/>
        </p:spPr>
      </p:pic>
      <p:sp>
        <p:nvSpPr>
          <p:cNvPr id="29" name="TextBox 28">
            <a:extLst>
              <a:ext uri="{FF2B5EF4-FFF2-40B4-BE49-F238E27FC236}">
                <a16:creationId xmlns:a16="http://schemas.microsoft.com/office/drawing/2014/main" id="{99B2B3A5-4C84-475D-9A35-C85037BA6AD8}"/>
              </a:ext>
            </a:extLst>
          </p:cNvPr>
          <p:cNvSpPr txBox="1"/>
          <p:nvPr/>
        </p:nvSpPr>
        <p:spPr>
          <a:xfrm>
            <a:off x="1983545" y="1856935"/>
            <a:ext cx="8426547" cy="4401205"/>
          </a:xfrm>
          <a:prstGeom prst="rect">
            <a:avLst/>
          </a:prstGeom>
          <a:noFill/>
        </p:spPr>
        <p:txBody>
          <a:bodyPr wrap="square" rtlCol="0">
            <a:spAutoFit/>
          </a:bodyPr>
          <a:lstStyle/>
          <a:p>
            <a:pPr marL="342900" indent="-342900">
              <a:buAutoNum type="arabicParenR"/>
            </a:pPr>
            <a:r>
              <a:rPr lang="bn-BD" sz="2800" b="1" dirty="0">
                <a:latin typeface="NikoshBAN" panose="02000000000000000000" pitchFamily="2" charset="0"/>
                <a:cs typeface="NikoshBAN" panose="02000000000000000000" pitchFamily="2" charset="0"/>
              </a:rPr>
              <a:t>পাকিস্থানের রাষ্টের জন্ম হয় কখন</a:t>
            </a:r>
            <a:r>
              <a:rPr lang="bn-BD" sz="2800" dirty="0">
                <a:solidFill>
                  <a:schemeClr val="accent2">
                    <a:lumMod val="75000"/>
                  </a:schemeClr>
                </a:solidFill>
                <a:latin typeface="NikoshBAN" panose="02000000000000000000" pitchFamily="2" charset="0"/>
                <a:cs typeface="NikoshBAN" panose="02000000000000000000" pitchFamily="2" charset="0"/>
              </a:rPr>
              <a:t>?</a:t>
            </a:r>
          </a:p>
          <a:p>
            <a:r>
              <a:rPr lang="bn-BD" sz="2800" b="1" dirty="0">
                <a:latin typeface="NikoshBAN" panose="02000000000000000000" pitchFamily="2" charset="0"/>
                <a:cs typeface="NikoshBAN" panose="02000000000000000000" pitchFamily="2" charset="0"/>
              </a:rPr>
              <a:t>২) বাংলা চুক্তি কি নামে খ্যাত?</a:t>
            </a:r>
          </a:p>
          <a:p>
            <a:r>
              <a:rPr lang="bn-BD" sz="2800" dirty="0">
                <a:latin typeface="NikoshBAN" panose="02000000000000000000" pitchFamily="2" charset="0"/>
                <a:cs typeface="NikoshBAN" panose="02000000000000000000" pitchFamily="2" charset="0"/>
              </a:rPr>
              <a:t>৩</a:t>
            </a:r>
            <a:r>
              <a:rPr lang="bn-BD" sz="2800" b="1" dirty="0">
                <a:latin typeface="NikoshBAN" panose="02000000000000000000" pitchFamily="2" charset="0"/>
                <a:cs typeface="NikoshBAN" panose="02000000000000000000" pitchFamily="2" charset="0"/>
              </a:rPr>
              <a:t>)লাহোর প্রস্তাবের মূল বিষয় কি ছিল?</a:t>
            </a:r>
          </a:p>
          <a:p>
            <a:r>
              <a:rPr lang="bn-BD" sz="2800" b="1" dirty="0">
                <a:latin typeface="NikoshBAN" panose="02000000000000000000" pitchFamily="2" charset="0"/>
                <a:cs typeface="NikoshBAN" panose="02000000000000000000" pitchFamily="2" charset="0"/>
              </a:rPr>
              <a:t>৪) মুসলিম লীগের ঙ্খিল ভারতের নতুন নামকরন করা হয় কেন?</a:t>
            </a:r>
          </a:p>
          <a:p>
            <a:r>
              <a:rPr lang="bn-BD" sz="2800" b="1" dirty="0">
                <a:latin typeface="NikoshBAN" panose="02000000000000000000" pitchFamily="2" charset="0"/>
                <a:cs typeface="NikoshBAN" panose="02000000000000000000" pitchFamily="2" charset="0"/>
              </a:rPr>
              <a:t>৫) বংগ-ভঙ্গের কারন কি-কি ?</a:t>
            </a:r>
          </a:p>
          <a:p>
            <a:r>
              <a:rPr lang="bn-BD" sz="2800" b="1" dirty="0">
                <a:latin typeface="NikoshBAN" panose="02000000000000000000" pitchFamily="2" charset="0"/>
                <a:cs typeface="NikoshBAN" panose="02000000000000000000" pitchFamily="2" charset="0"/>
              </a:rPr>
              <a:t>৬)কত সালে বঙ্গভঙ্গ পরিকল্পনা গৃহিত হয় ?</a:t>
            </a:r>
          </a:p>
          <a:p>
            <a:r>
              <a:rPr lang="bn-BD" sz="2800" b="1" dirty="0">
                <a:latin typeface="NikoshBAN" panose="02000000000000000000" pitchFamily="2" charset="0"/>
                <a:cs typeface="NikoshBAN" panose="02000000000000000000" pitchFamily="2" charset="0"/>
              </a:rPr>
              <a:t>৭) ১৯২৬ সালে কোথায় দাঙ্গা হয় ?</a:t>
            </a:r>
          </a:p>
          <a:p>
            <a:r>
              <a:rPr lang="bn-BD" sz="2800" b="1" dirty="0">
                <a:latin typeface="NikoshBAN" panose="02000000000000000000" pitchFamily="2" charset="0"/>
                <a:cs typeface="NikoshBAN" panose="02000000000000000000" pitchFamily="2" charset="0"/>
              </a:rPr>
              <a:t>8) বাহাদুর শাহ কে ছিলেন ?</a:t>
            </a:r>
          </a:p>
          <a:p>
            <a:r>
              <a:rPr lang="bn-BD" sz="2800" b="1" dirty="0">
                <a:latin typeface="NikoshBAN" panose="02000000000000000000" pitchFamily="2" charset="0"/>
                <a:cs typeface="NikoshBAN" panose="02000000000000000000" pitchFamily="2" charset="0"/>
              </a:rPr>
              <a:t>৯) কিভাবে স্বদেশি আন্দোলন গড়ে ওঠে?</a:t>
            </a:r>
          </a:p>
          <a:p>
            <a:r>
              <a:rPr lang="bn-BD" sz="2800" b="1" dirty="0">
                <a:latin typeface="NikoshBAN" panose="02000000000000000000" pitchFamily="2" charset="0"/>
                <a:cs typeface="NikoshBAN" panose="02000000000000000000" pitchFamily="2" charset="0"/>
              </a:rPr>
              <a:t>১০) বাংলা চুক্তি কত সালে হয়?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602737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grpId="1"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2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3" presetClass="exit" presetSubtype="32" fill="hold" grpId="2" nodeType="clickEffect">
                                  <p:stCondLst>
                                    <p:cond delay="0"/>
                                  </p:stCondLst>
                                  <p:childTnLst>
                                    <p:anim calcmode="lin" valueType="num">
                                      <p:cBhvr>
                                        <p:cTn id="14" dur="500"/>
                                        <p:tgtEl>
                                          <p:spTgt spid="29"/>
                                        </p:tgtEl>
                                        <p:attrNameLst>
                                          <p:attrName>ppt_w</p:attrName>
                                        </p:attrNameLst>
                                      </p:cBhvr>
                                      <p:tavLst>
                                        <p:tav tm="0">
                                          <p:val>
                                            <p:strVal val="ppt_w"/>
                                          </p:val>
                                        </p:tav>
                                        <p:tav tm="100000">
                                          <p:val>
                                            <p:fltVal val="0"/>
                                          </p:val>
                                        </p:tav>
                                      </p:tavLst>
                                    </p:anim>
                                    <p:anim calcmode="lin" valueType="num">
                                      <p:cBhvr>
                                        <p:cTn id="15" dur="500"/>
                                        <p:tgtEl>
                                          <p:spTgt spid="29"/>
                                        </p:tgtEl>
                                        <p:attrNameLst>
                                          <p:attrName>ppt_h</p:attrName>
                                        </p:attrNameLst>
                                      </p:cBhvr>
                                      <p:tavLst>
                                        <p:tav tm="0">
                                          <p:val>
                                            <p:strVal val="ppt_h"/>
                                          </p:val>
                                        </p:tav>
                                        <p:tav tm="100000">
                                          <p:val>
                                            <p:fltVal val="0"/>
                                          </p:val>
                                        </p:tav>
                                      </p:tavLst>
                                    </p:anim>
                                    <p:animEffect transition="out" filter="fade">
                                      <p:cBhvr>
                                        <p:cTn id="16" dur="500"/>
                                        <p:tgtEl>
                                          <p:spTgt spid="29"/>
                                        </p:tgtEl>
                                      </p:cBhvr>
                                    </p:animEffect>
                                    <p:set>
                                      <p:cBhvr>
                                        <p:cTn id="17"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29" grpId="2"/>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0D897FEF-B952-4894-9CC9-162ECFC81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6121423" y="-1010896"/>
            <a:ext cx="826037" cy="3362179"/>
          </a:xfrm>
          <a:prstGeom prst="rect">
            <a:avLst/>
          </a:prstGeom>
        </p:spPr>
      </p:pic>
      <p:sp>
        <p:nvSpPr>
          <p:cNvPr id="5" name="TextBox 4">
            <a:extLst>
              <a:ext uri="{FF2B5EF4-FFF2-40B4-BE49-F238E27FC236}">
                <a16:creationId xmlns:a16="http://schemas.microsoft.com/office/drawing/2014/main" id="{A4983676-51BB-4119-8E43-8B12A54289C4}"/>
              </a:ext>
            </a:extLst>
          </p:cNvPr>
          <p:cNvSpPr txBox="1"/>
          <p:nvPr/>
        </p:nvSpPr>
        <p:spPr>
          <a:xfrm>
            <a:off x="5373858" y="347027"/>
            <a:ext cx="2349305" cy="707886"/>
          </a:xfrm>
          <a:prstGeom prst="rect">
            <a:avLst/>
          </a:prstGeom>
          <a:noFill/>
        </p:spPr>
        <p:txBody>
          <a:bodyPr wrap="square" rtlCol="0">
            <a:spAutoFit/>
          </a:bodyPr>
          <a:lstStyle/>
          <a:p>
            <a:r>
              <a:rPr lang="bn-BD" sz="4000" b="1" dirty="0">
                <a:solidFill>
                  <a:srgbClr val="0070C0"/>
                </a:solidFill>
                <a:latin typeface="NikoshBAN" panose="02000000000000000000" pitchFamily="2" charset="0"/>
                <a:cs typeface="NikoshBAN" panose="02000000000000000000" pitchFamily="2" charset="0"/>
              </a:rPr>
              <a:t>বাড়ির কাজ </a:t>
            </a:r>
            <a:endParaRPr lang="en-US" sz="4000" b="1" dirty="0">
              <a:solidFill>
                <a:srgbClr val="0070C0"/>
              </a:solidFill>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31FB4AF2-6F9B-477A-8CC9-C1E26E31B1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2351" y="1337379"/>
            <a:ext cx="6597747" cy="3559127"/>
          </a:xfrm>
          <a:prstGeom prst="rect">
            <a:avLst/>
          </a:prstGeom>
          <a:ln w="228600" cap="sq" cmpd="thickThin">
            <a:solidFill>
              <a:srgbClr val="000000"/>
            </a:solidFill>
            <a:prstDash val="solid"/>
            <a:miter lim="800000"/>
          </a:ln>
          <a:effectLst>
            <a:innerShdw blurRad="76200">
              <a:srgbClr val="000000"/>
            </a:innerShdw>
          </a:effectLst>
        </p:spPr>
      </p:pic>
      <p:sp>
        <p:nvSpPr>
          <p:cNvPr id="9" name="TextBox 8">
            <a:extLst>
              <a:ext uri="{FF2B5EF4-FFF2-40B4-BE49-F238E27FC236}">
                <a16:creationId xmlns:a16="http://schemas.microsoft.com/office/drawing/2014/main" id="{24568DB0-6BEC-49EE-9E42-DF9E75A6CAD8}"/>
              </a:ext>
            </a:extLst>
          </p:cNvPr>
          <p:cNvSpPr txBox="1"/>
          <p:nvPr/>
        </p:nvSpPr>
        <p:spPr>
          <a:xfrm>
            <a:off x="689317" y="5520621"/>
            <a:ext cx="10916529" cy="523220"/>
          </a:xfrm>
          <a:prstGeom prst="rect">
            <a:avLst/>
          </a:prstGeom>
          <a:solidFill>
            <a:schemeClr val="accent4">
              <a:lumMod val="40000"/>
              <a:lumOff val="60000"/>
            </a:schemeClr>
          </a:solidFill>
        </p:spPr>
        <p:txBody>
          <a:bodyPr wrap="square" rtlCol="0">
            <a:spAutoFit/>
          </a:bodyPr>
          <a:lstStyle/>
          <a:p>
            <a:r>
              <a:rPr lang="bn-BD" sz="2800" b="1" dirty="0">
                <a:latin typeface="NikoshBAN" panose="02000000000000000000" pitchFamily="2" charset="0"/>
                <a:cs typeface="NikoshBAN" panose="02000000000000000000" pitchFamily="2" charset="0"/>
              </a:rPr>
              <a:t>১৮৫৭ সালে ভারতের  প্রথম স্বাধীনতার সংগ্রাম বলা হয় কেন ? </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3223592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5" name="TextBox 4">
            <a:extLst>
              <a:ext uri="{FF2B5EF4-FFF2-40B4-BE49-F238E27FC236}">
                <a16:creationId xmlns:a16="http://schemas.microsoft.com/office/drawing/2014/main" id="{EBF8EFB5-559A-41F2-B272-3972E385555B}"/>
              </a:ext>
            </a:extLst>
          </p:cNvPr>
          <p:cNvSpPr txBox="1"/>
          <p:nvPr/>
        </p:nvSpPr>
        <p:spPr>
          <a:xfrm>
            <a:off x="2883877" y="562708"/>
            <a:ext cx="7526215" cy="707886"/>
          </a:xfrm>
          <a:prstGeom prst="rect">
            <a:avLst/>
          </a:prstGeom>
          <a:noFill/>
        </p:spPr>
        <p:txBody>
          <a:bodyPr wrap="square" rtlCol="0">
            <a:spAutoFit/>
          </a:bodyPr>
          <a:lstStyle/>
          <a:p>
            <a:r>
              <a:rPr lang="bn-BD" sz="4000" dirty="0">
                <a:ln>
                  <a:solidFill>
                    <a:srgbClr val="00B050"/>
                  </a:solidFill>
                </a:ln>
                <a:latin typeface="NikoshBAN" panose="02000000000000000000" pitchFamily="2" charset="0"/>
                <a:cs typeface="NikoshBAN" panose="02000000000000000000" pitchFamily="2" charset="0"/>
              </a:rPr>
              <a:t>মাল্টিমিডিয়া ক্লাস শেষে সবাইকে ধন্যবাদ </a:t>
            </a:r>
            <a:endParaRPr lang="en-US" sz="4000" dirty="0">
              <a:ln>
                <a:solidFill>
                  <a:srgbClr val="00B050"/>
                </a:solidFill>
              </a:ln>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DB24141D-8DC1-49BF-AD62-24F876BF33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pic>
        <p:nvPicPr>
          <p:cNvPr id="10" name="Picture 9">
            <a:extLst>
              <a:ext uri="{FF2B5EF4-FFF2-40B4-BE49-F238E27FC236}">
                <a16:creationId xmlns:a16="http://schemas.microsoft.com/office/drawing/2014/main" id="{DD423199-2655-41E6-BF26-A09E0F47DA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6757" y="1270593"/>
            <a:ext cx="6865033" cy="42439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a:extLst>
              <a:ext uri="{FF2B5EF4-FFF2-40B4-BE49-F238E27FC236}">
                <a16:creationId xmlns:a16="http://schemas.microsoft.com/office/drawing/2014/main" id="{125297DA-3B8C-4F71-BB2D-275EB10056EB}"/>
              </a:ext>
            </a:extLst>
          </p:cNvPr>
          <p:cNvPicPr>
            <a:picLocks noChangeAspect="1"/>
          </p:cNvPicPr>
          <p:nvPr/>
        </p:nvPicPr>
        <p:blipFill>
          <a:blip r:embed="rId5" cstate="email">
            <a:extLst>
              <a:ext uri="{BEBA8EAE-BF5A-486C-A8C5-ECC9F3942E4B}">
                <a14:imgProps xmlns:a14="http://schemas.microsoft.com/office/drawing/2010/main">
                  <a14:imgLayer r:embed="rId6">
                    <a14:imgEffect>
                      <a14:backgroundRemoval t="1688" b="100000" l="7744" r="99065"/>
                    </a14:imgEffect>
                  </a14:imgLayer>
                </a14:imgProps>
              </a:ext>
              <a:ext uri="{28A0092B-C50C-407E-A947-70E740481C1C}">
                <a14:useLocalDpi xmlns:a14="http://schemas.microsoft.com/office/drawing/2010/main"/>
              </a:ext>
            </a:extLst>
          </a:blip>
          <a:stretch>
            <a:fillRect/>
          </a:stretch>
        </p:blipFill>
        <p:spPr>
          <a:xfrm flipH="1">
            <a:off x="10649390" y="281160"/>
            <a:ext cx="1187841" cy="1270982"/>
          </a:xfrm>
          <a:prstGeom prst="rect">
            <a:avLst/>
          </a:prstGeom>
        </p:spPr>
      </p:pic>
      <p:pic>
        <p:nvPicPr>
          <p:cNvPr id="12" name="Picture 11">
            <a:extLst>
              <a:ext uri="{FF2B5EF4-FFF2-40B4-BE49-F238E27FC236}">
                <a16:creationId xmlns:a16="http://schemas.microsoft.com/office/drawing/2014/main" id="{F9E58E8F-3EAE-46D7-8254-BB6FA74BD915}"/>
              </a:ext>
            </a:extLst>
          </p:cNvPr>
          <p:cNvPicPr>
            <a:picLocks noChangeAspect="1"/>
          </p:cNvPicPr>
          <p:nvPr/>
        </p:nvPicPr>
        <p:blipFill>
          <a:blip r:embed="rId5" cstate="email">
            <a:extLst>
              <a:ext uri="{BEBA8EAE-BF5A-486C-A8C5-ECC9F3942E4B}">
                <a14:imgProps xmlns:a14="http://schemas.microsoft.com/office/drawing/2010/main">
                  <a14:imgLayer r:embed="rId6">
                    <a14:imgEffect>
                      <a14:backgroundRemoval t="1688" b="100000" l="7744" r="99065"/>
                    </a14:imgEffect>
                  </a14:imgLayer>
                </a14:imgProps>
              </a:ext>
              <a:ext uri="{28A0092B-C50C-407E-A947-70E740481C1C}">
                <a14:useLocalDpi xmlns:a14="http://schemas.microsoft.com/office/drawing/2010/main"/>
              </a:ext>
            </a:extLst>
          </a:blip>
          <a:stretch>
            <a:fillRect/>
          </a:stretch>
        </p:blipFill>
        <p:spPr>
          <a:xfrm flipH="1">
            <a:off x="245964" y="1449921"/>
            <a:ext cx="774821" cy="5150904"/>
          </a:xfrm>
          <a:prstGeom prst="rect">
            <a:avLst/>
          </a:prstGeom>
        </p:spPr>
      </p:pic>
    </p:spTree>
    <p:extLst>
      <p:ext uri="{BB962C8B-B14F-4D97-AF65-F5344CB8AC3E}">
        <p14:creationId xmlns:p14="http://schemas.microsoft.com/office/powerpoint/2010/main" val="28290201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10" name="Picture 9">
            <a:extLst>
              <a:ext uri="{FF2B5EF4-FFF2-40B4-BE49-F238E27FC236}">
                <a16:creationId xmlns:a16="http://schemas.microsoft.com/office/drawing/2014/main" id="{51B8CA64-AB69-4802-99C9-8849035806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834" y="627111"/>
            <a:ext cx="2133600" cy="2143125"/>
          </a:xfrm>
          <a:prstGeom prst="rect">
            <a:avLst/>
          </a:prstGeom>
        </p:spPr>
      </p:pic>
      <p:pic>
        <p:nvPicPr>
          <p:cNvPr id="12" name="Picture 11">
            <a:extLst>
              <a:ext uri="{FF2B5EF4-FFF2-40B4-BE49-F238E27FC236}">
                <a16:creationId xmlns:a16="http://schemas.microsoft.com/office/drawing/2014/main" id="{CF45F116-C5F1-4E50-8AF4-FCE03D7ADE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9613" y="1036828"/>
            <a:ext cx="1365445" cy="13469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13">
            <a:extLst>
              <a:ext uri="{FF2B5EF4-FFF2-40B4-BE49-F238E27FC236}">
                <a16:creationId xmlns:a16="http://schemas.microsoft.com/office/drawing/2014/main" id="{BBF2F0AA-84D7-4513-8170-DEB8B0661B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2097" y="451114"/>
            <a:ext cx="2458864" cy="13915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5" name="TextBox 14">
            <a:extLst>
              <a:ext uri="{FF2B5EF4-FFF2-40B4-BE49-F238E27FC236}">
                <a16:creationId xmlns:a16="http://schemas.microsoft.com/office/drawing/2014/main" id="{78657947-3C84-4A7B-8531-C823914171DE}"/>
              </a:ext>
            </a:extLst>
          </p:cNvPr>
          <p:cNvSpPr txBox="1"/>
          <p:nvPr/>
        </p:nvSpPr>
        <p:spPr>
          <a:xfrm>
            <a:off x="5795889" y="815926"/>
            <a:ext cx="1322363"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dirty="0">
                <a:latin typeface="NikoshBAN" panose="02000000000000000000" pitchFamily="2" charset="0"/>
                <a:cs typeface="NikoshBAN" panose="02000000000000000000" pitchFamily="2" charset="0"/>
              </a:rPr>
              <a:t>পরিচিতি </a:t>
            </a:r>
            <a:endParaRPr lang="en-US" sz="2800" dirty="0">
              <a:latin typeface="NikoshBAN" panose="02000000000000000000" pitchFamily="2" charset="0"/>
              <a:cs typeface="NikoshBAN" panose="02000000000000000000" pitchFamily="2" charset="0"/>
            </a:endParaRPr>
          </a:p>
        </p:txBody>
      </p:sp>
      <p:pic>
        <p:nvPicPr>
          <p:cNvPr id="17" name="Picture 16">
            <a:extLst>
              <a:ext uri="{FF2B5EF4-FFF2-40B4-BE49-F238E27FC236}">
                <a16:creationId xmlns:a16="http://schemas.microsoft.com/office/drawing/2014/main" id="{D45671C8-DD73-4B3E-A84F-C0576D694B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56355" y="627111"/>
            <a:ext cx="2760251" cy="30304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8" name="Flowchart: Decision 17">
            <a:extLst>
              <a:ext uri="{FF2B5EF4-FFF2-40B4-BE49-F238E27FC236}">
                <a16:creationId xmlns:a16="http://schemas.microsoft.com/office/drawing/2014/main" id="{1EBD1F58-3425-480A-A88F-98C511E76A2D}"/>
              </a:ext>
            </a:extLst>
          </p:cNvPr>
          <p:cNvSpPr/>
          <p:nvPr/>
        </p:nvSpPr>
        <p:spPr>
          <a:xfrm>
            <a:off x="6299129" y="1842669"/>
            <a:ext cx="304800" cy="4741011"/>
          </a:xfrm>
          <a:prstGeom prst="flowChartDecisi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AB01135E-6671-468E-8523-ADBA93B92C43}"/>
              </a:ext>
            </a:extLst>
          </p:cNvPr>
          <p:cNvSpPr txBox="1"/>
          <p:nvPr/>
        </p:nvSpPr>
        <p:spPr>
          <a:xfrm>
            <a:off x="6915016" y="3812221"/>
            <a:ext cx="4965896" cy="2308324"/>
          </a:xfrm>
          <a:prstGeom prst="rect">
            <a:avLst/>
          </a:prstGeom>
          <a:noFill/>
        </p:spPr>
        <p:txBody>
          <a:bodyPr wrap="square" rtlCol="0">
            <a:spAutoFit/>
          </a:bodyPr>
          <a:lstStyle/>
          <a:p>
            <a:pPr algn="ctr"/>
            <a:r>
              <a:rPr lang="bn-BD" sz="2400" b="1" dirty="0">
                <a:latin typeface="NikoshBAN" panose="02000000000000000000" pitchFamily="2" charset="0"/>
                <a:cs typeface="NikoshBAN" panose="02000000000000000000" pitchFamily="2" charset="0"/>
              </a:rPr>
              <a:t>শ্রেণী-নবম/দশম</a:t>
            </a:r>
          </a:p>
          <a:p>
            <a:pPr algn="ctr"/>
            <a:r>
              <a:rPr lang="bn-BD" sz="2400" b="1" dirty="0">
                <a:latin typeface="NikoshBAN" panose="02000000000000000000" pitchFamily="2" charset="0"/>
                <a:cs typeface="NikoshBAN" panose="02000000000000000000" pitchFamily="2" charset="0"/>
              </a:rPr>
              <a:t>বিষয়-বাংলাদেশের ইতিহাস ও বিশ্বসভ্যতা </a:t>
            </a:r>
          </a:p>
          <a:p>
            <a:pPr algn="ctr"/>
            <a:r>
              <a:rPr lang="bn-BD" sz="2400" b="1" dirty="0">
                <a:latin typeface="NikoshBAN" panose="02000000000000000000" pitchFamily="2" charset="0"/>
                <a:cs typeface="NikoshBAN" panose="02000000000000000000" pitchFamily="2" charset="0"/>
              </a:rPr>
              <a:t>অধ্যায়-১০ম</a:t>
            </a:r>
          </a:p>
          <a:p>
            <a:pPr algn="ctr"/>
            <a:r>
              <a:rPr lang="bn-BD" sz="2400" b="1" dirty="0">
                <a:latin typeface="NikoshBAN" panose="02000000000000000000" pitchFamily="2" charset="0"/>
                <a:cs typeface="NikoshBAN" panose="02000000000000000000" pitchFamily="2" charset="0"/>
              </a:rPr>
              <a:t>পাঠ-১</a:t>
            </a:r>
          </a:p>
          <a:p>
            <a:pPr algn="ctr"/>
            <a:r>
              <a:rPr lang="bn-BD" sz="2400" b="1" dirty="0">
                <a:latin typeface="NikoshBAN" panose="02000000000000000000" pitchFamily="2" charset="0"/>
                <a:cs typeface="NikoshBAN" panose="02000000000000000000" pitchFamily="2" charset="0"/>
              </a:rPr>
              <a:t>সময়-৫০মিনিট</a:t>
            </a:r>
          </a:p>
          <a:p>
            <a:pPr algn="ctr"/>
            <a:r>
              <a:rPr lang="bn-BD" sz="2400" b="1" dirty="0">
                <a:latin typeface="NikoshBAN" panose="02000000000000000000" pitchFamily="2" charset="0"/>
                <a:cs typeface="NikoshBAN" panose="02000000000000000000" pitchFamily="2" charset="0"/>
              </a:rPr>
              <a:t>তারিখ-১৬/০১/২০২১ </a:t>
            </a:r>
            <a:endParaRPr lang="en-US" sz="2400" b="1" dirty="0">
              <a:latin typeface="NikoshBAN" panose="02000000000000000000" pitchFamily="2" charset="0"/>
              <a:cs typeface="NikoshBAN" panose="02000000000000000000" pitchFamily="2" charset="0"/>
            </a:endParaRPr>
          </a:p>
        </p:txBody>
      </p:sp>
      <p:sp>
        <p:nvSpPr>
          <p:cNvPr id="20" name="TextBox 19">
            <a:extLst>
              <a:ext uri="{FF2B5EF4-FFF2-40B4-BE49-F238E27FC236}">
                <a16:creationId xmlns:a16="http://schemas.microsoft.com/office/drawing/2014/main" id="{7F34A088-55CB-4294-BA8D-CCEF849573D4}"/>
              </a:ext>
            </a:extLst>
          </p:cNvPr>
          <p:cNvSpPr txBox="1"/>
          <p:nvPr/>
        </p:nvSpPr>
        <p:spPr>
          <a:xfrm>
            <a:off x="311089" y="3249637"/>
            <a:ext cx="5988040" cy="2923877"/>
          </a:xfrm>
          <a:prstGeom prst="rect">
            <a:avLst/>
          </a:prstGeom>
          <a:noFill/>
        </p:spPr>
        <p:txBody>
          <a:bodyPr wrap="square" rtlCol="0">
            <a:spAutoFit/>
          </a:bodyPr>
          <a:lstStyle/>
          <a:p>
            <a:pPr algn="ctr"/>
            <a:r>
              <a:rPr lang="bn-BD" sz="3600" b="1" dirty="0">
                <a:solidFill>
                  <a:srgbClr val="002060"/>
                </a:solidFill>
                <a:latin typeface="NikoshBAN" panose="02000000000000000000" pitchFamily="2" charset="0"/>
                <a:cs typeface="NikoshBAN" panose="02000000000000000000" pitchFamily="2" charset="0"/>
              </a:rPr>
              <a:t>মোঃমেহেদুল ইসলাম</a:t>
            </a:r>
          </a:p>
          <a:p>
            <a:pPr algn="ctr"/>
            <a:r>
              <a:rPr lang="bn-BD" sz="2800" b="1" dirty="0">
                <a:latin typeface="NikoshBAN" panose="02000000000000000000" pitchFamily="2" charset="0"/>
                <a:cs typeface="NikoshBAN" panose="02000000000000000000" pitchFamily="2" charset="0"/>
              </a:rPr>
              <a:t>শারীরিক শিক্ষক</a:t>
            </a:r>
          </a:p>
          <a:p>
            <a:pPr algn="ctr"/>
            <a:r>
              <a:rPr lang="bn-BD" sz="3600" b="1" dirty="0">
                <a:solidFill>
                  <a:srgbClr val="00B0F0"/>
                </a:solidFill>
                <a:latin typeface="NikoshBAN" panose="02000000000000000000" pitchFamily="2" charset="0"/>
                <a:cs typeface="NikoshBAN" panose="02000000000000000000" pitchFamily="2" charset="0"/>
              </a:rPr>
              <a:t>মাহমুদপুর উচ্চ বিদ্যালয়</a:t>
            </a:r>
          </a:p>
          <a:p>
            <a:pPr algn="ctr"/>
            <a:r>
              <a:rPr lang="bn-BD" sz="2800" b="1" dirty="0">
                <a:latin typeface="NikoshBAN" panose="02000000000000000000" pitchFamily="2" charset="0"/>
                <a:cs typeface="NikoshBAN" panose="02000000000000000000" pitchFamily="2" charset="0"/>
              </a:rPr>
              <a:t>ক্ষেতলাল জয়পুরহাট</a:t>
            </a:r>
          </a:p>
          <a:p>
            <a:pPr algn="ctr"/>
            <a:r>
              <a:rPr lang="bn-BD" sz="2800" b="1" dirty="0">
                <a:latin typeface="NikoshBAN" panose="02000000000000000000" pitchFamily="2" charset="0"/>
                <a:cs typeface="NikoshBAN" panose="02000000000000000000" pitchFamily="2" charset="0"/>
                <a:hlinkClick r:id="rId7"/>
              </a:rPr>
              <a:t>mehedulislam190179@gmail.com</a:t>
            </a:r>
            <a:endParaRPr lang="bn-BD" sz="2800" b="1" dirty="0">
              <a:latin typeface="NikoshBAN" panose="02000000000000000000" pitchFamily="2" charset="0"/>
              <a:cs typeface="NikoshBAN" panose="02000000000000000000" pitchFamily="2" charset="0"/>
            </a:endParaRPr>
          </a:p>
          <a:p>
            <a:pPr algn="ctr"/>
            <a:r>
              <a:rPr lang="bn-BD" sz="2800" b="1" dirty="0">
                <a:latin typeface="NikoshBAN" panose="02000000000000000000" pitchFamily="2" charset="0"/>
                <a:cs typeface="NikoshBAN" panose="02000000000000000000" pitchFamily="2" charset="0"/>
              </a:rPr>
              <a:t>01855931759</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376976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1" presetClass="path" presetSubtype="0" accel="50000" decel="50000" fill="hold" grpId="0" nodeType="clickEffect">
                                  <p:stCondLst>
                                    <p:cond delay="0"/>
                                  </p:stCondLst>
                                  <p:childTnLst>
                                    <p:animMotion origin="layout" path="M 0 0 L 0.036 0.062 L 0.108 0.062 L 0.072 0.125 L 0.108 0.187 L 0.036 0.187 L 0 0.25 L -0.036 0.187 L -0.108 0.187 L -0.072 0.125 L -0.108 0.062 L -0.036 0.062 L 0 0 Z" pathEditMode="relative" ptsTypes="">
                                      <p:cBhvr>
                                        <p:cTn id="30" dur="2000" fill="hold"/>
                                        <p:tgtEl>
                                          <p:spTgt spid="1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27B34B37-C369-47C1-B2A2-BB216EE1A51A}"/>
              </a:ext>
            </a:extLst>
          </p:cNvPr>
          <p:cNvSpPr txBox="1"/>
          <p:nvPr/>
        </p:nvSpPr>
        <p:spPr>
          <a:xfrm>
            <a:off x="3629465" y="445110"/>
            <a:ext cx="5303520"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3200" u="sng" dirty="0">
                <a:solidFill>
                  <a:srgbClr val="002060"/>
                </a:solidFill>
                <a:latin typeface="NikoshBAN" panose="02000000000000000000" pitchFamily="2" charset="0"/>
                <a:cs typeface="NikoshBAN" panose="02000000000000000000" pitchFamily="2" charset="0"/>
              </a:rPr>
              <a:t>   আমরা ছবিতে কি দেখতে পাচ্ছি </a:t>
            </a:r>
            <a:endParaRPr lang="en-US" sz="3200" u="sng" dirty="0">
              <a:solidFill>
                <a:srgbClr val="002060"/>
              </a:solidFill>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204C1ADE-3A8A-45C0-9190-96454CE5A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64" y="1337379"/>
            <a:ext cx="3641481" cy="33049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866B3D1F-502A-4CCD-B319-76F084D183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3844" y="1337379"/>
            <a:ext cx="3381011" cy="33049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a:extLst>
              <a:ext uri="{FF2B5EF4-FFF2-40B4-BE49-F238E27FC236}">
                <a16:creationId xmlns:a16="http://schemas.microsoft.com/office/drawing/2014/main" id="{A2D91170-F8F4-4202-B565-9C05C1C154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42142" y="1337380"/>
            <a:ext cx="3200693" cy="3304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a:extLst>
              <a:ext uri="{FF2B5EF4-FFF2-40B4-BE49-F238E27FC236}">
                <a16:creationId xmlns:a16="http://schemas.microsoft.com/office/drawing/2014/main" id="{95CCCCCA-DDAE-4B9D-ABFA-7F07E744A2D7}"/>
              </a:ext>
            </a:extLst>
          </p:cNvPr>
          <p:cNvSpPr txBox="1"/>
          <p:nvPr/>
        </p:nvSpPr>
        <p:spPr>
          <a:xfrm>
            <a:off x="1026943" y="4867422"/>
            <a:ext cx="2447778" cy="523220"/>
          </a:xfrm>
          <a:prstGeom prst="rect">
            <a:avLst/>
          </a:prstGeom>
          <a:noFill/>
        </p:spPr>
        <p:txBody>
          <a:bodyPr wrap="square" rtlCol="0">
            <a:spAutoFit/>
          </a:bodyPr>
          <a:lstStyle/>
          <a:p>
            <a:r>
              <a:rPr lang="bn-BD" sz="2800" b="1" dirty="0">
                <a:solidFill>
                  <a:schemeClr val="accent2">
                    <a:lumMod val="75000"/>
                  </a:schemeClr>
                </a:solidFill>
                <a:latin typeface="NikoshBAN" panose="02000000000000000000" pitchFamily="2" charset="0"/>
                <a:cs typeface="NikoshBAN" panose="02000000000000000000" pitchFamily="2" charset="0"/>
              </a:rPr>
              <a:t>স্বাধীনতা সংগ্রাম </a:t>
            </a:r>
            <a:endParaRPr lang="en-US" sz="2800" b="1" dirty="0">
              <a:solidFill>
                <a:schemeClr val="accent2">
                  <a:lumMod val="75000"/>
                </a:schemeClr>
              </a:solidFill>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F5CAA0A8-E806-404D-A75D-CA1BEC4DECA1}"/>
              </a:ext>
            </a:extLst>
          </p:cNvPr>
          <p:cNvSpPr txBox="1"/>
          <p:nvPr/>
        </p:nvSpPr>
        <p:spPr>
          <a:xfrm>
            <a:off x="4872111" y="4867422"/>
            <a:ext cx="2447778" cy="954107"/>
          </a:xfrm>
          <a:prstGeom prst="rect">
            <a:avLst/>
          </a:prstGeom>
          <a:noFill/>
        </p:spPr>
        <p:txBody>
          <a:bodyPr wrap="square" rtlCol="0">
            <a:spAutoFit/>
          </a:bodyPr>
          <a:lstStyle/>
          <a:p>
            <a:r>
              <a:rPr lang="bn-BD" sz="2800" b="1" dirty="0">
                <a:solidFill>
                  <a:srgbClr val="00B050"/>
                </a:solidFill>
                <a:latin typeface="NikoshBAN" panose="02000000000000000000" pitchFamily="2" charset="0"/>
                <a:cs typeface="NikoshBAN" panose="02000000000000000000" pitchFamily="2" charset="0"/>
              </a:rPr>
              <a:t>স্বাধীনতা সংগ্রামে সিপাহী বিদ্রোহী  </a:t>
            </a:r>
            <a:endParaRPr lang="en-US" sz="2800" b="1" dirty="0">
              <a:solidFill>
                <a:srgbClr val="00B050"/>
              </a:solidFill>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296BC682-B2B5-4481-A815-92DADB568E0F}"/>
              </a:ext>
            </a:extLst>
          </p:cNvPr>
          <p:cNvSpPr txBox="1"/>
          <p:nvPr/>
        </p:nvSpPr>
        <p:spPr>
          <a:xfrm>
            <a:off x="8532055" y="4867422"/>
            <a:ext cx="2447778" cy="954107"/>
          </a:xfrm>
          <a:prstGeom prst="rect">
            <a:avLst/>
          </a:prstGeom>
          <a:noFill/>
        </p:spPr>
        <p:txBody>
          <a:bodyPr wrap="square" rtlCol="0">
            <a:spAutoFit/>
          </a:bodyPr>
          <a:lstStyle/>
          <a:p>
            <a:r>
              <a:rPr lang="bn-BD" sz="2800" dirty="0">
                <a:solidFill>
                  <a:srgbClr val="00B0F0"/>
                </a:solidFill>
                <a:latin typeface="NikoshBAN" panose="02000000000000000000" pitchFamily="2" charset="0"/>
                <a:cs typeface="NikoshBAN" panose="02000000000000000000" pitchFamily="2" charset="0"/>
              </a:rPr>
              <a:t>স্বাধীনতা সংগ্রাম সামরিক শাসন  </a:t>
            </a:r>
            <a:endParaRPr lang="en-US" sz="28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9793863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mph" presetSubtype="0" fill="hold" grpId="0" nodeType="clickEffect">
                                  <p:stCondLst>
                                    <p:cond delay="0"/>
                                  </p:stCondLst>
                                  <p:childTnLst>
                                    <p:animClr clrSpc="hsl" dir="cw">
                                      <p:cBhvr override="childStyle">
                                        <p:cTn id="13" dur="500" fill="hold"/>
                                        <p:tgtEl>
                                          <p:spTgt spid="12"/>
                                        </p:tgtEl>
                                        <p:attrNameLst>
                                          <p:attrName>style.color</p:attrName>
                                        </p:attrNameLst>
                                      </p:cBhvr>
                                      <p:by>
                                        <p:hsl h="0" s="-12549" l="-25098"/>
                                      </p:by>
                                    </p:animClr>
                                    <p:animClr clrSpc="hsl" dir="cw">
                                      <p:cBhvr>
                                        <p:cTn id="14" dur="500" fill="hold"/>
                                        <p:tgtEl>
                                          <p:spTgt spid="12"/>
                                        </p:tgtEl>
                                        <p:attrNameLst>
                                          <p:attrName>fillcolor</p:attrName>
                                        </p:attrNameLst>
                                      </p:cBhvr>
                                      <p:by>
                                        <p:hsl h="0" s="-12549" l="-25098"/>
                                      </p:by>
                                    </p:animClr>
                                    <p:animClr clrSpc="hsl" dir="cw">
                                      <p:cBhvr>
                                        <p:cTn id="15" dur="500" fill="hold"/>
                                        <p:tgtEl>
                                          <p:spTgt spid="12"/>
                                        </p:tgtEl>
                                        <p:attrNameLst>
                                          <p:attrName>stroke.color</p:attrName>
                                        </p:attrNameLst>
                                      </p:cBhvr>
                                      <p:by>
                                        <p:hsl h="0" s="-12549" l="-25098"/>
                                      </p:by>
                                    </p:animClr>
                                    <p:set>
                                      <p:cBhvr>
                                        <p:cTn id="16" dur="500" fill="hold"/>
                                        <p:tgtEl>
                                          <p:spTgt spid="1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5" presetClass="emph" presetSubtype="0" grpId="0" nodeType="clickEffect">
                                  <p:stCondLst>
                                    <p:cond delay="0"/>
                                  </p:stCondLst>
                                  <p:iterate type="lt">
                                    <p:tmAbs val="25"/>
                                  </p:iterate>
                                  <p:childTnLst>
                                    <p:set>
                                      <p:cBhvr override="childStyle">
                                        <p:cTn id="20" dur="indefinite"/>
                                        <p:tgtEl>
                                          <p:spTgt spid="13"/>
                                        </p:tgtEl>
                                        <p:attrNameLst>
                                          <p:attrName>style.fontWeight</p:attrName>
                                        </p:attrNameLst>
                                      </p:cBhvr>
                                      <p:to>
                                        <p:strVal val="bold"/>
                                      </p:to>
                                    </p:set>
                                  </p:childTnLst>
                                </p:cTn>
                              </p:par>
                            </p:childTnLst>
                          </p:cTn>
                        </p:par>
                      </p:childTnLst>
                    </p:cTn>
                  </p:par>
                  <p:par>
                    <p:cTn id="21" fill="hold">
                      <p:stCondLst>
                        <p:cond delay="indefinite"/>
                      </p:stCondLst>
                      <p:childTnLst>
                        <p:par>
                          <p:cTn id="22" fill="hold">
                            <p:stCondLst>
                              <p:cond delay="0"/>
                            </p:stCondLst>
                            <p:childTnLst>
                              <p:par>
                                <p:cTn id="23" presetID="33" presetClass="path" presetSubtype="0" accel="50000" decel="50000" fill="hold" grpId="1" nodeType="clickEffect">
                                  <p:stCondLst>
                                    <p:cond delay="0"/>
                                  </p:stCondLst>
                                  <p:iterate type="lt">
                                    <p:tmPct val="0"/>
                                  </p:iterate>
                                  <p:childTnLst>
                                    <p:animMotion origin="layout" path="M 0 0 C 0.015 0.024 0.037 0.049 0.055 0.059 C 0.082 0.075 0.108 0.081 0.113 0.073 C 0.117 0.065 0.099 0.045 0.072 0.029 C 0.054 0.019 0.021 0.012 -0.008 0.011 C -0.036 0.012 -0.07 0.019 -0.088 0.029 C -0.115 0.045 -0.133 0.065 -0.128 0.073 C -0.123 0.081 -0.097 0.075 -0.071 0.059 C -0.053 0.049 -0.03 0.024 -0.016 0 C -0.001 -0.025 0.009 -0.058 0.009 -0.079 C 0.009 -0.111 0.002 -0.136 -0.008 -0.136 C -0.017 -0.136 -0.025 -0.111 -0.025 -0.079 C -0.025 -0.058 -0.014 -0.025 0 0 Z" pathEditMode="relative" ptsTypes="">
                                      <p:cBhvr>
                                        <p:cTn id="24" dur="2000" fill="hold"/>
                                        <p:tgtEl>
                                          <p:spTgt spid="13"/>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46" dur="2000" fill="hold"/>
                                        <p:tgtEl>
                                          <p:spTgt spid="2"/>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500" fill="hold"/>
                                        <p:tgtEl>
                                          <p:spTgt spid="5"/>
                                        </p:tgtEl>
                                        <p:attrNameLst>
                                          <p:attrName>ppt_w</p:attrName>
                                        </p:attrNameLst>
                                      </p:cBhvr>
                                      <p:tavLst>
                                        <p:tav tm="0">
                                          <p:val>
                                            <p:fltVal val="0"/>
                                          </p:val>
                                        </p:tav>
                                        <p:tav tm="100000">
                                          <p:val>
                                            <p:strVal val="#ppt_w"/>
                                          </p:val>
                                        </p:tav>
                                      </p:tavLst>
                                    </p:anim>
                                    <p:anim calcmode="lin" valueType="num">
                                      <p:cBhvr>
                                        <p:cTn id="52" dur="500" fill="hold"/>
                                        <p:tgtEl>
                                          <p:spTgt spid="5"/>
                                        </p:tgtEl>
                                        <p:attrNameLst>
                                          <p:attrName>ppt_h</p:attrName>
                                        </p:attrNameLst>
                                      </p:cBhvr>
                                      <p:tavLst>
                                        <p:tav tm="0">
                                          <p:val>
                                            <p:fltVal val="0"/>
                                          </p:val>
                                        </p:tav>
                                        <p:tav tm="100000">
                                          <p:val>
                                            <p:strVal val="#ppt_h"/>
                                          </p:val>
                                        </p:tav>
                                      </p:tavLst>
                                    </p:anim>
                                    <p:animEffect transition="in" filter="fade">
                                      <p:cBhvr>
                                        <p:cTn id="53" dur="5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p:cTn id="58" dur="500" fill="hold"/>
                                        <p:tgtEl>
                                          <p:spTgt spid="8"/>
                                        </p:tgtEl>
                                        <p:attrNameLst>
                                          <p:attrName>ppt_w</p:attrName>
                                        </p:attrNameLst>
                                      </p:cBhvr>
                                      <p:tavLst>
                                        <p:tav tm="0">
                                          <p:val>
                                            <p:fltVal val="0"/>
                                          </p:val>
                                        </p:tav>
                                        <p:tav tm="100000">
                                          <p:val>
                                            <p:strVal val="#ppt_w"/>
                                          </p:val>
                                        </p:tav>
                                      </p:tavLst>
                                    </p:anim>
                                    <p:anim calcmode="lin" valueType="num">
                                      <p:cBhvr>
                                        <p:cTn id="59" dur="500" fill="hold"/>
                                        <p:tgtEl>
                                          <p:spTgt spid="8"/>
                                        </p:tgtEl>
                                        <p:attrNameLst>
                                          <p:attrName>ppt_h</p:attrName>
                                        </p:attrNameLst>
                                      </p:cBhvr>
                                      <p:tavLst>
                                        <p:tav tm="0">
                                          <p:val>
                                            <p:fltVal val="0"/>
                                          </p:val>
                                        </p:tav>
                                        <p:tav tm="100000">
                                          <p:val>
                                            <p:strVal val="#ppt_h"/>
                                          </p:val>
                                        </p:tav>
                                      </p:tavLst>
                                    </p:anim>
                                    <p:animEffect transition="in" filter="fade">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animEffect transition="in" filter="fade">
                                      <p:cBhvr>
                                        <p:cTn id="7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2" grpId="0"/>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9F9B6B5B-768E-4408-BE91-4B460768082F}"/>
              </a:ext>
            </a:extLst>
          </p:cNvPr>
          <p:cNvSpPr txBox="1"/>
          <p:nvPr/>
        </p:nvSpPr>
        <p:spPr>
          <a:xfrm>
            <a:off x="5683348" y="257175"/>
            <a:ext cx="1786597" cy="584775"/>
          </a:xfrm>
          <a:prstGeom prst="rect">
            <a:avLst/>
          </a:prstGeom>
          <a:noFill/>
        </p:spPr>
        <p:txBody>
          <a:bodyPr wrap="square" rtlCol="0">
            <a:spAutoFit/>
          </a:bodyPr>
          <a:lstStyle/>
          <a:p>
            <a:r>
              <a:rPr lang="bn-BD" sz="3200" b="1" u="sng" dirty="0">
                <a:solidFill>
                  <a:srgbClr val="002060"/>
                </a:solidFill>
                <a:latin typeface="NikoshBAN" panose="02000000000000000000" pitchFamily="2" charset="0"/>
                <a:cs typeface="NikoshBAN" panose="02000000000000000000" pitchFamily="2" charset="0"/>
              </a:rPr>
              <a:t>শিখনফল </a:t>
            </a:r>
            <a:endParaRPr lang="en-US" sz="3200" b="1" u="sng" dirty="0">
              <a:solidFill>
                <a:srgbClr val="002060"/>
              </a:solidFill>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4B928A5E-602E-4ED0-B8CD-8FB534200D61}"/>
              </a:ext>
            </a:extLst>
          </p:cNvPr>
          <p:cNvSpPr txBox="1"/>
          <p:nvPr/>
        </p:nvSpPr>
        <p:spPr>
          <a:xfrm>
            <a:off x="1806706" y="4263443"/>
            <a:ext cx="9017391" cy="1077218"/>
          </a:xfrm>
          <a:prstGeom prst="rect">
            <a:avLst/>
          </a:prstGeom>
          <a:noFill/>
        </p:spPr>
        <p:txBody>
          <a:bodyPr wrap="square" rtlCol="0">
            <a:spAutoFit/>
          </a:bodyPr>
          <a:lstStyle/>
          <a:p>
            <a:r>
              <a:rPr lang="bn-BD" sz="3200" dirty="0">
                <a:solidFill>
                  <a:srgbClr val="C00000"/>
                </a:solidFill>
                <a:latin typeface="NikoshBAN" panose="02000000000000000000" pitchFamily="2" charset="0"/>
                <a:cs typeface="NikoshBAN" panose="02000000000000000000" pitchFamily="2" charset="0"/>
              </a:rPr>
              <a:t>৩) ১৮৫৭ সালে স্বাধীনতা সংগ্রামের ক্কারণ সম্পর্কে বিশ্লেষন করতে পারবে। </a:t>
            </a:r>
            <a:endParaRPr lang="en-US" sz="3200" dirty="0">
              <a:solidFill>
                <a:srgbClr val="C00000"/>
              </a:solidFill>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459B8B8B-2A1D-4556-B1DC-74C803012954}"/>
              </a:ext>
            </a:extLst>
          </p:cNvPr>
          <p:cNvSpPr txBox="1"/>
          <p:nvPr/>
        </p:nvSpPr>
        <p:spPr>
          <a:xfrm>
            <a:off x="1910862" y="3572344"/>
            <a:ext cx="9017391" cy="584775"/>
          </a:xfrm>
          <a:prstGeom prst="rect">
            <a:avLst/>
          </a:prstGeom>
          <a:noFill/>
        </p:spPr>
        <p:txBody>
          <a:bodyPr wrap="square" rtlCol="0">
            <a:spAutoFit/>
          </a:bodyPr>
          <a:lstStyle/>
          <a:p>
            <a:r>
              <a:rPr lang="bn-BD" sz="3200" dirty="0">
                <a:solidFill>
                  <a:schemeClr val="accent4">
                    <a:lumMod val="50000"/>
                  </a:schemeClr>
                </a:solidFill>
                <a:latin typeface="NikoshBAN" panose="02000000000000000000" pitchFamily="2" charset="0"/>
                <a:cs typeface="NikoshBAN" panose="02000000000000000000" pitchFamily="2" charset="0"/>
              </a:rPr>
              <a:t>২) প্রথম স্বাধীনতা সংগ্রামের গুরুত্ব সপর্কে ব্যাখ্যা করতে পারবে।  </a:t>
            </a:r>
            <a:endParaRPr lang="en-US" sz="3200" dirty="0">
              <a:solidFill>
                <a:schemeClr val="accent4">
                  <a:lumMod val="50000"/>
                </a:schemeClr>
              </a:solidFill>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BD263C67-4C23-4A15-A741-51CF5B68E4C8}"/>
              </a:ext>
            </a:extLst>
          </p:cNvPr>
          <p:cNvSpPr txBox="1"/>
          <p:nvPr/>
        </p:nvSpPr>
        <p:spPr>
          <a:xfrm>
            <a:off x="1910861" y="2578752"/>
            <a:ext cx="9017391" cy="1077218"/>
          </a:xfrm>
          <a:prstGeom prst="rect">
            <a:avLst/>
          </a:prstGeom>
          <a:noFill/>
        </p:spPr>
        <p:txBody>
          <a:bodyPr wrap="square" rtlCol="0">
            <a:spAutoFit/>
          </a:bodyPr>
          <a:lstStyle/>
          <a:p>
            <a:r>
              <a:rPr lang="bn-BD" sz="3200" dirty="0">
                <a:solidFill>
                  <a:srgbClr val="7030A0"/>
                </a:solidFill>
                <a:latin typeface="NikoshBAN" panose="02000000000000000000" pitchFamily="2" charset="0"/>
                <a:cs typeface="NikoshBAN" panose="02000000000000000000" pitchFamily="2" charset="0"/>
              </a:rPr>
              <a:t>১) ইংরেজ শাসন আমলে বাংলার স্বাধীকার আন্দোলন সম্পর্কে বলতে পারবে  </a:t>
            </a:r>
            <a:endParaRPr lang="en-US" sz="3200" dirty="0">
              <a:solidFill>
                <a:srgbClr val="7030A0"/>
              </a:solidFill>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06210193-5DD0-482D-90B1-9856C647B9C9}"/>
              </a:ext>
            </a:extLst>
          </p:cNvPr>
          <p:cNvSpPr txBox="1"/>
          <p:nvPr/>
        </p:nvSpPr>
        <p:spPr>
          <a:xfrm>
            <a:off x="1962443" y="1934358"/>
            <a:ext cx="7441809" cy="523220"/>
          </a:xfrm>
          <a:prstGeom prst="rect">
            <a:avLst/>
          </a:prstGeom>
          <a:noFill/>
        </p:spPr>
        <p:txBody>
          <a:bodyPr wrap="square" rtlCol="0">
            <a:spAutoFit/>
          </a:bodyPr>
          <a:lstStyle/>
          <a:p>
            <a:r>
              <a:rPr lang="bn-BD" sz="2800" dirty="0">
                <a:solidFill>
                  <a:srgbClr val="00B050"/>
                </a:solidFill>
                <a:latin typeface="NikoshBAN" panose="02000000000000000000" pitchFamily="2" charset="0"/>
                <a:cs typeface="NikoshBAN" panose="02000000000000000000" pitchFamily="2" charset="0"/>
              </a:rPr>
              <a:t>এই পাঠ শেষে শিক্ষার্থীরা যা –যা জানতে পারবে------------- </a:t>
            </a:r>
            <a:endParaRPr lang="en-US" sz="28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8013590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3" name="TextBox 2">
            <a:extLst>
              <a:ext uri="{FF2B5EF4-FFF2-40B4-BE49-F238E27FC236}">
                <a16:creationId xmlns:a16="http://schemas.microsoft.com/office/drawing/2014/main" id="{CFEAF3CD-FADE-43DB-9F20-8D655AAA8768}"/>
              </a:ext>
            </a:extLst>
          </p:cNvPr>
          <p:cNvSpPr txBox="1"/>
          <p:nvPr/>
        </p:nvSpPr>
        <p:spPr>
          <a:xfrm>
            <a:off x="3545058" y="335612"/>
            <a:ext cx="5824025"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বাংলার ইংরেজ শাসন আমলে বাংলার স্বাধীকার আন্দোলন </a:t>
            </a:r>
            <a:endParaRPr lang="en-US" sz="2400" b="1" dirty="0">
              <a:solidFill>
                <a:srgbClr val="002060"/>
              </a:solidFill>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AFBBE365-8B60-4E5C-B1D7-BBD8BD709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058" y="1132889"/>
            <a:ext cx="6611815" cy="331946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8" name="TextBox 7">
            <a:extLst>
              <a:ext uri="{FF2B5EF4-FFF2-40B4-BE49-F238E27FC236}">
                <a16:creationId xmlns:a16="http://schemas.microsoft.com/office/drawing/2014/main" id="{07468117-9871-4A9D-940E-1CFEB69DCAF4}"/>
              </a:ext>
            </a:extLst>
          </p:cNvPr>
          <p:cNvSpPr txBox="1"/>
          <p:nvPr/>
        </p:nvSpPr>
        <p:spPr>
          <a:xfrm>
            <a:off x="798231" y="4586068"/>
            <a:ext cx="10877954" cy="1200329"/>
          </a:xfrm>
          <a:prstGeom prst="rect">
            <a:avLst/>
          </a:prstGeom>
          <a:noFill/>
        </p:spPr>
        <p:txBody>
          <a:bodyPr wrap="square" rtlCol="0">
            <a:spAutoFit/>
          </a:bodyPr>
          <a:lstStyle/>
          <a:p>
            <a:pPr algn="just"/>
            <a:r>
              <a:rPr lang="bn-BD" sz="2400" b="1" dirty="0">
                <a:latin typeface="NikoshBAN" panose="02000000000000000000" pitchFamily="2" charset="0"/>
                <a:cs typeface="NikoshBAN" panose="02000000000000000000" pitchFamily="2" charset="0"/>
              </a:rPr>
              <a:t>বাঙালীরা কখনি বিদেশী ইংরেজ শাসকদের মেনে নেয় নি।ফলে, পলাশি যুদ্ধের পর  পরি এদেশের কৃষকেরা বিদ্রোহীরা  হয়ে উঠে। পরাধীনতার একশ বছর পর স্বাধীনতার ঘোষনা করে এদেশের সৈনিকেরা ও দেশীয় রাজারা ।পরবর্তী পর্যায়ে স্বাধীনতা সংগ্রামে ঝাপিয়ে পড়ে পাশ্চ্যত্য শিক্ষায় শিক্ষিত তরণ সমাজ। </a:t>
            </a:r>
            <a:endParaRPr lang="en-US" sz="2400" b="1"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6DD1FA32-DB63-44CB-923C-DAB1BE4D9AE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0" b="100000" l="0" r="90000"/>
                    </a14:imgEffect>
                  </a14:imgLayer>
                </a14:imgProps>
              </a:ext>
              <a:ext uri="{28A0092B-C50C-407E-A947-70E740481C1C}">
                <a14:useLocalDpi xmlns:a14="http://schemas.microsoft.com/office/drawing/2010/main" val="0"/>
              </a:ext>
            </a:extLst>
          </a:blip>
          <a:stretch>
            <a:fillRect/>
          </a:stretch>
        </p:blipFill>
        <p:spPr>
          <a:xfrm rot="10970384">
            <a:off x="10514756" y="289927"/>
            <a:ext cx="1329415" cy="1072395"/>
          </a:xfrm>
          <a:prstGeom prst="rect">
            <a:avLst/>
          </a:prstGeom>
        </p:spPr>
      </p:pic>
    </p:spTree>
    <p:extLst>
      <p:ext uri="{BB962C8B-B14F-4D97-AF65-F5344CB8AC3E}">
        <p14:creationId xmlns:p14="http://schemas.microsoft.com/office/powerpoint/2010/main" val="3522812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xit" presetSubtype="32" fill="hold" grpId="0" nodeType="clickEffect">
                                  <p:stCondLst>
                                    <p:cond delay="0"/>
                                  </p:stCondLst>
                                  <p:childTnLst>
                                    <p:anim calcmode="lin" valueType="num">
                                      <p:cBhvr>
                                        <p:cTn id="13" dur="500"/>
                                        <p:tgtEl>
                                          <p:spTgt spid="8"/>
                                        </p:tgtEl>
                                        <p:attrNameLst>
                                          <p:attrName>ppt_w</p:attrName>
                                        </p:attrNameLst>
                                      </p:cBhvr>
                                      <p:tavLst>
                                        <p:tav tm="0">
                                          <p:val>
                                            <p:strVal val="ppt_w"/>
                                          </p:val>
                                        </p:tav>
                                        <p:tav tm="100000">
                                          <p:val>
                                            <p:fltVal val="0"/>
                                          </p:val>
                                        </p:tav>
                                      </p:tavLst>
                                    </p:anim>
                                    <p:anim calcmode="lin" valueType="num">
                                      <p:cBhvr>
                                        <p:cTn id="14" dur="500"/>
                                        <p:tgtEl>
                                          <p:spTgt spid="8"/>
                                        </p:tgtEl>
                                        <p:attrNameLst>
                                          <p:attrName>ppt_h</p:attrName>
                                        </p:attrNameLst>
                                      </p:cBhvr>
                                      <p:tavLst>
                                        <p:tav tm="0">
                                          <p:val>
                                            <p:strVal val="ppt_h"/>
                                          </p:val>
                                        </p:tav>
                                        <p:tav tm="100000">
                                          <p:val>
                                            <p:fltVal val="0"/>
                                          </p:val>
                                        </p:tav>
                                      </p:tavLst>
                                    </p:anim>
                                    <p:set>
                                      <p:cBhvr>
                                        <p:cTn id="1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FD30E26B-BA5D-474D-9537-F7CB478FE7B1}"/>
              </a:ext>
            </a:extLst>
          </p:cNvPr>
          <p:cNvSpPr txBox="1"/>
          <p:nvPr/>
        </p:nvSpPr>
        <p:spPr>
          <a:xfrm>
            <a:off x="4360985" y="661182"/>
            <a:ext cx="3826412" cy="646331"/>
          </a:xfrm>
          <a:prstGeom prst="rect">
            <a:avLst/>
          </a:prstGeom>
          <a:solidFill>
            <a:schemeClr val="accent1">
              <a:lumMod val="40000"/>
              <a:lumOff val="60000"/>
            </a:schemeClr>
          </a:solidFill>
        </p:spPr>
        <p:txBody>
          <a:bodyPr wrap="square" rtlCol="0">
            <a:spAutoFit/>
          </a:bodyPr>
          <a:lstStyle/>
          <a:p>
            <a:r>
              <a:rPr lang="bn-BD" sz="3600"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একক কাজ </a:t>
            </a:r>
            <a:endParaRPr lang="en-US" sz="36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A8F8B59-D524-4C3F-BD6C-918C192C1369}"/>
              </a:ext>
            </a:extLst>
          </p:cNvPr>
          <p:cNvSpPr txBox="1"/>
          <p:nvPr/>
        </p:nvSpPr>
        <p:spPr>
          <a:xfrm>
            <a:off x="9129932" y="1307513"/>
            <a:ext cx="253218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dirty="0">
                <a:latin typeface="NikoshBAN" panose="02000000000000000000" pitchFamily="2" charset="0"/>
                <a:cs typeface="NikoshBAN" panose="02000000000000000000" pitchFamily="2" charset="0"/>
              </a:rPr>
              <a:t>   সময়-৫মিনিট </a:t>
            </a:r>
            <a:endParaRPr lang="en-US" sz="2800" dirty="0">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041AC5AF-5D0F-479D-B186-060D632E0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742" y="1566203"/>
            <a:ext cx="5880294" cy="33742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a:extLst>
              <a:ext uri="{FF2B5EF4-FFF2-40B4-BE49-F238E27FC236}">
                <a16:creationId xmlns:a16="http://schemas.microsoft.com/office/drawing/2014/main" id="{E5B34936-D5AB-44D3-B788-C01F1BCA3E69}"/>
              </a:ext>
            </a:extLst>
          </p:cNvPr>
          <p:cNvSpPr txBox="1"/>
          <p:nvPr/>
        </p:nvSpPr>
        <p:spPr>
          <a:xfrm>
            <a:off x="2489982" y="5134708"/>
            <a:ext cx="7188590" cy="584775"/>
          </a:xfrm>
          <a:prstGeom prst="rect">
            <a:avLst/>
          </a:prstGeom>
          <a:noFill/>
        </p:spPr>
        <p:txBody>
          <a:bodyPr wrap="square" rtlCol="0">
            <a:spAutoFit/>
          </a:bodyPr>
          <a:lstStyle/>
          <a:p>
            <a:r>
              <a:rPr lang="bn-BD" sz="3200" b="1" u="sng" dirty="0">
                <a:latin typeface="NikoshBAN" panose="02000000000000000000" pitchFamily="2" charset="0"/>
                <a:cs typeface="NikoshBAN" panose="02000000000000000000" pitchFamily="2" charset="0"/>
              </a:rPr>
              <a:t>পাকিস্থান রাষ্টের জন্ম হয় কখন সে সম্পর্কে লিখ? </a:t>
            </a:r>
            <a:endParaRPr lang="en-US" sz="3200" b="1"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2997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E262F933-4754-492E-AB28-74D5600CE391}"/>
              </a:ext>
            </a:extLst>
          </p:cNvPr>
          <p:cNvSpPr txBox="1"/>
          <p:nvPr/>
        </p:nvSpPr>
        <p:spPr>
          <a:xfrm>
            <a:off x="3066757" y="492369"/>
            <a:ext cx="5669280"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bn-BD" sz="3200" b="1" dirty="0">
                <a:latin typeface="NikoshBAN" panose="02000000000000000000" pitchFamily="2" charset="0"/>
                <a:cs typeface="NikoshBAN" panose="02000000000000000000" pitchFamily="2" charset="0"/>
              </a:rPr>
              <a:t>   প্রথম স্বাধীনতা সংগ্রামের  গুরুত্ব সম্পর্কে </a:t>
            </a:r>
            <a:endParaRPr lang="en-US" sz="3200" b="1"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B300B8A9-8973-475D-8CF2-957E1F76C7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5514" y="1337379"/>
            <a:ext cx="5669279" cy="2896996"/>
          </a:xfrm>
          <a:prstGeom prst="rect">
            <a:avLst/>
          </a:prstGeom>
          <a:ln w="88900" cap="sq" cmpd="thickThin">
            <a:solidFill>
              <a:srgbClr val="000000"/>
            </a:solidFill>
            <a:prstDash val="solid"/>
            <a:miter lim="800000"/>
          </a:ln>
          <a:effectLst>
            <a:innerShdw blurRad="76200">
              <a:srgbClr val="000000"/>
            </a:innerShdw>
          </a:effectLst>
        </p:spPr>
      </p:pic>
      <p:sp>
        <p:nvSpPr>
          <p:cNvPr id="7" name="TextBox 6">
            <a:extLst>
              <a:ext uri="{FF2B5EF4-FFF2-40B4-BE49-F238E27FC236}">
                <a16:creationId xmlns:a16="http://schemas.microsoft.com/office/drawing/2014/main" id="{F2565805-BB84-409C-A4EF-65AB6669368E}"/>
              </a:ext>
            </a:extLst>
          </p:cNvPr>
          <p:cNvSpPr txBox="1"/>
          <p:nvPr/>
        </p:nvSpPr>
        <p:spPr>
          <a:xfrm>
            <a:off x="450166" y="4628271"/>
            <a:ext cx="11155680" cy="1569660"/>
          </a:xfrm>
          <a:prstGeom prst="rect">
            <a:avLst/>
          </a:prstGeom>
          <a:noFill/>
        </p:spPr>
        <p:txBody>
          <a:bodyPr wrap="square" rtlCol="0">
            <a:spAutoFit/>
          </a:bodyPr>
          <a:lstStyle/>
          <a:p>
            <a:pPr algn="just"/>
            <a:r>
              <a:rPr lang="bn-BD" sz="2400" b="1" dirty="0">
                <a:latin typeface="NikoshBAN" panose="02000000000000000000" pitchFamily="2" charset="0"/>
                <a:cs typeface="NikoshBAN" panose="02000000000000000000" pitchFamily="2" charset="0"/>
              </a:rPr>
              <a:t>এই বিদ্রোহের গুরুত্ব ছিল অনেক। এর ফলে কোম্পানির শাসনামল অবসান হয়। ব্রিটিশ সরকার ভারতের শাসনভার নিজ হাতে গ্রহন করেন। ১৮৫৮ সালের ১লা নভেম্বরে মহারানি ভিক্টোরিয়ার এক ঘোষণাপত্র স্বত্ববিলোপ নীতি  এবং এর সঙ্গে যুক্ত অন্যান্য নিয়ম বাতিল করা হয়। তাছাড়া এই ঘোষণাপত্রে যোগ্যতা অনুযায়ী ভারতীয়দের চাকুরি প্রদান এবং ধর্মীয় স্বাধীনতার নিশ্চ্যতাসহ যুদ্ধে অংশগ্রহণকারীদের প্রতি ক্ষমা ঘোষণা করা হয়। </a:t>
            </a:r>
            <a:endParaRPr lang="en-US" sz="2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518133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sp>
        <p:nvSpPr>
          <p:cNvPr id="2" name="TextBox 1">
            <a:extLst>
              <a:ext uri="{FF2B5EF4-FFF2-40B4-BE49-F238E27FC236}">
                <a16:creationId xmlns:a16="http://schemas.microsoft.com/office/drawing/2014/main" id="{FD30E26B-BA5D-474D-9537-F7CB478FE7B1}"/>
              </a:ext>
            </a:extLst>
          </p:cNvPr>
          <p:cNvSpPr txBox="1"/>
          <p:nvPr/>
        </p:nvSpPr>
        <p:spPr>
          <a:xfrm>
            <a:off x="4360985" y="661182"/>
            <a:ext cx="3826412" cy="646331"/>
          </a:xfrm>
          <a:prstGeom prst="rect">
            <a:avLst/>
          </a:prstGeom>
          <a:solidFill>
            <a:schemeClr val="accent1">
              <a:lumMod val="40000"/>
              <a:lumOff val="60000"/>
            </a:schemeClr>
          </a:solidFill>
        </p:spPr>
        <p:txBody>
          <a:bodyPr wrap="square" rtlCol="0">
            <a:spAutoFit/>
          </a:bodyPr>
          <a:lstStyle/>
          <a:p>
            <a:r>
              <a:rPr lang="bn-BD" sz="3600" dirty="0">
                <a:latin typeface="NikoshBAN" panose="02000000000000000000" pitchFamily="2" charset="0"/>
                <a:cs typeface="NikoshBAN" panose="02000000000000000000" pitchFamily="2" charset="0"/>
              </a:rPr>
              <a:t>       জোড়ায় কাজ </a:t>
            </a:r>
            <a:endParaRPr lang="en-US" sz="36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FA8F8B59-D524-4C3F-BD6C-918C192C1369}"/>
              </a:ext>
            </a:extLst>
          </p:cNvPr>
          <p:cNvSpPr txBox="1"/>
          <p:nvPr/>
        </p:nvSpPr>
        <p:spPr>
          <a:xfrm>
            <a:off x="9129932" y="1307513"/>
            <a:ext cx="2532185"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dirty="0">
                <a:latin typeface="NikoshBAN" panose="02000000000000000000" pitchFamily="2" charset="0"/>
                <a:cs typeface="NikoshBAN" panose="02000000000000000000" pitchFamily="2" charset="0"/>
              </a:rPr>
              <a:t>   সময়-৭ মিনিট </a:t>
            </a:r>
            <a:endParaRPr lang="en-US" sz="2800"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E5B34936-D5AB-44D3-B788-C01F1BCA3E69}"/>
              </a:ext>
            </a:extLst>
          </p:cNvPr>
          <p:cNvSpPr txBox="1"/>
          <p:nvPr/>
        </p:nvSpPr>
        <p:spPr>
          <a:xfrm>
            <a:off x="2489981" y="5134708"/>
            <a:ext cx="7624689" cy="584775"/>
          </a:xfrm>
          <a:prstGeom prst="rect">
            <a:avLst/>
          </a:prstGeom>
          <a:noFill/>
        </p:spPr>
        <p:txBody>
          <a:bodyPr wrap="square" rtlCol="0">
            <a:spAutoFit/>
          </a:bodyPr>
          <a:lstStyle/>
          <a:p>
            <a:r>
              <a:rPr lang="bn-BD" sz="3200" b="1" u="sng" dirty="0">
                <a:latin typeface="NikoshBAN" panose="02000000000000000000" pitchFamily="2" charset="0"/>
                <a:cs typeface="NikoshBAN" panose="02000000000000000000" pitchFamily="2" charset="0"/>
              </a:rPr>
              <a:t>১৮৫৮ সালে স্বাধীকার আন্দোলন সম্পর্কে কি জান লিখ ?  </a:t>
            </a:r>
            <a:endParaRPr lang="en-US" sz="3200" b="1" u="sng"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5706CF7E-72F5-4EB2-8F92-91D55453BC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2069" y="1505243"/>
            <a:ext cx="5673968" cy="340438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053248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2C78D1C-1955-4F2C-A48E-E8BBA3E33ECF}"/>
              </a:ext>
            </a:extLst>
          </p:cNvPr>
          <p:cNvSpPr/>
          <p:nvPr/>
        </p:nvSpPr>
        <p:spPr>
          <a:xfrm>
            <a:off x="0" y="0"/>
            <a:ext cx="12192000" cy="6858000"/>
          </a:xfrm>
          <a:prstGeom prst="frame">
            <a:avLst>
              <a:gd name="adj1" fmla="val 3146"/>
            </a:avLst>
          </a:prstGeom>
          <a:gradFill flip="none" rotWithShape="1">
            <a:gsLst>
              <a:gs pos="69000">
                <a:srgbClr val="FF0000"/>
              </a:gs>
              <a:gs pos="31000">
                <a:schemeClr val="accent6">
                  <a:lumMod val="97000"/>
                  <a:lumOff val="3000"/>
                </a:schemeClr>
              </a:gs>
              <a:gs pos="100000">
                <a:schemeClr val="accent6">
                  <a:lumMod val="60000"/>
                  <a:lumOff val="40000"/>
                </a:schemeClr>
              </a:gs>
            </a:gsLst>
            <a:path path="rect">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3A2F8F33-597F-45F6-AD45-869A9ABC99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965" y="257175"/>
            <a:ext cx="1104533" cy="1080204"/>
          </a:xfrm>
          <a:prstGeom prst="ellipse">
            <a:avLst/>
          </a:prstGeom>
          <a:ln>
            <a:noFill/>
          </a:ln>
          <a:effectLst>
            <a:softEdge rad="112500"/>
          </a:effectLst>
        </p:spPr>
      </p:pic>
      <p:pic>
        <p:nvPicPr>
          <p:cNvPr id="3" name="Picture 2">
            <a:extLst>
              <a:ext uri="{FF2B5EF4-FFF2-40B4-BE49-F238E27FC236}">
                <a16:creationId xmlns:a16="http://schemas.microsoft.com/office/drawing/2014/main" id="{9DB3524E-2CD5-4429-9C11-02F2FAE07C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66" y="5582748"/>
            <a:ext cx="11655302" cy="1038225"/>
          </a:xfrm>
          <a:prstGeom prst="rect">
            <a:avLst/>
          </a:prstGeom>
        </p:spPr>
      </p:pic>
      <p:sp>
        <p:nvSpPr>
          <p:cNvPr id="5" name="TextBox 4">
            <a:extLst>
              <a:ext uri="{FF2B5EF4-FFF2-40B4-BE49-F238E27FC236}">
                <a16:creationId xmlns:a16="http://schemas.microsoft.com/office/drawing/2014/main" id="{28EDB6A0-846A-4ED1-A39F-E1CDDD1C7686}"/>
              </a:ext>
            </a:extLst>
          </p:cNvPr>
          <p:cNvSpPr txBox="1"/>
          <p:nvPr/>
        </p:nvSpPr>
        <p:spPr>
          <a:xfrm>
            <a:off x="3981157" y="436098"/>
            <a:ext cx="5176910" cy="523220"/>
          </a:xfrm>
          <a:prstGeom prst="rect">
            <a:avLst/>
          </a:prstGeom>
          <a:solidFill>
            <a:schemeClr val="accent6">
              <a:lumMod val="60000"/>
              <a:lumOff val="40000"/>
            </a:schemeClr>
          </a:solidFill>
        </p:spPr>
        <p:txBody>
          <a:bodyPr wrap="square" rtlCol="0">
            <a:spAutoFit/>
          </a:bodyPr>
          <a:lstStyle/>
          <a:p>
            <a:r>
              <a:rPr lang="bn-BD" sz="2800" b="1" u="sng" dirty="0">
                <a:solidFill>
                  <a:srgbClr val="7030A0"/>
                </a:solidFill>
                <a:latin typeface="NikoshBAN" panose="02000000000000000000" pitchFamily="2" charset="0"/>
                <a:cs typeface="NikoshBAN" panose="02000000000000000000" pitchFamily="2" charset="0"/>
              </a:rPr>
              <a:t>১৮৫৭ সালে স্বাধীনতা সংগ্রাম সম্পর্কে বিশ্লেষণ  </a:t>
            </a:r>
            <a:endParaRPr lang="en-US" sz="2800" b="1" u="sng" dirty="0">
              <a:solidFill>
                <a:srgbClr val="7030A0"/>
              </a:solidFill>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AC7A25DC-F9AE-46AB-8D3E-C8A30E85B315}"/>
              </a:ext>
            </a:extLst>
          </p:cNvPr>
          <p:cNvSpPr txBox="1"/>
          <p:nvPr/>
        </p:nvSpPr>
        <p:spPr>
          <a:xfrm>
            <a:off x="1477108" y="1730326"/>
            <a:ext cx="9678572"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3200" b="1" dirty="0">
                <a:latin typeface="NikoshBAN" panose="02000000000000000000" pitchFamily="2" charset="0"/>
                <a:cs typeface="NikoshBAN" panose="02000000000000000000" pitchFamily="2" charset="0"/>
              </a:rPr>
              <a:t>পলাশির যুদ্ধের একশ বছর পর ভারতের উত্তর ও পূর্বানলে প্রধান্ত সিপাহিদের নেতৃত্ব যে সশ্ত্র বিদ্রোহ সংঘটিত হয় ,তাকেই প্রথমেই স্বাধীনতা সংগ্রাম বলা হয়। ইস্টইন্ডিয়া কোম্পানি কৃতৃক দীর্ঘ সময় ধরে রাজনৈতিক,অর্থনৈতিক,শোষন ,সামাজিকভাবে হেয় করা ,ধর্মীয় অনুভূতিতে আঘাত করা ,সর্বোপরি,ভারতীয় সৈনিকদের প্রতি বৈষম্যমূলক আচরন-এইসবি এই সংগ্রামের প্রেক্ষাপট তৈরি করেছে।নিম্নে প্রথম স্বাধীনতা সংগ্রামের কারণস্মূহ উল্লেখ করা হলোঃ </a:t>
            </a:r>
            <a:endParaRPr lang="en-US"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94504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TotalTime>
  <Words>703</Words>
  <Application>Microsoft Office PowerPoint</Application>
  <PresentationFormat>Widescreen</PresentationFormat>
  <Paragraphs>61</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User</dc:creator>
  <cp:lastModifiedBy>Hp User</cp:lastModifiedBy>
  <cp:revision>28</cp:revision>
  <dcterms:created xsi:type="dcterms:W3CDTF">2021-01-10T14:18:21Z</dcterms:created>
  <dcterms:modified xsi:type="dcterms:W3CDTF">2021-01-15T13:14:35Z</dcterms:modified>
</cp:coreProperties>
</file>