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86" r:id="rId3"/>
    <p:sldId id="258" r:id="rId4"/>
    <p:sldId id="261" r:id="rId5"/>
    <p:sldId id="259" r:id="rId6"/>
    <p:sldId id="260" r:id="rId7"/>
    <p:sldId id="272" r:id="rId8"/>
    <p:sldId id="275" r:id="rId9"/>
    <p:sldId id="278" r:id="rId10"/>
    <p:sldId id="287" r:id="rId11"/>
    <p:sldId id="273" r:id="rId12"/>
    <p:sldId id="274" r:id="rId13"/>
    <p:sldId id="288" r:id="rId14"/>
    <p:sldId id="276" r:id="rId15"/>
    <p:sldId id="277" r:id="rId16"/>
    <p:sldId id="280" r:id="rId17"/>
    <p:sldId id="265" r:id="rId18"/>
    <p:sldId id="266" r:id="rId19"/>
    <p:sldId id="267"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74" autoAdjust="0"/>
    <p:restoredTop sz="94660"/>
  </p:normalViewPr>
  <p:slideViewPr>
    <p:cSldViewPr snapToGrid="0">
      <p:cViewPr varScale="1">
        <p:scale>
          <a:sx n="68" d="100"/>
          <a:sy n="68" d="100"/>
        </p:scale>
        <p:origin x="48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EB20F0A-CFDB-47ED-9B55-D24A851AA6EA}" type="datetimeFigureOut">
              <a:rPr lang="en-US" smtClean="0"/>
              <a:t>16-Jan-21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2FD49B62-8764-419B-8361-86B7ADAB5AF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1949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B20F0A-CFDB-47ED-9B55-D24A851AA6EA}" type="datetimeFigureOut">
              <a:rPr lang="en-US" smtClean="0"/>
              <a:t>16-Jan-21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49B62-8764-419B-8361-86B7ADAB5AFF}" type="slidenum">
              <a:rPr lang="en-US" smtClean="0"/>
              <a:t>‹#›</a:t>
            </a:fld>
            <a:endParaRPr lang="en-US"/>
          </a:p>
        </p:txBody>
      </p:sp>
    </p:spTree>
    <p:extLst>
      <p:ext uri="{BB962C8B-B14F-4D97-AF65-F5344CB8AC3E}">
        <p14:creationId xmlns:p14="http://schemas.microsoft.com/office/powerpoint/2010/main" val="2357589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B20F0A-CFDB-47ED-9B55-D24A851AA6EA}" type="datetimeFigureOut">
              <a:rPr lang="en-US" smtClean="0"/>
              <a:t>16-Jan-21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49B62-8764-419B-8361-86B7ADAB5AF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40037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B20F0A-CFDB-47ED-9B55-D24A851AA6EA}" type="datetimeFigureOut">
              <a:rPr lang="en-US" smtClean="0"/>
              <a:t>16-Jan-21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49B62-8764-419B-8361-86B7ADAB5AF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8028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B20F0A-CFDB-47ED-9B55-D24A851AA6EA}" type="datetimeFigureOut">
              <a:rPr lang="en-US" smtClean="0"/>
              <a:t>16-Jan-21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49B62-8764-419B-8361-86B7ADAB5AFF}" type="slidenum">
              <a:rPr lang="en-US" smtClean="0"/>
              <a:t>‹#›</a:t>
            </a:fld>
            <a:endParaRPr lang="en-US"/>
          </a:p>
        </p:txBody>
      </p:sp>
    </p:spTree>
    <p:extLst>
      <p:ext uri="{BB962C8B-B14F-4D97-AF65-F5344CB8AC3E}">
        <p14:creationId xmlns:p14="http://schemas.microsoft.com/office/powerpoint/2010/main" val="641398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B20F0A-CFDB-47ED-9B55-D24A851AA6EA}" type="datetimeFigureOut">
              <a:rPr lang="en-US" smtClean="0"/>
              <a:t>16-Jan-21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49B62-8764-419B-8361-86B7ADAB5AF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139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B20F0A-CFDB-47ED-9B55-D24A851AA6EA}" type="datetimeFigureOut">
              <a:rPr lang="en-US" smtClean="0"/>
              <a:t>16-Jan-21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49B62-8764-419B-8361-86B7ADAB5AF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68956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B20F0A-CFDB-47ED-9B55-D24A851AA6EA}" type="datetimeFigureOut">
              <a:rPr lang="en-US" smtClean="0"/>
              <a:t>16-Jan-21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49B62-8764-419B-8361-86B7ADAB5AF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683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B20F0A-CFDB-47ED-9B55-D24A851AA6EA}" type="datetimeFigureOut">
              <a:rPr lang="en-US" smtClean="0"/>
              <a:t>16-Jan-21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49B62-8764-419B-8361-86B7ADAB5AF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68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B20F0A-CFDB-47ED-9B55-D24A851AA6EA}" type="datetimeFigureOut">
              <a:rPr lang="en-US" smtClean="0"/>
              <a:t>16-Jan-21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49B62-8764-419B-8361-86B7ADAB5AFF}" type="slidenum">
              <a:rPr lang="en-US" smtClean="0"/>
              <a:t>‹#›</a:t>
            </a:fld>
            <a:endParaRPr lang="en-US"/>
          </a:p>
        </p:txBody>
      </p:sp>
    </p:spTree>
    <p:extLst>
      <p:ext uri="{BB962C8B-B14F-4D97-AF65-F5344CB8AC3E}">
        <p14:creationId xmlns:p14="http://schemas.microsoft.com/office/powerpoint/2010/main" val="2238102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B20F0A-CFDB-47ED-9B55-D24A851AA6EA}" type="datetimeFigureOut">
              <a:rPr lang="en-US" smtClean="0"/>
              <a:t>16-Jan-21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49B62-8764-419B-8361-86B7ADAB5AF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32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EB20F0A-CFDB-47ED-9B55-D24A851AA6EA}" type="datetimeFigureOut">
              <a:rPr lang="en-US" smtClean="0"/>
              <a:t>16-Jan-21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49B62-8764-419B-8361-86B7ADAB5AFF}" type="slidenum">
              <a:rPr lang="en-US" smtClean="0"/>
              <a:t>‹#›</a:t>
            </a:fld>
            <a:endParaRPr lang="en-US"/>
          </a:p>
        </p:txBody>
      </p:sp>
    </p:spTree>
    <p:extLst>
      <p:ext uri="{BB962C8B-B14F-4D97-AF65-F5344CB8AC3E}">
        <p14:creationId xmlns:p14="http://schemas.microsoft.com/office/powerpoint/2010/main" val="2595686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EB20F0A-CFDB-47ED-9B55-D24A851AA6EA}" type="datetimeFigureOut">
              <a:rPr lang="en-US" smtClean="0"/>
              <a:t>16-Jan-21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D49B62-8764-419B-8361-86B7ADAB5AF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7170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B20F0A-CFDB-47ED-9B55-D24A851AA6EA}" type="datetimeFigureOut">
              <a:rPr lang="en-US" smtClean="0"/>
              <a:t>16-Jan-21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D49B62-8764-419B-8361-86B7ADAB5AF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4919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B20F0A-CFDB-47ED-9B55-D24A851AA6EA}" type="datetimeFigureOut">
              <a:rPr lang="en-US" smtClean="0"/>
              <a:t>16-Jan-21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D49B62-8764-419B-8361-86B7ADAB5AFF}" type="slidenum">
              <a:rPr lang="en-US" smtClean="0"/>
              <a:t>‹#›</a:t>
            </a:fld>
            <a:endParaRPr lang="en-US"/>
          </a:p>
        </p:txBody>
      </p:sp>
    </p:spTree>
    <p:extLst>
      <p:ext uri="{BB962C8B-B14F-4D97-AF65-F5344CB8AC3E}">
        <p14:creationId xmlns:p14="http://schemas.microsoft.com/office/powerpoint/2010/main" val="167653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B20F0A-CFDB-47ED-9B55-D24A851AA6EA}" type="datetimeFigureOut">
              <a:rPr lang="en-US" smtClean="0"/>
              <a:t>16-Jan-21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49B62-8764-419B-8361-86B7ADAB5AF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9459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B20F0A-CFDB-47ED-9B55-D24A851AA6EA}" type="datetimeFigureOut">
              <a:rPr lang="en-US" smtClean="0"/>
              <a:t>16-Jan-21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49B62-8764-419B-8361-86B7ADAB5AFF}" type="slidenum">
              <a:rPr lang="en-US" smtClean="0"/>
              <a:t>‹#›</a:t>
            </a:fld>
            <a:endParaRPr lang="en-US"/>
          </a:p>
        </p:txBody>
      </p:sp>
    </p:spTree>
    <p:extLst>
      <p:ext uri="{BB962C8B-B14F-4D97-AF65-F5344CB8AC3E}">
        <p14:creationId xmlns:p14="http://schemas.microsoft.com/office/powerpoint/2010/main" val="1514293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EB20F0A-CFDB-47ED-9B55-D24A851AA6EA}" type="datetimeFigureOut">
              <a:rPr lang="en-US" smtClean="0"/>
              <a:t>16-Jan-21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FD49B62-8764-419B-8361-86B7ADAB5AFF}" type="slidenum">
              <a:rPr lang="en-US" smtClean="0"/>
              <a:t>‹#›</a:t>
            </a:fld>
            <a:endParaRPr lang="en-US"/>
          </a:p>
        </p:txBody>
      </p:sp>
    </p:spTree>
    <p:extLst>
      <p:ext uri="{BB962C8B-B14F-4D97-AF65-F5344CB8AC3E}">
        <p14:creationId xmlns:p14="http://schemas.microsoft.com/office/powerpoint/2010/main" val="880589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5.png"/><Relationship Id="rId5" Type="http://schemas.microsoft.com/office/2007/relationships/hdphoto" Target="../media/hdphoto8.wdp"/><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1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extLst>
              <a:ext uri="{BEBA8EAE-BF5A-486C-A8C5-ECC9F3942E4B}">
                <a14:imgProps xmlns:a14="http://schemas.microsoft.com/office/drawing/2010/main">
                  <a14:imgLayer r:embed="rId3">
                    <a14:imgEffect>
                      <a14:artisticBlur/>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952" y="173421"/>
            <a:ext cx="11776841" cy="6455488"/>
          </a:xfrm>
          <a:prstGeom prst="rect">
            <a:avLst/>
          </a:prstGeom>
        </p:spPr>
      </p:pic>
    </p:spTree>
    <p:extLst>
      <p:ext uri="{BB962C8B-B14F-4D97-AF65-F5344CB8AC3E}">
        <p14:creationId xmlns:p14="http://schemas.microsoft.com/office/powerpoint/2010/main" val="158867507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59656" y="217715"/>
            <a:ext cx="11814630" cy="6247864"/>
          </a:xfrm>
          <a:prstGeom prst="rect">
            <a:avLst/>
          </a:prstGeom>
          <a:gradFill flip="none" rotWithShape="1">
            <a:gsLst>
              <a:gs pos="40000">
                <a:schemeClr val="accent1">
                  <a:shade val="30000"/>
                  <a:satMod val="115000"/>
                </a:schemeClr>
              </a:gs>
              <a:gs pos="74000">
                <a:schemeClr val="accent1">
                  <a:shade val="67500"/>
                  <a:satMod val="115000"/>
                </a:schemeClr>
              </a:gs>
              <a:gs pos="100000">
                <a:schemeClr val="accent1">
                  <a:shade val="100000"/>
                  <a:satMod val="115000"/>
                </a:schemeClr>
              </a:gs>
            </a:gsLst>
            <a:path path="circle">
              <a:fillToRect l="100000" t="100000"/>
            </a:path>
            <a:tileRect r="-100000" b="-100000"/>
          </a:gradFill>
          <a:ln>
            <a:noFill/>
          </a:ln>
          <a:effectLst>
            <a:glow rad="228600">
              <a:schemeClr val="accent6">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r>
              <a:rPr lang="en-US" sz="4000" dirty="0" err="1" smtClean="0">
                <a:ln w="0"/>
                <a:solidFill>
                  <a:srgbClr val="002060"/>
                </a:solidFill>
                <a:effectLst>
                  <a:outerShdw blurRad="38100" dist="19050" dir="2700000" algn="tl" rotWithShape="0">
                    <a:schemeClr val="dk1">
                      <a:alpha val="40000"/>
                    </a:schemeClr>
                  </a:outerShdw>
                </a:effectLst>
              </a:rPr>
              <a:t>ভৌত</a:t>
            </a:r>
            <a:r>
              <a:rPr lang="en-US" sz="4000" dirty="0" smtClean="0">
                <a:ln w="0"/>
                <a:solidFill>
                  <a:srgbClr val="002060"/>
                </a:solidFill>
                <a:effectLst>
                  <a:outerShdw blurRad="38100" dist="19050" dir="2700000" algn="tl" rotWithShape="0">
                    <a:schemeClr val="dk1">
                      <a:alpha val="40000"/>
                    </a:schemeClr>
                  </a:outerShdw>
                </a:effectLst>
              </a:rPr>
              <a:t> </a:t>
            </a:r>
            <a:r>
              <a:rPr lang="en-US" sz="4000" dirty="0" err="1" smtClean="0">
                <a:ln w="0"/>
                <a:solidFill>
                  <a:srgbClr val="002060"/>
                </a:solidFill>
                <a:effectLst>
                  <a:outerShdw blurRad="38100" dist="19050" dir="2700000" algn="tl" rotWithShape="0">
                    <a:schemeClr val="dk1">
                      <a:alpha val="40000"/>
                    </a:schemeClr>
                  </a:outerShdw>
                </a:effectLst>
              </a:rPr>
              <a:t>অবস্থার</a:t>
            </a:r>
            <a:r>
              <a:rPr lang="en-US" sz="4000" dirty="0" smtClean="0">
                <a:ln w="0"/>
                <a:solidFill>
                  <a:srgbClr val="002060"/>
                </a:solidFill>
                <a:effectLst>
                  <a:outerShdw blurRad="38100" dist="19050" dir="2700000" algn="tl" rotWithShape="0">
                    <a:schemeClr val="dk1">
                      <a:alpha val="40000"/>
                    </a:schemeClr>
                  </a:outerShdw>
                </a:effectLst>
              </a:rPr>
              <a:t> </a:t>
            </a:r>
            <a:r>
              <a:rPr lang="en-US" sz="4000" dirty="0" err="1" smtClean="0">
                <a:ln w="0"/>
                <a:solidFill>
                  <a:srgbClr val="002060"/>
                </a:solidFill>
                <a:effectLst>
                  <a:outerShdw blurRad="38100" dist="19050" dir="2700000" algn="tl" rotWithShape="0">
                    <a:schemeClr val="dk1">
                      <a:alpha val="40000"/>
                    </a:schemeClr>
                  </a:outerShdw>
                </a:effectLst>
              </a:rPr>
              <a:t>উপর</a:t>
            </a:r>
            <a:r>
              <a:rPr lang="en-US" sz="4000" dirty="0" smtClean="0">
                <a:ln w="0"/>
                <a:solidFill>
                  <a:srgbClr val="002060"/>
                </a:solidFill>
                <a:effectLst>
                  <a:outerShdw blurRad="38100" dist="19050" dir="2700000" algn="tl" rotWithShape="0">
                    <a:schemeClr val="dk1">
                      <a:alpha val="40000"/>
                    </a:schemeClr>
                  </a:outerShdw>
                </a:effectLst>
              </a:rPr>
              <a:t> </a:t>
            </a:r>
            <a:r>
              <a:rPr lang="en-US" sz="4000" dirty="0" err="1" smtClean="0">
                <a:ln w="0"/>
                <a:solidFill>
                  <a:srgbClr val="002060"/>
                </a:solidFill>
                <a:effectLst>
                  <a:outerShdw blurRad="38100" dist="19050" dir="2700000" algn="tl" rotWithShape="0">
                    <a:schemeClr val="dk1">
                      <a:alpha val="40000"/>
                    </a:schemeClr>
                  </a:outerShdw>
                </a:effectLst>
              </a:rPr>
              <a:t>ভিত্তি</a:t>
            </a:r>
            <a:r>
              <a:rPr lang="en-US" sz="4000" dirty="0" smtClean="0">
                <a:ln w="0"/>
                <a:solidFill>
                  <a:srgbClr val="002060"/>
                </a:solidFill>
                <a:effectLst>
                  <a:outerShdw blurRad="38100" dist="19050" dir="2700000" algn="tl" rotWithShape="0">
                    <a:schemeClr val="dk1">
                      <a:alpha val="40000"/>
                    </a:schemeClr>
                  </a:outerShdw>
                </a:effectLst>
              </a:rPr>
              <a:t> </a:t>
            </a:r>
            <a:r>
              <a:rPr lang="en-US" sz="4000" dirty="0" err="1" smtClean="0">
                <a:ln w="0"/>
                <a:solidFill>
                  <a:srgbClr val="002060"/>
                </a:solidFill>
                <a:effectLst>
                  <a:outerShdw blurRad="38100" dist="19050" dir="2700000" algn="tl" rotWithShape="0">
                    <a:schemeClr val="dk1">
                      <a:alpha val="40000"/>
                    </a:schemeClr>
                  </a:outerShdw>
                </a:effectLst>
              </a:rPr>
              <a:t>করে</a:t>
            </a:r>
            <a:r>
              <a:rPr lang="en-US" sz="4000" dirty="0" smtClean="0">
                <a:ln w="0"/>
                <a:solidFill>
                  <a:srgbClr val="002060"/>
                </a:solidFill>
                <a:effectLst>
                  <a:outerShdw blurRad="38100" dist="19050" dir="2700000" algn="tl" rotWithShape="0">
                    <a:schemeClr val="dk1">
                      <a:alpha val="40000"/>
                    </a:schemeClr>
                  </a:outerShdw>
                </a:effectLst>
              </a:rPr>
              <a:t>  </a:t>
            </a:r>
            <a:r>
              <a:rPr lang="en-US" sz="4000" dirty="0" err="1" smtClean="0">
                <a:ln w="0"/>
                <a:solidFill>
                  <a:srgbClr val="002060"/>
                </a:solidFill>
                <a:effectLst>
                  <a:outerShdw blurRad="38100" dist="19050" dir="2700000" algn="tl" rotWithShape="0">
                    <a:schemeClr val="dk1">
                      <a:alpha val="40000"/>
                    </a:schemeClr>
                  </a:outerShdw>
                </a:effectLst>
              </a:rPr>
              <a:t>খনিজ</a:t>
            </a:r>
            <a:r>
              <a:rPr lang="en-US" sz="4000" dirty="0" smtClean="0">
                <a:ln w="0"/>
                <a:solidFill>
                  <a:srgbClr val="002060"/>
                </a:solidFill>
                <a:effectLst>
                  <a:outerShdw blurRad="38100" dist="19050" dir="2700000" algn="tl" rotWithShape="0">
                    <a:schemeClr val="dk1">
                      <a:alpha val="40000"/>
                    </a:schemeClr>
                  </a:outerShdw>
                </a:effectLst>
              </a:rPr>
              <a:t> </a:t>
            </a:r>
            <a:r>
              <a:rPr lang="en-US" sz="4000" dirty="0" err="1" smtClean="0">
                <a:ln w="0"/>
                <a:solidFill>
                  <a:srgbClr val="002060"/>
                </a:solidFill>
                <a:effectLst>
                  <a:outerShdw blurRad="38100" dist="19050" dir="2700000" algn="tl" rotWithShape="0">
                    <a:schemeClr val="dk1">
                      <a:alpha val="40000"/>
                    </a:schemeClr>
                  </a:outerShdw>
                </a:effectLst>
              </a:rPr>
              <a:t>তিন</a:t>
            </a:r>
            <a:r>
              <a:rPr lang="en-US" sz="4000" dirty="0" smtClean="0">
                <a:ln w="0"/>
                <a:solidFill>
                  <a:srgbClr val="002060"/>
                </a:solidFill>
                <a:effectLst>
                  <a:outerShdw blurRad="38100" dist="19050" dir="2700000" algn="tl" rotWithShape="0">
                    <a:schemeClr val="dk1">
                      <a:alpha val="40000"/>
                    </a:schemeClr>
                  </a:outerShdw>
                </a:effectLst>
              </a:rPr>
              <a:t> </a:t>
            </a:r>
            <a:r>
              <a:rPr lang="en-US" sz="4000" dirty="0" err="1" smtClean="0">
                <a:ln w="0"/>
                <a:solidFill>
                  <a:srgbClr val="002060"/>
                </a:solidFill>
                <a:effectLst>
                  <a:outerShdw blurRad="38100" dist="19050" dir="2700000" algn="tl" rotWithShape="0">
                    <a:schemeClr val="dk1">
                      <a:alpha val="40000"/>
                    </a:schemeClr>
                  </a:outerShdw>
                </a:effectLst>
              </a:rPr>
              <a:t>প্রকার।যথাঃ</a:t>
            </a:r>
            <a:endParaRPr lang="en-US" sz="4000" dirty="0" smtClean="0">
              <a:ln w="0"/>
              <a:solidFill>
                <a:srgbClr val="002060"/>
              </a:solidFill>
              <a:effectLst>
                <a:outerShdw blurRad="38100" dist="19050" dir="2700000" algn="tl" rotWithShape="0">
                  <a:schemeClr val="dk1">
                    <a:alpha val="40000"/>
                  </a:schemeClr>
                </a:outerShdw>
              </a:effectLst>
            </a:endParaRPr>
          </a:p>
          <a:p>
            <a:r>
              <a:rPr lang="en-US" sz="3600" dirty="0" smtClean="0">
                <a:ln w="0"/>
                <a:solidFill>
                  <a:srgbClr val="FFFF00"/>
                </a:solidFill>
                <a:effectLst>
                  <a:outerShdw blurRad="38100" dist="19050" dir="2700000" algn="tl" rotWithShape="0">
                    <a:schemeClr val="dk1">
                      <a:alpha val="40000"/>
                    </a:schemeClr>
                  </a:outerShdw>
                </a:effectLst>
              </a:rPr>
              <a:t>ক) </a:t>
            </a:r>
            <a:r>
              <a:rPr lang="en-US" sz="3600" dirty="0" err="1" smtClean="0">
                <a:ln w="0"/>
                <a:solidFill>
                  <a:srgbClr val="FFFF00"/>
                </a:solidFill>
                <a:effectLst>
                  <a:outerShdw blurRad="38100" dist="19050" dir="2700000" algn="tl" rotWithShape="0">
                    <a:schemeClr val="dk1">
                      <a:alpha val="40000"/>
                    </a:schemeClr>
                  </a:outerShdw>
                </a:effectLst>
              </a:rPr>
              <a:t>কঠিন</a:t>
            </a:r>
            <a:r>
              <a:rPr lang="en-US" sz="3600" dirty="0" smtClean="0">
                <a:ln w="0"/>
                <a:solidFill>
                  <a:srgbClr val="FFFF00"/>
                </a:solidFill>
                <a:effectLst>
                  <a:outerShdw blurRad="38100" dist="19050" dir="2700000" algn="tl" rotWithShape="0">
                    <a:schemeClr val="dk1">
                      <a:alpha val="40000"/>
                    </a:schemeClr>
                  </a:outerShdw>
                </a:effectLst>
              </a:rPr>
              <a:t> </a:t>
            </a:r>
            <a:r>
              <a:rPr lang="en-US" sz="3600" dirty="0" err="1" smtClean="0">
                <a:ln w="0"/>
                <a:solidFill>
                  <a:srgbClr val="FFFF00"/>
                </a:solidFill>
                <a:effectLst>
                  <a:outerShdw blurRad="38100" dist="19050" dir="2700000" algn="tl" rotWithShape="0">
                    <a:schemeClr val="dk1">
                      <a:alpha val="40000"/>
                    </a:schemeClr>
                  </a:outerShdw>
                </a:effectLst>
              </a:rPr>
              <a:t>খনিজ</a:t>
            </a:r>
            <a:r>
              <a:rPr lang="en-US" sz="3600" dirty="0" smtClean="0">
                <a:ln w="0"/>
                <a:solidFill>
                  <a:srgbClr val="FFFF00"/>
                </a:solidFill>
                <a:effectLst>
                  <a:outerShdw blurRad="38100" dist="19050" dir="2700000" algn="tl" rotWithShape="0">
                    <a:schemeClr val="dk1">
                      <a:alpha val="40000"/>
                    </a:schemeClr>
                  </a:outerShdw>
                </a:effectLst>
              </a:rPr>
              <a:t>  খ) </a:t>
            </a:r>
            <a:r>
              <a:rPr lang="en-US" sz="3600" dirty="0" err="1" smtClean="0">
                <a:ln w="0"/>
                <a:solidFill>
                  <a:srgbClr val="FFFF00"/>
                </a:solidFill>
                <a:effectLst>
                  <a:outerShdw blurRad="38100" dist="19050" dir="2700000" algn="tl" rotWithShape="0">
                    <a:schemeClr val="dk1">
                      <a:alpha val="40000"/>
                    </a:schemeClr>
                  </a:outerShdw>
                </a:effectLst>
              </a:rPr>
              <a:t>তরল</a:t>
            </a:r>
            <a:r>
              <a:rPr lang="en-US" sz="3600" dirty="0" smtClean="0">
                <a:ln w="0"/>
                <a:solidFill>
                  <a:srgbClr val="FFFF00"/>
                </a:solidFill>
                <a:effectLst>
                  <a:outerShdw blurRad="38100" dist="19050" dir="2700000" algn="tl" rotWithShape="0">
                    <a:schemeClr val="dk1">
                      <a:alpha val="40000"/>
                    </a:schemeClr>
                  </a:outerShdw>
                </a:effectLst>
              </a:rPr>
              <a:t> </a:t>
            </a:r>
            <a:r>
              <a:rPr lang="en-US" sz="3600" dirty="0" err="1" smtClean="0">
                <a:ln w="0"/>
                <a:solidFill>
                  <a:srgbClr val="FFFF00"/>
                </a:solidFill>
                <a:effectLst>
                  <a:outerShdw blurRad="38100" dist="19050" dir="2700000" algn="tl" rotWithShape="0">
                    <a:schemeClr val="dk1">
                      <a:alpha val="40000"/>
                    </a:schemeClr>
                  </a:outerShdw>
                </a:effectLst>
              </a:rPr>
              <a:t>খনিজ</a:t>
            </a:r>
            <a:r>
              <a:rPr lang="en-US" sz="3600" dirty="0" smtClean="0">
                <a:ln w="0"/>
                <a:solidFill>
                  <a:srgbClr val="FFFF00"/>
                </a:solidFill>
                <a:effectLst>
                  <a:outerShdw blurRad="38100" dist="19050" dir="2700000" algn="tl" rotWithShape="0">
                    <a:schemeClr val="dk1">
                      <a:alpha val="40000"/>
                    </a:schemeClr>
                  </a:outerShdw>
                </a:effectLst>
              </a:rPr>
              <a:t> ও গ) </a:t>
            </a:r>
            <a:r>
              <a:rPr lang="en-US" sz="3600" dirty="0" err="1" smtClean="0">
                <a:ln w="0"/>
                <a:solidFill>
                  <a:srgbClr val="FFFF00"/>
                </a:solidFill>
                <a:effectLst>
                  <a:outerShdw blurRad="38100" dist="19050" dir="2700000" algn="tl" rotWithShape="0">
                    <a:schemeClr val="dk1">
                      <a:alpha val="40000"/>
                    </a:schemeClr>
                  </a:outerShdw>
                </a:effectLst>
              </a:rPr>
              <a:t>গ্যাসীয়</a:t>
            </a:r>
            <a:r>
              <a:rPr lang="en-US" sz="3600" dirty="0" smtClean="0">
                <a:ln w="0"/>
                <a:solidFill>
                  <a:srgbClr val="FFFF00"/>
                </a:solidFill>
                <a:effectLst>
                  <a:outerShdw blurRad="38100" dist="19050" dir="2700000" algn="tl" rotWithShape="0">
                    <a:schemeClr val="dk1">
                      <a:alpha val="40000"/>
                    </a:schemeClr>
                  </a:outerShdw>
                </a:effectLst>
              </a:rPr>
              <a:t> </a:t>
            </a:r>
            <a:r>
              <a:rPr lang="en-US" sz="3600" dirty="0" err="1" smtClean="0">
                <a:ln w="0"/>
                <a:solidFill>
                  <a:srgbClr val="FFFF00"/>
                </a:solidFill>
                <a:effectLst>
                  <a:outerShdw blurRad="38100" dist="19050" dir="2700000" algn="tl" rotWithShape="0">
                    <a:schemeClr val="dk1">
                      <a:alpha val="40000"/>
                    </a:schemeClr>
                  </a:outerShdw>
                </a:effectLst>
              </a:rPr>
              <a:t>খনিজ</a:t>
            </a:r>
            <a:endParaRPr lang="en-US" sz="3600" dirty="0" smtClean="0">
              <a:ln w="0"/>
              <a:solidFill>
                <a:srgbClr val="FFFF00"/>
              </a:solidFill>
              <a:effectLst>
                <a:outerShdw blurRad="38100" dist="19050" dir="2700000" algn="tl" rotWithShape="0">
                  <a:schemeClr val="dk1">
                    <a:alpha val="40000"/>
                  </a:schemeClr>
                </a:outerShdw>
              </a:effectLst>
            </a:endParaRPr>
          </a:p>
          <a:p>
            <a:r>
              <a:rPr lang="en-US" sz="3600" b="1" dirty="0" err="1" smtClean="0">
                <a:ln w="0"/>
                <a:solidFill>
                  <a:schemeClr val="tx1">
                    <a:lumMod val="95000"/>
                    <a:lumOff val="5000"/>
                  </a:schemeClr>
                </a:solidFill>
                <a:effectLst>
                  <a:outerShdw blurRad="38100" dist="19050" dir="2700000" algn="tl" rotWithShape="0">
                    <a:schemeClr val="dk1">
                      <a:alpha val="40000"/>
                    </a:schemeClr>
                  </a:outerShdw>
                </a:effectLst>
              </a:rPr>
              <a:t>কঠিন</a:t>
            </a:r>
            <a:r>
              <a:rPr lang="en-US" sz="3600" b="1" dirty="0" smtClean="0">
                <a:ln w="0"/>
                <a:solidFill>
                  <a:schemeClr val="tx1">
                    <a:lumMod val="95000"/>
                    <a:lumOff val="5000"/>
                  </a:schemeClr>
                </a:solidFill>
                <a:effectLst>
                  <a:outerShdw blurRad="38100" dist="19050" dir="2700000" algn="tl" rotWithShape="0">
                    <a:schemeClr val="dk1">
                      <a:alpha val="40000"/>
                    </a:schemeClr>
                  </a:outerShdw>
                </a:effectLst>
              </a:rPr>
              <a:t> </a:t>
            </a:r>
            <a:r>
              <a:rPr lang="en-US" sz="3600" b="1" dirty="0" err="1" smtClean="0">
                <a:ln w="0"/>
                <a:solidFill>
                  <a:schemeClr val="tx1">
                    <a:lumMod val="95000"/>
                    <a:lumOff val="5000"/>
                  </a:schemeClr>
                </a:solidFill>
                <a:effectLst>
                  <a:outerShdw blurRad="38100" dist="19050" dir="2700000" algn="tl" rotWithShape="0">
                    <a:schemeClr val="dk1">
                      <a:alpha val="40000"/>
                    </a:schemeClr>
                  </a:outerShdw>
                </a:effectLst>
              </a:rPr>
              <a:t>খনিজঃ</a:t>
            </a:r>
            <a:r>
              <a:rPr lang="en-US" sz="3600" b="1" dirty="0" smtClean="0">
                <a:ln w="0"/>
                <a:solidFill>
                  <a:schemeClr val="tx1">
                    <a:lumMod val="95000"/>
                    <a:lumOff val="5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প্রকৃতিতে</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যে</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সব</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ধাতু</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বা</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অধাতু</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কঠিনরূপে</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পাওয়া</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যায়</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তাদেরকে</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কঠিন</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খনিজ</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বলে।যেমনঃম্যাগনেটাইট</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বক্সাইট</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স্বর্ণ</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হীরা</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লিমোনাইট</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সালফার</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বা</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গন্ধক</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ক্যালামাইন</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চীনামাটি</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ইত্যাদি</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p>
          <a:p>
            <a:r>
              <a:rPr lang="en-US" sz="3600" b="1" dirty="0" err="1" smtClean="0">
                <a:ln w="0"/>
                <a:solidFill>
                  <a:schemeClr val="tx1">
                    <a:lumMod val="95000"/>
                    <a:lumOff val="5000"/>
                  </a:schemeClr>
                </a:solidFill>
                <a:effectLst>
                  <a:outerShdw blurRad="38100" dist="19050" dir="2700000" algn="tl" rotWithShape="0">
                    <a:schemeClr val="dk1">
                      <a:alpha val="40000"/>
                    </a:schemeClr>
                  </a:outerShdw>
                </a:effectLst>
              </a:rPr>
              <a:t>তরল</a:t>
            </a:r>
            <a:r>
              <a:rPr lang="en-US" sz="3600" b="1" dirty="0" smtClean="0">
                <a:ln w="0"/>
                <a:solidFill>
                  <a:schemeClr val="tx1">
                    <a:lumMod val="95000"/>
                    <a:lumOff val="5000"/>
                  </a:schemeClr>
                </a:solidFill>
                <a:effectLst>
                  <a:outerShdw blurRad="38100" dist="19050" dir="2700000" algn="tl" rotWithShape="0">
                    <a:schemeClr val="dk1">
                      <a:alpha val="40000"/>
                    </a:schemeClr>
                  </a:outerShdw>
                </a:effectLst>
              </a:rPr>
              <a:t> </a:t>
            </a:r>
            <a:r>
              <a:rPr lang="en-US" sz="3600" b="1" dirty="0" err="1" smtClean="0">
                <a:ln w="0"/>
                <a:solidFill>
                  <a:schemeClr val="tx1">
                    <a:lumMod val="95000"/>
                    <a:lumOff val="5000"/>
                  </a:schemeClr>
                </a:solidFill>
                <a:effectLst>
                  <a:outerShdw blurRad="38100" dist="19050" dir="2700000" algn="tl" rotWithShape="0">
                    <a:schemeClr val="dk1">
                      <a:alpha val="40000"/>
                    </a:schemeClr>
                  </a:outerShdw>
                </a:effectLst>
              </a:rPr>
              <a:t>খনিজঃ</a:t>
            </a:r>
            <a:r>
              <a:rPr lang="en-US" sz="3600" b="1" dirty="0" smtClean="0">
                <a:ln w="0"/>
                <a:solidFill>
                  <a:schemeClr val="tx1">
                    <a:lumMod val="95000"/>
                    <a:lumOff val="5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তরল</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অবস্থায়</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এ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খনিজ</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পাওয়া</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যায়</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তাকে</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তরল</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খনিজ</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বলে</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যেমনঃ</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মার্কারি</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বা</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পারদ</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পেট্রোলিয়াম</a:t>
            </a:r>
            <a:r>
              <a:rPr lang="bn-IN"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পেট্রোল</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a:t>
            </a:r>
            <a:r>
              <a:rPr lang="bn-IN"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কেরোসিন</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a:t>
            </a:r>
            <a:r>
              <a:rPr lang="bn-IN"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ডিজেল</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a:t>
            </a:r>
            <a:r>
              <a:rPr lang="bn-IN"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অক্টেন</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ইত্যাদি</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p>
          <a:p>
            <a:r>
              <a:rPr lang="en-US" sz="3600" b="1" dirty="0" err="1" smtClean="0">
                <a:ln w="0"/>
                <a:solidFill>
                  <a:schemeClr val="tx1">
                    <a:lumMod val="95000"/>
                    <a:lumOff val="5000"/>
                  </a:schemeClr>
                </a:solidFill>
                <a:effectLst>
                  <a:outerShdw blurRad="38100" dist="19050" dir="2700000" algn="tl" rotWithShape="0">
                    <a:schemeClr val="dk1">
                      <a:alpha val="40000"/>
                    </a:schemeClr>
                  </a:outerShdw>
                </a:effectLst>
              </a:rPr>
              <a:t>গ্যাসীয়</a:t>
            </a:r>
            <a:r>
              <a:rPr lang="en-US" sz="3600" b="1" dirty="0" smtClean="0">
                <a:ln w="0"/>
                <a:solidFill>
                  <a:schemeClr val="tx1">
                    <a:lumMod val="95000"/>
                    <a:lumOff val="5000"/>
                  </a:schemeClr>
                </a:solidFill>
                <a:effectLst>
                  <a:outerShdw blurRad="38100" dist="19050" dir="2700000" algn="tl" rotWithShape="0">
                    <a:schemeClr val="dk1">
                      <a:alpha val="40000"/>
                    </a:schemeClr>
                  </a:outerShdw>
                </a:effectLst>
              </a:rPr>
              <a:t> </a:t>
            </a:r>
            <a:r>
              <a:rPr lang="en-US" sz="3600" b="1" dirty="0" err="1" smtClean="0">
                <a:ln w="0"/>
                <a:solidFill>
                  <a:schemeClr val="tx1">
                    <a:lumMod val="95000"/>
                    <a:lumOff val="5000"/>
                  </a:schemeClr>
                </a:solidFill>
                <a:effectLst>
                  <a:outerShdw blurRad="38100" dist="19050" dir="2700000" algn="tl" rotWithShape="0">
                    <a:schemeClr val="dk1">
                      <a:alpha val="40000"/>
                    </a:schemeClr>
                  </a:outerShdw>
                </a:effectLst>
              </a:rPr>
              <a:t>খনিজঃ</a:t>
            </a:r>
            <a:r>
              <a:rPr lang="en-US" sz="3600" b="1" dirty="0" smtClean="0">
                <a:ln w="0"/>
                <a:solidFill>
                  <a:schemeClr val="tx1">
                    <a:lumMod val="95000"/>
                    <a:lumOff val="5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প্রাকৃতিক</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গ্যাস</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যেমন</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মিথেন,ইথেন,প্রোপেন</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বিউটেন</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ইত্যাদিকে</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গ্যাসীয়</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খনিজ</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 </a:t>
            </a:r>
            <a:r>
              <a:rPr lang="en-US" sz="3600" dirty="0" err="1" smtClean="0">
                <a:ln w="0"/>
                <a:solidFill>
                  <a:schemeClr val="accent1">
                    <a:lumMod val="20000"/>
                    <a:lumOff val="80000"/>
                  </a:schemeClr>
                </a:solidFill>
                <a:effectLst>
                  <a:outerShdw blurRad="38100" dist="19050" dir="2700000" algn="tl" rotWithShape="0">
                    <a:schemeClr val="dk1">
                      <a:alpha val="40000"/>
                    </a:schemeClr>
                  </a:outerShdw>
                </a:effectLst>
              </a:rPr>
              <a:t>বলে</a:t>
            </a:r>
            <a:r>
              <a:rPr lang="en-US" sz="3600" dirty="0" smtClean="0">
                <a:ln w="0"/>
                <a:solidFill>
                  <a:schemeClr val="accent1">
                    <a:lumMod val="20000"/>
                    <a:lumOff val="80000"/>
                  </a:schemeClr>
                </a:solidFill>
                <a:effectLst>
                  <a:outerShdw blurRad="38100" dist="19050" dir="2700000" algn="tl" rotWithShape="0">
                    <a:schemeClr val="dk1">
                      <a:alpha val="40000"/>
                    </a:schemeClr>
                  </a:outerShdw>
                </a:effectLst>
              </a:rPr>
              <a:t>।</a:t>
            </a:r>
            <a:endParaRPr lang="en-US" sz="3600" dirty="0">
              <a:ln w="0"/>
              <a:solidFill>
                <a:schemeClr val="accent1">
                  <a:lumMod val="20000"/>
                  <a:lumOff val="8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6462137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2915012" y="168812"/>
            <a:ext cx="6032042" cy="707886"/>
          </a:xfrm>
          <a:prstGeom prst="rect">
            <a:avLst/>
          </a:prstGeom>
          <a:pattFill prst="pct60">
            <a:fgClr>
              <a:schemeClr val="accent5">
                <a:lumMod val="75000"/>
              </a:schemeClr>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3600" b="1" dirty="0" smtClean="0">
                <a:ln w="9525">
                  <a:solidFill>
                    <a:schemeClr val="bg1"/>
                  </a:solidFill>
                  <a:prstDash val="solid"/>
                </a:ln>
                <a:effectLst>
                  <a:outerShdw blurRad="12700" dist="38100" dir="2700000" algn="tl" rotWithShape="0">
                    <a:schemeClr val="bg1">
                      <a:lumMod val="50000"/>
                    </a:schemeClr>
                  </a:outerShdw>
                </a:effectLst>
              </a:rPr>
              <a:t>    </a:t>
            </a:r>
            <a:r>
              <a:rPr lang="en-US" sz="4000" b="1" dirty="0" err="1" smtClean="0">
                <a:ln w="9525">
                  <a:solidFill>
                    <a:schemeClr val="bg1"/>
                  </a:solidFill>
                  <a:prstDash val="solid"/>
                </a:ln>
                <a:effectLst>
                  <a:outerShdw blurRad="12700" dist="38100" dir="2700000" algn="tl" rotWithShape="0">
                    <a:schemeClr val="bg1">
                      <a:lumMod val="50000"/>
                    </a:schemeClr>
                  </a:outerShdw>
                </a:effectLst>
              </a:rPr>
              <a:t>শিলা</a:t>
            </a:r>
            <a:r>
              <a:rPr lang="en-US" sz="4000" b="1" dirty="0" smtClean="0">
                <a:ln w="9525">
                  <a:solidFill>
                    <a:schemeClr val="bg1"/>
                  </a:solidFill>
                  <a:prstDash val="solid"/>
                </a:ln>
                <a:effectLst>
                  <a:outerShdw blurRad="12700" dist="38100" dir="2700000" algn="tl" rotWithShape="0">
                    <a:schemeClr val="bg1">
                      <a:lumMod val="50000"/>
                    </a:schemeClr>
                  </a:outerShdw>
                </a:effectLst>
              </a:rPr>
              <a:t> ও </a:t>
            </a:r>
            <a:r>
              <a:rPr lang="en-US" sz="4000" b="1" dirty="0" err="1" smtClean="0">
                <a:ln w="9525">
                  <a:solidFill>
                    <a:schemeClr val="bg1"/>
                  </a:solidFill>
                  <a:prstDash val="solid"/>
                </a:ln>
                <a:effectLst>
                  <a:outerShdw blurRad="12700" dist="38100" dir="2700000" algn="tl" rotWithShape="0">
                    <a:schemeClr val="bg1">
                      <a:lumMod val="50000"/>
                    </a:schemeClr>
                  </a:outerShdw>
                </a:effectLst>
              </a:rPr>
              <a:t>তার</a:t>
            </a:r>
            <a:r>
              <a:rPr lang="en-US" sz="4000" b="1" dirty="0" smtClean="0">
                <a:ln w="9525">
                  <a:solidFill>
                    <a:schemeClr val="bg1"/>
                  </a:solidFill>
                  <a:prstDash val="solid"/>
                </a:ln>
                <a:effectLst>
                  <a:outerShdw blurRad="12700" dist="38100" dir="2700000" algn="tl" rotWithShape="0">
                    <a:schemeClr val="bg1">
                      <a:lumMod val="50000"/>
                    </a:schemeClr>
                  </a:outerShdw>
                </a:effectLst>
              </a:rPr>
              <a:t> </a:t>
            </a:r>
            <a:r>
              <a:rPr lang="en-US" sz="4000" b="1" dirty="0" err="1" smtClean="0">
                <a:ln w="9525">
                  <a:solidFill>
                    <a:schemeClr val="bg1"/>
                  </a:solidFill>
                  <a:prstDash val="solid"/>
                </a:ln>
                <a:effectLst>
                  <a:outerShdw blurRad="12700" dist="38100" dir="2700000" algn="tl" rotWithShape="0">
                    <a:schemeClr val="bg1">
                      <a:lumMod val="50000"/>
                    </a:schemeClr>
                  </a:outerShdw>
                </a:effectLst>
              </a:rPr>
              <a:t>প্রকারভেদ</a:t>
            </a:r>
            <a:r>
              <a:rPr lang="en-US" sz="4000" b="1" dirty="0" smtClean="0">
                <a:ln w="9525">
                  <a:solidFill>
                    <a:schemeClr val="bg1"/>
                  </a:solidFill>
                  <a:prstDash val="solid"/>
                </a:ln>
                <a:effectLst>
                  <a:outerShdw blurRad="12700" dist="38100" dir="2700000" algn="tl" rotWithShape="0">
                    <a:schemeClr val="bg1">
                      <a:lumMod val="50000"/>
                    </a:schemeClr>
                  </a:outerShdw>
                </a:effectLst>
              </a:rPr>
              <a:t>   </a:t>
            </a:r>
            <a:endParaRPr lang="en-US" sz="3600" b="1" dirty="0">
              <a:ln w="9525">
                <a:solidFill>
                  <a:schemeClr val="bg1"/>
                </a:solidFill>
                <a:prstDash val="solid"/>
              </a:ln>
              <a:effectLst>
                <a:outerShdw blurRad="12700" dist="38100" dir="2700000" algn="tl" rotWithShape="0">
                  <a:schemeClr val="bg1">
                    <a:lumMod val="50000"/>
                  </a:schemeClr>
                </a:outerShdw>
              </a:effectLst>
            </a:endParaRPr>
          </a:p>
        </p:txBody>
      </p:sp>
      <p:sp>
        <p:nvSpPr>
          <p:cNvPr id="3" name="Rectangle 2"/>
          <p:cNvSpPr/>
          <p:nvPr/>
        </p:nvSpPr>
        <p:spPr>
          <a:xfrm>
            <a:off x="0" y="1226657"/>
            <a:ext cx="12192000" cy="1938992"/>
          </a:xfrm>
          <a:prstGeom prst="rect">
            <a:avLst/>
          </a:prstGeom>
          <a:solidFill>
            <a:schemeClr val="tx2">
              <a:lumMod val="10000"/>
              <a:lumOff val="90000"/>
            </a:schemeClr>
          </a:solidFill>
          <a:ln>
            <a:noFill/>
          </a:ln>
          <a:effectLst>
            <a:innerShdw blurRad="63500" dist="50800" dir="18900000">
              <a:prstClr val="black">
                <a:alpha val="50000"/>
              </a:prstClr>
            </a:innerShdw>
          </a:effectLst>
          <a:scene3d>
            <a:camera prst="orthographicFront">
              <a:rot lat="0" lon="0" rev="0"/>
            </a:camera>
            <a:lightRig rig="contrasting" dir="t">
              <a:rot lat="0" lon="0" rev="1500000"/>
            </a:lightRig>
          </a:scene3d>
          <a:sp3d prstMaterial="metal">
            <a:bevelT w="88900" h="88900"/>
          </a:sp3d>
        </p:spPr>
        <p:style>
          <a:lnRef idx="1">
            <a:schemeClr val="accent6"/>
          </a:lnRef>
          <a:fillRef idx="2">
            <a:schemeClr val="accent6"/>
          </a:fillRef>
          <a:effectRef idx="1">
            <a:schemeClr val="accent6"/>
          </a:effectRef>
          <a:fontRef idx="minor">
            <a:schemeClr val="dk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n-US" sz="4000" b="1" dirty="0" err="1" smtClean="0">
                <a:ln/>
                <a:solidFill>
                  <a:srgbClr val="002060"/>
                </a:solidFill>
              </a:rPr>
              <a:t>বিভিন্ন</a:t>
            </a:r>
            <a:r>
              <a:rPr lang="en-US" sz="4000" b="1" dirty="0" smtClean="0">
                <a:ln/>
                <a:solidFill>
                  <a:srgbClr val="002060"/>
                </a:solidFill>
              </a:rPr>
              <a:t> </a:t>
            </a:r>
            <a:r>
              <a:rPr lang="en-US" sz="4000" b="1" dirty="0" err="1" smtClean="0">
                <a:ln/>
                <a:solidFill>
                  <a:srgbClr val="002060"/>
                </a:solidFill>
              </a:rPr>
              <a:t>খনিজ</a:t>
            </a:r>
            <a:r>
              <a:rPr lang="en-US" sz="4000" b="1" dirty="0" smtClean="0">
                <a:ln/>
                <a:solidFill>
                  <a:srgbClr val="002060"/>
                </a:solidFill>
              </a:rPr>
              <a:t> </a:t>
            </a:r>
            <a:r>
              <a:rPr lang="en-US" sz="4000" b="1" dirty="0" err="1" smtClean="0">
                <a:ln/>
                <a:solidFill>
                  <a:srgbClr val="002060"/>
                </a:solidFill>
              </a:rPr>
              <a:t>পদার্থ</a:t>
            </a:r>
            <a:r>
              <a:rPr lang="en-US" sz="4000" b="1" dirty="0" smtClean="0">
                <a:ln/>
                <a:solidFill>
                  <a:srgbClr val="002060"/>
                </a:solidFill>
              </a:rPr>
              <a:t> </a:t>
            </a:r>
            <a:r>
              <a:rPr lang="en-US" sz="4000" b="1" dirty="0" err="1" smtClean="0">
                <a:ln/>
                <a:solidFill>
                  <a:srgbClr val="002060"/>
                </a:solidFill>
              </a:rPr>
              <a:t>মিশ্রিত</a:t>
            </a:r>
            <a:r>
              <a:rPr lang="en-US" sz="4000" b="1" dirty="0" smtClean="0">
                <a:ln/>
                <a:solidFill>
                  <a:srgbClr val="002060"/>
                </a:solidFill>
              </a:rPr>
              <a:t> </a:t>
            </a:r>
            <a:r>
              <a:rPr lang="en-US" sz="4000" b="1" dirty="0" err="1" smtClean="0">
                <a:ln/>
                <a:solidFill>
                  <a:srgbClr val="002060"/>
                </a:solidFill>
              </a:rPr>
              <a:t>হয়ে</a:t>
            </a:r>
            <a:r>
              <a:rPr lang="en-US" sz="4000" b="1" dirty="0" smtClean="0">
                <a:ln/>
                <a:solidFill>
                  <a:srgbClr val="002060"/>
                </a:solidFill>
              </a:rPr>
              <a:t> </a:t>
            </a:r>
            <a:r>
              <a:rPr lang="en-US" sz="4000" b="1" dirty="0" err="1" smtClean="0">
                <a:ln/>
                <a:solidFill>
                  <a:srgbClr val="002060"/>
                </a:solidFill>
              </a:rPr>
              <a:t>কিছু</a:t>
            </a:r>
            <a:r>
              <a:rPr lang="en-US" sz="4000" b="1" dirty="0" smtClean="0">
                <a:ln/>
                <a:solidFill>
                  <a:srgbClr val="002060"/>
                </a:solidFill>
              </a:rPr>
              <a:t> </a:t>
            </a:r>
            <a:r>
              <a:rPr lang="en-US" sz="4000" b="1" dirty="0" err="1" smtClean="0">
                <a:ln/>
                <a:solidFill>
                  <a:srgbClr val="002060"/>
                </a:solidFill>
              </a:rPr>
              <a:t>শক্ত</a:t>
            </a:r>
            <a:r>
              <a:rPr lang="en-US" sz="4000" b="1" dirty="0" smtClean="0">
                <a:ln/>
                <a:solidFill>
                  <a:srgbClr val="002060"/>
                </a:solidFill>
              </a:rPr>
              <a:t> </a:t>
            </a:r>
            <a:r>
              <a:rPr lang="en-US" sz="4000" b="1" dirty="0" err="1" smtClean="0">
                <a:ln/>
                <a:solidFill>
                  <a:srgbClr val="002060"/>
                </a:solidFill>
              </a:rPr>
              <a:t>কণা</a:t>
            </a:r>
            <a:r>
              <a:rPr lang="en-US" sz="4000" b="1" dirty="0" smtClean="0">
                <a:ln/>
                <a:solidFill>
                  <a:srgbClr val="002060"/>
                </a:solidFill>
              </a:rPr>
              <a:t> </a:t>
            </a:r>
            <a:r>
              <a:rPr lang="en-US" sz="4000" b="1" dirty="0" err="1" smtClean="0">
                <a:ln/>
                <a:solidFill>
                  <a:srgbClr val="002060"/>
                </a:solidFill>
              </a:rPr>
              <a:t>তৈরি</a:t>
            </a:r>
            <a:r>
              <a:rPr lang="en-US" sz="4000" b="1" dirty="0" smtClean="0">
                <a:ln/>
                <a:solidFill>
                  <a:srgbClr val="002060"/>
                </a:solidFill>
              </a:rPr>
              <a:t> </a:t>
            </a:r>
            <a:r>
              <a:rPr lang="en-US" sz="4000" b="1" dirty="0" err="1" smtClean="0">
                <a:ln/>
                <a:solidFill>
                  <a:srgbClr val="002060"/>
                </a:solidFill>
              </a:rPr>
              <a:t>হয়</a:t>
            </a:r>
            <a:r>
              <a:rPr lang="en-US" sz="4000" b="1" dirty="0" smtClean="0">
                <a:ln/>
                <a:solidFill>
                  <a:srgbClr val="002060"/>
                </a:solidFill>
              </a:rPr>
              <a:t> , ঐ </a:t>
            </a:r>
            <a:r>
              <a:rPr lang="en-US" sz="4000" b="1" dirty="0" err="1" smtClean="0">
                <a:ln/>
                <a:solidFill>
                  <a:srgbClr val="002060"/>
                </a:solidFill>
              </a:rPr>
              <a:t>শক্ত</a:t>
            </a:r>
            <a:r>
              <a:rPr lang="en-US" sz="4000" b="1" dirty="0" smtClean="0">
                <a:ln/>
                <a:solidFill>
                  <a:srgbClr val="002060"/>
                </a:solidFill>
              </a:rPr>
              <a:t> </a:t>
            </a:r>
            <a:r>
              <a:rPr lang="en-US" sz="4000" b="1" dirty="0" err="1" smtClean="0">
                <a:ln/>
                <a:solidFill>
                  <a:srgbClr val="002060"/>
                </a:solidFill>
              </a:rPr>
              <a:t>কণাসমূহ</a:t>
            </a:r>
            <a:r>
              <a:rPr lang="en-US" sz="4000" b="1" dirty="0" smtClean="0">
                <a:ln/>
                <a:solidFill>
                  <a:srgbClr val="002060"/>
                </a:solidFill>
              </a:rPr>
              <a:t> </a:t>
            </a:r>
            <a:r>
              <a:rPr lang="en-US" sz="4000" b="1" dirty="0" err="1" smtClean="0">
                <a:ln/>
                <a:solidFill>
                  <a:srgbClr val="002060"/>
                </a:solidFill>
              </a:rPr>
              <a:t>একত্র</a:t>
            </a:r>
            <a:r>
              <a:rPr lang="en-US" sz="4000" b="1" dirty="0" smtClean="0">
                <a:ln/>
                <a:solidFill>
                  <a:srgbClr val="002060"/>
                </a:solidFill>
              </a:rPr>
              <a:t> </a:t>
            </a:r>
            <a:r>
              <a:rPr lang="en-US" sz="4000" b="1" dirty="0" err="1" smtClean="0">
                <a:ln/>
                <a:solidFill>
                  <a:srgbClr val="002060"/>
                </a:solidFill>
              </a:rPr>
              <a:t>হয়ে</a:t>
            </a:r>
            <a:r>
              <a:rPr lang="en-US" sz="4000" b="1" dirty="0" smtClean="0">
                <a:ln/>
                <a:solidFill>
                  <a:srgbClr val="002060"/>
                </a:solidFill>
              </a:rPr>
              <a:t> </a:t>
            </a:r>
            <a:r>
              <a:rPr lang="en-US" sz="4000" b="1" dirty="0" err="1" smtClean="0">
                <a:ln/>
                <a:solidFill>
                  <a:srgbClr val="002060"/>
                </a:solidFill>
              </a:rPr>
              <a:t>যে</a:t>
            </a:r>
            <a:r>
              <a:rPr lang="en-US" sz="4000" b="1" dirty="0" smtClean="0">
                <a:ln/>
                <a:solidFill>
                  <a:srgbClr val="002060"/>
                </a:solidFill>
              </a:rPr>
              <a:t> </a:t>
            </a:r>
            <a:r>
              <a:rPr lang="en-US" sz="4000" b="1" dirty="0" err="1" smtClean="0">
                <a:ln/>
                <a:solidFill>
                  <a:srgbClr val="002060"/>
                </a:solidFill>
              </a:rPr>
              <a:t>পদার্থ</a:t>
            </a:r>
            <a:r>
              <a:rPr lang="en-US" sz="4000" b="1" dirty="0" smtClean="0">
                <a:ln/>
                <a:solidFill>
                  <a:srgbClr val="002060"/>
                </a:solidFill>
              </a:rPr>
              <a:t> </a:t>
            </a:r>
            <a:r>
              <a:rPr lang="en-US" sz="4000" b="1" dirty="0" err="1" smtClean="0">
                <a:ln/>
                <a:solidFill>
                  <a:srgbClr val="002060"/>
                </a:solidFill>
              </a:rPr>
              <a:t>তৈরি</a:t>
            </a:r>
            <a:r>
              <a:rPr lang="en-US" sz="4000" b="1" dirty="0" smtClean="0">
                <a:ln/>
                <a:solidFill>
                  <a:srgbClr val="002060"/>
                </a:solidFill>
              </a:rPr>
              <a:t> </a:t>
            </a:r>
            <a:r>
              <a:rPr lang="en-US" sz="4000" b="1" dirty="0" err="1" smtClean="0">
                <a:ln/>
                <a:solidFill>
                  <a:srgbClr val="002060"/>
                </a:solidFill>
              </a:rPr>
              <a:t>হয়</a:t>
            </a:r>
            <a:r>
              <a:rPr lang="en-US" sz="4000" b="1" dirty="0" smtClean="0">
                <a:ln/>
                <a:solidFill>
                  <a:srgbClr val="002060"/>
                </a:solidFill>
              </a:rPr>
              <a:t> </a:t>
            </a:r>
            <a:r>
              <a:rPr lang="en-US" sz="4000" b="1" dirty="0" err="1" smtClean="0">
                <a:ln/>
                <a:solidFill>
                  <a:srgbClr val="002060"/>
                </a:solidFill>
              </a:rPr>
              <a:t>তাকে</a:t>
            </a:r>
            <a:r>
              <a:rPr lang="en-US" sz="4000" b="1" dirty="0" smtClean="0">
                <a:ln/>
                <a:solidFill>
                  <a:srgbClr val="002060"/>
                </a:solidFill>
              </a:rPr>
              <a:t> </a:t>
            </a:r>
            <a:r>
              <a:rPr lang="en-US" sz="4000" b="1" dirty="0" err="1" smtClean="0">
                <a:ln/>
                <a:solidFill>
                  <a:srgbClr val="002060"/>
                </a:solidFill>
              </a:rPr>
              <a:t>শিলা</a:t>
            </a:r>
            <a:r>
              <a:rPr lang="en-US" sz="4000" b="1" dirty="0" smtClean="0">
                <a:ln/>
                <a:solidFill>
                  <a:srgbClr val="002060"/>
                </a:solidFill>
              </a:rPr>
              <a:t> </a:t>
            </a:r>
            <a:r>
              <a:rPr lang="en-US" sz="4000" b="1" dirty="0" err="1" smtClean="0">
                <a:ln/>
                <a:solidFill>
                  <a:srgbClr val="002060"/>
                </a:solidFill>
              </a:rPr>
              <a:t>বলে</a:t>
            </a:r>
            <a:r>
              <a:rPr lang="en-US" sz="4000" b="1" dirty="0" smtClean="0">
                <a:ln/>
                <a:solidFill>
                  <a:srgbClr val="002060"/>
                </a:solidFill>
              </a:rPr>
              <a:t>।</a:t>
            </a:r>
            <a:endParaRPr lang="en-US" sz="4000" b="1" dirty="0">
              <a:ln/>
              <a:solidFill>
                <a:srgbClr val="002060"/>
              </a:solidFill>
            </a:endParaRPr>
          </a:p>
        </p:txBody>
      </p:sp>
      <p:sp>
        <p:nvSpPr>
          <p:cNvPr id="4" name="Rectangle 3"/>
          <p:cNvSpPr/>
          <p:nvPr/>
        </p:nvSpPr>
        <p:spPr>
          <a:xfrm>
            <a:off x="0" y="3515609"/>
            <a:ext cx="12192000" cy="2308324"/>
          </a:xfrm>
          <a:prstGeom prst="rect">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6"/>
          </a:lnRef>
          <a:fillRef idx="3">
            <a:schemeClr val="accent6"/>
          </a:fillRef>
          <a:effectRef idx="3">
            <a:schemeClr val="accent6"/>
          </a:effectRef>
          <a:fontRef idx="minor">
            <a:schemeClr val="lt1"/>
          </a:fontRef>
        </p:style>
        <p:txBody>
          <a:bodyPr wrap="square">
            <a:spAutoFit/>
          </a:bodyPr>
          <a:lstStyle/>
          <a:p>
            <a:r>
              <a:rPr lang="en-US" sz="48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শিলা</a:t>
            </a: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8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তিন</a:t>
            </a: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8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প্রকারঃ</a:t>
            </a:r>
            <a:r>
              <a:rPr lang="bn-IN"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8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যথা</a:t>
            </a: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t>
            </a:r>
            <a:endParaRPr lang="bn-IN"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endParaRPr>
          </a:p>
          <a:p>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8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i</a:t>
            </a: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8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আগ্নেয়</a:t>
            </a: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8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শিলা</a:t>
            </a: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ii) </a:t>
            </a:r>
            <a:r>
              <a:rPr lang="en-US" sz="48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পাললিক</a:t>
            </a: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8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শিলা</a:t>
            </a: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p>
          <a:p>
            <a:r>
              <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iii) </a:t>
            </a:r>
            <a:r>
              <a:rPr lang="en-US" sz="48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রূপান্তরিত</a:t>
            </a: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r>
              <a:rPr lang="en-US" sz="4800" b="1"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শিলা</a:t>
            </a:r>
            <a:r>
              <a:rPr lang="en-U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sz="4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54310527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pattFill prst="pct25">
          <a:fgClr>
            <a:schemeClr val="accent1"/>
          </a:fgClr>
          <a:bgClr>
            <a:srgbClr val="002060"/>
          </a:bgClr>
        </a:pattFill>
        <a:effectLst/>
      </p:bgPr>
    </p:bg>
    <p:spTree>
      <p:nvGrpSpPr>
        <p:cNvPr id="1" name=""/>
        <p:cNvGrpSpPr/>
        <p:nvPr/>
      </p:nvGrpSpPr>
      <p:grpSpPr>
        <a:xfrm>
          <a:off x="0" y="0"/>
          <a:ext cx="0" cy="0"/>
          <a:chOff x="0" y="0"/>
          <a:chExt cx="0" cy="0"/>
        </a:xfrm>
      </p:grpSpPr>
      <p:sp>
        <p:nvSpPr>
          <p:cNvPr id="3" name="AutoShape 2" descr="ঘি নিয়ে যেসব ধারণাগুলো ভুল | দেশ সমাচার"/>
          <p:cNvSpPr>
            <a:spLocks noChangeAspect="1" noChangeArrowheads="1"/>
          </p:cNvSpPr>
          <p:nvPr/>
        </p:nvSpPr>
        <p:spPr bwMode="auto">
          <a:xfrm>
            <a:off x="4532702" y="-459030"/>
            <a:ext cx="1973029" cy="180814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ঘি নিয়ে যেসব ধারণাগুলো ভুল | দেশ সমাচার"/>
          <p:cNvSpPr>
            <a:spLocks noChangeAspect="1" noChangeArrowheads="1"/>
          </p:cNvSpPr>
          <p:nvPr/>
        </p:nvSpPr>
        <p:spPr bwMode="auto">
          <a:xfrm>
            <a:off x="123482" y="100886"/>
            <a:ext cx="11827515" cy="2496457"/>
          </a:xfrm>
          <a:prstGeom prst="rect">
            <a:avLst/>
          </a:prstGeom>
          <a:ln>
            <a:solidFill>
              <a:schemeClr val="tx1"/>
            </a:solidFill>
            <a:prstDash val="sys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prstTxWarp prst="textNoShape">
              <a:avLst/>
            </a:prstTxWarp>
          </a:bodyPr>
          <a:lstStyle/>
          <a:p>
            <a:r>
              <a:rPr lang="bn-IN" sz="3200" b="1" spc="50" dirty="0" smtClean="0">
                <a:ln w="0"/>
                <a:solidFill>
                  <a:srgbClr val="002060"/>
                </a:solidFill>
                <a:effectLst>
                  <a:innerShdw blurRad="63500" dist="50800" dir="13500000">
                    <a:srgbClr val="000000">
                      <a:alpha val="50000"/>
                    </a:srgbClr>
                  </a:innerShdw>
                </a:effectLst>
              </a:rPr>
              <a:t>আগ্নেয় শিলা ( </a:t>
            </a:r>
            <a:r>
              <a:rPr lang="en-US" sz="3200" b="1" spc="50" dirty="0" smtClean="0">
                <a:ln w="0"/>
                <a:solidFill>
                  <a:srgbClr val="002060"/>
                </a:solidFill>
                <a:effectLst>
                  <a:innerShdw blurRad="63500" dist="50800" dir="13500000">
                    <a:srgbClr val="000000">
                      <a:alpha val="50000"/>
                    </a:srgbClr>
                  </a:innerShdw>
                </a:effectLst>
              </a:rPr>
              <a:t>Igneous</a:t>
            </a:r>
            <a:r>
              <a:rPr lang="bn-IN" sz="3200" b="1" spc="50" dirty="0" smtClean="0">
                <a:ln w="0"/>
                <a:solidFill>
                  <a:srgbClr val="002060"/>
                </a:solidFill>
                <a:effectLst>
                  <a:innerShdw blurRad="63500" dist="50800" dir="13500000">
                    <a:srgbClr val="000000">
                      <a:alpha val="50000"/>
                    </a:srgbClr>
                  </a:innerShdw>
                </a:effectLst>
              </a:rPr>
              <a:t>)</a:t>
            </a:r>
            <a:endParaRPr lang="en-US" sz="3200" b="1" spc="50" dirty="0" smtClean="0">
              <a:ln w="0"/>
              <a:solidFill>
                <a:srgbClr val="002060"/>
              </a:solidFill>
              <a:effectLst>
                <a:innerShdw blurRad="63500" dist="50800" dir="13500000">
                  <a:srgbClr val="000000">
                    <a:alpha val="50000"/>
                  </a:srgbClr>
                </a:innerShdw>
              </a:effectLst>
            </a:endParaRPr>
          </a:p>
          <a:p>
            <a:r>
              <a:rPr lang="en-US" sz="3200" dirty="0" err="1" smtClean="0">
                <a:ln w="0"/>
                <a:solidFill>
                  <a:schemeClr val="tx1"/>
                </a:solidFill>
                <a:effectLst>
                  <a:outerShdw blurRad="38100" dist="19050" dir="2700000" algn="tl" rotWithShape="0">
                    <a:schemeClr val="dk1">
                      <a:alpha val="40000"/>
                    </a:schemeClr>
                  </a:outerShdw>
                </a:effectLst>
              </a:rPr>
              <a:t>আগ্নেয়</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থেকে</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যে</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গলিত</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পদার্থসমূহের</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মিশ্রণ</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বের</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হয়</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তাকে</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ম্যাগমা</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বলে</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ম্যাগমা</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যখন</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ঠাণ্ডা</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হয়ে</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কঠিন</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পদার্থে</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পরিণত</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হয়</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তখন</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তাকে</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আগ্নেয়</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শিলা</a:t>
            </a:r>
            <a:r>
              <a:rPr lang="en-US" sz="3200" dirty="0" smtClean="0">
                <a:ln w="0"/>
                <a:solidFill>
                  <a:schemeClr val="tx1"/>
                </a:solidFill>
                <a:effectLst>
                  <a:outerShdw blurRad="38100" dist="19050" dir="2700000" algn="tl" rotWithShape="0">
                    <a:schemeClr val="dk1">
                      <a:alpha val="40000"/>
                    </a:schemeClr>
                  </a:outerShdw>
                </a:effectLst>
              </a:rPr>
              <a:t> । </a:t>
            </a:r>
            <a:r>
              <a:rPr lang="en-US" sz="3200" dirty="0" err="1" smtClean="0">
                <a:ln w="0"/>
                <a:solidFill>
                  <a:schemeClr val="tx1"/>
                </a:solidFill>
                <a:effectLst>
                  <a:outerShdw blurRad="38100" dist="19050" dir="2700000" algn="tl" rotWithShape="0">
                    <a:schemeClr val="dk1">
                      <a:alpha val="40000"/>
                    </a:schemeClr>
                  </a:outerShdw>
                </a:effectLst>
              </a:rPr>
              <a:t>যেমন-গ্রানাইট</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আগ্নেয়</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শিলা</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থেকে</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অনেক</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মূল্যবান</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খনিজ</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পাওয়া</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যায়</a:t>
            </a:r>
            <a:r>
              <a:rPr lang="en-US" sz="3200" dirty="0" smtClean="0">
                <a:ln w="0"/>
                <a:solidFill>
                  <a:schemeClr val="tx1"/>
                </a:solidFill>
                <a:effectLst>
                  <a:outerShdw blurRad="38100" dist="19050" dir="2700000" algn="tl" rotWithShape="0">
                    <a:schemeClr val="dk1">
                      <a:alpha val="40000"/>
                    </a:schemeClr>
                  </a:outerShdw>
                </a:effectLst>
              </a:rPr>
              <a:t> । </a:t>
            </a:r>
          </a:p>
          <a:p>
            <a:r>
              <a:rPr lang="bn-IN" b="1" spc="50" dirty="0" smtClean="0">
                <a:ln w="0"/>
                <a:solidFill>
                  <a:schemeClr val="bg2"/>
                </a:solidFill>
                <a:effectLst>
                  <a:innerShdw blurRad="63500" dist="50800" dir="13500000">
                    <a:srgbClr val="000000">
                      <a:alpha val="50000"/>
                    </a:srgbClr>
                  </a:innerShdw>
                </a:effectLst>
              </a:rPr>
              <a:t> </a:t>
            </a:r>
            <a:endParaRPr lang="en-US" b="1" spc="50" dirty="0">
              <a:ln w="0"/>
              <a:solidFill>
                <a:schemeClr val="bg2"/>
              </a:solidFill>
              <a:effectLst>
                <a:innerShdw blurRad="63500" dist="50800" dir="13500000">
                  <a:srgbClr val="000000">
                    <a:alpha val="50000"/>
                  </a:srgbClr>
                </a:innerShdw>
              </a:effectLst>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482" y="2794490"/>
            <a:ext cx="5754414" cy="406351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145" y="2794489"/>
            <a:ext cx="5775228" cy="3953152"/>
          </a:xfrm>
          <a:prstGeom prst="rect">
            <a:avLst/>
          </a:prstGeom>
        </p:spPr>
      </p:pic>
    </p:spTree>
    <p:extLst>
      <p:ext uri="{BB962C8B-B14F-4D97-AF65-F5344CB8AC3E}">
        <p14:creationId xmlns:p14="http://schemas.microsoft.com/office/powerpoint/2010/main" val="2345302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12192000" cy="3970318"/>
          </a:xfrm>
          <a:prstGeom prst="rect">
            <a:avLst/>
          </a:prstGeom>
          <a:solidFill>
            <a:schemeClr val="accent6">
              <a:lumMod val="60000"/>
              <a:lumOff val="40000"/>
            </a:schemeClr>
          </a:solidFill>
        </p:spPr>
        <p:txBody>
          <a:bodyPr wrap="square">
            <a:spAutoFit/>
          </a:bodyPr>
          <a:lstStyle/>
          <a:p>
            <a:r>
              <a:rPr lang="bn-IN" sz="3600" b="1" dirty="0">
                <a:ln w="0"/>
                <a:solidFill>
                  <a:srgbClr val="002060"/>
                </a:solidFill>
                <a:effectLst>
                  <a:outerShdw blurRad="38100" dist="19050" dir="2700000" algn="tl" rotWithShape="0">
                    <a:schemeClr val="dk1">
                      <a:alpha val="40000"/>
                    </a:schemeClr>
                  </a:outerShdw>
                </a:effectLst>
              </a:rPr>
              <a:t>পাললিক শিলা(</a:t>
            </a:r>
            <a:r>
              <a:rPr lang="en-US" sz="3600" b="1" dirty="0">
                <a:ln w="0"/>
                <a:solidFill>
                  <a:srgbClr val="002060"/>
                </a:solidFill>
                <a:effectLst>
                  <a:outerShdw blurRad="38100" dist="19050" dir="2700000" algn="tl" rotWithShape="0">
                    <a:schemeClr val="dk1">
                      <a:alpha val="40000"/>
                    </a:schemeClr>
                  </a:outerShdw>
                </a:effectLst>
              </a:rPr>
              <a:t>Sedimentary Rock</a:t>
            </a:r>
            <a:r>
              <a:rPr lang="bn-IN" sz="3600" b="1" dirty="0">
                <a:ln w="0"/>
                <a:solidFill>
                  <a:srgbClr val="002060"/>
                </a:solidFill>
                <a:effectLst>
                  <a:outerShdw blurRad="38100" dist="19050" dir="2700000" algn="tl" rotWithShape="0">
                    <a:schemeClr val="dk1">
                      <a:alpha val="40000"/>
                    </a:schemeClr>
                  </a:outerShdw>
                </a:effectLst>
              </a:rPr>
              <a:t>)</a:t>
            </a:r>
          </a:p>
          <a:p>
            <a:r>
              <a:rPr lang="bn-IN" sz="3600" dirty="0">
                <a:ln w="0"/>
                <a:effectLst>
                  <a:outerShdw blurRad="38100" dist="19050" dir="2700000" algn="tl" rotWithShape="0">
                    <a:schemeClr val="dk1">
                      <a:alpha val="40000"/>
                    </a:schemeClr>
                  </a:outerShdw>
                </a:effectLst>
              </a:rPr>
              <a:t> আবহাওয়া ও জলবায়ু ইত্যাদি পরিবর্তনের ফলে বৃষ্টির পানি ,</a:t>
            </a:r>
            <a:r>
              <a:rPr lang="en-US" sz="3600" dirty="0">
                <a:ln w="0"/>
                <a:effectLst>
                  <a:outerShdw blurRad="38100" dist="19050" dir="2700000" algn="tl" rotWithShape="0">
                    <a:schemeClr val="dk1">
                      <a:alpha val="40000"/>
                    </a:schemeClr>
                  </a:outerShdw>
                </a:effectLst>
              </a:rPr>
              <a:t> </a:t>
            </a:r>
            <a:r>
              <a:rPr lang="bn-IN" sz="3600" dirty="0">
                <a:ln w="0"/>
                <a:effectLst>
                  <a:outerShdw blurRad="38100" dist="19050" dir="2700000" algn="tl" rotWithShape="0">
                    <a:schemeClr val="dk1">
                      <a:alpha val="40000"/>
                    </a:schemeClr>
                  </a:outerShdw>
                </a:effectLst>
              </a:rPr>
              <a:t>বাতাস,কুয়াশা, ঝড় ইত্যাদির কারনে মাটির উপরিভাগের ভূ-ত্বকের কাদামাটি, বালিমাটি ইত্যাদি ধুয়ে কোনো কোনো জায়গায় পলি আকারে জমা হয় তারপরে পলির মধ্যে জমে থাকা কণা গুলো বিভিন্ন স্তরে স্তরে সজ্জিত হয়ে যে শিলা তৈরি হয়  তাকে পাললিক শিলা বলে।যেমন- বেলে পাথর   </a:t>
            </a:r>
            <a:endParaRPr lang="en-US" sz="3600" dirty="0">
              <a:ln w="0"/>
              <a:effectLst>
                <a:outerShdw blurRad="38100" dist="19050" dir="2700000" algn="tl" rotWithShape="0">
                  <a:schemeClr val="dk1">
                    <a:alpha val="40000"/>
                  </a:scheme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0318"/>
            <a:ext cx="5644055" cy="293561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0390" y="3970319"/>
            <a:ext cx="6031044" cy="2887682"/>
          </a:xfrm>
          <a:prstGeom prst="rect">
            <a:avLst/>
          </a:prstGeom>
        </p:spPr>
      </p:pic>
    </p:spTree>
    <p:extLst>
      <p:ext uri="{BB962C8B-B14F-4D97-AF65-F5344CB8AC3E}">
        <p14:creationId xmlns:p14="http://schemas.microsoft.com/office/powerpoint/2010/main" val="182925276"/>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2">
            <a:extLst>
              <a:ext uri="{BEBA8EAE-BF5A-486C-A8C5-ECC9F3942E4B}">
                <a14:imgProps xmlns:a14="http://schemas.microsoft.com/office/drawing/2010/main">
                  <a14:imgLayer r:embed="rId3">
                    <a14:imgEffect>
                      <a14:artisticTexturizer/>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192016"/>
            <a:ext cx="12054839" cy="2616101"/>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4400" b="1" dirty="0" err="1" smtClean="0">
                <a:ln w="12700">
                  <a:solidFill>
                    <a:schemeClr val="accent5"/>
                  </a:solidFill>
                  <a:prstDash val="solid"/>
                </a:ln>
                <a:solidFill>
                  <a:schemeClr val="accent6">
                    <a:lumMod val="60000"/>
                    <a:lumOff val="40000"/>
                  </a:schemeClr>
                </a:solidFill>
              </a:rPr>
              <a:t>রূপান্তরিত</a:t>
            </a:r>
            <a:r>
              <a:rPr lang="en-US" sz="4400" b="1" dirty="0" smtClean="0">
                <a:ln w="12700">
                  <a:solidFill>
                    <a:schemeClr val="accent5"/>
                  </a:solidFill>
                  <a:prstDash val="solid"/>
                </a:ln>
                <a:solidFill>
                  <a:schemeClr val="accent6">
                    <a:lumMod val="60000"/>
                    <a:lumOff val="40000"/>
                  </a:schemeClr>
                </a:solidFill>
              </a:rPr>
              <a:t> </a:t>
            </a:r>
            <a:r>
              <a:rPr lang="en-US" sz="4400" b="1" dirty="0" err="1" smtClean="0">
                <a:ln w="12700">
                  <a:solidFill>
                    <a:schemeClr val="accent5"/>
                  </a:solidFill>
                  <a:prstDash val="solid"/>
                </a:ln>
                <a:solidFill>
                  <a:schemeClr val="accent6">
                    <a:lumMod val="60000"/>
                    <a:lumOff val="40000"/>
                  </a:schemeClr>
                </a:solidFill>
              </a:rPr>
              <a:t>শিলা</a:t>
            </a:r>
            <a:r>
              <a:rPr lang="en-US" sz="4400" b="1" dirty="0" smtClean="0">
                <a:ln w="12700">
                  <a:solidFill>
                    <a:schemeClr val="accent5"/>
                  </a:solidFill>
                  <a:prstDash val="solid"/>
                </a:ln>
                <a:solidFill>
                  <a:schemeClr val="accent6">
                    <a:lumMod val="60000"/>
                    <a:lumOff val="40000"/>
                  </a:schemeClr>
                </a:solidFill>
              </a:rPr>
              <a:t>(Metamorphic Rock)</a:t>
            </a:r>
          </a:p>
          <a:p>
            <a:r>
              <a:rPr lang="en-US" sz="4000" b="1" dirty="0" err="1" smtClean="0">
                <a:ln w="12700">
                  <a:solidFill>
                    <a:schemeClr val="accent5"/>
                  </a:solidFill>
                  <a:prstDash val="solid"/>
                </a:ln>
                <a:pattFill prst="ltDnDiag">
                  <a:fgClr>
                    <a:schemeClr val="accent5">
                      <a:lumMod val="60000"/>
                      <a:lumOff val="40000"/>
                    </a:schemeClr>
                  </a:fgClr>
                  <a:bgClr>
                    <a:schemeClr val="bg1"/>
                  </a:bgClr>
                </a:pattFill>
              </a:rPr>
              <a:t>আগ্নেয়</a:t>
            </a:r>
            <a:r>
              <a:rPr lang="en-US" sz="4000" b="1" dirty="0" smtClean="0">
                <a:ln w="12700">
                  <a:solidFill>
                    <a:schemeClr val="accent5"/>
                  </a:solidFill>
                  <a:prstDash val="solid"/>
                </a:ln>
                <a:pattFill prst="ltDnDiag">
                  <a:fgClr>
                    <a:schemeClr val="accent5">
                      <a:lumMod val="60000"/>
                      <a:lumOff val="40000"/>
                    </a:schemeClr>
                  </a:fgClr>
                  <a:bgClr>
                    <a:schemeClr val="bg1"/>
                  </a:bgClr>
                </a:pattFill>
              </a:rPr>
              <a:t> ও </a:t>
            </a:r>
            <a:r>
              <a:rPr lang="en-US" sz="4000" b="1" dirty="0" err="1" smtClean="0">
                <a:ln w="12700">
                  <a:solidFill>
                    <a:schemeClr val="accent5"/>
                  </a:solidFill>
                  <a:prstDash val="solid"/>
                </a:ln>
                <a:pattFill prst="ltDnDiag">
                  <a:fgClr>
                    <a:schemeClr val="accent5">
                      <a:lumMod val="60000"/>
                      <a:lumOff val="40000"/>
                    </a:schemeClr>
                  </a:fgClr>
                  <a:bgClr>
                    <a:schemeClr val="bg1"/>
                  </a:bgClr>
                </a:pattFill>
              </a:rPr>
              <a:t>পা</a:t>
            </a:r>
            <a:r>
              <a:rPr lang="bn-IN" sz="4000" b="1" dirty="0" smtClean="0">
                <a:ln w="12700">
                  <a:solidFill>
                    <a:schemeClr val="accent5"/>
                  </a:solidFill>
                  <a:prstDash val="solid"/>
                </a:ln>
                <a:pattFill prst="ltDnDiag">
                  <a:fgClr>
                    <a:schemeClr val="accent5">
                      <a:lumMod val="60000"/>
                      <a:lumOff val="40000"/>
                    </a:schemeClr>
                  </a:fgClr>
                  <a:bgClr>
                    <a:schemeClr val="bg1"/>
                  </a:bgClr>
                </a:pattFill>
              </a:rPr>
              <a:t>ললিক শিলা বিভিন্ন তাপ ও চাপে পরিবর্তিত হয়ে নতুন ধরনের যে শিলা তৈরি হয় সেগুলোকে রূপান্তরিত শিলা বলে। যেমন- কয়লা ।</a:t>
            </a:r>
            <a:endParaRPr lang="en-US" sz="4000" b="1" dirty="0">
              <a:ln w="12700">
                <a:solidFill>
                  <a:schemeClr val="accent5"/>
                </a:solidFill>
                <a:prstDash val="solid"/>
              </a:ln>
              <a:pattFill prst="ltDnDiag">
                <a:fgClr>
                  <a:schemeClr val="accent5">
                    <a:lumMod val="60000"/>
                    <a:lumOff val="40000"/>
                  </a:schemeClr>
                </a:fgClr>
                <a:bgClr>
                  <a:schemeClr val="bg1"/>
                </a:bgClr>
              </a:patt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56" y="2933206"/>
            <a:ext cx="5845813" cy="379866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7419" y="2933206"/>
            <a:ext cx="6027420" cy="3924794"/>
          </a:xfrm>
          <a:prstGeom prst="rect">
            <a:avLst/>
          </a:prstGeom>
        </p:spPr>
      </p:pic>
    </p:spTree>
    <p:extLst>
      <p:ext uri="{BB962C8B-B14F-4D97-AF65-F5344CB8AC3E}">
        <p14:creationId xmlns:p14="http://schemas.microsoft.com/office/powerpoint/2010/main" val="34852371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2">
            <a:extLst>
              <a:ext uri="{BEBA8EAE-BF5A-486C-A8C5-ECC9F3942E4B}">
                <a14:imgProps xmlns:a14="http://schemas.microsoft.com/office/drawing/2010/main">
                  <a14:imgLayer r:embed="rId3">
                    <a14:imgEffect>
                      <a14:artisticCement/>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4257006" y="98474"/>
            <a:ext cx="2664299" cy="646331"/>
          </a:xfrm>
          <a:prstGeom prst="rect">
            <a:avLst/>
          </a:prstGeom>
          <a:solidFill>
            <a:schemeClr val="accent5">
              <a:lumMod val="75000"/>
            </a:schemeClr>
          </a:solidFill>
          <a:ln>
            <a:noFill/>
          </a:ln>
          <a:effectLst>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3600" b="1" i="1" dirty="0" err="1" smtClean="0">
                <a:ln w="22225">
                  <a:solidFill>
                    <a:schemeClr val="accent2"/>
                  </a:solidFill>
                  <a:prstDash val="solid"/>
                </a:ln>
                <a:solidFill>
                  <a:srgbClr val="002060"/>
                </a:solidFill>
              </a:rPr>
              <a:t>আকরিক</a:t>
            </a:r>
            <a:endParaRPr lang="en-US" sz="3600" b="1" i="1" dirty="0">
              <a:ln w="22225">
                <a:solidFill>
                  <a:schemeClr val="accent2"/>
                </a:solidFill>
                <a:prstDash val="solid"/>
              </a:ln>
              <a:solidFill>
                <a:srgbClr val="002060"/>
              </a:solidFill>
            </a:endParaRPr>
          </a:p>
        </p:txBody>
      </p:sp>
      <p:sp>
        <p:nvSpPr>
          <p:cNvPr id="3" name="Rectangle 2"/>
          <p:cNvSpPr/>
          <p:nvPr/>
        </p:nvSpPr>
        <p:spPr>
          <a:xfrm>
            <a:off x="120841" y="864125"/>
            <a:ext cx="11862302" cy="3354765"/>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just"/>
            <a:r>
              <a:rPr lang="bn-IN" sz="3200" dirty="0" smtClean="0">
                <a:ln w="0"/>
                <a:effectLst>
                  <a:outerShdw blurRad="38100" dist="19050" dir="2700000" algn="tl" rotWithShape="0">
                    <a:schemeClr val="dk1">
                      <a:alpha val="40000"/>
                    </a:schemeClr>
                  </a:outerShdw>
                </a:effectLst>
              </a:rPr>
              <a:t>যে সকল খনিজ থেকে লাভজনক ভাবে ধাতু বা অধাতুকে সংগ্রহ বা নিষ্কাশন করা যায় সে সকল খনিজকে আকরিক বলে।</a:t>
            </a:r>
            <a:endParaRPr lang="en-US" sz="3200" dirty="0">
              <a:ln w="0"/>
              <a:effectLst>
                <a:outerShdw blurRad="38100" dist="19050" dir="2700000" algn="tl" rotWithShape="0">
                  <a:schemeClr val="dk1">
                    <a:alpha val="40000"/>
                  </a:schemeClr>
                </a:outerShdw>
              </a:effectLst>
            </a:endParaRPr>
          </a:p>
          <a:p>
            <a:pPr algn="just"/>
            <a:r>
              <a:rPr lang="en-US" sz="2800" dirty="0" err="1" smtClean="0">
                <a:ln w="0"/>
                <a:effectLst>
                  <a:outerShdw blurRad="38100" dist="19050" dir="2700000" algn="tl" rotWithShape="0">
                    <a:schemeClr val="dk1">
                      <a:alpha val="40000"/>
                    </a:schemeClr>
                  </a:outerShdw>
                </a:effectLst>
              </a:rPr>
              <a:t>যেমন-গ্যালেনা</a:t>
            </a:r>
            <a:r>
              <a:rPr lang="en-US" sz="2800" dirty="0" smtClean="0">
                <a:ln w="0"/>
                <a:effectLst>
                  <a:outerShdw blurRad="38100" dist="19050" dir="2700000" algn="tl" rotWithShape="0">
                    <a:schemeClr val="dk1">
                      <a:alpha val="40000"/>
                    </a:schemeClr>
                  </a:outerShdw>
                </a:effectLst>
              </a:rPr>
              <a:t>(</a:t>
            </a:r>
            <a:r>
              <a:rPr lang="en-US" sz="2800" dirty="0" err="1" smtClean="0">
                <a:ln w="0"/>
                <a:effectLst>
                  <a:outerShdw blurRad="38100" dist="19050" dir="2700000" algn="tl" rotWithShape="0">
                    <a:schemeClr val="dk1">
                      <a:alpha val="40000"/>
                    </a:schemeClr>
                  </a:outerShdw>
                </a:effectLst>
              </a:rPr>
              <a:t>PbS</a:t>
            </a:r>
            <a:r>
              <a:rPr lang="en-US" sz="2800" dirty="0" smtClean="0">
                <a:ln w="0"/>
                <a:effectLst>
                  <a:outerShdw blurRad="38100" dist="19050" dir="2700000" algn="tl" rotWithShape="0">
                    <a:schemeClr val="dk1">
                      <a:alpha val="40000"/>
                    </a:schemeClr>
                  </a:outerShdw>
                </a:effectLst>
              </a:rPr>
              <a:t>)</a:t>
            </a:r>
            <a:r>
              <a:rPr lang="en-US" sz="2800" dirty="0" err="1" smtClean="0">
                <a:ln w="0"/>
                <a:effectLst>
                  <a:outerShdw blurRad="38100" dist="19050" dir="2700000" algn="tl" rotWithShape="0">
                    <a:schemeClr val="dk1">
                      <a:alpha val="40000"/>
                    </a:schemeClr>
                  </a:outerShdw>
                </a:effectLst>
              </a:rPr>
              <a:t>থেকে</a:t>
            </a:r>
            <a:r>
              <a:rPr lang="en-US" sz="2800" dirty="0" smtClean="0">
                <a:ln w="0"/>
                <a:effectLst>
                  <a:outerShdw blurRad="38100" dist="19050" dir="2700000" algn="tl" rotWithShape="0">
                    <a:schemeClr val="dk1">
                      <a:alpha val="40000"/>
                    </a:schemeClr>
                  </a:outerShdw>
                </a:effectLst>
              </a:rPr>
              <a:t> </a:t>
            </a:r>
            <a:r>
              <a:rPr lang="en-US" sz="2800" dirty="0" err="1" smtClean="0">
                <a:ln w="0"/>
                <a:effectLst>
                  <a:outerShdw blurRad="38100" dist="19050" dir="2700000" algn="tl" rotWithShape="0">
                    <a:schemeClr val="dk1">
                      <a:alpha val="40000"/>
                    </a:schemeClr>
                  </a:outerShdw>
                </a:effectLst>
              </a:rPr>
              <a:t>লাভজনকভাবে</a:t>
            </a:r>
            <a:r>
              <a:rPr lang="en-US" sz="2800" dirty="0" smtClean="0">
                <a:ln w="0"/>
                <a:effectLst>
                  <a:outerShdw blurRad="38100" dist="19050" dir="2700000" algn="tl" rotWithShape="0">
                    <a:schemeClr val="dk1">
                      <a:alpha val="40000"/>
                    </a:schemeClr>
                  </a:outerShdw>
                </a:effectLst>
              </a:rPr>
              <a:t> </a:t>
            </a:r>
            <a:r>
              <a:rPr lang="en-US" sz="2800" dirty="0" err="1" smtClean="0">
                <a:ln w="0"/>
                <a:effectLst>
                  <a:outerShdw blurRad="38100" dist="19050" dir="2700000" algn="tl" rotWithShape="0">
                    <a:schemeClr val="dk1">
                      <a:alpha val="40000"/>
                    </a:schemeClr>
                  </a:outerShdw>
                </a:effectLst>
              </a:rPr>
              <a:t>লেড</a:t>
            </a:r>
            <a:r>
              <a:rPr lang="en-US" sz="2800" dirty="0" smtClean="0">
                <a:ln w="0"/>
                <a:effectLst>
                  <a:outerShdw blurRad="38100" dist="19050" dir="2700000" algn="tl" rotWithShape="0">
                    <a:schemeClr val="dk1">
                      <a:alpha val="40000"/>
                    </a:schemeClr>
                  </a:outerShdw>
                </a:effectLst>
              </a:rPr>
              <a:t> </a:t>
            </a:r>
            <a:r>
              <a:rPr lang="en-US" sz="2800" dirty="0" err="1" smtClean="0">
                <a:ln w="0"/>
                <a:effectLst>
                  <a:outerShdw blurRad="38100" dist="19050" dir="2700000" algn="tl" rotWithShape="0">
                    <a:schemeClr val="dk1">
                      <a:alpha val="40000"/>
                    </a:schemeClr>
                  </a:outerShdw>
                </a:effectLst>
              </a:rPr>
              <a:t>ধাতুর</a:t>
            </a:r>
            <a:r>
              <a:rPr lang="en-US" sz="2800" dirty="0" smtClean="0">
                <a:ln w="0"/>
                <a:effectLst>
                  <a:outerShdw blurRad="38100" dist="19050" dir="2700000" algn="tl" rotWithShape="0">
                    <a:schemeClr val="dk1">
                      <a:alpha val="40000"/>
                    </a:schemeClr>
                  </a:outerShdw>
                </a:effectLst>
              </a:rPr>
              <a:t> </a:t>
            </a:r>
            <a:r>
              <a:rPr lang="en-US" sz="2800" dirty="0" err="1" smtClean="0">
                <a:ln w="0"/>
                <a:effectLst>
                  <a:outerShdw blurRad="38100" dist="19050" dir="2700000" algn="tl" rotWithShape="0">
                    <a:schemeClr val="dk1">
                      <a:alpha val="40000"/>
                    </a:schemeClr>
                  </a:outerShdw>
                </a:effectLst>
              </a:rPr>
              <a:t>নিষ্কাশন</a:t>
            </a:r>
            <a:r>
              <a:rPr lang="en-US" sz="2800" dirty="0" smtClean="0">
                <a:ln w="0"/>
                <a:effectLst>
                  <a:outerShdw blurRad="38100" dist="19050" dir="2700000" algn="tl" rotWithShape="0">
                    <a:schemeClr val="dk1">
                      <a:alpha val="40000"/>
                    </a:schemeClr>
                  </a:outerShdw>
                </a:effectLst>
              </a:rPr>
              <a:t> </a:t>
            </a:r>
            <a:r>
              <a:rPr lang="en-US" sz="2800" dirty="0" err="1" smtClean="0">
                <a:ln w="0"/>
                <a:effectLst>
                  <a:outerShdw blurRad="38100" dist="19050" dir="2700000" algn="tl" rotWithShape="0">
                    <a:schemeClr val="dk1">
                      <a:alpha val="40000"/>
                    </a:schemeClr>
                  </a:outerShdw>
                </a:effectLst>
              </a:rPr>
              <a:t>করা</a:t>
            </a:r>
            <a:r>
              <a:rPr lang="en-US" sz="2800" dirty="0" smtClean="0">
                <a:ln w="0"/>
                <a:effectLst>
                  <a:outerShdw blurRad="38100" dist="19050" dir="2700000" algn="tl" rotWithShape="0">
                    <a:schemeClr val="dk1">
                      <a:alpha val="40000"/>
                    </a:schemeClr>
                  </a:outerShdw>
                </a:effectLst>
              </a:rPr>
              <a:t> </a:t>
            </a:r>
            <a:r>
              <a:rPr lang="en-US" sz="2800" dirty="0" err="1" smtClean="0">
                <a:ln w="0"/>
                <a:effectLst>
                  <a:outerShdw blurRad="38100" dist="19050" dir="2700000" algn="tl" rotWithShape="0">
                    <a:schemeClr val="dk1">
                      <a:alpha val="40000"/>
                    </a:schemeClr>
                  </a:outerShdw>
                </a:effectLst>
              </a:rPr>
              <a:t>যায়</a:t>
            </a:r>
            <a:r>
              <a:rPr lang="en-US" sz="2800" dirty="0" smtClean="0">
                <a:ln w="0"/>
                <a:effectLst>
                  <a:outerShdw blurRad="38100" dist="19050" dir="2700000" algn="tl" rotWithShape="0">
                    <a:schemeClr val="dk1">
                      <a:alpha val="40000"/>
                    </a:schemeClr>
                  </a:outerShdw>
                </a:effectLst>
              </a:rPr>
              <a:t> , </a:t>
            </a:r>
            <a:r>
              <a:rPr lang="en-US" sz="2800" dirty="0" err="1" smtClean="0">
                <a:ln w="0"/>
                <a:effectLst>
                  <a:outerShdw blurRad="38100" dist="19050" dir="2700000" algn="tl" rotWithShape="0">
                    <a:schemeClr val="dk1">
                      <a:alpha val="40000"/>
                    </a:schemeClr>
                  </a:outerShdw>
                </a:effectLst>
              </a:rPr>
              <a:t>তাই</a:t>
            </a:r>
            <a:r>
              <a:rPr lang="en-US" sz="2800" dirty="0" smtClean="0">
                <a:ln w="0"/>
                <a:effectLst>
                  <a:outerShdw blurRad="38100" dist="19050" dir="2700000" algn="tl" rotWithShape="0">
                    <a:schemeClr val="dk1">
                      <a:alpha val="40000"/>
                    </a:schemeClr>
                  </a:outerShdw>
                </a:effectLst>
              </a:rPr>
              <a:t> </a:t>
            </a:r>
            <a:r>
              <a:rPr lang="en-US" sz="2800" dirty="0" err="1" smtClean="0">
                <a:ln w="0"/>
                <a:effectLst>
                  <a:outerShdw blurRad="38100" dist="19050" dir="2700000" algn="tl" rotWithShape="0">
                    <a:schemeClr val="dk1">
                      <a:alpha val="40000"/>
                    </a:schemeClr>
                  </a:outerShdw>
                </a:effectLst>
              </a:rPr>
              <a:t>গ্যালেনা</a:t>
            </a:r>
            <a:r>
              <a:rPr lang="en-US" sz="2800" dirty="0" smtClean="0">
                <a:ln w="0"/>
                <a:effectLst>
                  <a:outerShdw blurRad="38100" dist="19050" dir="2700000" algn="tl" rotWithShape="0">
                    <a:schemeClr val="dk1">
                      <a:alpha val="40000"/>
                    </a:schemeClr>
                  </a:outerShdw>
                </a:effectLst>
              </a:rPr>
              <a:t> </a:t>
            </a:r>
            <a:r>
              <a:rPr lang="en-US" sz="2800" dirty="0" err="1" smtClean="0">
                <a:ln w="0"/>
                <a:effectLst>
                  <a:outerShdw blurRad="38100" dist="19050" dir="2700000" algn="tl" rotWithShape="0">
                    <a:schemeClr val="dk1">
                      <a:alpha val="40000"/>
                    </a:schemeClr>
                  </a:outerShdw>
                </a:effectLst>
              </a:rPr>
              <a:t>কে</a:t>
            </a:r>
            <a:r>
              <a:rPr lang="en-US" sz="2800" dirty="0" smtClean="0">
                <a:ln w="0"/>
                <a:effectLst>
                  <a:outerShdw blurRad="38100" dist="19050" dir="2700000" algn="tl" rotWithShape="0">
                    <a:schemeClr val="dk1">
                      <a:alpha val="40000"/>
                    </a:schemeClr>
                  </a:outerShdw>
                </a:effectLst>
              </a:rPr>
              <a:t> </a:t>
            </a:r>
            <a:r>
              <a:rPr lang="en-US" sz="2800" dirty="0" err="1" smtClean="0">
                <a:ln w="0"/>
                <a:effectLst>
                  <a:outerShdw blurRad="38100" dist="19050" dir="2700000" algn="tl" rotWithShape="0">
                    <a:schemeClr val="dk1">
                      <a:alpha val="40000"/>
                    </a:schemeClr>
                  </a:outerShdw>
                </a:effectLst>
              </a:rPr>
              <a:t>লেড</a:t>
            </a:r>
            <a:r>
              <a:rPr lang="en-US" sz="2800" dirty="0" smtClean="0">
                <a:ln w="0"/>
                <a:effectLst>
                  <a:outerShdw blurRad="38100" dist="19050" dir="2700000" algn="tl" rotWithShape="0">
                    <a:schemeClr val="dk1">
                      <a:alpha val="40000"/>
                    </a:schemeClr>
                  </a:outerShdw>
                </a:effectLst>
              </a:rPr>
              <a:t> </a:t>
            </a:r>
            <a:r>
              <a:rPr lang="en-US" sz="2800" dirty="0" err="1" smtClean="0">
                <a:ln w="0"/>
                <a:effectLst>
                  <a:outerShdw blurRad="38100" dist="19050" dir="2700000" algn="tl" rotWithShape="0">
                    <a:schemeClr val="dk1">
                      <a:alpha val="40000"/>
                    </a:schemeClr>
                  </a:outerShdw>
                </a:effectLst>
              </a:rPr>
              <a:t>ধাতুর</a:t>
            </a:r>
            <a:r>
              <a:rPr lang="en-US" sz="2800" dirty="0" smtClean="0">
                <a:ln w="0"/>
                <a:effectLst>
                  <a:outerShdw blurRad="38100" dist="19050" dir="2700000" algn="tl" rotWithShape="0">
                    <a:schemeClr val="dk1">
                      <a:alpha val="40000"/>
                    </a:schemeClr>
                  </a:outerShdw>
                </a:effectLst>
              </a:rPr>
              <a:t> </a:t>
            </a:r>
            <a:r>
              <a:rPr lang="en-US" sz="2800" dirty="0" err="1" smtClean="0">
                <a:ln w="0"/>
                <a:effectLst>
                  <a:outerShdw blurRad="38100" dist="19050" dir="2700000" algn="tl" rotWithShape="0">
                    <a:schemeClr val="dk1">
                      <a:alpha val="40000"/>
                    </a:schemeClr>
                  </a:outerShdw>
                </a:effectLst>
              </a:rPr>
              <a:t>আকরিক</a:t>
            </a:r>
            <a:r>
              <a:rPr lang="en-US" sz="2800" dirty="0" smtClean="0">
                <a:ln w="0"/>
                <a:effectLst>
                  <a:outerShdw blurRad="38100" dist="19050" dir="2700000" algn="tl" rotWithShape="0">
                    <a:schemeClr val="dk1">
                      <a:alpha val="40000"/>
                    </a:schemeClr>
                  </a:outerShdw>
                </a:effectLst>
              </a:rPr>
              <a:t> </a:t>
            </a:r>
            <a:r>
              <a:rPr lang="en-US" sz="2800" dirty="0" err="1" smtClean="0">
                <a:ln w="0"/>
                <a:effectLst>
                  <a:outerShdw blurRad="38100" dist="19050" dir="2700000" algn="tl" rotWithShape="0">
                    <a:schemeClr val="dk1">
                      <a:alpha val="40000"/>
                    </a:schemeClr>
                  </a:outerShdw>
                </a:effectLst>
              </a:rPr>
              <a:t>বা</a:t>
            </a:r>
            <a:r>
              <a:rPr lang="en-US" sz="2800" dirty="0" smtClean="0">
                <a:ln w="0"/>
                <a:effectLst>
                  <a:outerShdw blurRad="38100" dist="19050" dir="2700000" algn="tl" rotWithShape="0">
                    <a:schemeClr val="dk1">
                      <a:alpha val="40000"/>
                    </a:schemeClr>
                  </a:outerShdw>
                </a:effectLst>
              </a:rPr>
              <a:t> </a:t>
            </a:r>
            <a:r>
              <a:rPr lang="en-US" sz="2800" dirty="0" err="1" smtClean="0">
                <a:ln w="0"/>
                <a:effectLst>
                  <a:outerShdw blurRad="38100" dist="19050" dir="2700000" algn="tl" rotWithShape="0">
                    <a:schemeClr val="dk1">
                      <a:alpha val="40000"/>
                    </a:schemeClr>
                  </a:outerShdw>
                </a:effectLst>
              </a:rPr>
              <a:t>লেড</a:t>
            </a:r>
            <a:r>
              <a:rPr lang="en-US" sz="2800" dirty="0" smtClean="0">
                <a:ln w="0"/>
                <a:effectLst>
                  <a:outerShdw blurRad="38100" dist="19050" dir="2700000" algn="tl" rotWithShape="0">
                    <a:schemeClr val="dk1">
                      <a:alpha val="40000"/>
                    </a:schemeClr>
                  </a:outerShdw>
                </a:effectLst>
              </a:rPr>
              <a:t> </a:t>
            </a:r>
            <a:r>
              <a:rPr lang="en-US" sz="2800" dirty="0" err="1" smtClean="0">
                <a:ln w="0"/>
                <a:effectLst>
                  <a:outerShdw blurRad="38100" dist="19050" dir="2700000" algn="tl" rotWithShape="0">
                    <a:schemeClr val="dk1">
                      <a:alpha val="40000"/>
                    </a:schemeClr>
                  </a:outerShdw>
                </a:effectLst>
              </a:rPr>
              <a:t>ধাতুর</a:t>
            </a:r>
            <a:r>
              <a:rPr lang="en-US" sz="2800" dirty="0" smtClean="0">
                <a:ln w="0"/>
                <a:effectLst>
                  <a:outerShdw blurRad="38100" dist="19050" dir="2700000" algn="tl" rotWithShape="0">
                    <a:schemeClr val="dk1">
                      <a:alpha val="40000"/>
                    </a:schemeClr>
                  </a:outerShdw>
                </a:effectLst>
              </a:rPr>
              <a:t> </a:t>
            </a:r>
            <a:r>
              <a:rPr lang="en-US" sz="2800" dirty="0" err="1" smtClean="0">
                <a:ln w="0"/>
                <a:effectLst>
                  <a:outerShdw blurRad="38100" dist="19050" dir="2700000" algn="tl" rotWithShape="0">
                    <a:schemeClr val="dk1">
                      <a:alpha val="40000"/>
                    </a:schemeClr>
                  </a:outerShdw>
                </a:effectLst>
              </a:rPr>
              <a:t>খনিজ</a:t>
            </a:r>
            <a:r>
              <a:rPr lang="en-US" sz="2800" dirty="0" smtClean="0">
                <a:ln w="0"/>
                <a:effectLst>
                  <a:outerShdw blurRad="38100" dist="19050" dir="2700000" algn="tl" rotWithShape="0">
                    <a:schemeClr val="dk1">
                      <a:alpha val="40000"/>
                    </a:schemeClr>
                  </a:outerShdw>
                </a:effectLst>
              </a:rPr>
              <a:t> </a:t>
            </a:r>
            <a:r>
              <a:rPr lang="en-US" sz="2800" dirty="0" err="1" smtClean="0">
                <a:ln w="0"/>
                <a:effectLst>
                  <a:outerShdw blurRad="38100" dist="19050" dir="2700000" algn="tl" rotWithShape="0">
                    <a:schemeClr val="dk1">
                      <a:alpha val="40000"/>
                    </a:schemeClr>
                  </a:outerShdw>
                </a:effectLst>
              </a:rPr>
              <a:t>বলা</a:t>
            </a:r>
            <a:r>
              <a:rPr lang="en-US" sz="2800" dirty="0" smtClean="0">
                <a:ln w="0"/>
                <a:effectLst>
                  <a:outerShdw blurRad="38100" dist="19050" dir="2700000" algn="tl" rotWithShape="0">
                    <a:schemeClr val="dk1">
                      <a:alpha val="40000"/>
                    </a:schemeClr>
                  </a:outerShdw>
                </a:effectLst>
              </a:rPr>
              <a:t> </a:t>
            </a:r>
            <a:r>
              <a:rPr lang="en-US" sz="2800" dirty="0" err="1" smtClean="0">
                <a:ln w="0"/>
                <a:effectLst>
                  <a:outerShdw blurRad="38100" dist="19050" dir="2700000" algn="tl" rotWithShape="0">
                    <a:schemeClr val="dk1">
                      <a:alpha val="40000"/>
                    </a:schemeClr>
                  </a:outerShdw>
                </a:effectLst>
              </a:rPr>
              <a:t>হয়</a:t>
            </a:r>
            <a:r>
              <a:rPr lang="en-US" sz="2800" dirty="0" smtClean="0">
                <a:ln w="0"/>
                <a:effectLst>
                  <a:outerShdw blurRad="38100" dist="19050" dir="2700000" algn="tl" rotWithShape="0">
                    <a:schemeClr val="dk1">
                      <a:alpha val="40000"/>
                    </a:schemeClr>
                  </a:outerShdw>
                </a:effectLst>
              </a:rPr>
              <a:t>। </a:t>
            </a:r>
          </a:p>
          <a:p>
            <a:pPr algn="just"/>
            <a:r>
              <a:rPr lang="en-US" sz="3600" dirty="0" smtClean="0"/>
              <a:t> </a:t>
            </a:r>
            <a:r>
              <a:rPr lang="en-US" sz="2800" dirty="0" err="1" smtClean="0"/>
              <a:t>বক্সাইট</a:t>
            </a:r>
            <a:r>
              <a:rPr lang="en-US" sz="2800" dirty="0" smtClean="0"/>
              <a:t> (Al</a:t>
            </a:r>
            <a:r>
              <a:rPr lang="en-US" sz="2800" baseline="-25000" dirty="0" smtClean="0"/>
              <a:t>2</a:t>
            </a:r>
            <a:r>
              <a:rPr lang="en-US" sz="2800" dirty="0" smtClean="0"/>
              <a:t>O</a:t>
            </a:r>
            <a:r>
              <a:rPr lang="en-US" sz="2800" baseline="-25000" dirty="0" smtClean="0"/>
              <a:t>3</a:t>
            </a:r>
            <a:r>
              <a:rPr lang="en-US" sz="2800" dirty="0" smtClean="0"/>
              <a:t>.2H</a:t>
            </a:r>
            <a:r>
              <a:rPr lang="en-US" sz="2800" baseline="-25000" dirty="0" smtClean="0"/>
              <a:t>2</a:t>
            </a:r>
            <a:r>
              <a:rPr lang="en-US" sz="2800" dirty="0" smtClean="0"/>
              <a:t>O) </a:t>
            </a:r>
            <a:r>
              <a:rPr lang="en-US" sz="2800" dirty="0" err="1" smtClean="0">
                <a:ln w="0"/>
                <a:effectLst>
                  <a:outerShdw blurRad="38100" dist="19050" dir="2700000" algn="tl" rotWithShape="0">
                    <a:schemeClr val="dk1">
                      <a:alpha val="40000"/>
                    </a:schemeClr>
                  </a:outerShdw>
                </a:effectLst>
              </a:rPr>
              <a:t>থেকে</a:t>
            </a:r>
            <a:r>
              <a:rPr lang="en-US" sz="2800" dirty="0" smtClean="0">
                <a:ln w="0"/>
                <a:effectLst>
                  <a:outerShdw blurRad="38100" dist="19050" dir="2700000" algn="tl" rotWithShape="0">
                    <a:schemeClr val="dk1">
                      <a:alpha val="40000"/>
                    </a:schemeClr>
                  </a:outerShdw>
                </a:effectLst>
              </a:rPr>
              <a:t> </a:t>
            </a:r>
            <a:r>
              <a:rPr lang="en-US" sz="2800" dirty="0" err="1" smtClean="0">
                <a:ln w="0"/>
                <a:effectLst>
                  <a:outerShdw blurRad="38100" dist="19050" dir="2700000" algn="tl" rotWithShape="0">
                    <a:schemeClr val="dk1">
                      <a:alpha val="40000"/>
                    </a:schemeClr>
                  </a:outerShdw>
                </a:effectLst>
              </a:rPr>
              <a:t>লাভজনকভাবে</a:t>
            </a:r>
            <a:r>
              <a:rPr lang="en-US" sz="2800" dirty="0" smtClean="0">
                <a:ln w="0"/>
                <a:effectLst>
                  <a:outerShdw blurRad="38100" dist="19050" dir="2700000" algn="tl" rotWithShape="0">
                    <a:schemeClr val="dk1">
                      <a:alpha val="40000"/>
                    </a:schemeClr>
                  </a:outerShdw>
                </a:effectLst>
              </a:rPr>
              <a:t> </a:t>
            </a:r>
            <a:r>
              <a:rPr lang="en-US" sz="2800" dirty="0" err="1" smtClean="0">
                <a:ln w="0"/>
                <a:effectLst>
                  <a:outerShdw blurRad="38100" dist="19050" dir="2700000" algn="tl" rotWithShape="0">
                    <a:schemeClr val="dk1">
                      <a:alpha val="40000"/>
                    </a:schemeClr>
                  </a:outerShdw>
                </a:effectLst>
              </a:rPr>
              <a:t>অ্যালুমিনিয়াম</a:t>
            </a:r>
            <a:r>
              <a:rPr lang="en-US" sz="2800" dirty="0" smtClean="0">
                <a:ln w="0"/>
                <a:effectLst>
                  <a:outerShdw blurRad="38100" dist="19050" dir="2700000" algn="tl" rotWithShape="0">
                    <a:schemeClr val="dk1">
                      <a:alpha val="40000"/>
                    </a:schemeClr>
                  </a:outerShdw>
                </a:effectLst>
              </a:rPr>
              <a:t> </a:t>
            </a:r>
            <a:r>
              <a:rPr lang="en-US" sz="2800" dirty="0" err="1">
                <a:ln w="0"/>
                <a:effectLst>
                  <a:outerShdw blurRad="38100" dist="19050" dir="2700000" algn="tl" rotWithShape="0">
                    <a:schemeClr val="dk1">
                      <a:alpha val="40000"/>
                    </a:schemeClr>
                  </a:outerShdw>
                </a:effectLst>
              </a:rPr>
              <a:t>ধাতুর</a:t>
            </a:r>
            <a:r>
              <a:rPr lang="en-US" sz="2800" dirty="0">
                <a:ln w="0"/>
                <a:effectLst>
                  <a:outerShdw blurRad="38100" dist="19050" dir="2700000" algn="tl" rotWithShape="0">
                    <a:schemeClr val="dk1">
                      <a:alpha val="40000"/>
                    </a:schemeClr>
                  </a:outerShdw>
                </a:effectLst>
              </a:rPr>
              <a:t> </a:t>
            </a:r>
            <a:r>
              <a:rPr lang="en-US" sz="2800" dirty="0" err="1">
                <a:ln w="0"/>
                <a:effectLst>
                  <a:outerShdw blurRad="38100" dist="19050" dir="2700000" algn="tl" rotWithShape="0">
                    <a:schemeClr val="dk1">
                      <a:alpha val="40000"/>
                    </a:schemeClr>
                  </a:outerShdw>
                </a:effectLst>
              </a:rPr>
              <a:t>নিষ্কাশন</a:t>
            </a:r>
            <a:r>
              <a:rPr lang="en-US" sz="2800" dirty="0">
                <a:ln w="0"/>
                <a:effectLst>
                  <a:outerShdw blurRad="38100" dist="19050" dir="2700000" algn="tl" rotWithShape="0">
                    <a:schemeClr val="dk1">
                      <a:alpha val="40000"/>
                    </a:schemeClr>
                  </a:outerShdw>
                </a:effectLst>
              </a:rPr>
              <a:t> </a:t>
            </a:r>
            <a:r>
              <a:rPr lang="en-US" sz="2800" dirty="0" err="1">
                <a:ln w="0"/>
                <a:effectLst>
                  <a:outerShdw blurRad="38100" dist="19050" dir="2700000" algn="tl" rotWithShape="0">
                    <a:schemeClr val="dk1">
                      <a:alpha val="40000"/>
                    </a:schemeClr>
                  </a:outerShdw>
                </a:effectLst>
              </a:rPr>
              <a:t>করা</a:t>
            </a:r>
            <a:r>
              <a:rPr lang="en-US" sz="2800" dirty="0">
                <a:ln w="0"/>
                <a:effectLst>
                  <a:outerShdw blurRad="38100" dist="19050" dir="2700000" algn="tl" rotWithShape="0">
                    <a:schemeClr val="dk1">
                      <a:alpha val="40000"/>
                    </a:schemeClr>
                  </a:outerShdw>
                </a:effectLst>
              </a:rPr>
              <a:t> </a:t>
            </a:r>
            <a:r>
              <a:rPr lang="en-US" sz="2800" dirty="0" err="1">
                <a:ln w="0"/>
                <a:effectLst>
                  <a:outerShdw blurRad="38100" dist="19050" dir="2700000" algn="tl" rotWithShape="0">
                    <a:schemeClr val="dk1">
                      <a:alpha val="40000"/>
                    </a:schemeClr>
                  </a:outerShdw>
                </a:effectLst>
              </a:rPr>
              <a:t>যায়</a:t>
            </a:r>
            <a:r>
              <a:rPr lang="en-US" sz="2800" dirty="0">
                <a:ln w="0"/>
                <a:effectLst>
                  <a:outerShdw blurRad="38100" dist="19050" dir="2700000" algn="tl" rotWithShape="0">
                    <a:schemeClr val="dk1">
                      <a:alpha val="40000"/>
                    </a:schemeClr>
                  </a:outerShdw>
                </a:effectLst>
              </a:rPr>
              <a:t> , </a:t>
            </a:r>
            <a:r>
              <a:rPr lang="en-US" sz="2800" dirty="0" err="1">
                <a:ln w="0"/>
                <a:effectLst>
                  <a:outerShdw blurRad="38100" dist="19050" dir="2700000" algn="tl" rotWithShape="0">
                    <a:schemeClr val="dk1">
                      <a:alpha val="40000"/>
                    </a:schemeClr>
                  </a:outerShdw>
                </a:effectLst>
              </a:rPr>
              <a:t>তাই</a:t>
            </a:r>
            <a:r>
              <a:rPr lang="en-US" sz="2800" dirty="0">
                <a:ln w="0"/>
                <a:effectLst>
                  <a:outerShdw blurRad="38100" dist="19050" dir="2700000" algn="tl" rotWithShape="0">
                    <a:schemeClr val="dk1">
                      <a:alpha val="40000"/>
                    </a:schemeClr>
                  </a:outerShdw>
                </a:effectLst>
              </a:rPr>
              <a:t> </a:t>
            </a:r>
            <a:r>
              <a:rPr lang="en-US" sz="2800" dirty="0" err="1" smtClean="0">
                <a:ln w="0"/>
                <a:effectLst>
                  <a:outerShdw blurRad="38100" dist="19050" dir="2700000" algn="tl" rotWithShape="0">
                    <a:schemeClr val="dk1">
                      <a:alpha val="40000"/>
                    </a:schemeClr>
                  </a:outerShdw>
                </a:effectLst>
              </a:rPr>
              <a:t>বক্সাইট</a:t>
            </a:r>
            <a:r>
              <a:rPr lang="en-US" sz="2800" dirty="0" smtClean="0">
                <a:ln w="0"/>
                <a:effectLst>
                  <a:outerShdw blurRad="38100" dist="19050" dir="2700000" algn="tl" rotWithShape="0">
                    <a:schemeClr val="dk1">
                      <a:alpha val="40000"/>
                    </a:schemeClr>
                  </a:outerShdw>
                </a:effectLst>
              </a:rPr>
              <a:t> </a:t>
            </a:r>
            <a:r>
              <a:rPr lang="en-US" sz="2800" dirty="0" err="1">
                <a:ln w="0"/>
                <a:effectLst>
                  <a:outerShdw blurRad="38100" dist="19050" dir="2700000" algn="tl" rotWithShape="0">
                    <a:schemeClr val="dk1">
                      <a:alpha val="40000"/>
                    </a:schemeClr>
                  </a:outerShdw>
                </a:effectLst>
              </a:rPr>
              <a:t>কে</a:t>
            </a:r>
            <a:r>
              <a:rPr lang="en-US" sz="2800" dirty="0">
                <a:ln w="0"/>
                <a:effectLst>
                  <a:outerShdw blurRad="38100" dist="19050" dir="2700000" algn="tl" rotWithShape="0">
                    <a:schemeClr val="dk1">
                      <a:alpha val="40000"/>
                    </a:schemeClr>
                  </a:outerShdw>
                </a:effectLst>
              </a:rPr>
              <a:t> </a:t>
            </a:r>
            <a:r>
              <a:rPr lang="en-US" sz="2800" dirty="0" err="1" smtClean="0">
                <a:ln w="0"/>
                <a:effectLst>
                  <a:outerShdw blurRad="38100" dist="19050" dir="2700000" algn="tl" rotWithShape="0">
                    <a:schemeClr val="dk1">
                      <a:alpha val="40000"/>
                    </a:schemeClr>
                  </a:outerShdw>
                </a:effectLst>
              </a:rPr>
              <a:t>অ্যালুমিনিয়াম</a:t>
            </a:r>
            <a:r>
              <a:rPr lang="en-US" sz="2800" dirty="0" smtClean="0">
                <a:ln w="0"/>
                <a:effectLst>
                  <a:outerShdw blurRad="38100" dist="19050" dir="2700000" algn="tl" rotWithShape="0">
                    <a:schemeClr val="dk1">
                      <a:alpha val="40000"/>
                    </a:schemeClr>
                  </a:outerShdw>
                </a:effectLst>
              </a:rPr>
              <a:t> </a:t>
            </a:r>
            <a:r>
              <a:rPr lang="en-US" sz="2800" dirty="0" err="1">
                <a:ln w="0"/>
                <a:effectLst>
                  <a:outerShdw blurRad="38100" dist="19050" dir="2700000" algn="tl" rotWithShape="0">
                    <a:schemeClr val="dk1">
                      <a:alpha val="40000"/>
                    </a:schemeClr>
                  </a:outerShdw>
                </a:effectLst>
              </a:rPr>
              <a:t>ধাতুর</a:t>
            </a:r>
            <a:r>
              <a:rPr lang="en-US" sz="2800" dirty="0">
                <a:ln w="0"/>
                <a:effectLst>
                  <a:outerShdw blurRad="38100" dist="19050" dir="2700000" algn="tl" rotWithShape="0">
                    <a:schemeClr val="dk1">
                      <a:alpha val="40000"/>
                    </a:schemeClr>
                  </a:outerShdw>
                </a:effectLst>
              </a:rPr>
              <a:t> </a:t>
            </a:r>
            <a:r>
              <a:rPr lang="en-US" sz="2800" dirty="0" err="1">
                <a:ln w="0"/>
                <a:effectLst>
                  <a:outerShdw blurRad="38100" dist="19050" dir="2700000" algn="tl" rotWithShape="0">
                    <a:schemeClr val="dk1">
                      <a:alpha val="40000"/>
                    </a:schemeClr>
                  </a:outerShdw>
                </a:effectLst>
              </a:rPr>
              <a:t>আকরিক</a:t>
            </a:r>
            <a:r>
              <a:rPr lang="en-US" sz="2800" dirty="0">
                <a:ln w="0"/>
                <a:effectLst>
                  <a:outerShdw blurRad="38100" dist="19050" dir="2700000" algn="tl" rotWithShape="0">
                    <a:schemeClr val="dk1">
                      <a:alpha val="40000"/>
                    </a:schemeClr>
                  </a:outerShdw>
                </a:effectLst>
              </a:rPr>
              <a:t> </a:t>
            </a:r>
            <a:r>
              <a:rPr lang="en-US" sz="2800" dirty="0" err="1">
                <a:ln w="0"/>
                <a:effectLst>
                  <a:outerShdw blurRad="38100" dist="19050" dir="2700000" algn="tl" rotWithShape="0">
                    <a:schemeClr val="dk1">
                      <a:alpha val="40000"/>
                    </a:schemeClr>
                  </a:outerShdw>
                </a:effectLst>
              </a:rPr>
              <a:t>বা</a:t>
            </a:r>
            <a:r>
              <a:rPr lang="en-US" sz="2800" dirty="0">
                <a:ln w="0"/>
                <a:effectLst>
                  <a:outerShdw blurRad="38100" dist="19050" dir="2700000" algn="tl" rotWithShape="0">
                    <a:schemeClr val="dk1">
                      <a:alpha val="40000"/>
                    </a:schemeClr>
                  </a:outerShdw>
                </a:effectLst>
              </a:rPr>
              <a:t> </a:t>
            </a:r>
            <a:r>
              <a:rPr lang="en-US" sz="2800" dirty="0" err="1" smtClean="0">
                <a:ln w="0"/>
                <a:effectLst>
                  <a:outerShdw blurRad="38100" dist="19050" dir="2700000" algn="tl" rotWithShape="0">
                    <a:schemeClr val="dk1">
                      <a:alpha val="40000"/>
                    </a:schemeClr>
                  </a:outerShdw>
                </a:effectLst>
              </a:rPr>
              <a:t>অ্যালুমিনিয়াম</a:t>
            </a:r>
            <a:r>
              <a:rPr lang="en-US" sz="2800" dirty="0" smtClean="0">
                <a:ln w="0"/>
                <a:effectLst>
                  <a:outerShdw blurRad="38100" dist="19050" dir="2700000" algn="tl" rotWithShape="0">
                    <a:schemeClr val="dk1">
                      <a:alpha val="40000"/>
                    </a:schemeClr>
                  </a:outerShdw>
                </a:effectLst>
              </a:rPr>
              <a:t> </a:t>
            </a:r>
            <a:r>
              <a:rPr lang="en-US" sz="2800" dirty="0" err="1">
                <a:ln w="0"/>
                <a:effectLst>
                  <a:outerShdw blurRad="38100" dist="19050" dir="2700000" algn="tl" rotWithShape="0">
                    <a:schemeClr val="dk1">
                      <a:alpha val="40000"/>
                    </a:schemeClr>
                  </a:outerShdw>
                </a:effectLst>
              </a:rPr>
              <a:t>ধাতুর</a:t>
            </a:r>
            <a:r>
              <a:rPr lang="en-US" sz="2800" dirty="0">
                <a:ln w="0"/>
                <a:effectLst>
                  <a:outerShdw blurRad="38100" dist="19050" dir="2700000" algn="tl" rotWithShape="0">
                    <a:schemeClr val="dk1">
                      <a:alpha val="40000"/>
                    </a:schemeClr>
                  </a:outerShdw>
                </a:effectLst>
              </a:rPr>
              <a:t> </a:t>
            </a:r>
            <a:r>
              <a:rPr lang="en-US" sz="2800" dirty="0" err="1">
                <a:ln w="0"/>
                <a:effectLst>
                  <a:outerShdw blurRad="38100" dist="19050" dir="2700000" algn="tl" rotWithShape="0">
                    <a:schemeClr val="dk1">
                      <a:alpha val="40000"/>
                    </a:schemeClr>
                  </a:outerShdw>
                </a:effectLst>
              </a:rPr>
              <a:t>খনিজ</a:t>
            </a:r>
            <a:r>
              <a:rPr lang="en-US" sz="2800" dirty="0">
                <a:ln w="0"/>
                <a:effectLst>
                  <a:outerShdw blurRad="38100" dist="19050" dir="2700000" algn="tl" rotWithShape="0">
                    <a:schemeClr val="dk1">
                      <a:alpha val="40000"/>
                    </a:schemeClr>
                  </a:outerShdw>
                </a:effectLst>
              </a:rPr>
              <a:t> </a:t>
            </a:r>
            <a:r>
              <a:rPr lang="en-US" sz="2800" dirty="0" err="1" smtClean="0">
                <a:ln w="0"/>
                <a:effectLst>
                  <a:outerShdw blurRad="38100" dist="19050" dir="2700000" algn="tl" rotWithShape="0">
                    <a:schemeClr val="dk1">
                      <a:alpha val="40000"/>
                    </a:schemeClr>
                  </a:outerShdw>
                </a:effectLst>
              </a:rPr>
              <a:t>বলা</a:t>
            </a:r>
            <a:r>
              <a:rPr lang="en-US" sz="2800" dirty="0" smtClean="0">
                <a:ln w="0"/>
                <a:effectLst>
                  <a:outerShdw blurRad="38100" dist="19050" dir="2700000" algn="tl" rotWithShape="0">
                    <a:schemeClr val="dk1">
                      <a:alpha val="40000"/>
                    </a:schemeClr>
                  </a:outerShdw>
                </a:effectLst>
              </a:rPr>
              <a:t> </a:t>
            </a:r>
            <a:r>
              <a:rPr lang="en-US" sz="2800" dirty="0" err="1" smtClean="0">
                <a:ln w="0"/>
                <a:effectLst>
                  <a:outerShdw blurRad="38100" dist="19050" dir="2700000" algn="tl" rotWithShape="0">
                    <a:schemeClr val="dk1">
                      <a:alpha val="40000"/>
                    </a:schemeClr>
                  </a:outerShdw>
                </a:effectLst>
              </a:rPr>
              <a:t>হয়</a:t>
            </a:r>
            <a:r>
              <a:rPr lang="en-US" sz="2800" dirty="0" smtClean="0">
                <a:ln w="0"/>
                <a:effectLst>
                  <a:outerShdw blurRad="38100" dist="19050" dir="2700000" algn="tl" rotWithShape="0">
                    <a:schemeClr val="dk1">
                      <a:alpha val="40000"/>
                    </a:schemeClr>
                  </a:outerShdw>
                </a:effectLst>
              </a:rPr>
              <a:t>।  </a:t>
            </a:r>
            <a:endParaRPr lang="en-US" sz="3600" dirty="0" smtClean="0">
              <a:ln w="0"/>
              <a:effectLst>
                <a:outerShdw blurRad="38100" dist="19050" dir="2700000" algn="tl" rotWithShape="0">
                  <a:schemeClr val="dk1">
                    <a:alpha val="40000"/>
                  </a:schemeClr>
                </a:outerShdw>
              </a:effectLst>
            </a:endParaRPr>
          </a:p>
        </p:txBody>
      </p:sp>
      <p:sp>
        <p:nvSpPr>
          <p:cNvPr id="4" name="Rectangle 3"/>
          <p:cNvSpPr/>
          <p:nvPr/>
        </p:nvSpPr>
        <p:spPr>
          <a:xfrm>
            <a:off x="120841" y="4303455"/>
            <a:ext cx="11862302" cy="2554545"/>
          </a:xfrm>
          <a:prstGeom prst="rect">
            <a:avLst/>
          </a:prstGeo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en-US" sz="3200" dirty="0" err="1"/>
              <a:t>আবার</a:t>
            </a:r>
            <a:r>
              <a:rPr lang="en-US" sz="3200" dirty="0"/>
              <a:t> </a:t>
            </a:r>
            <a:r>
              <a:rPr lang="en-US" sz="3200" dirty="0" err="1"/>
              <a:t>কাঁদামাটি</a:t>
            </a:r>
            <a:r>
              <a:rPr lang="en-US" sz="3200" dirty="0"/>
              <a:t> </a:t>
            </a:r>
            <a:r>
              <a:rPr lang="en-US" sz="3200" dirty="0" err="1"/>
              <a:t>থেকে</a:t>
            </a:r>
            <a:r>
              <a:rPr lang="en-US" sz="3200" dirty="0"/>
              <a:t> </a:t>
            </a:r>
            <a:r>
              <a:rPr lang="en-US" sz="3200" dirty="0" err="1"/>
              <a:t>লাভজনক</a:t>
            </a:r>
            <a:r>
              <a:rPr lang="en-US" sz="3200" dirty="0"/>
              <a:t> </a:t>
            </a:r>
            <a:r>
              <a:rPr lang="en-US" sz="3200" dirty="0" err="1"/>
              <a:t>ভাবে</a:t>
            </a:r>
            <a:r>
              <a:rPr lang="en-US" sz="3200" dirty="0"/>
              <a:t> </a:t>
            </a:r>
            <a:r>
              <a:rPr lang="en-US" sz="3200" dirty="0" err="1"/>
              <a:t>অ্যালুমিনিয়াম</a:t>
            </a:r>
            <a:r>
              <a:rPr lang="en-US" sz="3200" dirty="0"/>
              <a:t> </a:t>
            </a:r>
            <a:r>
              <a:rPr lang="en-US" sz="3200" dirty="0" err="1"/>
              <a:t>ধাতু</a:t>
            </a:r>
            <a:r>
              <a:rPr lang="en-US" sz="3200" dirty="0"/>
              <a:t> </a:t>
            </a:r>
            <a:r>
              <a:rPr lang="en-US" sz="3200" dirty="0" err="1"/>
              <a:t>নিষ্কাশন</a:t>
            </a:r>
            <a:r>
              <a:rPr lang="en-US" sz="3200" dirty="0"/>
              <a:t> </a:t>
            </a:r>
            <a:r>
              <a:rPr lang="en-US" sz="3200" dirty="0" err="1"/>
              <a:t>করা</a:t>
            </a:r>
            <a:r>
              <a:rPr lang="en-US" sz="3200" dirty="0"/>
              <a:t> </a:t>
            </a:r>
            <a:r>
              <a:rPr lang="en-US" sz="3200" dirty="0" err="1"/>
              <a:t>যায়</a:t>
            </a:r>
            <a:r>
              <a:rPr lang="en-US" sz="3200" dirty="0"/>
              <a:t> </a:t>
            </a:r>
            <a:r>
              <a:rPr lang="en-US" sz="3200" dirty="0" err="1"/>
              <a:t>না</a:t>
            </a:r>
            <a:r>
              <a:rPr lang="en-US" sz="3200" dirty="0"/>
              <a:t> </a:t>
            </a:r>
            <a:r>
              <a:rPr lang="en-US" sz="3200" dirty="0" err="1"/>
              <a:t>সেজন্য</a:t>
            </a:r>
            <a:r>
              <a:rPr lang="en-US" sz="3200" dirty="0"/>
              <a:t> </a:t>
            </a:r>
            <a:r>
              <a:rPr lang="en-US" sz="3200" dirty="0" err="1"/>
              <a:t>কাদামাটি</a:t>
            </a:r>
            <a:r>
              <a:rPr lang="en-US" sz="3200" dirty="0"/>
              <a:t> </a:t>
            </a:r>
            <a:r>
              <a:rPr lang="en-US" sz="3200" dirty="0" err="1"/>
              <a:t>শুধু</a:t>
            </a:r>
            <a:r>
              <a:rPr lang="en-US" sz="3200" dirty="0"/>
              <a:t> </a:t>
            </a:r>
            <a:r>
              <a:rPr lang="en-US" sz="3200" dirty="0" err="1"/>
              <a:t>অ্যালুমিনিয়ামের</a:t>
            </a:r>
            <a:r>
              <a:rPr lang="en-US" sz="3200" dirty="0"/>
              <a:t> </a:t>
            </a:r>
            <a:r>
              <a:rPr lang="en-US" sz="3200" dirty="0" err="1"/>
              <a:t>খনিজ</a:t>
            </a:r>
            <a:r>
              <a:rPr lang="en-US" sz="3200" dirty="0"/>
              <a:t> </a:t>
            </a:r>
            <a:r>
              <a:rPr lang="en-US" sz="3200" dirty="0" err="1"/>
              <a:t>কিন্তু</a:t>
            </a:r>
            <a:r>
              <a:rPr lang="en-US" sz="3200" dirty="0"/>
              <a:t> </a:t>
            </a:r>
            <a:r>
              <a:rPr lang="en-US" sz="3200" dirty="0" err="1"/>
              <a:t>আকরিক</a:t>
            </a:r>
            <a:r>
              <a:rPr lang="en-US" sz="3200" dirty="0"/>
              <a:t> </a:t>
            </a:r>
            <a:r>
              <a:rPr lang="en-US" sz="3200" dirty="0" err="1"/>
              <a:t>নয়</a:t>
            </a:r>
            <a:r>
              <a:rPr lang="en-US" sz="3200" dirty="0"/>
              <a:t> ।</a:t>
            </a:r>
          </a:p>
          <a:p>
            <a:r>
              <a:rPr lang="en-US" sz="3200" dirty="0" err="1"/>
              <a:t>তাই</a:t>
            </a:r>
            <a:r>
              <a:rPr lang="en-US" sz="3200" dirty="0"/>
              <a:t> </a:t>
            </a:r>
            <a:r>
              <a:rPr lang="en-US" sz="3200" dirty="0" err="1"/>
              <a:t>বলা</a:t>
            </a:r>
            <a:r>
              <a:rPr lang="en-US" sz="3200" dirty="0"/>
              <a:t> </a:t>
            </a:r>
            <a:r>
              <a:rPr lang="en-US" sz="3200" dirty="0" err="1"/>
              <a:t>যায়</a:t>
            </a:r>
            <a:r>
              <a:rPr lang="en-US" sz="3200" dirty="0"/>
              <a:t> </a:t>
            </a:r>
            <a:r>
              <a:rPr lang="en-US" sz="3200" dirty="0" err="1"/>
              <a:t>সকল</a:t>
            </a:r>
            <a:r>
              <a:rPr lang="en-US" sz="3200" dirty="0"/>
              <a:t> </a:t>
            </a:r>
            <a:r>
              <a:rPr lang="en-US" sz="3200" dirty="0" err="1"/>
              <a:t>আকরিকই</a:t>
            </a:r>
            <a:r>
              <a:rPr lang="en-US" sz="3200" dirty="0"/>
              <a:t> </a:t>
            </a:r>
            <a:r>
              <a:rPr lang="en-US" sz="3200" dirty="0" err="1"/>
              <a:t>খনিজ</a:t>
            </a:r>
            <a:r>
              <a:rPr lang="en-US" sz="3200" dirty="0"/>
              <a:t> </a:t>
            </a:r>
            <a:r>
              <a:rPr lang="en-US" sz="3200" dirty="0" err="1"/>
              <a:t>কিন্তু</a:t>
            </a:r>
            <a:r>
              <a:rPr lang="en-US" sz="3200" dirty="0"/>
              <a:t> </a:t>
            </a:r>
            <a:r>
              <a:rPr lang="en-US" sz="3200" dirty="0" err="1"/>
              <a:t>সকল</a:t>
            </a:r>
            <a:r>
              <a:rPr lang="en-US" sz="3200" dirty="0"/>
              <a:t> </a:t>
            </a:r>
            <a:r>
              <a:rPr lang="en-US" sz="3200" dirty="0" err="1"/>
              <a:t>খনিজ</a:t>
            </a:r>
            <a:r>
              <a:rPr lang="en-US" sz="3200" dirty="0"/>
              <a:t> </a:t>
            </a:r>
            <a:r>
              <a:rPr lang="en-US" sz="3200" dirty="0" err="1"/>
              <a:t>আকরিক</a:t>
            </a:r>
            <a:r>
              <a:rPr lang="en-US" sz="3200" dirty="0"/>
              <a:t> </a:t>
            </a:r>
            <a:r>
              <a:rPr lang="en-US" sz="3200" dirty="0" err="1" smtClean="0"/>
              <a:t>নয়</a:t>
            </a:r>
            <a:r>
              <a:rPr lang="bn-IN" sz="3200" dirty="0" smtClean="0"/>
              <a:t>।</a:t>
            </a:r>
            <a:endParaRPr lang="en-US" sz="3200" dirty="0"/>
          </a:p>
        </p:txBody>
      </p:sp>
    </p:spTree>
    <p:extLst>
      <p:ext uri="{BB962C8B-B14F-4D97-AF65-F5344CB8AC3E}">
        <p14:creationId xmlns:p14="http://schemas.microsoft.com/office/powerpoint/2010/main" val="1476012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2">
            <a:extLst>
              <a:ext uri="{BEBA8EAE-BF5A-486C-A8C5-ECC9F3942E4B}">
                <a14:imgProps xmlns:a14="http://schemas.microsoft.com/office/drawing/2010/main">
                  <a14:imgLayer r:embed="rId3">
                    <a14:imgEffect>
                      <a14:artisticCement/>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3926452" y="101012"/>
            <a:ext cx="5359159" cy="769441"/>
          </a:xfrm>
          <a:prstGeom prst="rect">
            <a:avLst/>
          </a:prstGeom>
          <a:solidFill>
            <a:schemeClr val="tx2">
              <a:lumMod val="25000"/>
              <a:lumOff val="75000"/>
            </a:schemeClr>
          </a:solid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bn-IN" sz="4400" dirty="0" smtClean="0"/>
              <a:t>বিভিন্ন ধাতুর আকরিক</a:t>
            </a:r>
            <a:endParaRPr lang="en-US" sz="4400" dirty="0"/>
          </a:p>
        </p:txBody>
      </p:sp>
      <p:graphicFrame>
        <p:nvGraphicFramePr>
          <p:cNvPr id="5" name="Table 4"/>
          <p:cNvGraphicFramePr>
            <a:graphicFrameLocks noGrp="1"/>
          </p:cNvGraphicFramePr>
          <p:nvPr>
            <p:extLst>
              <p:ext uri="{D42A27DB-BD31-4B8C-83A1-F6EECF244321}">
                <p14:modId xmlns:p14="http://schemas.microsoft.com/office/powerpoint/2010/main" val="3225058450"/>
              </p:ext>
            </p:extLst>
          </p:nvPr>
        </p:nvGraphicFramePr>
        <p:xfrm>
          <a:off x="337727" y="973826"/>
          <a:ext cx="11515188" cy="5811214"/>
        </p:xfrm>
        <a:graphic>
          <a:graphicData uri="http://schemas.openxmlformats.org/drawingml/2006/table">
            <a:tbl>
              <a:tblPr firstRow="1" bandRow="1">
                <a:tableStyleId>{5C22544A-7EE6-4342-B048-85BDC9FD1C3A}</a:tableStyleId>
              </a:tblPr>
              <a:tblGrid>
                <a:gridCol w="5757594"/>
                <a:gridCol w="5757594"/>
              </a:tblGrid>
              <a:tr h="264131">
                <a:tc>
                  <a:txBody>
                    <a:bodyPr/>
                    <a:lstStyle/>
                    <a:p>
                      <a:r>
                        <a:rPr lang="bn-IN" dirty="0" smtClean="0"/>
                        <a:t>ধাতু</a:t>
                      </a:r>
                      <a:endParaRPr lang="en-US" dirty="0"/>
                    </a:p>
                  </a:txBody>
                  <a:tcPr/>
                </a:tc>
                <a:tc>
                  <a:txBody>
                    <a:bodyPr/>
                    <a:lstStyle/>
                    <a:p>
                      <a:r>
                        <a:rPr lang="bn-IN" baseline="0" dirty="0" smtClean="0"/>
                        <a:t>  আ</a:t>
                      </a:r>
                      <a:r>
                        <a:rPr lang="bn-IN" dirty="0" smtClean="0"/>
                        <a:t>করিক</a:t>
                      </a:r>
                      <a:endParaRPr lang="en-US" dirty="0"/>
                    </a:p>
                  </a:txBody>
                  <a:tcPr/>
                </a:tc>
              </a:tr>
              <a:tr h="433220">
                <a:tc>
                  <a:txBody>
                    <a:bodyPr/>
                    <a:lstStyle/>
                    <a:p>
                      <a:r>
                        <a:rPr lang="bn-IN" dirty="0" smtClean="0"/>
                        <a:t>মার্কারি</a:t>
                      </a:r>
                      <a:endParaRPr lang="en-US" dirty="0"/>
                    </a:p>
                  </a:txBody>
                  <a:tcPr/>
                </a:tc>
                <a:tc>
                  <a:txBody>
                    <a:bodyPr/>
                    <a:lstStyle/>
                    <a:p>
                      <a:r>
                        <a:rPr lang="bn-IN" dirty="0" smtClean="0"/>
                        <a:t>সিন্নাবার(</a:t>
                      </a:r>
                      <a:r>
                        <a:rPr lang="en-US" dirty="0" err="1" smtClean="0"/>
                        <a:t>HgS</a:t>
                      </a:r>
                      <a:r>
                        <a:rPr lang="bn-IN" dirty="0" smtClean="0"/>
                        <a:t>)</a:t>
                      </a:r>
                      <a:endParaRPr lang="en-US" dirty="0"/>
                    </a:p>
                  </a:txBody>
                  <a:tcPr/>
                </a:tc>
              </a:tr>
              <a:tr h="337624">
                <a:tc>
                  <a:txBody>
                    <a:bodyPr/>
                    <a:lstStyle/>
                    <a:p>
                      <a:r>
                        <a:rPr lang="bn-IN" dirty="0" smtClean="0"/>
                        <a:t>জিংক</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bn-IN" dirty="0" smtClean="0"/>
                        <a:t>জিংক</a:t>
                      </a:r>
                      <a:r>
                        <a:rPr lang="bn-IN" baseline="0" dirty="0" smtClean="0"/>
                        <a:t> </a:t>
                      </a:r>
                      <a:r>
                        <a:rPr lang="bn-IN" baseline="0" dirty="0" smtClean="0"/>
                        <a:t>ব্লেন্ড(</a:t>
                      </a:r>
                      <a:r>
                        <a:rPr lang="en-US" baseline="0" dirty="0" err="1" smtClean="0"/>
                        <a:t>ZnS</a:t>
                      </a:r>
                      <a:r>
                        <a:rPr lang="bn-IN" baseline="0" dirty="0" smtClean="0"/>
                        <a:t>) </a:t>
                      </a:r>
                      <a:r>
                        <a:rPr lang="bn-IN" baseline="0" dirty="0" smtClean="0"/>
                        <a:t>, </a:t>
                      </a:r>
                      <a:r>
                        <a:rPr lang="bn-IN" baseline="0" dirty="0" smtClean="0"/>
                        <a:t>ক্যালামাইন(</a:t>
                      </a:r>
                      <a:r>
                        <a:rPr lang="en-US" sz="1800" kern="1200" dirty="0" smtClean="0">
                          <a:solidFill>
                            <a:schemeClr val="dk1"/>
                          </a:solidFill>
                          <a:effectLst/>
                          <a:latin typeface="+mn-lt"/>
                          <a:ea typeface="+mn-ea"/>
                          <a:cs typeface="+mn-cs"/>
                        </a:rPr>
                        <a:t>ZnCO</a:t>
                      </a:r>
                      <a:r>
                        <a:rPr lang="en-US" sz="1800" kern="1200" baseline="-25000" dirty="0" smtClean="0">
                          <a:solidFill>
                            <a:schemeClr val="dk1"/>
                          </a:solidFill>
                          <a:effectLst/>
                          <a:latin typeface="+mn-lt"/>
                          <a:ea typeface="+mn-ea"/>
                          <a:cs typeface="+mn-cs"/>
                        </a:rPr>
                        <a:t>3</a:t>
                      </a:r>
                      <a:r>
                        <a:rPr lang="bn-IN" baseline="0" dirty="0" smtClean="0"/>
                        <a:t>)</a:t>
                      </a:r>
                      <a:endParaRPr lang="en-US" dirty="0"/>
                    </a:p>
                  </a:txBody>
                  <a:tcPr/>
                </a:tc>
              </a:tr>
              <a:tr h="337624">
                <a:tc>
                  <a:txBody>
                    <a:bodyPr/>
                    <a:lstStyle/>
                    <a:p>
                      <a:r>
                        <a:rPr lang="bn-IN" dirty="0" smtClean="0"/>
                        <a:t>লেড</a:t>
                      </a:r>
                      <a:endParaRPr lang="en-US" dirty="0"/>
                    </a:p>
                  </a:txBody>
                  <a:tcPr/>
                </a:tc>
                <a:tc>
                  <a:txBody>
                    <a:bodyPr/>
                    <a:lstStyle/>
                    <a:p>
                      <a:r>
                        <a:rPr lang="bn-IN" dirty="0" smtClean="0"/>
                        <a:t>গ্যালেনা(</a:t>
                      </a:r>
                      <a:r>
                        <a:rPr lang="en-US" dirty="0" err="1" smtClean="0"/>
                        <a:t>PbS</a:t>
                      </a:r>
                      <a:r>
                        <a:rPr lang="bn-IN" dirty="0" smtClean="0"/>
                        <a:t>)</a:t>
                      </a:r>
                      <a:endParaRPr lang="en-US" dirty="0"/>
                    </a:p>
                  </a:txBody>
                  <a:tcPr/>
                </a:tc>
              </a:tr>
              <a:tr h="604910">
                <a:tc>
                  <a:txBody>
                    <a:bodyPr/>
                    <a:lstStyle/>
                    <a:p>
                      <a:r>
                        <a:rPr lang="bn-IN" dirty="0" smtClean="0"/>
                        <a:t>আয়রণ</a:t>
                      </a:r>
                      <a:endParaRPr lang="en-US" dirty="0"/>
                    </a:p>
                  </a:txBody>
                  <a:tcPr/>
                </a:tc>
                <a:tc>
                  <a:txBody>
                    <a:bodyPr/>
                    <a:lstStyle/>
                    <a:p>
                      <a:r>
                        <a:rPr lang="bn-IN" dirty="0" smtClean="0"/>
                        <a:t>ম্যাগনেটাইট(</a:t>
                      </a:r>
                      <a:r>
                        <a:rPr lang="en-US" sz="1800" kern="1200" dirty="0" smtClean="0">
                          <a:solidFill>
                            <a:schemeClr val="dk1"/>
                          </a:solidFill>
                          <a:effectLst/>
                          <a:latin typeface="+mn-lt"/>
                          <a:ea typeface="+mn-ea"/>
                          <a:cs typeface="+mn-cs"/>
                        </a:rPr>
                        <a:t>Fe</a:t>
                      </a:r>
                      <a:r>
                        <a:rPr lang="en-US" sz="1800" kern="1200" baseline="-25000" dirty="0" smtClean="0">
                          <a:solidFill>
                            <a:schemeClr val="dk1"/>
                          </a:solidFill>
                          <a:effectLst/>
                          <a:latin typeface="+mn-lt"/>
                          <a:ea typeface="+mn-ea"/>
                          <a:cs typeface="+mn-cs"/>
                        </a:rPr>
                        <a:t>3</a:t>
                      </a:r>
                      <a:r>
                        <a:rPr lang="en-US" sz="1800" kern="1200" dirty="0" smtClean="0">
                          <a:solidFill>
                            <a:schemeClr val="dk1"/>
                          </a:solidFill>
                          <a:effectLst/>
                          <a:latin typeface="+mn-lt"/>
                          <a:ea typeface="+mn-ea"/>
                          <a:cs typeface="+mn-cs"/>
                        </a:rPr>
                        <a:t>O</a:t>
                      </a:r>
                      <a:r>
                        <a:rPr lang="en-US" sz="1800" kern="1200" baseline="-25000" dirty="0" smtClean="0">
                          <a:solidFill>
                            <a:schemeClr val="dk1"/>
                          </a:solidFill>
                          <a:effectLst/>
                          <a:latin typeface="+mn-lt"/>
                          <a:ea typeface="+mn-ea"/>
                          <a:cs typeface="+mn-cs"/>
                        </a:rPr>
                        <a:t>4</a:t>
                      </a:r>
                      <a:r>
                        <a:rPr lang="bn-IN" dirty="0" smtClean="0"/>
                        <a:t>),হেমাটাইট(</a:t>
                      </a:r>
                      <a:r>
                        <a:rPr lang="en-US" sz="1800" kern="1200" dirty="0" smtClean="0">
                          <a:solidFill>
                            <a:schemeClr val="dk1"/>
                          </a:solidFill>
                          <a:effectLst/>
                          <a:latin typeface="+mn-lt"/>
                          <a:ea typeface="+mn-ea"/>
                          <a:cs typeface="+mn-cs"/>
                        </a:rPr>
                        <a:t>Fe</a:t>
                      </a:r>
                      <a:r>
                        <a:rPr lang="en-US" sz="1800" kern="1200" baseline="-25000" dirty="0" smtClean="0">
                          <a:solidFill>
                            <a:schemeClr val="dk1"/>
                          </a:solidFill>
                          <a:effectLst/>
                          <a:latin typeface="+mn-lt"/>
                          <a:ea typeface="+mn-ea"/>
                          <a:cs typeface="+mn-cs"/>
                        </a:rPr>
                        <a:t>2</a:t>
                      </a:r>
                      <a:r>
                        <a:rPr lang="en-US" sz="1800" kern="1200" dirty="0" smtClean="0">
                          <a:solidFill>
                            <a:schemeClr val="dk1"/>
                          </a:solidFill>
                          <a:effectLst/>
                          <a:latin typeface="+mn-lt"/>
                          <a:ea typeface="+mn-ea"/>
                          <a:cs typeface="+mn-cs"/>
                        </a:rPr>
                        <a:t>O</a:t>
                      </a:r>
                      <a:r>
                        <a:rPr lang="en-US" sz="1800" kern="1200" baseline="-25000" dirty="0" smtClean="0">
                          <a:solidFill>
                            <a:schemeClr val="dk1"/>
                          </a:solidFill>
                          <a:effectLst/>
                          <a:latin typeface="+mn-lt"/>
                          <a:ea typeface="+mn-ea"/>
                          <a:cs typeface="+mn-cs"/>
                        </a:rPr>
                        <a:t>3</a:t>
                      </a:r>
                      <a:r>
                        <a:rPr lang="bn-IN" dirty="0" smtClean="0"/>
                        <a:t>),লিমোনাইট(</a:t>
                      </a:r>
                      <a:r>
                        <a:rPr lang="en-US" sz="1800" kern="1200" dirty="0" smtClean="0">
                          <a:solidFill>
                            <a:schemeClr val="dk1"/>
                          </a:solidFill>
                          <a:effectLst/>
                          <a:latin typeface="+mn-lt"/>
                          <a:ea typeface="+mn-ea"/>
                          <a:cs typeface="+mn-cs"/>
                        </a:rPr>
                        <a:t>Fe</a:t>
                      </a:r>
                      <a:r>
                        <a:rPr lang="en-US" sz="1800" kern="1200" baseline="-25000" dirty="0" smtClean="0">
                          <a:solidFill>
                            <a:schemeClr val="dk1"/>
                          </a:solidFill>
                          <a:effectLst/>
                          <a:latin typeface="+mn-lt"/>
                          <a:ea typeface="+mn-ea"/>
                          <a:cs typeface="+mn-cs"/>
                        </a:rPr>
                        <a:t>2</a:t>
                      </a:r>
                      <a:r>
                        <a:rPr lang="en-US" sz="1800" kern="1200" dirty="0" smtClean="0">
                          <a:solidFill>
                            <a:schemeClr val="dk1"/>
                          </a:solidFill>
                          <a:effectLst/>
                          <a:latin typeface="+mn-lt"/>
                          <a:ea typeface="+mn-ea"/>
                          <a:cs typeface="+mn-cs"/>
                        </a:rPr>
                        <a:t>O</a:t>
                      </a:r>
                      <a:r>
                        <a:rPr lang="en-US" sz="1800" kern="1200" baseline="-25000" dirty="0" smtClean="0">
                          <a:solidFill>
                            <a:schemeClr val="dk1"/>
                          </a:solidFill>
                          <a:effectLst/>
                          <a:latin typeface="+mn-lt"/>
                          <a:ea typeface="+mn-ea"/>
                          <a:cs typeface="+mn-cs"/>
                        </a:rPr>
                        <a:t>3</a:t>
                      </a:r>
                      <a:r>
                        <a:rPr lang="en-US" sz="1800" kern="1200" dirty="0" smtClean="0">
                          <a:solidFill>
                            <a:schemeClr val="dk1"/>
                          </a:solidFill>
                          <a:effectLst/>
                          <a:latin typeface="+mn-lt"/>
                          <a:ea typeface="+mn-ea"/>
                          <a:cs typeface="+mn-cs"/>
                        </a:rPr>
                        <a:t>.2H</a:t>
                      </a:r>
                      <a:r>
                        <a:rPr lang="en-US" sz="1800" kern="1200" baseline="-25000" dirty="0" smtClean="0">
                          <a:solidFill>
                            <a:schemeClr val="dk1"/>
                          </a:solidFill>
                          <a:effectLst/>
                          <a:latin typeface="+mn-lt"/>
                          <a:ea typeface="+mn-ea"/>
                          <a:cs typeface="+mn-cs"/>
                        </a:rPr>
                        <a:t>2</a:t>
                      </a:r>
                      <a:r>
                        <a:rPr lang="en-US" sz="1800" kern="1200" dirty="0" smtClean="0">
                          <a:solidFill>
                            <a:schemeClr val="dk1"/>
                          </a:solidFill>
                          <a:effectLst/>
                          <a:latin typeface="+mn-lt"/>
                          <a:ea typeface="+mn-ea"/>
                          <a:cs typeface="+mn-cs"/>
                        </a:rPr>
                        <a:t>O</a:t>
                      </a:r>
                      <a:r>
                        <a:rPr lang="bn-IN" dirty="0" smtClean="0"/>
                        <a:t>),</a:t>
                      </a:r>
                      <a:r>
                        <a:rPr lang="bn-IN" dirty="0" smtClean="0"/>
                        <a:t>আয়রণ</a:t>
                      </a:r>
                      <a:r>
                        <a:rPr lang="bn-IN" baseline="0" dirty="0" smtClean="0"/>
                        <a:t> </a:t>
                      </a:r>
                      <a:r>
                        <a:rPr lang="bn-IN" baseline="0" dirty="0" smtClean="0"/>
                        <a:t>পাইরাইটস(</a:t>
                      </a:r>
                      <a:r>
                        <a:rPr lang="en-US" sz="1800" kern="1200" dirty="0" smtClean="0">
                          <a:solidFill>
                            <a:schemeClr val="dk1"/>
                          </a:solidFill>
                          <a:effectLst/>
                          <a:latin typeface="+mn-lt"/>
                          <a:ea typeface="+mn-ea"/>
                          <a:cs typeface="+mn-cs"/>
                        </a:rPr>
                        <a:t>FeS</a:t>
                      </a:r>
                      <a:r>
                        <a:rPr lang="en-US" sz="1800" kern="1200" baseline="-25000" dirty="0" smtClean="0">
                          <a:solidFill>
                            <a:schemeClr val="dk1"/>
                          </a:solidFill>
                          <a:effectLst/>
                          <a:latin typeface="+mn-lt"/>
                          <a:ea typeface="+mn-ea"/>
                          <a:cs typeface="+mn-cs"/>
                        </a:rPr>
                        <a:t>2</a:t>
                      </a:r>
                      <a:r>
                        <a:rPr lang="bn-IN" baseline="0" dirty="0" smtClean="0"/>
                        <a:t>) </a:t>
                      </a:r>
                      <a:r>
                        <a:rPr lang="bn-IN" baseline="0" dirty="0" smtClean="0"/>
                        <a:t>।</a:t>
                      </a:r>
                      <a:endParaRPr lang="en-US" dirty="0"/>
                    </a:p>
                  </a:txBody>
                  <a:tcPr/>
                </a:tc>
              </a:tr>
              <a:tr h="443132">
                <a:tc>
                  <a:txBody>
                    <a:bodyPr/>
                    <a:lstStyle/>
                    <a:p>
                      <a:r>
                        <a:rPr lang="bn-IN" dirty="0" smtClean="0"/>
                        <a:t>কপার</a:t>
                      </a:r>
                      <a:endParaRPr lang="en-US" dirty="0"/>
                    </a:p>
                  </a:txBody>
                  <a:tcPr/>
                </a:tc>
                <a:tc>
                  <a:txBody>
                    <a:bodyPr/>
                    <a:lstStyle/>
                    <a:p>
                      <a:r>
                        <a:rPr lang="bn-IN" dirty="0" smtClean="0"/>
                        <a:t>কপার পাইরাইটস</a:t>
                      </a:r>
                      <a:r>
                        <a:rPr lang="bn-IN" dirty="0" smtClean="0"/>
                        <a:t>(</a:t>
                      </a:r>
                      <a:r>
                        <a:rPr lang="en-US" sz="1800" kern="1200" dirty="0" smtClean="0">
                          <a:solidFill>
                            <a:schemeClr val="dk1"/>
                          </a:solidFill>
                          <a:effectLst/>
                          <a:latin typeface="+mn-lt"/>
                          <a:ea typeface="+mn-ea"/>
                          <a:cs typeface="+mn-cs"/>
                        </a:rPr>
                        <a:t>,CuFeS</a:t>
                      </a:r>
                      <a:r>
                        <a:rPr lang="en-US" sz="1800" kern="1200" baseline="-25000" dirty="0" smtClean="0">
                          <a:solidFill>
                            <a:schemeClr val="dk1"/>
                          </a:solidFill>
                          <a:effectLst/>
                          <a:latin typeface="+mn-lt"/>
                          <a:ea typeface="+mn-ea"/>
                          <a:cs typeface="+mn-cs"/>
                        </a:rPr>
                        <a:t>2</a:t>
                      </a:r>
                      <a:r>
                        <a:rPr lang="en-US" sz="1800" kern="1200" dirty="0" smtClean="0">
                          <a:solidFill>
                            <a:schemeClr val="dk1"/>
                          </a:solidFill>
                          <a:effectLst/>
                          <a:latin typeface="+mn-lt"/>
                          <a:ea typeface="+mn-ea"/>
                          <a:cs typeface="+mn-cs"/>
                        </a:rPr>
                        <a:t> </a:t>
                      </a:r>
                      <a:r>
                        <a:rPr lang="bn-IN" dirty="0" smtClean="0"/>
                        <a:t>) </a:t>
                      </a:r>
                      <a:r>
                        <a:rPr lang="bn-IN" dirty="0" smtClean="0"/>
                        <a:t>,</a:t>
                      </a:r>
                      <a:r>
                        <a:rPr lang="bn-IN" dirty="0" smtClean="0"/>
                        <a:t>চালকোসাইট(</a:t>
                      </a:r>
                      <a:r>
                        <a:rPr lang="en-US" sz="1800" kern="1200" dirty="0" smtClean="0">
                          <a:solidFill>
                            <a:schemeClr val="dk1"/>
                          </a:solidFill>
                          <a:effectLst/>
                          <a:latin typeface="+mn-lt"/>
                          <a:ea typeface="+mn-ea"/>
                          <a:cs typeface="+mn-cs"/>
                        </a:rPr>
                        <a:t>Cu</a:t>
                      </a:r>
                      <a:r>
                        <a:rPr lang="en-US" sz="1800" kern="1200" baseline="-25000" dirty="0" smtClean="0">
                          <a:solidFill>
                            <a:schemeClr val="dk1"/>
                          </a:solidFill>
                          <a:effectLst/>
                          <a:latin typeface="+mn-lt"/>
                          <a:ea typeface="+mn-ea"/>
                          <a:cs typeface="+mn-cs"/>
                        </a:rPr>
                        <a:t>2</a:t>
                      </a:r>
                      <a:r>
                        <a:rPr lang="en-US" sz="1800" kern="1200" dirty="0" smtClean="0">
                          <a:solidFill>
                            <a:schemeClr val="dk1"/>
                          </a:solidFill>
                          <a:effectLst/>
                          <a:latin typeface="+mn-lt"/>
                          <a:ea typeface="+mn-ea"/>
                          <a:cs typeface="+mn-cs"/>
                        </a:rPr>
                        <a:t>S </a:t>
                      </a:r>
                      <a:r>
                        <a:rPr lang="bn-IN" dirty="0" smtClean="0"/>
                        <a:t>),</a:t>
                      </a:r>
                      <a:endParaRPr lang="en-US" dirty="0"/>
                    </a:p>
                  </a:txBody>
                  <a:tcPr/>
                </a:tc>
              </a:tr>
              <a:tr h="478302">
                <a:tc>
                  <a:txBody>
                    <a:bodyPr/>
                    <a:lstStyle/>
                    <a:p>
                      <a:r>
                        <a:rPr lang="bn-IN" dirty="0" smtClean="0"/>
                        <a:t>অ্যালুমিনিয়াম</a:t>
                      </a:r>
                      <a:endParaRPr lang="en-US" dirty="0"/>
                    </a:p>
                  </a:txBody>
                  <a:tcPr/>
                </a:tc>
                <a:tc>
                  <a:txBody>
                    <a:bodyPr/>
                    <a:lstStyle/>
                    <a:p>
                      <a:r>
                        <a:rPr lang="bn-IN" dirty="0" smtClean="0"/>
                        <a:t>বক্সাইট(</a:t>
                      </a:r>
                      <a:r>
                        <a:rPr lang="en-US" sz="1800" kern="1200" dirty="0" smtClean="0">
                          <a:solidFill>
                            <a:schemeClr val="dk1"/>
                          </a:solidFill>
                          <a:effectLst/>
                          <a:latin typeface="+mn-lt"/>
                          <a:ea typeface="+mn-ea"/>
                          <a:cs typeface="+mn-cs"/>
                        </a:rPr>
                        <a:t>Al</a:t>
                      </a:r>
                      <a:r>
                        <a:rPr lang="en-US" sz="1800" kern="1200" baseline="-25000" dirty="0" smtClean="0">
                          <a:solidFill>
                            <a:schemeClr val="dk1"/>
                          </a:solidFill>
                          <a:effectLst/>
                          <a:latin typeface="+mn-lt"/>
                          <a:ea typeface="+mn-ea"/>
                          <a:cs typeface="+mn-cs"/>
                        </a:rPr>
                        <a:t>2</a:t>
                      </a:r>
                      <a:r>
                        <a:rPr lang="en-US" sz="1800" kern="1200" dirty="0" smtClean="0">
                          <a:solidFill>
                            <a:schemeClr val="dk1"/>
                          </a:solidFill>
                          <a:effectLst/>
                          <a:latin typeface="+mn-lt"/>
                          <a:ea typeface="+mn-ea"/>
                          <a:cs typeface="+mn-cs"/>
                        </a:rPr>
                        <a:t>O</a:t>
                      </a:r>
                      <a:r>
                        <a:rPr lang="en-US" sz="1800" kern="1200" baseline="-25000" dirty="0" smtClean="0">
                          <a:solidFill>
                            <a:schemeClr val="dk1"/>
                          </a:solidFill>
                          <a:effectLst/>
                          <a:latin typeface="+mn-lt"/>
                          <a:ea typeface="+mn-ea"/>
                          <a:cs typeface="+mn-cs"/>
                        </a:rPr>
                        <a:t>3</a:t>
                      </a:r>
                      <a:r>
                        <a:rPr lang="en-US" sz="1800" kern="1200" dirty="0" smtClean="0">
                          <a:solidFill>
                            <a:schemeClr val="dk1"/>
                          </a:solidFill>
                          <a:effectLst/>
                          <a:latin typeface="+mn-lt"/>
                          <a:ea typeface="+mn-ea"/>
                          <a:cs typeface="+mn-cs"/>
                        </a:rPr>
                        <a:t>.2H</a:t>
                      </a:r>
                      <a:r>
                        <a:rPr lang="en-US" sz="1800" kern="1200" baseline="-25000" dirty="0" smtClean="0">
                          <a:solidFill>
                            <a:schemeClr val="dk1"/>
                          </a:solidFill>
                          <a:effectLst/>
                          <a:latin typeface="+mn-lt"/>
                          <a:ea typeface="+mn-ea"/>
                          <a:cs typeface="+mn-cs"/>
                        </a:rPr>
                        <a:t>2</a:t>
                      </a:r>
                      <a:r>
                        <a:rPr lang="en-US" sz="1800" kern="1200" dirty="0" smtClean="0">
                          <a:solidFill>
                            <a:schemeClr val="dk1"/>
                          </a:solidFill>
                          <a:effectLst/>
                          <a:latin typeface="+mn-lt"/>
                          <a:ea typeface="+mn-ea"/>
                          <a:cs typeface="+mn-cs"/>
                        </a:rPr>
                        <a:t>O</a:t>
                      </a:r>
                      <a:r>
                        <a:rPr lang="bn-IN" dirty="0" smtClean="0"/>
                        <a:t>),কেওলিন/চীনামাটি(</a:t>
                      </a:r>
                      <a:r>
                        <a:rPr lang="en-US" sz="1800" kern="1200" dirty="0" smtClean="0">
                          <a:solidFill>
                            <a:schemeClr val="dk1"/>
                          </a:solidFill>
                          <a:effectLst/>
                          <a:latin typeface="+mn-lt"/>
                          <a:ea typeface="+mn-ea"/>
                          <a:cs typeface="+mn-cs"/>
                        </a:rPr>
                        <a:t>Al</a:t>
                      </a:r>
                      <a:r>
                        <a:rPr lang="en-US" sz="1800" kern="1200" baseline="-25000" dirty="0" smtClean="0">
                          <a:solidFill>
                            <a:schemeClr val="dk1"/>
                          </a:solidFill>
                          <a:effectLst/>
                          <a:latin typeface="+mn-lt"/>
                          <a:ea typeface="+mn-ea"/>
                          <a:cs typeface="+mn-cs"/>
                        </a:rPr>
                        <a:t>2</a:t>
                      </a:r>
                      <a:r>
                        <a:rPr lang="en-US" sz="1800" kern="1200" dirty="0" smtClean="0">
                          <a:solidFill>
                            <a:schemeClr val="dk1"/>
                          </a:solidFill>
                          <a:effectLst/>
                          <a:latin typeface="+mn-lt"/>
                          <a:ea typeface="+mn-ea"/>
                          <a:cs typeface="+mn-cs"/>
                        </a:rPr>
                        <a:t>O</a:t>
                      </a:r>
                      <a:r>
                        <a:rPr lang="en-US" sz="1800" kern="1200" baseline="-25000" dirty="0" smtClean="0">
                          <a:solidFill>
                            <a:schemeClr val="dk1"/>
                          </a:solidFill>
                          <a:effectLst/>
                          <a:latin typeface="+mn-lt"/>
                          <a:ea typeface="+mn-ea"/>
                          <a:cs typeface="+mn-cs"/>
                        </a:rPr>
                        <a:t>3</a:t>
                      </a:r>
                      <a:r>
                        <a:rPr lang="en-US" sz="1800" kern="1200" dirty="0" smtClean="0">
                          <a:solidFill>
                            <a:schemeClr val="dk1"/>
                          </a:solidFill>
                          <a:effectLst/>
                          <a:latin typeface="+mn-lt"/>
                          <a:ea typeface="+mn-ea"/>
                          <a:cs typeface="+mn-cs"/>
                        </a:rPr>
                        <a:t>.2SiO</a:t>
                      </a:r>
                      <a:r>
                        <a:rPr lang="en-US" sz="1800" kern="1200" baseline="-25000" dirty="0" smtClean="0">
                          <a:solidFill>
                            <a:schemeClr val="dk1"/>
                          </a:solidFill>
                          <a:effectLst/>
                          <a:latin typeface="+mn-lt"/>
                          <a:ea typeface="+mn-ea"/>
                          <a:cs typeface="+mn-cs"/>
                        </a:rPr>
                        <a:t>2</a:t>
                      </a:r>
                      <a:r>
                        <a:rPr lang="en-US" sz="1800" kern="1200" dirty="0" smtClean="0">
                          <a:solidFill>
                            <a:schemeClr val="dk1"/>
                          </a:solidFill>
                          <a:effectLst/>
                          <a:latin typeface="+mn-lt"/>
                          <a:ea typeface="+mn-ea"/>
                          <a:cs typeface="+mn-cs"/>
                        </a:rPr>
                        <a:t>.2H</a:t>
                      </a:r>
                      <a:r>
                        <a:rPr lang="en-US" sz="1800" kern="1200" baseline="-25000" dirty="0" smtClean="0">
                          <a:solidFill>
                            <a:schemeClr val="dk1"/>
                          </a:solidFill>
                          <a:effectLst/>
                          <a:latin typeface="+mn-lt"/>
                          <a:ea typeface="+mn-ea"/>
                          <a:cs typeface="+mn-cs"/>
                        </a:rPr>
                        <a:t>2</a:t>
                      </a:r>
                      <a:r>
                        <a:rPr lang="en-US" sz="1800" kern="1200" dirty="0" smtClean="0">
                          <a:solidFill>
                            <a:schemeClr val="dk1"/>
                          </a:solidFill>
                          <a:effectLst/>
                          <a:latin typeface="+mn-lt"/>
                          <a:ea typeface="+mn-ea"/>
                          <a:cs typeface="+mn-cs"/>
                        </a:rPr>
                        <a:t>O</a:t>
                      </a:r>
                      <a:r>
                        <a:rPr lang="bn-IN" dirty="0" smtClean="0"/>
                        <a:t>)</a:t>
                      </a:r>
                      <a:r>
                        <a:rPr lang="bn-IN" baseline="0" dirty="0" smtClean="0"/>
                        <a:t> ক্রায়োলাইট  (</a:t>
                      </a:r>
                      <a:r>
                        <a:rPr lang="en-US" sz="1800" kern="1200" dirty="0" smtClean="0">
                          <a:solidFill>
                            <a:schemeClr val="dk1"/>
                          </a:solidFill>
                          <a:effectLst/>
                          <a:latin typeface="+mn-lt"/>
                          <a:ea typeface="+mn-ea"/>
                          <a:cs typeface="+mn-cs"/>
                        </a:rPr>
                        <a:t> Na</a:t>
                      </a:r>
                      <a:r>
                        <a:rPr lang="en-US" sz="1800" kern="1200" baseline="-25000" dirty="0" smtClean="0">
                          <a:solidFill>
                            <a:schemeClr val="dk1"/>
                          </a:solidFill>
                          <a:effectLst/>
                          <a:latin typeface="+mn-lt"/>
                          <a:ea typeface="+mn-ea"/>
                          <a:cs typeface="+mn-cs"/>
                        </a:rPr>
                        <a:t>3</a:t>
                      </a:r>
                      <a:r>
                        <a:rPr lang="en-US" sz="1800" kern="1200" dirty="0" smtClean="0">
                          <a:solidFill>
                            <a:schemeClr val="dk1"/>
                          </a:solidFill>
                          <a:effectLst/>
                          <a:latin typeface="+mn-lt"/>
                          <a:ea typeface="+mn-ea"/>
                          <a:cs typeface="+mn-cs"/>
                        </a:rPr>
                        <a:t>AlF</a:t>
                      </a:r>
                      <a:r>
                        <a:rPr lang="en-US" sz="1800" kern="1200" baseline="-25000" dirty="0" smtClean="0">
                          <a:solidFill>
                            <a:schemeClr val="dk1"/>
                          </a:solidFill>
                          <a:effectLst/>
                          <a:latin typeface="+mn-lt"/>
                          <a:ea typeface="+mn-ea"/>
                          <a:cs typeface="+mn-cs"/>
                        </a:rPr>
                        <a:t>6</a:t>
                      </a:r>
                      <a:r>
                        <a:rPr lang="en-US" sz="1800" kern="1200" dirty="0" smtClean="0">
                          <a:solidFill>
                            <a:schemeClr val="dk1"/>
                          </a:solidFill>
                          <a:effectLst/>
                          <a:latin typeface="+mn-lt"/>
                          <a:ea typeface="+mn-ea"/>
                          <a:cs typeface="+mn-cs"/>
                        </a:rPr>
                        <a:t> </a:t>
                      </a:r>
                      <a:r>
                        <a:rPr lang="bn-IN" baseline="0" dirty="0" smtClean="0"/>
                        <a:t>) </a:t>
                      </a:r>
                      <a:r>
                        <a:rPr lang="bn-IN" baseline="0" dirty="0" smtClean="0"/>
                        <a:t>,অ্যালুমিনা </a:t>
                      </a:r>
                      <a:r>
                        <a:rPr lang="bn-IN" baseline="0" dirty="0" smtClean="0"/>
                        <a:t>(</a:t>
                      </a:r>
                      <a:r>
                        <a:rPr lang="en-US" sz="1800" kern="1200" dirty="0" smtClean="0">
                          <a:solidFill>
                            <a:schemeClr val="dk1"/>
                          </a:solidFill>
                          <a:effectLst/>
                          <a:latin typeface="+mn-lt"/>
                          <a:ea typeface="+mn-ea"/>
                          <a:cs typeface="+mn-cs"/>
                        </a:rPr>
                        <a:t>Al</a:t>
                      </a:r>
                      <a:r>
                        <a:rPr lang="en-US" sz="1800" kern="1200" baseline="-25000" dirty="0" smtClean="0">
                          <a:solidFill>
                            <a:schemeClr val="dk1"/>
                          </a:solidFill>
                          <a:effectLst/>
                          <a:latin typeface="+mn-lt"/>
                          <a:ea typeface="+mn-ea"/>
                          <a:cs typeface="+mn-cs"/>
                        </a:rPr>
                        <a:t>2</a:t>
                      </a:r>
                      <a:r>
                        <a:rPr lang="en-US" sz="1800" kern="1200" dirty="0" smtClean="0">
                          <a:solidFill>
                            <a:schemeClr val="dk1"/>
                          </a:solidFill>
                          <a:effectLst/>
                          <a:latin typeface="+mn-lt"/>
                          <a:ea typeface="+mn-ea"/>
                          <a:cs typeface="+mn-cs"/>
                        </a:rPr>
                        <a:t>O</a:t>
                      </a:r>
                      <a:r>
                        <a:rPr lang="en-US" sz="1800" kern="1200" baseline="-25000" dirty="0" smtClean="0">
                          <a:solidFill>
                            <a:schemeClr val="dk1"/>
                          </a:solidFill>
                          <a:effectLst/>
                          <a:latin typeface="+mn-lt"/>
                          <a:ea typeface="+mn-ea"/>
                          <a:cs typeface="+mn-cs"/>
                        </a:rPr>
                        <a:t>3</a:t>
                      </a:r>
                      <a:r>
                        <a:rPr lang="bn-IN" baseline="0" dirty="0" smtClean="0"/>
                        <a:t>), </a:t>
                      </a:r>
                      <a:endParaRPr lang="en-US" dirty="0"/>
                    </a:p>
                  </a:txBody>
                  <a:tcPr/>
                </a:tc>
              </a:tr>
              <a:tr h="471268">
                <a:tc>
                  <a:txBody>
                    <a:bodyPr/>
                    <a:lstStyle/>
                    <a:p>
                      <a:r>
                        <a:rPr lang="bn-IN" dirty="0" smtClean="0"/>
                        <a:t>সোডিয়াম</a:t>
                      </a:r>
                      <a:r>
                        <a:rPr lang="bn-IN" baseline="0" dirty="0" smtClean="0"/>
                        <a:t> </a:t>
                      </a:r>
                      <a:endParaRPr lang="en-US" dirty="0"/>
                    </a:p>
                  </a:txBody>
                  <a:tcPr/>
                </a:tc>
                <a:tc>
                  <a:txBody>
                    <a:bodyPr/>
                    <a:lstStyle/>
                    <a:p>
                      <a:r>
                        <a:rPr lang="bn-IN" dirty="0" smtClean="0"/>
                        <a:t>সাগরের </a:t>
                      </a:r>
                      <a:r>
                        <a:rPr lang="bn-IN" dirty="0" smtClean="0"/>
                        <a:t>পানি </a:t>
                      </a:r>
                      <a:r>
                        <a:rPr lang="bn-IN" dirty="0" smtClean="0"/>
                        <a:t>, সোডিয়াম</a:t>
                      </a:r>
                      <a:r>
                        <a:rPr lang="bn-IN" baseline="0" dirty="0" smtClean="0"/>
                        <a:t> ক্লোরাইড/রক সল্ট </a:t>
                      </a:r>
                      <a:r>
                        <a:rPr lang="bn-IN" baseline="0" dirty="0" smtClean="0"/>
                        <a:t>(</a:t>
                      </a:r>
                      <a:r>
                        <a:rPr lang="en-US" baseline="0" dirty="0" err="1" smtClean="0"/>
                        <a:t>NaCl</a:t>
                      </a:r>
                      <a:r>
                        <a:rPr lang="bn-IN" baseline="0" dirty="0" smtClean="0"/>
                        <a:t>) </a:t>
                      </a:r>
                      <a:r>
                        <a:rPr lang="bn-IN" baseline="0" dirty="0" smtClean="0"/>
                        <a:t>, চিলি সল্ট </a:t>
                      </a:r>
                      <a:r>
                        <a:rPr lang="bn-IN" baseline="0" dirty="0" smtClean="0"/>
                        <a:t>পিটার(</a:t>
                      </a:r>
                      <a:r>
                        <a:rPr lang="en-US" sz="1800" kern="1200" dirty="0" smtClean="0">
                          <a:solidFill>
                            <a:schemeClr val="dk1"/>
                          </a:solidFill>
                          <a:effectLst/>
                          <a:latin typeface="+mn-lt"/>
                          <a:ea typeface="+mn-ea"/>
                          <a:cs typeface="+mn-cs"/>
                        </a:rPr>
                        <a:t>NaNO</a:t>
                      </a:r>
                      <a:r>
                        <a:rPr lang="en-US" sz="1800" kern="1200" baseline="-25000" dirty="0" smtClean="0">
                          <a:solidFill>
                            <a:schemeClr val="dk1"/>
                          </a:solidFill>
                          <a:effectLst/>
                          <a:latin typeface="+mn-lt"/>
                          <a:ea typeface="+mn-ea"/>
                          <a:cs typeface="+mn-cs"/>
                        </a:rPr>
                        <a:t>3</a:t>
                      </a:r>
                      <a:r>
                        <a:rPr lang="bn-IN" baseline="0" dirty="0" smtClean="0"/>
                        <a:t>)</a:t>
                      </a:r>
                      <a:endParaRPr lang="en-US" dirty="0"/>
                    </a:p>
                  </a:txBody>
                  <a:tcPr/>
                </a:tc>
              </a:tr>
              <a:tr h="337348">
                <a:tc>
                  <a:txBody>
                    <a:bodyPr/>
                    <a:lstStyle/>
                    <a:p>
                      <a:r>
                        <a:rPr lang="bn-IN" dirty="0" smtClean="0"/>
                        <a:t>ক্যালসিয়াম</a:t>
                      </a:r>
                      <a:endParaRPr lang="en-US" dirty="0"/>
                    </a:p>
                  </a:txBody>
                  <a:tcPr/>
                </a:tc>
                <a:tc>
                  <a:txBody>
                    <a:bodyPr/>
                    <a:lstStyle/>
                    <a:p>
                      <a:r>
                        <a:rPr lang="bn-IN" dirty="0" smtClean="0"/>
                        <a:t>চুনাপাথর(</a:t>
                      </a:r>
                      <a:r>
                        <a:rPr lang="en-US" sz="1800" kern="1200" dirty="0" smtClean="0">
                          <a:solidFill>
                            <a:schemeClr val="dk1"/>
                          </a:solidFill>
                          <a:effectLst/>
                          <a:latin typeface="+mn-lt"/>
                          <a:ea typeface="+mn-ea"/>
                          <a:cs typeface="+mn-cs"/>
                        </a:rPr>
                        <a:t>CaCO</a:t>
                      </a:r>
                      <a:r>
                        <a:rPr lang="en-US" sz="1800" kern="1200" baseline="-25000" dirty="0" smtClean="0">
                          <a:solidFill>
                            <a:schemeClr val="dk1"/>
                          </a:solidFill>
                          <a:effectLst/>
                          <a:latin typeface="+mn-lt"/>
                          <a:ea typeface="+mn-ea"/>
                          <a:cs typeface="+mn-cs"/>
                        </a:rPr>
                        <a:t>3</a:t>
                      </a:r>
                      <a:r>
                        <a:rPr lang="bn-IN" dirty="0" smtClean="0"/>
                        <a:t>) </a:t>
                      </a:r>
                      <a:r>
                        <a:rPr lang="bn-IN" dirty="0" smtClean="0"/>
                        <a:t>, ডলোমাইট </a:t>
                      </a:r>
                      <a:r>
                        <a:rPr lang="bn-IN" dirty="0" smtClean="0"/>
                        <a:t>(</a:t>
                      </a:r>
                      <a:r>
                        <a:rPr lang="en-US" sz="1800" kern="1200" dirty="0" smtClean="0">
                          <a:solidFill>
                            <a:schemeClr val="dk1"/>
                          </a:solidFill>
                          <a:effectLst/>
                          <a:latin typeface="+mn-lt"/>
                          <a:ea typeface="+mn-ea"/>
                          <a:cs typeface="+mn-cs"/>
                        </a:rPr>
                        <a:t>CaCO</a:t>
                      </a:r>
                      <a:r>
                        <a:rPr lang="en-US" sz="1800" kern="1200" baseline="-25000" dirty="0" smtClean="0">
                          <a:solidFill>
                            <a:schemeClr val="dk1"/>
                          </a:solidFill>
                          <a:effectLst/>
                          <a:latin typeface="+mn-lt"/>
                          <a:ea typeface="+mn-ea"/>
                          <a:cs typeface="+mn-cs"/>
                        </a:rPr>
                        <a:t>3</a:t>
                      </a:r>
                      <a:r>
                        <a:rPr lang="en-US" sz="1800" kern="1200" dirty="0" smtClean="0">
                          <a:solidFill>
                            <a:schemeClr val="dk1"/>
                          </a:solidFill>
                          <a:effectLst/>
                          <a:latin typeface="+mn-lt"/>
                          <a:ea typeface="+mn-ea"/>
                          <a:cs typeface="+mn-cs"/>
                        </a:rPr>
                        <a:t>.MgCO</a:t>
                      </a:r>
                      <a:r>
                        <a:rPr lang="en-US" sz="1800" kern="1200" baseline="-25000" dirty="0" smtClean="0">
                          <a:solidFill>
                            <a:schemeClr val="dk1"/>
                          </a:solidFill>
                          <a:effectLst/>
                          <a:latin typeface="+mn-lt"/>
                          <a:ea typeface="+mn-ea"/>
                          <a:cs typeface="+mn-cs"/>
                        </a:rPr>
                        <a:t>3</a:t>
                      </a:r>
                      <a:r>
                        <a:rPr lang="en-US" sz="1800" kern="1200" dirty="0" smtClean="0">
                          <a:solidFill>
                            <a:schemeClr val="dk1"/>
                          </a:solidFill>
                          <a:effectLst/>
                          <a:latin typeface="+mn-lt"/>
                          <a:ea typeface="+mn-ea"/>
                          <a:cs typeface="+mn-cs"/>
                        </a:rPr>
                        <a:t> </a:t>
                      </a:r>
                      <a:r>
                        <a:rPr lang="bn-IN" dirty="0" smtClean="0"/>
                        <a:t>)</a:t>
                      </a:r>
                      <a:endParaRPr lang="en-US" dirty="0"/>
                    </a:p>
                  </a:txBody>
                  <a:tcPr/>
                </a:tc>
              </a:tr>
              <a:tr h="379551">
                <a:tc>
                  <a:txBody>
                    <a:bodyPr/>
                    <a:lstStyle/>
                    <a:p>
                      <a:r>
                        <a:rPr lang="bn-IN" dirty="0" smtClean="0"/>
                        <a:t>টাইটেনিয়াম</a:t>
                      </a:r>
                      <a:endParaRPr lang="en-US" dirty="0"/>
                    </a:p>
                  </a:txBody>
                  <a:tcPr/>
                </a:tc>
                <a:tc>
                  <a:txBody>
                    <a:bodyPr/>
                    <a:lstStyle/>
                    <a:p>
                      <a:r>
                        <a:rPr lang="bn-IN" dirty="0" smtClean="0"/>
                        <a:t>রুটাইল</a:t>
                      </a:r>
                      <a:r>
                        <a:rPr lang="bn-IN" baseline="0" dirty="0" smtClean="0"/>
                        <a:t> </a:t>
                      </a:r>
                      <a:r>
                        <a:rPr lang="bn-IN" baseline="0" dirty="0" smtClean="0"/>
                        <a:t>(</a:t>
                      </a:r>
                      <a:r>
                        <a:rPr lang="en-US" sz="1800" kern="1200" dirty="0" err="1" smtClean="0">
                          <a:solidFill>
                            <a:schemeClr val="dk1"/>
                          </a:solidFill>
                          <a:effectLst/>
                          <a:latin typeface="+mn-lt"/>
                          <a:ea typeface="+mn-ea"/>
                          <a:cs typeface="+mn-cs"/>
                        </a:rPr>
                        <a:t>TiO</a:t>
                      </a:r>
                      <a:r>
                        <a:rPr lang="bn-IN" sz="1800" kern="1200" baseline="-25000" dirty="0" smtClean="0">
                          <a:solidFill>
                            <a:schemeClr val="dk1"/>
                          </a:solidFill>
                          <a:effectLst/>
                          <a:latin typeface="+mn-lt"/>
                          <a:ea typeface="+mn-ea"/>
                          <a:cs typeface="+mn-cs"/>
                        </a:rPr>
                        <a:t>2</a:t>
                      </a:r>
                      <a:r>
                        <a:rPr lang="bn-IN" baseline="0" dirty="0" smtClean="0"/>
                        <a:t>) </a:t>
                      </a:r>
                      <a:r>
                        <a:rPr lang="bn-IN" baseline="0" dirty="0" smtClean="0"/>
                        <a:t>, </a:t>
                      </a:r>
                      <a:r>
                        <a:rPr lang="bn-IN" baseline="0" dirty="0" smtClean="0"/>
                        <a:t>ইলমিনাইট(</a:t>
                      </a:r>
                      <a:r>
                        <a:rPr lang="en-US" sz="2000" kern="1200" dirty="0" smtClean="0">
                          <a:solidFill>
                            <a:schemeClr val="dk1"/>
                          </a:solidFill>
                          <a:effectLst/>
                          <a:latin typeface="+mn-lt"/>
                          <a:ea typeface="+mn-ea"/>
                          <a:cs typeface="+mn-cs"/>
                        </a:rPr>
                        <a:t>FeTiO</a:t>
                      </a:r>
                      <a:r>
                        <a:rPr lang="en-US" sz="2000" kern="1200" baseline="-25000" dirty="0" smtClean="0">
                          <a:solidFill>
                            <a:schemeClr val="dk1"/>
                          </a:solidFill>
                          <a:effectLst/>
                          <a:latin typeface="+mn-lt"/>
                          <a:ea typeface="+mn-ea"/>
                          <a:cs typeface="+mn-cs"/>
                        </a:rPr>
                        <a:t>3</a:t>
                      </a:r>
                      <a:r>
                        <a:rPr lang="bn-IN" baseline="0" dirty="0" smtClean="0"/>
                        <a:t>)</a:t>
                      </a:r>
                      <a:endParaRPr lang="en-US" dirty="0"/>
                    </a:p>
                  </a:txBody>
                  <a:tcPr/>
                </a:tc>
              </a:tr>
              <a:tr h="379551">
                <a:tc>
                  <a:txBody>
                    <a:bodyPr/>
                    <a:lstStyle/>
                    <a:p>
                      <a:r>
                        <a:rPr lang="bn-IN" dirty="0" smtClean="0"/>
                        <a:t>ট্যাংষ্টেন</a:t>
                      </a:r>
                      <a:endParaRPr lang="en-US" dirty="0"/>
                    </a:p>
                  </a:txBody>
                  <a:tcPr/>
                </a:tc>
                <a:tc>
                  <a:txBody>
                    <a:bodyPr/>
                    <a:lstStyle/>
                    <a:p>
                      <a:r>
                        <a:rPr lang="bn-IN" dirty="0" smtClean="0"/>
                        <a:t>উলফ্রামাইট(</a:t>
                      </a:r>
                      <a:r>
                        <a:rPr lang="en-US" sz="2000" kern="1200" dirty="0" smtClean="0">
                          <a:solidFill>
                            <a:schemeClr val="dk1"/>
                          </a:solidFill>
                          <a:effectLst/>
                          <a:latin typeface="+mn-lt"/>
                          <a:ea typeface="+mn-ea"/>
                          <a:cs typeface="+mn-cs"/>
                        </a:rPr>
                        <a:t>FeWO</a:t>
                      </a:r>
                      <a:r>
                        <a:rPr lang="en-US" sz="2000" kern="1200" baseline="-25000" dirty="0" smtClean="0">
                          <a:solidFill>
                            <a:schemeClr val="dk1"/>
                          </a:solidFill>
                          <a:effectLst/>
                          <a:latin typeface="+mn-lt"/>
                          <a:ea typeface="+mn-ea"/>
                          <a:cs typeface="+mn-cs"/>
                        </a:rPr>
                        <a:t>4</a:t>
                      </a:r>
                      <a:r>
                        <a:rPr lang="bn-IN" dirty="0" smtClean="0"/>
                        <a:t>)</a:t>
                      </a:r>
                      <a:endParaRPr lang="en-US" dirty="0"/>
                    </a:p>
                  </a:txBody>
                  <a:tcPr/>
                </a:tc>
              </a:tr>
              <a:tr h="379551">
                <a:tc>
                  <a:txBody>
                    <a:bodyPr/>
                    <a:lstStyle/>
                    <a:p>
                      <a:r>
                        <a:rPr lang="bn-IN" dirty="0" smtClean="0"/>
                        <a:t>জিরকোনিয়াম</a:t>
                      </a:r>
                      <a:endParaRPr lang="en-US" dirty="0"/>
                    </a:p>
                  </a:txBody>
                  <a:tcPr/>
                </a:tc>
                <a:tc>
                  <a:txBody>
                    <a:bodyPr/>
                    <a:lstStyle/>
                    <a:p>
                      <a:r>
                        <a:rPr lang="bn-IN" dirty="0" smtClean="0"/>
                        <a:t>জিরকন (</a:t>
                      </a:r>
                      <a:r>
                        <a:rPr lang="en-US" sz="1800" kern="1200" dirty="0" smtClean="0">
                          <a:solidFill>
                            <a:schemeClr val="dk1"/>
                          </a:solidFill>
                          <a:effectLst/>
                          <a:latin typeface="+mn-lt"/>
                          <a:ea typeface="+mn-ea"/>
                          <a:cs typeface="+mn-cs"/>
                        </a:rPr>
                        <a:t>ZrSiO</a:t>
                      </a:r>
                      <a:r>
                        <a:rPr lang="en-US" sz="1800" kern="1200" baseline="-25000" dirty="0" smtClean="0">
                          <a:solidFill>
                            <a:schemeClr val="dk1"/>
                          </a:solidFill>
                          <a:effectLst/>
                          <a:latin typeface="+mn-lt"/>
                          <a:ea typeface="+mn-ea"/>
                          <a:cs typeface="+mn-cs"/>
                        </a:rPr>
                        <a:t>4</a:t>
                      </a:r>
                      <a:r>
                        <a:rPr lang="bn-IN" dirty="0" smtClean="0"/>
                        <a:t>)</a:t>
                      </a:r>
                      <a:endParaRPr lang="en-US" dirty="0"/>
                    </a:p>
                  </a:txBody>
                  <a:tcPr/>
                </a:tc>
              </a:tr>
              <a:tr h="379551">
                <a:tc>
                  <a:txBody>
                    <a:bodyPr/>
                    <a:lstStyle/>
                    <a:p>
                      <a:r>
                        <a:rPr lang="en-US" dirty="0" err="1" smtClean="0"/>
                        <a:t>থোরিয়াম</a:t>
                      </a:r>
                      <a:endParaRPr lang="en-US" dirty="0"/>
                    </a:p>
                  </a:txBody>
                  <a:tcPr/>
                </a:tc>
                <a:tc>
                  <a:txBody>
                    <a:bodyPr/>
                    <a:lstStyle/>
                    <a:p>
                      <a:r>
                        <a:rPr lang="en-US" dirty="0" err="1" smtClean="0"/>
                        <a:t>মোনাজাইট</a:t>
                      </a:r>
                      <a:r>
                        <a:rPr lang="en-US" sz="1800" kern="1200" dirty="0" smtClean="0">
                          <a:solidFill>
                            <a:schemeClr val="dk1"/>
                          </a:solidFill>
                          <a:effectLst/>
                          <a:latin typeface="+mn-lt"/>
                          <a:ea typeface="+mn-ea"/>
                          <a:cs typeface="+mn-cs"/>
                        </a:rPr>
                        <a:t>(</a:t>
                      </a:r>
                      <a:r>
                        <a:rPr lang="en-US" sz="1800" kern="1200" dirty="0" err="1" smtClean="0">
                          <a:solidFill>
                            <a:schemeClr val="dk1"/>
                          </a:solidFill>
                          <a:effectLst/>
                          <a:latin typeface="+mn-lt"/>
                          <a:ea typeface="+mn-ea"/>
                          <a:cs typeface="+mn-cs"/>
                        </a:rPr>
                        <a:t>Ce,La,Th</a:t>
                      </a:r>
                      <a:r>
                        <a:rPr lang="en-US" sz="1800" kern="1200" dirty="0" smtClean="0">
                          <a:solidFill>
                            <a:schemeClr val="dk1"/>
                          </a:solidFill>
                          <a:effectLst/>
                          <a:latin typeface="+mn-lt"/>
                          <a:ea typeface="+mn-ea"/>
                          <a:cs typeface="+mn-cs"/>
                        </a:rPr>
                        <a:t>)PO</a:t>
                      </a:r>
                      <a:r>
                        <a:rPr lang="en-US" sz="1800" kern="1200" baseline="-25000" dirty="0" smtClean="0">
                          <a:solidFill>
                            <a:schemeClr val="dk1"/>
                          </a:solidFill>
                          <a:effectLst/>
                          <a:latin typeface="+mn-lt"/>
                          <a:ea typeface="+mn-ea"/>
                          <a:cs typeface="+mn-cs"/>
                        </a:rPr>
                        <a:t>4</a:t>
                      </a:r>
                      <a:r>
                        <a:rPr lang="en-US" dirty="0" smtClean="0"/>
                        <a:t> </a:t>
                      </a:r>
                      <a:endParaRPr lang="en-US" dirty="0"/>
                    </a:p>
                  </a:txBody>
                  <a:tcPr/>
                </a:tc>
              </a:tr>
            </a:tbl>
          </a:graphicData>
        </a:graphic>
      </p:graphicFrame>
    </p:spTree>
    <p:extLst>
      <p:ext uri="{BB962C8B-B14F-4D97-AF65-F5344CB8AC3E}">
        <p14:creationId xmlns:p14="http://schemas.microsoft.com/office/powerpoint/2010/main" val="12035743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2">
            <a:extLst>
              <a:ext uri="{BEBA8EAE-BF5A-486C-A8C5-ECC9F3942E4B}">
                <a14:imgProps xmlns:a14="http://schemas.microsoft.com/office/drawing/2010/main">
                  <a14:imgLayer r:embed="rId3">
                    <a14:imgEffect>
                      <a14:artisticPencilSketch/>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5093760" y="2154266"/>
            <a:ext cx="6948424" cy="707886"/>
          </a:xfrm>
          <a:prstGeom prst="rect">
            <a:avLst/>
          </a:prstGeom>
          <a:blipFill>
            <a:blip r:embed="rId4">
              <a:extLst>
                <a:ext uri="{BEBA8EAE-BF5A-486C-A8C5-ECC9F3942E4B}">
                  <a14:imgProps xmlns:a14="http://schemas.microsoft.com/office/drawing/2010/main">
                    <a14:imgLayer r:embed="rId5">
                      <a14:imgEffect>
                        <a14:artisticFilmGrain/>
                      </a14:imgEffect>
                    </a14:imgLayer>
                  </a14:imgProps>
                </a:ext>
              </a:extLst>
            </a:blip>
            <a:tile tx="0" ty="0" sx="100000" sy="100000" flip="none" algn="tl"/>
          </a:blip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bn-IN" sz="4000" dirty="0" smtClean="0"/>
              <a:t> ১। গ্রানাইট কোন ধরনের শিলা?</a:t>
            </a:r>
            <a:endParaRPr lang="en-US" sz="4000" dirty="0"/>
          </a:p>
        </p:txBody>
      </p:sp>
      <p:sp>
        <p:nvSpPr>
          <p:cNvPr id="4" name="Rectangle 3"/>
          <p:cNvSpPr/>
          <p:nvPr/>
        </p:nvSpPr>
        <p:spPr>
          <a:xfrm>
            <a:off x="320893" y="335281"/>
            <a:ext cx="4296827" cy="1015663"/>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bn-IN" sz="6000" b="1" dirty="0" smtClean="0">
                <a:ln/>
                <a:solidFill>
                  <a:schemeClr val="accent3"/>
                </a:solidFill>
                <a:effectLst>
                  <a:innerShdw blurRad="63500" dist="50800">
                    <a:prstClr val="black">
                      <a:alpha val="50000"/>
                    </a:prstClr>
                  </a:innerShdw>
                </a:effectLst>
              </a:rPr>
              <a:t>একক কাজ</a:t>
            </a:r>
            <a:endParaRPr lang="en-US" sz="6000" dirty="0">
              <a:effectLst>
                <a:innerShdw blurRad="63500" dist="50800">
                  <a:prstClr val="black">
                    <a:alpha val="50000"/>
                  </a:prstClr>
                </a:innerShdw>
              </a:effectLst>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0481" y="1844299"/>
            <a:ext cx="4605983" cy="4605983"/>
          </a:xfrm>
          <a:prstGeom prst="rect">
            <a:avLst/>
          </a:prstGeom>
        </p:spPr>
      </p:pic>
      <p:sp>
        <p:nvSpPr>
          <p:cNvPr id="7" name="Rectangle 6"/>
          <p:cNvSpPr/>
          <p:nvPr/>
        </p:nvSpPr>
        <p:spPr>
          <a:xfrm>
            <a:off x="5093760" y="3418449"/>
            <a:ext cx="6948424" cy="769441"/>
          </a:xfrm>
          <a:prstGeom prst="rect">
            <a:avLst/>
          </a:prstGeom>
          <a:solidFill>
            <a:srgbClr val="002060"/>
          </a:solidFill>
        </p:spPr>
        <p:txBody>
          <a:bodyPr wrap="square">
            <a:spAutoFit/>
          </a:bodyPr>
          <a:lstStyle/>
          <a:p>
            <a:r>
              <a:rPr lang="bn-IN" dirty="0">
                <a:solidFill>
                  <a:schemeClr val="accent6">
                    <a:lumMod val="60000"/>
                    <a:lumOff val="40000"/>
                  </a:schemeClr>
                </a:solidFill>
              </a:rPr>
              <a:t> </a:t>
            </a:r>
            <a:r>
              <a:rPr lang="bn-IN" sz="3600" dirty="0" smtClean="0">
                <a:solidFill>
                  <a:schemeClr val="accent6">
                    <a:lumMod val="60000"/>
                    <a:lumOff val="40000"/>
                  </a:schemeClr>
                </a:solidFill>
              </a:rPr>
              <a:t>২। </a:t>
            </a:r>
            <a:r>
              <a:rPr lang="bn-IN" sz="4400" dirty="0" smtClean="0">
                <a:solidFill>
                  <a:schemeClr val="accent6">
                    <a:lumMod val="60000"/>
                    <a:lumOff val="40000"/>
                  </a:schemeClr>
                </a:solidFill>
              </a:rPr>
              <a:t>চীনামাটির সংকেত লিখ। </a:t>
            </a:r>
            <a:endParaRPr lang="en-US" sz="3600" dirty="0">
              <a:solidFill>
                <a:schemeClr val="accent6">
                  <a:lumMod val="60000"/>
                  <a:lumOff val="40000"/>
                </a:schemeClr>
              </a:solidFill>
            </a:endParaRPr>
          </a:p>
        </p:txBody>
      </p:sp>
      <p:sp>
        <p:nvSpPr>
          <p:cNvPr id="8" name="Rectangle 7"/>
          <p:cNvSpPr/>
          <p:nvPr/>
        </p:nvSpPr>
        <p:spPr>
          <a:xfrm>
            <a:off x="5093760" y="4805743"/>
            <a:ext cx="6948424" cy="923330"/>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bn-IN" sz="5400" dirty="0" smtClean="0"/>
              <a:t>৩। </a:t>
            </a:r>
            <a:r>
              <a:rPr lang="bn-IN" sz="4800" dirty="0" smtClean="0"/>
              <a:t>আকরিক কাকে বলে?</a:t>
            </a:r>
            <a:endParaRPr lang="en-US" sz="4800" dirty="0"/>
          </a:p>
        </p:txBody>
      </p:sp>
    </p:spTree>
    <p:extLst>
      <p:ext uri="{BB962C8B-B14F-4D97-AF65-F5344CB8AC3E}">
        <p14:creationId xmlns:p14="http://schemas.microsoft.com/office/powerpoint/2010/main" val="10014393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463510" y="1405285"/>
            <a:ext cx="7728488" cy="1384995"/>
          </a:xfrm>
          <a:prstGeom prst="rect">
            <a:avLst/>
          </a:prstGeom>
          <a:blipFill>
            <a:blip r:embed="rId2">
              <a:extLst>
                <a:ext uri="{BEBA8EAE-BF5A-486C-A8C5-ECC9F3942E4B}">
                  <a14:imgProps xmlns:a14="http://schemas.microsoft.com/office/drawing/2010/main">
                    <a14:imgLayer r:embed="rId3">
                      <a14:imgEffect>
                        <a14:artisticTexturizer/>
                      </a14:imgEffect>
                    </a14:imgLayer>
                  </a14:imgProps>
                </a:ext>
              </a:extLst>
            </a:blip>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bn-IN" sz="4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দল-১ঃ</a:t>
            </a:r>
            <a:r>
              <a:rPr lang="bn-IN" sz="2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000" dirty="0" smtClean="0"/>
              <a:t>Al , Cu  ও Zn </a:t>
            </a:r>
            <a:r>
              <a:rPr lang="en-US" sz="4000" dirty="0" err="1" smtClean="0"/>
              <a:t>এর</a:t>
            </a:r>
            <a:r>
              <a:rPr lang="en-US" sz="4000" dirty="0" smtClean="0"/>
              <a:t> </a:t>
            </a:r>
            <a:r>
              <a:rPr lang="en-US" sz="4000" dirty="0" err="1" smtClean="0"/>
              <a:t>দুটি</a:t>
            </a:r>
            <a:r>
              <a:rPr lang="en-US" sz="4000" dirty="0" smtClean="0"/>
              <a:t> </a:t>
            </a:r>
            <a:r>
              <a:rPr lang="en-US" sz="4000" dirty="0" err="1" smtClean="0"/>
              <a:t>করে</a:t>
            </a:r>
            <a:r>
              <a:rPr lang="en-US" sz="4000" dirty="0" smtClean="0"/>
              <a:t> </a:t>
            </a:r>
            <a:r>
              <a:rPr lang="en-US" sz="4000" dirty="0" err="1" smtClean="0"/>
              <a:t>আকরিকের</a:t>
            </a:r>
            <a:r>
              <a:rPr lang="en-US" sz="4000" dirty="0" smtClean="0"/>
              <a:t> </a:t>
            </a:r>
            <a:r>
              <a:rPr lang="en-US" sz="4000" dirty="0" err="1" smtClean="0"/>
              <a:t>নাম</a:t>
            </a:r>
            <a:r>
              <a:rPr lang="en-US" sz="4000" dirty="0" smtClean="0"/>
              <a:t> </a:t>
            </a:r>
            <a:r>
              <a:rPr lang="en-US" sz="4000" dirty="0" err="1" smtClean="0"/>
              <a:t>লিখ</a:t>
            </a:r>
            <a:r>
              <a:rPr lang="en-US" sz="4000" dirty="0" smtClean="0"/>
              <a:t> ।</a:t>
            </a:r>
            <a:endParaRPr lang="en-US" sz="4000" dirty="0"/>
          </a:p>
        </p:txBody>
      </p:sp>
      <p:sp>
        <p:nvSpPr>
          <p:cNvPr id="6" name="Rectangle 5"/>
          <p:cNvSpPr/>
          <p:nvPr/>
        </p:nvSpPr>
        <p:spPr>
          <a:xfrm>
            <a:off x="4463513" y="3099874"/>
            <a:ext cx="7728487" cy="1323439"/>
          </a:xfrm>
          <a:prstGeom prst="rect">
            <a:avLst/>
          </a:prstGeom>
          <a:effectLst>
            <a:glow rad="228600">
              <a:schemeClr val="accent2">
                <a:satMod val="175000"/>
                <a:alpha val="40000"/>
              </a:schemeClr>
            </a:glow>
            <a:innerShdw blurRad="63500" dist="50800" dir="18900000">
              <a:prstClr val="black">
                <a:alpha val="50000"/>
              </a:prstClr>
            </a:innerShdw>
          </a:effectLst>
        </p:spPr>
        <p:style>
          <a:lnRef idx="3">
            <a:schemeClr val="lt1"/>
          </a:lnRef>
          <a:fillRef idx="1">
            <a:schemeClr val="accent1"/>
          </a:fillRef>
          <a:effectRef idx="1">
            <a:schemeClr val="accent1"/>
          </a:effectRef>
          <a:fontRef idx="minor">
            <a:schemeClr val="lt1"/>
          </a:fontRef>
        </p:style>
        <p:txBody>
          <a:bodyPr wrap="square">
            <a:spAutoFit/>
          </a:bodyPr>
          <a:lstStyle/>
          <a:p>
            <a:r>
              <a:rPr lang="bn-IN"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দল-২ঃ</a:t>
            </a:r>
            <a:r>
              <a:rPr lang="en-US"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আগ্নেয়</a:t>
            </a:r>
            <a:r>
              <a:rPr lang="en-US"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ও </a:t>
            </a:r>
            <a:r>
              <a:rPr lang="en-US" sz="4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পাললিক</a:t>
            </a:r>
            <a:r>
              <a:rPr lang="en-US"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শিলা</a:t>
            </a:r>
            <a:r>
              <a:rPr lang="en-US"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কাকে</a:t>
            </a:r>
            <a:r>
              <a:rPr lang="en-US"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0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বলে</a:t>
            </a:r>
            <a:r>
              <a:rPr lang="en-US" sz="4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bn-IN" sz="4000" b="1" dirty="0" smtClean="0">
                <a:ln/>
                <a:solidFill>
                  <a:schemeClr val="accent1">
                    <a:lumMod val="20000"/>
                    <a:lumOff val="80000"/>
                  </a:schemeClr>
                </a:solidFill>
              </a:rPr>
              <a:t> </a:t>
            </a:r>
            <a:endParaRPr lang="en-US" sz="1600" dirty="0">
              <a:solidFill>
                <a:schemeClr val="tx1">
                  <a:lumMod val="85000"/>
                  <a:lumOff val="15000"/>
                </a:schemeClr>
              </a:solidFill>
              <a:effectLst>
                <a:glow rad="101600">
                  <a:schemeClr val="accent4">
                    <a:satMod val="175000"/>
                    <a:alpha val="40000"/>
                  </a:schemeClr>
                </a:glow>
              </a:effectLst>
            </a:endParaRPr>
          </a:p>
        </p:txBody>
      </p:sp>
      <p:sp>
        <p:nvSpPr>
          <p:cNvPr id="7" name="Rectangle 6"/>
          <p:cNvSpPr/>
          <p:nvPr/>
        </p:nvSpPr>
        <p:spPr>
          <a:xfrm>
            <a:off x="152397" y="116487"/>
            <a:ext cx="4311116" cy="1015663"/>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bn-IN" sz="6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দলীয় কাজ</a:t>
            </a:r>
            <a:endParaRPr lang="en-US" sz="6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7" y="1270861"/>
            <a:ext cx="4156132" cy="4781176"/>
          </a:xfrm>
          <a:prstGeom prst="rect">
            <a:avLst/>
          </a:prstGeom>
        </p:spPr>
      </p:pic>
      <p:sp>
        <p:nvSpPr>
          <p:cNvPr id="5" name="Rectangle 4"/>
          <p:cNvSpPr/>
          <p:nvPr/>
        </p:nvSpPr>
        <p:spPr>
          <a:xfrm>
            <a:off x="4463511" y="4728598"/>
            <a:ext cx="7728487" cy="132343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3500000" scaled="1"/>
            <a:tileRect/>
          </a:gradFill>
        </p:spPr>
        <p:txBody>
          <a:bodyPr wrap="square">
            <a:spAutoFit/>
          </a:bodyPr>
          <a:lstStyle/>
          <a:p>
            <a:r>
              <a:rPr lang="bn-IN" sz="4000" b="1" dirty="0" smtClean="0">
                <a:ln w="13462">
                  <a:solidFill>
                    <a:schemeClr val="bg1"/>
                  </a:solidFill>
                  <a:prstDash val="solid"/>
                </a:ln>
                <a:solidFill>
                  <a:schemeClr val="accent4">
                    <a:lumMod val="50000"/>
                  </a:schemeClr>
                </a:solidFill>
                <a:effectLst>
                  <a:outerShdw dist="38100" dir="2700000" algn="bl" rotWithShape="0">
                    <a:schemeClr val="accent5"/>
                  </a:outerShdw>
                  <a:reflection blurRad="6350" stA="60000" endA="900" endPos="60000" dist="29997" dir="5400000" sy="-100000" algn="bl" rotWithShape="0"/>
                </a:effectLst>
              </a:rPr>
              <a:t>দল-৩ঃ</a:t>
            </a:r>
            <a:r>
              <a:rPr lang="en-US" sz="4000" b="1" dirty="0" smtClean="0">
                <a:ln w="13462">
                  <a:solidFill>
                    <a:schemeClr val="bg1"/>
                  </a:solidFill>
                  <a:prstDash val="solid"/>
                </a:ln>
                <a:solidFill>
                  <a:schemeClr val="accent4">
                    <a:lumMod val="50000"/>
                  </a:schemeClr>
                </a:solidFill>
                <a:effectLst>
                  <a:outerShdw dist="38100" dir="2700000" algn="bl" rotWithShape="0">
                    <a:schemeClr val="accent5"/>
                  </a:outerShdw>
                  <a:reflection blurRad="6350" stA="60000" endA="900" endPos="60000" dist="29997" dir="5400000" sy="-100000" algn="bl" rotWithShape="0"/>
                </a:effectLst>
              </a:rPr>
              <a:t> </a:t>
            </a:r>
            <a:r>
              <a:rPr lang="en-US" sz="4000" b="1" dirty="0" err="1" smtClean="0">
                <a:ln w="13462">
                  <a:solidFill>
                    <a:schemeClr val="bg1"/>
                  </a:solidFill>
                  <a:prstDash val="solid"/>
                </a:ln>
                <a:solidFill>
                  <a:schemeClr val="accent4">
                    <a:lumMod val="50000"/>
                  </a:schemeClr>
                </a:solidFill>
                <a:effectLst>
                  <a:outerShdw dist="38100" dir="2700000" algn="bl" rotWithShape="0">
                    <a:schemeClr val="accent5"/>
                  </a:outerShdw>
                  <a:reflection blurRad="6350" stA="60000" endA="900" endPos="60000" dist="29997" dir="5400000" sy="-100000" algn="bl" rotWithShape="0"/>
                </a:effectLst>
              </a:rPr>
              <a:t>কতকগুলো</a:t>
            </a:r>
            <a:r>
              <a:rPr lang="en-US" sz="4000" b="1" dirty="0" smtClean="0">
                <a:ln w="13462">
                  <a:solidFill>
                    <a:schemeClr val="bg1"/>
                  </a:solidFill>
                  <a:prstDash val="solid"/>
                </a:ln>
                <a:solidFill>
                  <a:schemeClr val="accent4">
                    <a:lumMod val="50000"/>
                  </a:schemeClr>
                </a:solidFill>
                <a:effectLst>
                  <a:outerShdw dist="38100" dir="2700000" algn="bl" rotWithShape="0">
                    <a:schemeClr val="accent5"/>
                  </a:outerShdw>
                  <a:reflection blurRad="6350" stA="60000" endA="900" endPos="60000" dist="29997" dir="5400000" sy="-100000" algn="bl" rotWithShape="0"/>
                </a:effectLst>
              </a:rPr>
              <a:t> </a:t>
            </a:r>
            <a:r>
              <a:rPr lang="en-US" sz="4000" b="1" dirty="0" err="1" smtClean="0">
                <a:ln w="13462">
                  <a:solidFill>
                    <a:schemeClr val="bg1"/>
                  </a:solidFill>
                  <a:prstDash val="solid"/>
                </a:ln>
                <a:solidFill>
                  <a:schemeClr val="accent4">
                    <a:lumMod val="50000"/>
                  </a:schemeClr>
                </a:solidFill>
                <a:effectLst>
                  <a:outerShdw dist="38100" dir="2700000" algn="bl" rotWithShape="0">
                    <a:schemeClr val="accent5"/>
                  </a:outerShdw>
                  <a:reflection blurRad="6350" stA="60000" endA="900" endPos="60000" dist="29997" dir="5400000" sy="-100000" algn="bl" rotWithShape="0"/>
                </a:effectLst>
              </a:rPr>
              <a:t>যৌগিক</a:t>
            </a:r>
            <a:r>
              <a:rPr lang="en-US" sz="4000" b="1" dirty="0" smtClean="0">
                <a:ln w="13462">
                  <a:solidFill>
                    <a:schemeClr val="bg1"/>
                  </a:solidFill>
                  <a:prstDash val="solid"/>
                </a:ln>
                <a:solidFill>
                  <a:schemeClr val="accent4">
                    <a:lumMod val="50000"/>
                  </a:schemeClr>
                </a:solidFill>
                <a:effectLst>
                  <a:outerShdw dist="38100" dir="2700000" algn="bl" rotWithShape="0">
                    <a:schemeClr val="accent5"/>
                  </a:outerShdw>
                  <a:reflection blurRad="6350" stA="60000" endA="900" endPos="60000" dist="29997" dir="5400000" sy="-100000" algn="bl" rotWithShape="0"/>
                </a:effectLst>
              </a:rPr>
              <a:t> </a:t>
            </a:r>
            <a:r>
              <a:rPr lang="en-US" sz="4000" b="1" dirty="0" err="1" smtClean="0">
                <a:ln w="13462">
                  <a:solidFill>
                    <a:schemeClr val="bg1"/>
                  </a:solidFill>
                  <a:prstDash val="solid"/>
                </a:ln>
                <a:solidFill>
                  <a:schemeClr val="accent4">
                    <a:lumMod val="50000"/>
                  </a:schemeClr>
                </a:solidFill>
                <a:effectLst>
                  <a:outerShdw dist="38100" dir="2700000" algn="bl" rotWithShape="0">
                    <a:schemeClr val="accent5"/>
                  </a:outerShdw>
                  <a:reflection blurRad="6350" stA="60000" endA="900" endPos="60000" dist="29997" dir="5400000" sy="-100000" algn="bl" rotWithShape="0"/>
                </a:effectLst>
              </a:rPr>
              <a:t>খনিজের</a:t>
            </a:r>
            <a:r>
              <a:rPr lang="en-US" sz="4000" b="1" dirty="0" smtClean="0">
                <a:ln w="13462">
                  <a:solidFill>
                    <a:schemeClr val="bg1"/>
                  </a:solidFill>
                  <a:prstDash val="solid"/>
                </a:ln>
                <a:solidFill>
                  <a:schemeClr val="accent4">
                    <a:lumMod val="50000"/>
                  </a:schemeClr>
                </a:solidFill>
                <a:effectLst>
                  <a:outerShdw dist="38100" dir="2700000" algn="bl" rotWithShape="0">
                    <a:schemeClr val="accent5"/>
                  </a:outerShdw>
                  <a:reflection blurRad="6350" stA="60000" endA="900" endPos="60000" dist="29997" dir="5400000" sy="-100000" algn="bl" rotWithShape="0"/>
                </a:effectLst>
              </a:rPr>
              <a:t> </a:t>
            </a:r>
            <a:r>
              <a:rPr lang="en-US" sz="4000" b="1" dirty="0" err="1" smtClean="0">
                <a:ln w="13462">
                  <a:solidFill>
                    <a:schemeClr val="bg1"/>
                  </a:solidFill>
                  <a:prstDash val="solid"/>
                </a:ln>
                <a:solidFill>
                  <a:schemeClr val="accent4">
                    <a:lumMod val="50000"/>
                  </a:schemeClr>
                </a:solidFill>
                <a:effectLst>
                  <a:outerShdw dist="38100" dir="2700000" algn="bl" rotWithShape="0">
                    <a:schemeClr val="accent5"/>
                  </a:outerShdw>
                  <a:reflection blurRad="6350" stA="60000" endA="900" endPos="60000" dist="29997" dir="5400000" sy="-100000" algn="bl" rotWithShape="0"/>
                </a:effectLst>
              </a:rPr>
              <a:t>নাম</a:t>
            </a:r>
            <a:r>
              <a:rPr lang="en-US" sz="4000" b="1" dirty="0" smtClean="0">
                <a:ln w="13462">
                  <a:solidFill>
                    <a:schemeClr val="bg1"/>
                  </a:solidFill>
                  <a:prstDash val="solid"/>
                </a:ln>
                <a:solidFill>
                  <a:schemeClr val="accent4">
                    <a:lumMod val="50000"/>
                  </a:schemeClr>
                </a:solidFill>
                <a:effectLst>
                  <a:outerShdw dist="38100" dir="2700000" algn="bl" rotWithShape="0">
                    <a:schemeClr val="accent5"/>
                  </a:outerShdw>
                  <a:reflection blurRad="6350" stA="60000" endA="900" endPos="60000" dist="29997" dir="5400000" sy="-100000" algn="bl" rotWithShape="0"/>
                </a:effectLst>
              </a:rPr>
              <a:t> </a:t>
            </a:r>
            <a:r>
              <a:rPr lang="en-US" sz="4000" b="1" dirty="0" err="1" smtClean="0">
                <a:ln w="13462">
                  <a:solidFill>
                    <a:schemeClr val="bg1"/>
                  </a:solidFill>
                  <a:prstDash val="solid"/>
                </a:ln>
                <a:solidFill>
                  <a:schemeClr val="accent4">
                    <a:lumMod val="50000"/>
                  </a:schemeClr>
                </a:solidFill>
                <a:effectLst>
                  <a:outerShdw dist="38100" dir="2700000" algn="bl" rotWithShape="0">
                    <a:schemeClr val="accent5"/>
                  </a:outerShdw>
                  <a:reflection blurRad="6350" stA="60000" endA="900" endPos="60000" dist="29997" dir="5400000" sy="-100000" algn="bl" rotWithShape="0"/>
                </a:effectLst>
              </a:rPr>
              <a:t>লিখ</a:t>
            </a:r>
            <a:r>
              <a:rPr lang="bn-IN" sz="4000" b="1" dirty="0" smtClean="0">
                <a:ln w="13462">
                  <a:solidFill>
                    <a:schemeClr val="bg1"/>
                  </a:solidFill>
                  <a:prstDash val="solid"/>
                </a:ln>
                <a:solidFill>
                  <a:schemeClr val="accent4">
                    <a:lumMod val="50000"/>
                  </a:schemeClr>
                </a:solidFill>
                <a:effectLst>
                  <a:outerShdw dist="38100" dir="2700000" algn="bl" rotWithShape="0">
                    <a:schemeClr val="accent5"/>
                  </a:outerShdw>
                  <a:reflection blurRad="6350" stA="60000" endA="900" endPos="60000" dist="29997" dir="5400000" sy="-100000" algn="bl" rotWithShape="0"/>
                </a:effectLst>
              </a:rPr>
              <a:t> </a:t>
            </a:r>
          </a:p>
        </p:txBody>
      </p:sp>
    </p:spTree>
    <p:extLst>
      <p:ext uri="{BB962C8B-B14F-4D97-AF65-F5344CB8AC3E}">
        <p14:creationId xmlns:p14="http://schemas.microsoft.com/office/powerpoint/2010/main" val="50711306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64552" y="3905573"/>
            <a:ext cx="11893129" cy="2585323"/>
          </a:xfrm>
          <a:prstGeom prst="rect">
            <a:avLst/>
          </a:prstGeom>
          <a:blipFill>
            <a:blip r:embed="rId2">
              <a:extLst>
                <a:ext uri="{BEBA8EAE-BF5A-486C-A8C5-ECC9F3942E4B}">
                  <a14:imgProps xmlns:a14="http://schemas.microsoft.com/office/drawing/2010/main">
                    <a14:imgLayer r:embed="rId3">
                      <a14:imgEffect>
                        <a14:artisticCement/>
                      </a14:imgEffect>
                    </a14:imgLayer>
                  </a14:imgProps>
                </a:ext>
              </a:extLst>
            </a:blip>
            <a:tile tx="0" ty="0" sx="100000" sy="100000" flip="none" algn="tl"/>
          </a:blipFill>
          <a:ln>
            <a:noFill/>
          </a:ln>
          <a:effectLst>
            <a:glow rad="2286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r>
              <a:rPr lang="bn-IN" sz="5400" dirty="0" smtClean="0">
                <a:ln w="0"/>
                <a:effectLst>
                  <a:outerShdw blurRad="38100" dist="19050" dir="2700000" algn="tl" rotWithShape="0">
                    <a:schemeClr val="dk1">
                      <a:alpha val="40000"/>
                    </a:schemeClr>
                  </a:outerShdw>
                </a:effectLst>
              </a:rPr>
              <a:t>খনিজের প্রকারভেদসহ ব্যাখ্যা কর “সকল আকরিকই খনিজ কিন্তু সকল খনিজ আকরিক নয়” । </a:t>
            </a:r>
            <a:endParaRPr lang="en-US" sz="5400" dirty="0">
              <a:ln w="0"/>
              <a:effectLst>
                <a:outerShdw blurRad="38100" dist="19050" dir="2700000" algn="tl" rotWithShape="0">
                  <a:schemeClr val="dk1">
                    <a:alpha val="40000"/>
                  </a:schemeClr>
                </a:outerShdw>
              </a:effectLst>
            </a:endParaRPr>
          </a:p>
        </p:txBody>
      </p:sp>
      <p:sp>
        <p:nvSpPr>
          <p:cNvPr id="4" name="Rectangle 3"/>
          <p:cNvSpPr/>
          <p:nvPr/>
        </p:nvSpPr>
        <p:spPr>
          <a:xfrm>
            <a:off x="4956491" y="1022889"/>
            <a:ext cx="6403766" cy="1446550"/>
          </a:xfrm>
          <a:prstGeom prst="rect">
            <a:avLst/>
          </a:prstGeom>
          <a:solidFill>
            <a:schemeClr val="accent1">
              <a:lumMod val="60000"/>
              <a:lumOff val="40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a:spAutoFit/>
          </a:bodyPr>
          <a:lstStyle/>
          <a:p>
            <a:r>
              <a:rPr lang="bn-IN" sz="8800"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বাড়ির কাজ</a:t>
            </a:r>
            <a:endParaRPr lang="en-US" sz="2400" b="1" dirty="0">
              <a:ln w="9525">
                <a:solidFill>
                  <a:schemeClr val="bg1"/>
                </a:solidFill>
                <a:prstDash val="solid"/>
              </a:ln>
              <a:solidFill>
                <a:srgbClr val="002060"/>
              </a:solidFill>
              <a:effectLst>
                <a:outerShdw blurRad="12700" dist="38100" dir="2700000" algn="tl" rotWithShape="0">
                  <a:schemeClr val="bg1">
                    <a:lumMod val="50000"/>
                  </a:schemeClr>
                </a:outerShdw>
              </a:effectLst>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552" y="66647"/>
            <a:ext cx="5027380" cy="3751199"/>
          </a:xfrm>
          <a:prstGeom prst="rect">
            <a:avLst/>
          </a:prstGeom>
        </p:spPr>
      </p:pic>
    </p:spTree>
    <p:extLst>
      <p:ext uri="{BB962C8B-B14F-4D97-AF65-F5344CB8AC3E}">
        <p14:creationId xmlns:p14="http://schemas.microsoft.com/office/powerpoint/2010/main" val="32494716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0262" y="306587"/>
            <a:ext cx="11417426" cy="6393758"/>
          </a:xfrm>
          <a:prstGeom prst="rect">
            <a:avLst/>
          </a:prstGeom>
        </p:spPr>
      </p:pic>
      <p:sp>
        <p:nvSpPr>
          <p:cNvPr id="5" name="TextBox 4"/>
          <p:cNvSpPr txBox="1"/>
          <p:nvPr/>
        </p:nvSpPr>
        <p:spPr>
          <a:xfrm>
            <a:off x="520262" y="472966"/>
            <a:ext cx="5565228" cy="1754326"/>
          </a:xfrm>
          <a:prstGeom prst="rect">
            <a:avLst/>
          </a:prstGeom>
          <a:noFill/>
        </p:spPr>
        <p:txBody>
          <a:bodyPr wrap="square" rtlCol="0">
            <a:spAutoFit/>
          </a:bodyPr>
          <a:lstStyle/>
          <a:p>
            <a:r>
              <a:rPr lang="en-US" sz="5400" dirty="0" err="1" smtClean="0"/>
              <a:t>আজকের</a:t>
            </a:r>
            <a:r>
              <a:rPr lang="en-US" sz="5400" dirty="0" smtClean="0"/>
              <a:t> </a:t>
            </a:r>
            <a:r>
              <a:rPr lang="en-US" sz="5400" dirty="0" err="1" smtClean="0"/>
              <a:t>ক্লাসে</a:t>
            </a:r>
            <a:r>
              <a:rPr lang="en-US" sz="5400" dirty="0" smtClean="0"/>
              <a:t> </a:t>
            </a:r>
            <a:r>
              <a:rPr lang="en-US" sz="5400" dirty="0" err="1" smtClean="0"/>
              <a:t>সকলকে</a:t>
            </a:r>
            <a:r>
              <a:rPr lang="en-US" sz="5400" dirty="0" smtClean="0"/>
              <a:t> </a:t>
            </a:r>
            <a:r>
              <a:rPr lang="en-US" sz="5400" dirty="0" err="1" smtClean="0"/>
              <a:t>স্বাগতম</a:t>
            </a:r>
            <a:endParaRPr lang="en-US" sz="5400" dirty="0"/>
          </a:p>
        </p:txBody>
      </p:sp>
    </p:spTree>
    <p:extLst>
      <p:ext uri="{BB962C8B-B14F-4D97-AF65-F5344CB8AC3E}">
        <p14:creationId xmlns:p14="http://schemas.microsoft.com/office/powerpoint/2010/main" val="775801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path" presetSubtype="0" accel="50000" decel="50000" fill="hold" grpId="0" nodeType="withEffect">
                                  <p:stCondLst>
                                    <p:cond delay="0"/>
                                  </p:stCondLst>
                                  <p:childTnLst>
                                    <p:animMotion origin="layout" path="M 0 0 L 0.25 0.25 E" pathEditMode="relative" ptsTypes="">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2">
            <a:extLst>
              <a:ext uri="{BEBA8EAE-BF5A-486C-A8C5-ECC9F3942E4B}">
                <a14:imgProps xmlns:a14="http://schemas.microsoft.com/office/drawing/2010/main">
                  <a14:imgLayer r:embed="rId3">
                    <a14:imgEffect>
                      <a14:artisticPencilSketch/>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0274"/>
            <a:ext cx="12086211" cy="6621488"/>
          </a:xfrm>
          <a:prstGeom prst="rect">
            <a:avLst/>
          </a:prstGeom>
        </p:spPr>
      </p:pic>
    </p:spTree>
    <p:extLst>
      <p:ext uri="{BB962C8B-B14F-4D97-AF65-F5344CB8AC3E}">
        <p14:creationId xmlns:p14="http://schemas.microsoft.com/office/powerpoint/2010/main" val="31569419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55000">
              <a:schemeClr val="accent6">
                <a:tint val="60000"/>
                <a:lumMod val="110000"/>
              </a:schemeClr>
            </a:gs>
            <a:gs pos="13000">
              <a:srgbClr val="002060"/>
            </a:gs>
          </a:gsLst>
          <a:lin ang="5400000" scaled="0"/>
        </a:gradFill>
        <a:effectLst/>
      </p:bgPr>
    </p:bg>
    <p:spTree>
      <p:nvGrpSpPr>
        <p:cNvPr id="1" name=""/>
        <p:cNvGrpSpPr/>
        <p:nvPr/>
      </p:nvGrpSpPr>
      <p:grpSpPr>
        <a:xfrm>
          <a:off x="0" y="0"/>
          <a:ext cx="0" cy="0"/>
          <a:chOff x="0" y="0"/>
          <a:chExt cx="0" cy="0"/>
        </a:xfrm>
      </p:grpSpPr>
      <p:sp>
        <p:nvSpPr>
          <p:cNvPr id="3" name="Rounded Rectangle 2"/>
          <p:cNvSpPr/>
          <p:nvPr/>
        </p:nvSpPr>
        <p:spPr>
          <a:xfrm>
            <a:off x="137160" y="1844040"/>
            <a:ext cx="5501640" cy="4023360"/>
          </a:xfrm>
          <a:prstGeom prst="roundRect">
            <a:avLst/>
          </a:prstGeom>
          <a:blipFill>
            <a:blip r:embed="rId2">
              <a:extLst>
                <a:ext uri="{BEBA8EAE-BF5A-486C-A8C5-ECC9F3942E4B}">
                  <a14:imgProps xmlns:a14="http://schemas.microsoft.com/office/drawing/2010/main">
                    <a14:imgLayer r:embed="rId3">
                      <a14:imgEffect>
                        <a14:artisticPlasticWrap/>
                      </a14:imgEffect>
                    </a14:imgLayer>
                  </a14:imgProps>
                </a:ext>
              </a:extLst>
            </a:blip>
            <a:tile tx="0" ty="0" sx="100000" sy="100000" flip="none" algn="tl"/>
          </a:blipFill>
          <a:ln>
            <a:noFill/>
          </a:ln>
          <a:effectLst>
            <a:glow rad="228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dirty="0">
                <a:ln w="0"/>
                <a:solidFill>
                  <a:schemeClr val="tx1"/>
                </a:solidFill>
                <a:effectLst>
                  <a:outerShdw blurRad="38100" dist="19050" dir="2700000" algn="tl" rotWithShape="0">
                    <a:schemeClr val="dk1">
                      <a:alpha val="40000"/>
                    </a:schemeClr>
                  </a:outerShdw>
                </a:effectLst>
              </a:rPr>
              <a:t>মোঃসুম</a:t>
            </a:r>
            <a:r>
              <a:rPr lang="en-US" sz="4000" dirty="0">
                <a:ln w="0"/>
                <a:solidFill>
                  <a:schemeClr val="tx1"/>
                </a:solidFill>
                <a:effectLst>
                  <a:outerShdw blurRad="38100" dist="19050" dir="2700000" algn="tl" rotWithShape="0">
                    <a:schemeClr val="dk1">
                      <a:alpha val="40000"/>
                    </a:schemeClr>
                  </a:outerShdw>
                </a:effectLst>
              </a:rPr>
              <a:t>ন</a:t>
            </a:r>
            <a:r>
              <a:rPr lang="bn-IN" sz="4000" dirty="0">
                <a:ln w="0"/>
                <a:solidFill>
                  <a:schemeClr val="tx1"/>
                </a:solidFill>
                <a:effectLst>
                  <a:outerShdw blurRad="38100" dist="19050" dir="2700000" algn="tl" rotWithShape="0">
                    <a:schemeClr val="dk1">
                      <a:alpha val="40000"/>
                    </a:schemeClr>
                  </a:outerShdw>
                </a:effectLst>
              </a:rPr>
              <a:t> হোসেন</a:t>
            </a:r>
            <a:endParaRPr lang="bn-IN" sz="5400" dirty="0">
              <a:ln w="0"/>
              <a:solidFill>
                <a:schemeClr val="tx1"/>
              </a:solidFill>
              <a:effectLst>
                <a:outerShdw blurRad="38100" dist="19050" dir="2700000" algn="tl" rotWithShape="0">
                  <a:schemeClr val="dk1">
                    <a:alpha val="40000"/>
                  </a:schemeClr>
                </a:outerShdw>
              </a:effectLst>
            </a:endParaRPr>
          </a:p>
          <a:p>
            <a:pPr algn="ctr"/>
            <a:r>
              <a:rPr lang="bn-IN" sz="2400" dirty="0">
                <a:ln w="0"/>
                <a:solidFill>
                  <a:schemeClr val="tx1"/>
                </a:solidFill>
                <a:effectLst>
                  <a:outerShdw blurRad="38100" dist="19050" dir="2700000" algn="tl" rotWithShape="0">
                    <a:schemeClr val="dk1">
                      <a:alpha val="40000"/>
                    </a:schemeClr>
                  </a:outerShdw>
                </a:effectLst>
              </a:rPr>
              <a:t>সহকারী শিক্ষক (বিজ্ঞান),</a:t>
            </a:r>
          </a:p>
          <a:p>
            <a:pPr algn="ctr"/>
            <a:r>
              <a:rPr lang="bn-IN" sz="2400" dirty="0">
                <a:ln w="0"/>
                <a:solidFill>
                  <a:schemeClr val="tx1"/>
                </a:solidFill>
                <a:effectLst>
                  <a:outerShdw blurRad="38100" dist="19050" dir="2700000" algn="tl" rotWithShape="0">
                    <a:schemeClr val="dk1">
                      <a:alpha val="40000"/>
                    </a:schemeClr>
                  </a:outerShdw>
                </a:effectLst>
              </a:rPr>
              <a:t>বি,এসসি ( অনার্স), এম,এসসি(রসায়ন),</a:t>
            </a:r>
          </a:p>
          <a:p>
            <a:pPr algn="ctr"/>
            <a:r>
              <a:rPr lang="bn-IN" sz="2400" dirty="0">
                <a:ln w="0"/>
                <a:solidFill>
                  <a:schemeClr val="tx1"/>
                </a:solidFill>
                <a:effectLst>
                  <a:outerShdw blurRad="38100" dist="19050" dir="2700000" algn="tl" rotWithShape="0">
                    <a:schemeClr val="dk1">
                      <a:alpha val="40000"/>
                    </a:schemeClr>
                  </a:outerShdw>
                </a:effectLst>
              </a:rPr>
              <a:t>বি,এড((১ম শ্রেণী) </a:t>
            </a:r>
          </a:p>
          <a:p>
            <a:pPr algn="ctr"/>
            <a:r>
              <a:rPr lang="bn-IN" sz="2400" dirty="0">
                <a:ln w="0"/>
                <a:solidFill>
                  <a:schemeClr val="tx1"/>
                </a:solidFill>
                <a:effectLst>
                  <a:outerShdw blurRad="38100" dist="19050" dir="2700000" algn="tl" rotWithShape="0">
                    <a:schemeClr val="dk1">
                      <a:alpha val="40000"/>
                    </a:schemeClr>
                  </a:outerShdw>
                </a:effectLst>
              </a:rPr>
              <a:t>ডুমুরিয়া এনজিসি অ্যান্ড এনসিকে মাধ্যমিক বিদ্যালয়, ডুমুরিয়া, খুলনা</a:t>
            </a:r>
            <a:r>
              <a:rPr lang="bn-IN" sz="1400" dirty="0">
                <a:ln w="0"/>
                <a:solidFill>
                  <a:schemeClr val="tx1"/>
                </a:solidFill>
                <a:effectLst>
                  <a:outerShdw blurRad="38100" dist="19050" dir="2700000" algn="tl" rotWithShape="0">
                    <a:schemeClr val="dk1">
                      <a:alpha val="40000"/>
                    </a:schemeClr>
                  </a:outerShdw>
                </a:effectLst>
              </a:rPr>
              <a:t>।</a:t>
            </a:r>
            <a:endParaRPr lang="en-US" sz="1400" dirty="0">
              <a:ln w="0"/>
              <a:solidFill>
                <a:schemeClr val="tx1"/>
              </a:solidFill>
              <a:effectLst>
                <a:outerShdw blurRad="38100" dist="19050" dir="2700000" algn="tl" rotWithShape="0">
                  <a:schemeClr val="dk1">
                    <a:alpha val="40000"/>
                  </a:schemeClr>
                </a:outerShdw>
              </a:effectLst>
            </a:endParaRPr>
          </a:p>
        </p:txBody>
      </p:sp>
      <p:sp>
        <p:nvSpPr>
          <p:cNvPr id="2" name="Rounded Rectangle 1"/>
          <p:cNvSpPr/>
          <p:nvPr/>
        </p:nvSpPr>
        <p:spPr>
          <a:xfrm>
            <a:off x="378934" y="562588"/>
            <a:ext cx="4770120" cy="914400"/>
          </a:xfrm>
          <a:prstGeom prst="roundRect">
            <a:avLst/>
          </a:prstGeom>
          <a:effectLst>
            <a:glow rad="228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smtClean="0">
                <a:ln w="0"/>
                <a:solidFill>
                  <a:schemeClr val="tx1"/>
                </a:solidFill>
                <a:effectLst>
                  <a:outerShdw blurRad="38100" dist="19050" dir="2700000" algn="tl" rotWithShape="0">
                    <a:schemeClr val="dk1">
                      <a:alpha val="40000"/>
                    </a:schemeClr>
                  </a:outerShdw>
                </a:effectLst>
              </a:rPr>
              <a:t>শিক্ষক</a:t>
            </a:r>
            <a:r>
              <a:rPr lang="en-US" sz="4400" dirty="0" smtClean="0">
                <a:ln w="0"/>
                <a:solidFill>
                  <a:schemeClr val="tx1"/>
                </a:solidFill>
                <a:effectLst>
                  <a:outerShdw blurRad="38100" dist="19050" dir="2700000" algn="tl" rotWithShape="0">
                    <a:schemeClr val="dk1">
                      <a:alpha val="40000"/>
                    </a:schemeClr>
                  </a:outerShdw>
                </a:effectLst>
              </a:rPr>
              <a:t> </a:t>
            </a:r>
            <a:r>
              <a:rPr lang="en-US" sz="4400" dirty="0" err="1" smtClean="0">
                <a:ln w="0"/>
                <a:solidFill>
                  <a:schemeClr val="tx1"/>
                </a:solidFill>
                <a:effectLst>
                  <a:outerShdw blurRad="38100" dist="19050" dir="2700000" algn="tl" rotWithShape="0">
                    <a:schemeClr val="dk1">
                      <a:alpha val="40000"/>
                    </a:schemeClr>
                  </a:outerShdw>
                </a:effectLst>
              </a:rPr>
              <a:t>পরিচিতি</a:t>
            </a:r>
            <a:endParaRPr lang="en-US" sz="4400" dirty="0">
              <a:ln w="0"/>
              <a:solidFill>
                <a:schemeClr val="tx1"/>
              </a:solidFill>
              <a:effectLst>
                <a:outerShdw blurRad="38100" dist="19050" dir="2700000" algn="tl" rotWithShape="0">
                  <a:schemeClr val="dk1">
                    <a:alpha val="40000"/>
                  </a:schemeClr>
                </a:outerShdw>
              </a:effectLst>
            </a:endParaRPr>
          </a:p>
        </p:txBody>
      </p:sp>
      <p:sp>
        <p:nvSpPr>
          <p:cNvPr id="4" name="Rounded Rectangle 3"/>
          <p:cNvSpPr/>
          <p:nvPr/>
        </p:nvSpPr>
        <p:spPr>
          <a:xfrm>
            <a:off x="6614160" y="1844040"/>
            <a:ext cx="5379720" cy="4023360"/>
          </a:xfrm>
          <a:prstGeom prst="roundRect">
            <a:avLst/>
          </a:prstGeom>
          <a:blipFill>
            <a:blip r:embed="rId4"/>
            <a:tile tx="0" ty="0" sx="100000" sy="100000" flip="none" algn="tl"/>
          </a:blipFill>
          <a:ln>
            <a:noFill/>
          </a:ln>
          <a:effectLst>
            <a:glow rad="228600">
              <a:schemeClr val="accent6">
                <a:satMod val="175000"/>
                <a:alpha val="40000"/>
              </a:schemeClr>
            </a:glow>
            <a:innerShdw blurRad="63500" dist="50800" dir="18900000">
              <a:prstClr val="black">
                <a:alpha val="50000"/>
              </a:prstClr>
            </a:inn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dirty="0" err="1" smtClean="0">
                <a:ln w="0"/>
                <a:solidFill>
                  <a:schemeClr val="tx1"/>
                </a:solidFill>
                <a:effectLst>
                  <a:outerShdw blurRad="38100" dist="19050" dir="2700000" algn="tl" rotWithShape="0">
                    <a:schemeClr val="dk1">
                      <a:alpha val="40000"/>
                    </a:schemeClr>
                  </a:outerShdw>
                </a:effectLst>
              </a:rPr>
              <a:t>শ্রেণিঃ</a:t>
            </a:r>
            <a:r>
              <a:rPr lang="en-US" sz="4000" dirty="0" smtClean="0">
                <a:ln w="0"/>
                <a:solidFill>
                  <a:schemeClr val="tx1"/>
                </a:solidFill>
                <a:effectLst>
                  <a:outerShdw blurRad="38100" dist="19050" dir="2700000" algn="tl" rotWithShape="0">
                    <a:schemeClr val="dk1">
                      <a:alpha val="40000"/>
                    </a:schemeClr>
                  </a:outerShdw>
                </a:effectLst>
              </a:rPr>
              <a:t> </a:t>
            </a:r>
            <a:r>
              <a:rPr lang="en-US" sz="4000" dirty="0" err="1" smtClean="0">
                <a:ln w="0"/>
                <a:solidFill>
                  <a:schemeClr val="tx1"/>
                </a:solidFill>
                <a:effectLst>
                  <a:outerShdw blurRad="38100" dist="19050" dir="2700000" algn="tl" rotWithShape="0">
                    <a:schemeClr val="dk1">
                      <a:alpha val="40000"/>
                    </a:schemeClr>
                  </a:outerShdw>
                </a:effectLst>
              </a:rPr>
              <a:t>নবম</a:t>
            </a:r>
            <a:r>
              <a:rPr lang="en-US" sz="4000" dirty="0" smtClean="0">
                <a:ln w="0"/>
                <a:solidFill>
                  <a:schemeClr val="tx1"/>
                </a:solidFill>
                <a:effectLst>
                  <a:outerShdw blurRad="38100" dist="19050" dir="2700000" algn="tl" rotWithShape="0">
                    <a:schemeClr val="dk1">
                      <a:alpha val="40000"/>
                    </a:schemeClr>
                  </a:outerShdw>
                </a:effectLst>
              </a:rPr>
              <a:t>/ </a:t>
            </a:r>
            <a:r>
              <a:rPr lang="en-US" sz="4000" dirty="0" err="1" smtClean="0">
                <a:ln w="0"/>
                <a:solidFill>
                  <a:schemeClr val="tx1"/>
                </a:solidFill>
                <a:effectLst>
                  <a:outerShdw blurRad="38100" dist="19050" dir="2700000" algn="tl" rotWithShape="0">
                    <a:schemeClr val="dk1">
                      <a:alpha val="40000"/>
                    </a:schemeClr>
                  </a:outerShdw>
                </a:effectLst>
              </a:rPr>
              <a:t>দশম</a:t>
            </a:r>
            <a:endParaRPr lang="en-US" sz="4000" dirty="0" smtClean="0">
              <a:ln w="0"/>
              <a:solidFill>
                <a:schemeClr val="tx1"/>
              </a:solidFill>
              <a:effectLst>
                <a:outerShdw blurRad="38100" dist="19050" dir="2700000" algn="tl" rotWithShape="0">
                  <a:schemeClr val="dk1">
                    <a:alpha val="40000"/>
                  </a:schemeClr>
                </a:outerShdw>
              </a:effectLst>
            </a:endParaRPr>
          </a:p>
          <a:p>
            <a:pPr algn="ctr"/>
            <a:r>
              <a:rPr lang="en-US" sz="4000" dirty="0" err="1" smtClean="0">
                <a:ln w="0"/>
                <a:solidFill>
                  <a:schemeClr val="tx1"/>
                </a:solidFill>
                <a:effectLst>
                  <a:outerShdw blurRad="38100" dist="19050" dir="2700000" algn="tl" rotWithShape="0">
                    <a:schemeClr val="dk1">
                      <a:alpha val="40000"/>
                    </a:schemeClr>
                  </a:outerShdw>
                </a:effectLst>
              </a:rPr>
              <a:t>বিষয়ঃ</a:t>
            </a:r>
            <a:r>
              <a:rPr lang="en-US" sz="4000" dirty="0" smtClean="0">
                <a:ln w="0"/>
                <a:solidFill>
                  <a:schemeClr val="tx1"/>
                </a:solidFill>
                <a:effectLst>
                  <a:outerShdw blurRad="38100" dist="19050" dir="2700000" algn="tl" rotWithShape="0">
                    <a:schemeClr val="dk1">
                      <a:alpha val="40000"/>
                    </a:schemeClr>
                  </a:outerShdw>
                </a:effectLst>
              </a:rPr>
              <a:t> </a:t>
            </a:r>
            <a:r>
              <a:rPr lang="bn-IN" sz="4000" dirty="0" smtClean="0">
                <a:ln w="0"/>
                <a:solidFill>
                  <a:schemeClr val="tx1"/>
                </a:solidFill>
                <a:effectLst>
                  <a:outerShdw blurRad="38100" dist="19050" dir="2700000" algn="tl" rotWithShape="0">
                    <a:schemeClr val="dk1">
                      <a:alpha val="40000"/>
                    </a:schemeClr>
                  </a:outerShdw>
                </a:effectLst>
              </a:rPr>
              <a:t>রসায়ন</a:t>
            </a:r>
            <a:endParaRPr lang="en-US" sz="4000" dirty="0" smtClean="0">
              <a:ln w="0"/>
              <a:solidFill>
                <a:schemeClr val="tx1"/>
              </a:solidFill>
              <a:effectLst>
                <a:outerShdw blurRad="38100" dist="19050" dir="2700000" algn="tl" rotWithShape="0">
                  <a:schemeClr val="dk1">
                    <a:alpha val="40000"/>
                  </a:schemeClr>
                </a:outerShdw>
              </a:effectLst>
            </a:endParaRPr>
          </a:p>
          <a:p>
            <a:pPr algn="ctr"/>
            <a:r>
              <a:rPr lang="en-US" sz="4000" dirty="0" err="1" smtClean="0">
                <a:ln w="0"/>
                <a:solidFill>
                  <a:schemeClr val="tx1"/>
                </a:solidFill>
                <a:effectLst>
                  <a:outerShdw blurRad="38100" dist="19050" dir="2700000" algn="tl" rotWithShape="0">
                    <a:schemeClr val="dk1">
                      <a:alpha val="40000"/>
                    </a:schemeClr>
                  </a:outerShdw>
                </a:effectLst>
              </a:rPr>
              <a:t>অধ্যায়ঃ</a:t>
            </a:r>
            <a:r>
              <a:rPr lang="en-US" sz="4000" dirty="0" smtClean="0">
                <a:ln w="0"/>
                <a:solidFill>
                  <a:schemeClr val="tx1"/>
                </a:solidFill>
                <a:effectLst>
                  <a:outerShdw blurRad="38100" dist="19050" dir="2700000" algn="tl" rotWithShape="0">
                    <a:schemeClr val="dk1">
                      <a:alpha val="40000"/>
                    </a:schemeClr>
                  </a:outerShdw>
                </a:effectLst>
              </a:rPr>
              <a:t> </a:t>
            </a:r>
            <a:r>
              <a:rPr lang="bn-IN" sz="4000" dirty="0" smtClean="0">
                <a:ln w="0"/>
                <a:solidFill>
                  <a:schemeClr val="tx1"/>
                </a:solidFill>
                <a:effectLst>
                  <a:outerShdw blurRad="38100" dist="19050" dir="2700000" algn="tl" rotWithShape="0">
                    <a:schemeClr val="dk1">
                      <a:alpha val="40000"/>
                    </a:schemeClr>
                  </a:outerShdw>
                </a:effectLst>
              </a:rPr>
              <a:t>দশম</a:t>
            </a:r>
            <a:endParaRPr lang="en-US" sz="4000" dirty="0">
              <a:ln w="0"/>
              <a:solidFill>
                <a:schemeClr val="tx1"/>
              </a:solidFill>
              <a:effectLst>
                <a:outerShdw blurRad="38100" dist="19050" dir="2700000" algn="tl" rotWithShape="0">
                  <a:schemeClr val="dk1">
                    <a:alpha val="40000"/>
                  </a:schemeClr>
                </a:outerShdw>
              </a:effectLst>
            </a:endParaRPr>
          </a:p>
        </p:txBody>
      </p:sp>
      <p:sp>
        <p:nvSpPr>
          <p:cNvPr id="5" name="Rounded Rectangle 4"/>
          <p:cNvSpPr/>
          <p:nvPr/>
        </p:nvSpPr>
        <p:spPr>
          <a:xfrm>
            <a:off x="7162800" y="562588"/>
            <a:ext cx="4282440" cy="914400"/>
          </a:xfrm>
          <a:prstGeom prst="roundRect">
            <a:avLst/>
          </a:prstGeom>
          <a:ln>
            <a:noFill/>
          </a:ln>
          <a:effectLst>
            <a:glow rad="228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48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পাঠ</a:t>
            </a:r>
            <a:r>
              <a:rPr lang="en-US" sz="48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4800" b="1"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পরিচিতি</a:t>
            </a:r>
            <a:endParaRPr lang="en-US"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802192827"/>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pattFill prst="pct80">
          <a:fgClr>
            <a:schemeClr val="accent1"/>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0" y="30997"/>
            <a:ext cx="12192000" cy="707886"/>
          </a:xfrm>
          <a:prstGeom prst="rect">
            <a:avLst/>
          </a:prstGeom>
          <a:blipFill>
            <a:blip r:embed="rId2"/>
            <a:tile tx="0" ty="0" sx="100000" sy="100000" flip="none" algn="tl"/>
          </a:blipFill>
        </p:spPr>
        <p:style>
          <a:lnRef idx="0">
            <a:schemeClr val="accent6"/>
          </a:lnRef>
          <a:fillRef idx="3">
            <a:schemeClr val="accent6"/>
          </a:fillRef>
          <a:effectRef idx="3">
            <a:schemeClr val="accent6"/>
          </a:effectRef>
          <a:fontRef idx="minor">
            <a:schemeClr val="lt1"/>
          </a:fontRef>
        </p:style>
        <p:txBody>
          <a:bodyPr wrap="square">
            <a:spAutoFit/>
          </a:bodyPr>
          <a:lstStyle/>
          <a:p>
            <a:endParaRPr lang="bn-IN" sz="40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Rectangle 2"/>
          <p:cNvSpPr/>
          <p:nvPr/>
        </p:nvSpPr>
        <p:spPr>
          <a:xfrm>
            <a:off x="2058905" y="30997"/>
            <a:ext cx="8416086" cy="646331"/>
          </a:xfrm>
          <a:prstGeom prst="rect">
            <a:avLst/>
          </a:prstGeom>
          <a:solidFill>
            <a:schemeClr val="accent6">
              <a:lumMod val="40000"/>
              <a:lumOff val="6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spAutoFit/>
          </a:bodyPr>
          <a:lstStyle/>
          <a:p>
            <a:r>
              <a:rPr lang="en-US" sz="3600" b="1" dirty="0" err="1" smtClean="0">
                <a:ln/>
                <a:solidFill>
                  <a:schemeClr val="bg2">
                    <a:lumMod val="50000"/>
                  </a:schemeClr>
                </a:solidFill>
                <a:effectLst>
                  <a:reflection blurRad="6350" stA="55000" endA="50" endPos="85000" dist="29997" dir="5400000" sy="-100000" algn="bl" rotWithShape="0"/>
                </a:effectLst>
              </a:rPr>
              <a:t>নিচের</a:t>
            </a:r>
            <a:r>
              <a:rPr lang="en-US" sz="3600" b="1" dirty="0" smtClean="0">
                <a:ln/>
                <a:solidFill>
                  <a:schemeClr val="bg2">
                    <a:lumMod val="50000"/>
                  </a:schemeClr>
                </a:solidFill>
                <a:effectLst>
                  <a:reflection blurRad="6350" stA="55000" endA="50" endPos="85000" dist="29997" dir="5400000" sy="-100000" algn="bl" rotWithShape="0"/>
                </a:effectLst>
              </a:rPr>
              <a:t> </a:t>
            </a:r>
            <a:r>
              <a:rPr lang="en-US" sz="3600" b="1" dirty="0" err="1" smtClean="0">
                <a:ln/>
                <a:solidFill>
                  <a:schemeClr val="bg2">
                    <a:lumMod val="50000"/>
                  </a:schemeClr>
                </a:solidFill>
                <a:effectLst>
                  <a:reflection blurRad="6350" stA="55000" endA="50" endPos="85000" dist="29997" dir="5400000" sy="-100000" algn="bl" rotWithShape="0"/>
                </a:effectLst>
              </a:rPr>
              <a:t>চিত্রগুলি</a:t>
            </a:r>
            <a:r>
              <a:rPr lang="en-US" sz="3600" b="1" dirty="0" smtClean="0">
                <a:ln/>
                <a:solidFill>
                  <a:schemeClr val="bg2">
                    <a:lumMod val="50000"/>
                  </a:schemeClr>
                </a:solidFill>
                <a:effectLst>
                  <a:reflection blurRad="6350" stA="55000" endA="50" endPos="85000" dist="29997" dir="5400000" sy="-100000" algn="bl" rotWithShape="0"/>
                </a:effectLst>
              </a:rPr>
              <a:t> </a:t>
            </a:r>
            <a:r>
              <a:rPr lang="en-US" sz="3600" b="1" dirty="0" err="1" smtClean="0">
                <a:ln/>
                <a:solidFill>
                  <a:schemeClr val="bg2">
                    <a:lumMod val="50000"/>
                  </a:schemeClr>
                </a:solidFill>
                <a:effectLst>
                  <a:reflection blurRad="6350" stA="55000" endA="50" endPos="85000" dist="29997" dir="5400000" sy="-100000" algn="bl" rotWithShape="0"/>
                </a:effectLst>
              </a:rPr>
              <a:t>লক্ষ্য</a:t>
            </a:r>
            <a:r>
              <a:rPr lang="en-US" sz="3600" b="1" dirty="0" smtClean="0">
                <a:ln/>
                <a:solidFill>
                  <a:schemeClr val="bg2">
                    <a:lumMod val="50000"/>
                  </a:schemeClr>
                </a:solidFill>
                <a:effectLst>
                  <a:reflection blurRad="6350" stA="55000" endA="50" endPos="85000" dist="29997" dir="5400000" sy="-100000" algn="bl" rotWithShape="0"/>
                </a:effectLst>
              </a:rPr>
              <a:t> </a:t>
            </a:r>
            <a:r>
              <a:rPr lang="en-US" sz="3600" b="1" dirty="0" err="1" smtClean="0">
                <a:ln/>
                <a:solidFill>
                  <a:schemeClr val="bg2">
                    <a:lumMod val="50000"/>
                  </a:schemeClr>
                </a:solidFill>
                <a:effectLst>
                  <a:reflection blurRad="6350" stA="55000" endA="50" endPos="85000" dist="29997" dir="5400000" sy="-100000" algn="bl" rotWithShape="0"/>
                </a:effectLst>
              </a:rPr>
              <a:t>করো</a:t>
            </a:r>
            <a:r>
              <a:rPr lang="en-US" sz="3600" b="1" dirty="0" smtClean="0">
                <a:ln/>
                <a:solidFill>
                  <a:schemeClr val="bg2">
                    <a:lumMod val="50000"/>
                  </a:schemeClr>
                </a:solidFill>
                <a:effectLst>
                  <a:reflection blurRad="6350" stA="55000" endA="50" endPos="85000" dist="29997" dir="5400000" sy="-100000" algn="bl" rotWithShape="0"/>
                </a:effectLst>
              </a:rPr>
              <a:t> ও </a:t>
            </a:r>
            <a:r>
              <a:rPr lang="en-US" sz="3600" b="1" dirty="0" err="1" smtClean="0">
                <a:ln/>
                <a:solidFill>
                  <a:schemeClr val="bg2">
                    <a:lumMod val="50000"/>
                  </a:schemeClr>
                </a:solidFill>
                <a:effectLst>
                  <a:reflection blurRad="6350" stA="55000" endA="50" endPos="85000" dist="29997" dir="5400000" sy="-100000" algn="bl" rotWithShape="0"/>
                </a:effectLst>
              </a:rPr>
              <a:t>উত্তর</a:t>
            </a:r>
            <a:r>
              <a:rPr lang="en-US" sz="3600" b="1" dirty="0" smtClean="0">
                <a:ln/>
                <a:solidFill>
                  <a:schemeClr val="bg2">
                    <a:lumMod val="50000"/>
                  </a:schemeClr>
                </a:solidFill>
                <a:effectLst>
                  <a:reflection blurRad="6350" stA="55000" endA="50" endPos="85000" dist="29997" dir="5400000" sy="-100000" algn="bl" rotWithShape="0"/>
                </a:effectLst>
              </a:rPr>
              <a:t> </a:t>
            </a:r>
            <a:r>
              <a:rPr lang="en-US" sz="3600" b="1" dirty="0" err="1" smtClean="0">
                <a:ln/>
                <a:solidFill>
                  <a:schemeClr val="bg2">
                    <a:lumMod val="50000"/>
                  </a:schemeClr>
                </a:solidFill>
                <a:effectLst>
                  <a:reflection blurRad="6350" stA="55000" endA="50" endPos="85000" dist="29997" dir="5400000" sy="-100000" algn="bl" rotWithShape="0"/>
                </a:effectLst>
              </a:rPr>
              <a:t>দাও</a:t>
            </a:r>
            <a:endParaRPr lang="en-US" sz="3600" dirty="0">
              <a:solidFill>
                <a:schemeClr val="bg2">
                  <a:lumMod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25" y="987787"/>
            <a:ext cx="3947160" cy="276301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5356" y="987787"/>
            <a:ext cx="4106448" cy="276301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7594" y="987787"/>
            <a:ext cx="3496554" cy="276301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24" y="3854429"/>
            <a:ext cx="3878971" cy="300357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65356" y="3854428"/>
            <a:ext cx="3993906" cy="30035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87594" y="3971110"/>
            <a:ext cx="3524334" cy="2886890"/>
          </a:xfrm>
          <a:prstGeom prst="rect">
            <a:avLst/>
          </a:prstGeom>
        </p:spPr>
      </p:pic>
    </p:spTree>
    <p:extLst>
      <p:ext uri="{BB962C8B-B14F-4D97-AF65-F5344CB8AC3E}">
        <p14:creationId xmlns:p14="http://schemas.microsoft.com/office/powerpoint/2010/main" val="36362008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106680" y="198121"/>
            <a:ext cx="11826240" cy="3016210"/>
          </a:xfrm>
          <a:prstGeom prst="rect">
            <a:avLst/>
          </a:prstGeom>
          <a:blipFill>
            <a:blip r:embed="rId3">
              <a:extLst>
                <a:ext uri="{BEBA8EAE-BF5A-486C-A8C5-ECC9F3942E4B}">
                  <a14:imgProps xmlns:a14="http://schemas.microsoft.com/office/drawing/2010/main">
                    <a14:imgLayer r:embed="rId4">
                      <a14:imgEffect>
                        <a14:artisticBlur/>
                      </a14:imgEffect>
                    </a14:imgLayer>
                  </a14:imgProps>
                </a:ext>
              </a:extLst>
            </a:blip>
            <a:tile tx="0" ty="0" sx="100000" sy="100000" flip="none" algn="tl"/>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6"/>
          </a:fillRef>
          <a:effectRef idx="1">
            <a:schemeClr val="accent6"/>
          </a:effectRef>
          <a:fontRef idx="minor">
            <a:schemeClr val="lt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en-US" sz="3600" b="1" dirty="0" smtClean="0">
              <a:ln/>
              <a:solidFill>
                <a:schemeClr val="tx1">
                  <a:lumMod val="65000"/>
                  <a:lumOff val="35000"/>
                </a:schemeClr>
              </a:solidFill>
            </a:endParaRPr>
          </a:p>
          <a:p>
            <a:pPr algn="ctr"/>
            <a:r>
              <a:rPr lang="bn-IN" sz="6000" b="1" dirty="0" smtClean="0">
                <a:ln/>
                <a:solidFill>
                  <a:schemeClr val="accent6">
                    <a:lumMod val="60000"/>
                    <a:lumOff val="40000"/>
                  </a:schemeClr>
                </a:solidFill>
              </a:rPr>
              <a:t>উত্তরঃ</a:t>
            </a:r>
            <a:r>
              <a:rPr lang="bn-IN" sz="3600" b="1" dirty="0" smtClean="0">
                <a:ln/>
                <a:solidFill>
                  <a:schemeClr val="tx1">
                    <a:lumMod val="95000"/>
                    <a:lumOff val="5000"/>
                  </a:schemeClr>
                </a:solidFill>
              </a:rPr>
              <a:t> </a:t>
            </a:r>
            <a:r>
              <a:rPr lang="bn-IN" sz="6600" b="1" dirty="0" smtClean="0">
                <a:ln/>
                <a:solidFill>
                  <a:schemeClr val="accent3">
                    <a:lumMod val="60000"/>
                    <a:lumOff val="40000"/>
                  </a:schemeClr>
                </a:solidFill>
              </a:rPr>
              <a:t>খনিজ</a:t>
            </a:r>
            <a:endParaRPr lang="bn-IN" sz="4400" b="1" dirty="0" smtClean="0">
              <a:ln/>
              <a:solidFill>
                <a:schemeClr val="accent3">
                  <a:lumMod val="60000"/>
                  <a:lumOff val="40000"/>
                </a:schemeClr>
              </a:solidFill>
            </a:endParaRPr>
          </a:p>
          <a:p>
            <a:pPr algn="ctr"/>
            <a:r>
              <a:rPr lang="bn-IN" sz="3600" b="1" dirty="0" smtClean="0">
                <a:ln/>
                <a:solidFill>
                  <a:schemeClr val="accent3">
                    <a:lumMod val="60000"/>
                    <a:lumOff val="40000"/>
                  </a:schemeClr>
                </a:solidFill>
              </a:rPr>
              <a:t>  </a:t>
            </a:r>
            <a:r>
              <a:rPr lang="bn-IN" sz="4400" b="1" dirty="0" smtClean="0">
                <a:ln/>
                <a:solidFill>
                  <a:schemeClr val="accent3">
                    <a:lumMod val="60000"/>
                    <a:lumOff val="40000"/>
                  </a:schemeClr>
                </a:solidFill>
                <a:effectLst>
                  <a:reflection blurRad="6350" stA="55000" endA="50" endPos="85000" dist="29997" dir="5400000" sy="-100000" algn="bl" rotWithShape="0"/>
                </a:effectLst>
              </a:rPr>
              <a:t>সঠিক উত্তর দেয়ার জন্য সকলকে আন্তরিক </a:t>
            </a:r>
            <a:endParaRPr lang="en-US" sz="4400" b="1" dirty="0" smtClean="0">
              <a:ln/>
              <a:solidFill>
                <a:schemeClr val="accent3">
                  <a:lumMod val="60000"/>
                  <a:lumOff val="40000"/>
                </a:schemeClr>
              </a:solidFill>
              <a:effectLst>
                <a:reflection blurRad="6350" stA="55000" endA="50" endPos="85000" dist="29997" dir="5400000" sy="-100000" algn="bl" rotWithShape="0"/>
              </a:effectLst>
            </a:endParaRPr>
          </a:p>
          <a:p>
            <a:pPr algn="ctr"/>
            <a:r>
              <a:rPr lang="bn-IN" sz="4400" b="1" dirty="0" smtClean="0">
                <a:ln/>
                <a:solidFill>
                  <a:schemeClr val="accent3">
                    <a:lumMod val="60000"/>
                    <a:lumOff val="40000"/>
                  </a:schemeClr>
                </a:solidFill>
                <a:effectLst>
                  <a:reflection blurRad="6350" stA="55000" endA="50" endPos="85000" dist="29997" dir="5400000" sy="-100000" algn="bl" rotWithShape="0"/>
                </a:effectLst>
              </a:rPr>
              <a:t>অভিনন্দন ও শুভেচ্ছা জানাচ্ছি-</a:t>
            </a:r>
            <a:r>
              <a:rPr lang="bn-IN" sz="4400" b="1" dirty="0" smtClean="0">
                <a:ln/>
                <a:solidFill>
                  <a:schemeClr val="accent6">
                    <a:lumMod val="50000"/>
                  </a:schemeClr>
                </a:solidFill>
                <a:effectLst>
                  <a:reflection blurRad="6350" stA="55000" endA="50" endPos="85000" dist="29997" dir="5400000" sy="-100000" algn="bl" rotWithShape="0"/>
                </a:effectLst>
              </a:rPr>
              <a:t>--</a:t>
            </a:r>
            <a:endParaRPr lang="en-US" sz="4400" b="1" dirty="0">
              <a:ln/>
              <a:solidFill>
                <a:schemeClr val="accent6">
                  <a:lumMod val="50000"/>
                </a:schemeClr>
              </a:solidFill>
              <a:effectLst>
                <a:reflection blurRad="6350" stA="55000" endA="50" endPos="85000" dist="29997" dir="5400000" sy="-100000" algn="bl" rotWithShape="0"/>
              </a:effectLst>
            </a:endParaRPr>
          </a:p>
        </p:txBody>
      </p:sp>
      <p:sp>
        <p:nvSpPr>
          <p:cNvPr id="3" name="Rectangle 2"/>
          <p:cNvSpPr/>
          <p:nvPr/>
        </p:nvSpPr>
        <p:spPr>
          <a:xfrm>
            <a:off x="106680" y="3845464"/>
            <a:ext cx="11932920" cy="2800767"/>
          </a:xfrm>
          <a:prstGeom prst="rect">
            <a:avLst/>
          </a:prstGeom>
          <a:blipFill>
            <a:blip r:embed="rId5">
              <a:extLst>
                <a:ext uri="{BEBA8EAE-BF5A-486C-A8C5-ECC9F3942E4B}">
                  <a14:imgProps xmlns:a14="http://schemas.microsoft.com/office/drawing/2010/main">
                    <a14:imgLayer r:embed="rId4">
                      <a14:imgEffect>
                        <a14:artisticLightScreen/>
                      </a14:imgEffect>
                    </a14:imgLayer>
                  </a14:imgProps>
                </a:ext>
              </a:extLst>
            </a:blip>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endParaRPr lang="bn-IN" sz="4000" b="1" spc="50" dirty="0" smtClean="0">
              <a:ln w="0"/>
              <a:solidFill>
                <a:schemeClr val="bg2"/>
              </a:solidFill>
              <a:effectLst>
                <a:innerShdw blurRad="63500" dist="50800" dir="13500000">
                  <a:srgbClr val="000000">
                    <a:alpha val="50000"/>
                  </a:srgbClr>
                </a:innerShdw>
              </a:effectLst>
            </a:endParaRPr>
          </a:p>
          <a:p>
            <a:pPr algn="ctr"/>
            <a:r>
              <a:rPr lang="bn-IN" sz="4800" b="1" dirty="0" smtClean="0">
                <a:ln w="9525">
                  <a:solidFill>
                    <a:schemeClr val="bg1"/>
                  </a:solidFill>
                  <a:prstDash val="solid"/>
                </a:ln>
                <a:effectLst>
                  <a:outerShdw blurRad="12700" dist="38100" dir="2700000" algn="tl" rotWithShape="0">
                    <a:schemeClr val="bg1">
                      <a:lumMod val="50000"/>
                    </a:schemeClr>
                  </a:outerShdw>
                </a:effectLst>
              </a:rPr>
              <a:t>তাহলে আমাদের আজকের পাঠের বিষয়ঃ খনিজ ও আকরিক </a:t>
            </a:r>
          </a:p>
          <a:p>
            <a:pPr algn="ctr"/>
            <a:endParaRPr lang="en-US" sz="4000" b="1"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93839633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2">
            <a:extLst>
              <a:ext uri="{BEBA8EAE-BF5A-486C-A8C5-ECC9F3942E4B}">
                <a14:imgProps xmlns:a14="http://schemas.microsoft.com/office/drawing/2010/main">
                  <a14:imgLayer r:embed="rId3">
                    <a14:imgEffect>
                      <a14:artisticGlowEdges/>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989194" y="627951"/>
            <a:ext cx="10187404" cy="646331"/>
          </a:xfrm>
          <a:prstGeom prst="rect">
            <a:avLst/>
          </a:prstGeom>
          <a:solidFill>
            <a:schemeClr val="accent5">
              <a:lumMod val="60000"/>
              <a:lumOff val="40000"/>
            </a:schemeClr>
          </a:solidFill>
          <a:ln>
            <a:noFill/>
          </a:ln>
          <a:effectLst>
            <a:glow rad="2286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none">
            <a:spAutoFit/>
          </a:bodyPr>
          <a:lstStyle/>
          <a:p>
            <a:pPr algn="ctr"/>
            <a:r>
              <a:rPr lang="bn-IN" sz="3600" b="1" dirty="0" smtClean="0">
                <a:ln/>
                <a:solidFill>
                  <a:srgbClr val="002060"/>
                </a:solidFill>
              </a:rPr>
              <a:t>এই পাঠ শেষে শিক্ষার্থীরা যা যা শিখতে পারবে---</a:t>
            </a:r>
            <a:endParaRPr lang="en-US" sz="3600" b="1" dirty="0">
              <a:ln/>
              <a:solidFill>
                <a:srgbClr val="002060"/>
              </a:solidFill>
            </a:endParaRPr>
          </a:p>
        </p:txBody>
      </p:sp>
      <p:sp>
        <p:nvSpPr>
          <p:cNvPr id="3" name="Rectangle 2"/>
          <p:cNvSpPr/>
          <p:nvPr/>
        </p:nvSpPr>
        <p:spPr>
          <a:xfrm>
            <a:off x="322365" y="1793743"/>
            <a:ext cx="11521062" cy="3170099"/>
          </a:xfrm>
          <a:prstGeom prst="rect">
            <a:avLst/>
          </a:prstGeom>
          <a:blipFill>
            <a:blip r:embed="rId4">
              <a:extLst>
                <a:ext uri="{BEBA8EAE-BF5A-486C-A8C5-ECC9F3942E4B}">
                  <a14:imgProps xmlns:a14="http://schemas.microsoft.com/office/drawing/2010/main">
                    <a14:imgLayer r:embed="rId5">
                      <a14:imgEffect>
                        <a14:artisticCement/>
                      </a14:imgEffect>
                    </a14:imgLayer>
                  </a14:imgProps>
                </a:ext>
              </a:extLst>
            </a:blip>
            <a:tile tx="0" ty="0" sx="100000" sy="100000" flip="none" algn="tl"/>
          </a:blipFill>
          <a:ln>
            <a:noFill/>
          </a:ln>
          <a:effectLst>
            <a:glow rad="228600">
              <a:schemeClr val="accent5">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marL="571500" indent="-571500">
              <a:buFont typeface="Wingdings" panose="05000000000000000000" pitchFamily="2" charset="2"/>
              <a:buChar char="ü"/>
            </a:pPr>
            <a:r>
              <a:rPr lang="bn-IN" sz="4000" dirty="0" smtClean="0">
                <a:ln w="0"/>
                <a:solidFill>
                  <a:schemeClr val="tx1"/>
                </a:solidFill>
                <a:effectLst>
                  <a:outerShdw blurRad="38100" dist="19050" dir="2700000" algn="tl" rotWithShape="0">
                    <a:schemeClr val="dk1">
                      <a:alpha val="40000"/>
                    </a:schemeClr>
                  </a:outerShdw>
                </a:effectLst>
              </a:rPr>
              <a:t>খনিজ কী তা বলতে পারবে</a:t>
            </a:r>
          </a:p>
          <a:p>
            <a:pPr marL="285750" indent="-285750">
              <a:buFont typeface="Wingdings" panose="05000000000000000000" pitchFamily="2" charset="2"/>
              <a:buChar char="ü"/>
            </a:pPr>
            <a:r>
              <a:rPr lang="bn-IN" sz="4000" dirty="0" smtClean="0">
                <a:ln w="0"/>
                <a:solidFill>
                  <a:schemeClr val="tx1"/>
                </a:solidFill>
                <a:effectLst>
                  <a:outerShdw blurRad="38100" dist="19050" dir="2700000" algn="tl" rotWithShape="0">
                    <a:schemeClr val="dk1">
                      <a:alpha val="40000"/>
                    </a:schemeClr>
                  </a:outerShdw>
                </a:effectLst>
              </a:rPr>
              <a:t>খনিজ কত প্রকার ও কী কী তা বলতে পারবে</a:t>
            </a:r>
          </a:p>
          <a:p>
            <a:pPr marL="285750" indent="-285750">
              <a:buFont typeface="Wingdings" panose="05000000000000000000" pitchFamily="2" charset="2"/>
              <a:buChar char="ü"/>
            </a:pPr>
            <a:r>
              <a:rPr lang="bn-IN" sz="4000" dirty="0" smtClean="0">
                <a:ln w="0"/>
                <a:solidFill>
                  <a:schemeClr val="tx1"/>
                </a:solidFill>
                <a:effectLst>
                  <a:outerShdw blurRad="38100" dist="19050" dir="2700000" algn="tl" rotWithShape="0">
                    <a:schemeClr val="dk1">
                      <a:alpha val="40000"/>
                    </a:schemeClr>
                  </a:outerShdw>
                </a:effectLst>
              </a:rPr>
              <a:t>শিলা কী ও তার প্রকারভেদ বলতে পারবে</a:t>
            </a:r>
          </a:p>
          <a:p>
            <a:pPr marL="285750" indent="-285750">
              <a:buFont typeface="Wingdings" panose="05000000000000000000" pitchFamily="2" charset="2"/>
              <a:buChar char="ü"/>
            </a:pPr>
            <a:r>
              <a:rPr lang="bn-IN" sz="4000" dirty="0" smtClean="0">
                <a:ln w="0"/>
                <a:solidFill>
                  <a:schemeClr val="tx1"/>
                </a:solidFill>
                <a:effectLst>
                  <a:outerShdw blurRad="38100" dist="19050" dir="2700000" algn="tl" rotWithShape="0">
                    <a:schemeClr val="dk1">
                      <a:alpha val="40000"/>
                    </a:schemeClr>
                  </a:outerShdw>
                </a:effectLst>
              </a:rPr>
              <a:t>খনিজ ও আকরিকের মধ্যে পার্থক্য করতে পারবে</a:t>
            </a:r>
            <a:endParaRPr lang="en-US" sz="4000" dirty="0" smtClean="0">
              <a:ln w="0"/>
              <a:solidFill>
                <a:schemeClr val="tx1"/>
              </a:solidFill>
              <a:effectLst>
                <a:outerShdw blurRad="38100" dist="19050" dir="2700000" algn="tl" rotWithShape="0">
                  <a:schemeClr val="dk1">
                    <a:alpha val="40000"/>
                  </a:schemeClr>
                </a:outerShdw>
              </a:effectLst>
            </a:endParaRPr>
          </a:p>
          <a:p>
            <a:pPr marL="285750" indent="-285750">
              <a:buFont typeface="Wingdings" panose="05000000000000000000" pitchFamily="2" charset="2"/>
              <a:buChar char="ü"/>
            </a:pPr>
            <a:r>
              <a:rPr lang="bn-IN" sz="4000" dirty="0" smtClean="0">
                <a:ln w="0"/>
                <a:solidFill>
                  <a:schemeClr val="tx1"/>
                </a:solidFill>
                <a:effectLst>
                  <a:outerShdw blurRad="38100" dist="19050" dir="2700000" algn="tl" rotWithShape="0">
                    <a:schemeClr val="dk1">
                      <a:alpha val="40000"/>
                    </a:schemeClr>
                  </a:outerShdw>
                </a:effectLst>
              </a:rPr>
              <a:t>বিভিন্ন ধাতুর আকরিক সম্পর্কে বলতে পারবে</a:t>
            </a:r>
            <a:endParaRPr lang="en-US" sz="4000" dirty="0" smtClean="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1189803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2">
            <a:extLst>
              <a:ext uri="{BEBA8EAE-BF5A-486C-A8C5-ECC9F3942E4B}">
                <a14:imgProps xmlns:a14="http://schemas.microsoft.com/office/drawing/2010/main">
                  <a14:imgLayer r:embed="rId3">
                    <a14:imgEffect>
                      <a14:artisticChalkSketch/>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3" name="Rectangle 2"/>
          <p:cNvSpPr/>
          <p:nvPr/>
        </p:nvSpPr>
        <p:spPr>
          <a:xfrm>
            <a:off x="4360985" y="196947"/>
            <a:ext cx="3601329" cy="830997"/>
          </a:xfrm>
          <a:prstGeom prst="rect">
            <a:avLst/>
          </a:prstGeom>
          <a:pattFill prst="pct80">
            <a:fgClr>
              <a:srgbClr val="002060"/>
            </a:fgClr>
            <a:bgClr>
              <a:schemeClr val="bg1"/>
            </a:bgClr>
          </a:patt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n-US" sz="4000" b="1" dirty="0" smtClean="0">
                <a:ln/>
                <a:solidFill>
                  <a:schemeClr val="accent3"/>
                </a:solidFill>
              </a:rPr>
              <a:t>  </a:t>
            </a:r>
            <a:r>
              <a:rPr lang="en-US" sz="4800" b="1" dirty="0" err="1" smtClean="0">
                <a:ln w="9525">
                  <a:solidFill>
                    <a:schemeClr val="bg1"/>
                  </a:solidFill>
                  <a:prstDash val="solid"/>
                </a:ln>
                <a:solidFill>
                  <a:schemeClr val="accent2">
                    <a:lumMod val="40000"/>
                    <a:lumOff val="60000"/>
                  </a:schemeClr>
                </a:solidFill>
                <a:effectLst>
                  <a:outerShdw blurRad="12700" dist="38100" dir="2700000" algn="tl" rotWithShape="0">
                    <a:schemeClr val="bg1">
                      <a:lumMod val="50000"/>
                    </a:schemeClr>
                  </a:outerShdw>
                </a:effectLst>
              </a:rPr>
              <a:t>খনিজ</a:t>
            </a:r>
            <a:r>
              <a:rPr lang="en-US" sz="4800" b="1" dirty="0" smtClean="0">
                <a:ln w="9525">
                  <a:solidFill>
                    <a:schemeClr val="bg1"/>
                  </a:solidFill>
                  <a:prstDash val="solid"/>
                </a:ln>
                <a:solidFill>
                  <a:schemeClr val="accent2">
                    <a:lumMod val="40000"/>
                    <a:lumOff val="60000"/>
                  </a:schemeClr>
                </a:solidFill>
                <a:effectLst>
                  <a:outerShdw blurRad="12700" dist="38100" dir="2700000" algn="tl" rotWithShape="0">
                    <a:schemeClr val="bg1">
                      <a:lumMod val="50000"/>
                    </a:schemeClr>
                  </a:outerShdw>
                </a:effectLst>
              </a:rPr>
              <a:t> </a:t>
            </a:r>
            <a:r>
              <a:rPr lang="en-US" sz="4800" b="1" dirty="0" err="1" smtClean="0">
                <a:ln w="9525">
                  <a:solidFill>
                    <a:schemeClr val="bg1"/>
                  </a:solidFill>
                  <a:prstDash val="solid"/>
                </a:ln>
                <a:solidFill>
                  <a:schemeClr val="accent2">
                    <a:lumMod val="40000"/>
                    <a:lumOff val="60000"/>
                  </a:schemeClr>
                </a:solidFill>
                <a:effectLst>
                  <a:outerShdw blurRad="12700" dist="38100" dir="2700000" algn="tl" rotWithShape="0">
                    <a:schemeClr val="bg1">
                      <a:lumMod val="50000"/>
                    </a:schemeClr>
                  </a:outerShdw>
                </a:effectLst>
              </a:rPr>
              <a:t>কী</a:t>
            </a:r>
            <a:r>
              <a:rPr lang="en-US" sz="4800" b="1" dirty="0" smtClean="0">
                <a:ln w="9525">
                  <a:solidFill>
                    <a:schemeClr val="bg1"/>
                  </a:solidFill>
                  <a:prstDash val="solid"/>
                </a:ln>
                <a:solidFill>
                  <a:schemeClr val="accent2">
                    <a:lumMod val="40000"/>
                    <a:lumOff val="60000"/>
                  </a:schemeClr>
                </a:solidFill>
                <a:effectLst>
                  <a:outerShdw blurRad="12700" dist="38100" dir="2700000" algn="tl" rotWithShape="0">
                    <a:schemeClr val="bg1">
                      <a:lumMod val="50000"/>
                    </a:schemeClr>
                  </a:outerShdw>
                </a:effectLst>
              </a:rPr>
              <a:t>?</a:t>
            </a:r>
            <a:endParaRPr lang="en-US" sz="4800" b="1" dirty="0">
              <a:ln w="9525">
                <a:solidFill>
                  <a:schemeClr val="bg1"/>
                </a:solidFill>
                <a:prstDash val="solid"/>
              </a:ln>
              <a:solidFill>
                <a:schemeClr val="accent2">
                  <a:lumMod val="40000"/>
                  <a:lumOff val="60000"/>
                </a:schemeClr>
              </a:solidFill>
              <a:effectLst>
                <a:outerShdw blurRad="12700" dist="38100" dir="2700000" algn="tl" rotWithShape="0">
                  <a:schemeClr val="bg1">
                    <a:lumMod val="50000"/>
                  </a:schemeClr>
                </a:outerShdw>
              </a:effectLst>
            </a:endParaRPr>
          </a:p>
        </p:txBody>
      </p:sp>
      <p:sp>
        <p:nvSpPr>
          <p:cNvPr id="2" name="Rectangle 1"/>
          <p:cNvSpPr/>
          <p:nvPr/>
        </p:nvSpPr>
        <p:spPr>
          <a:xfrm>
            <a:off x="279080" y="1364566"/>
            <a:ext cx="11765137" cy="4832092"/>
          </a:xfrm>
          <a:prstGeom prst="rect">
            <a:avLst/>
          </a:prstGeom>
          <a:solidFill>
            <a:schemeClr val="accent4">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endParaRPr lang="bn-IN" sz="4400" dirty="0" smtClean="0">
              <a:ln w="0"/>
              <a:effectLst>
                <a:outerShdw blurRad="38100" dist="19050" dir="2700000" algn="tl" rotWithShape="0">
                  <a:schemeClr val="dk1">
                    <a:alpha val="40000"/>
                  </a:schemeClr>
                </a:outerShdw>
              </a:effectLst>
            </a:endParaRPr>
          </a:p>
          <a:p>
            <a:r>
              <a:rPr lang="bn-IN" sz="4400" dirty="0" smtClean="0">
                <a:ln w="0"/>
                <a:effectLst>
                  <a:outerShdw blurRad="38100" dist="19050" dir="2700000" algn="tl" rotWithShape="0">
                    <a:schemeClr val="dk1">
                      <a:alpha val="40000"/>
                    </a:schemeClr>
                  </a:outerShdw>
                </a:effectLst>
              </a:rPr>
              <a:t>বিভিন্ন ধাতু , অধাতু , উপধাতু বা তাদের বিভিন্ন যৌগ প্রকৃতিতে মাটি , পানি কিংবা বায়ুমন্ডল  থেকে সংগ্রহ করা হয় ।মাটি , পানি বা বায়ুমন্ডলের যে আংশ থেকে এগুলোকে সংগ্রহ  করা হয় তাকে খনিজ বলে ।</a:t>
            </a:r>
          </a:p>
          <a:p>
            <a:endParaRPr lang="en-US" sz="440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2737280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2">
            <a:extLst>
              <a:ext uri="{BEBA8EAE-BF5A-486C-A8C5-ECC9F3942E4B}">
                <a14:imgProps xmlns:a14="http://schemas.microsoft.com/office/drawing/2010/main">
                  <a14:imgLayer r:embed="rId3">
                    <a14:imgEffect>
                      <a14:artisticPencilSketch/>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sp>
        <p:nvSpPr>
          <p:cNvPr id="3" name="AutoShape 4" descr="ঘি নিয়ে যেসব ধারণাগুলো ভুল | দেশ সমাচার"/>
          <p:cNvSpPr>
            <a:spLocks noChangeAspect="1" noChangeArrowheads="1"/>
          </p:cNvSpPr>
          <p:nvPr/>
        </p:nvSpPr>
        <p:spPr bwMode="auto">
          <a:xfrm rot="10800000" flipV="1">
            <a:off x="201475" y="154745"/>
            <a:ext cx="11803923" cy="6484253"/>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t" anchorCtr="0" compatLnSpc="1">
            <a:prstTxWarp prst="textNoShape">
              <a:avLst/>
            </a:prstTxWarp>
          </a:bodyPr>
          <a:lstStyle/>
          <a:p>
            <a:endParaRPr lang="bn-IN" sz="2000" dirty="0" smtClean="0">
              <a:ln w="0"/>
              <a:effectLst>
                <a:outerShdw blurRad="38100" dist="19050" dir="2700000" algn="tl" rotWithShape="0">
                  <a:schemeClr val="dk1">
                    <a:alpha val="40000"/>
                  </a:schemeClr>
                </a:outerShdw>
              </a:effectLst>
            </a:endParaRPr>
          </a:p>
          <a:p>
            <a:pPr algn="just"/>
            <a:r>
              <a:rPr lang="bn-IN" sz="3200" dirty="0" smtClean="0">
                <a:ln w="0"/>
              </a:rPr>
              <a:t>আমাদের দেশে প্রচুর পরিমাণ প্রাকৃতিক গ্যাস পাওয়া যায় যা রান্নার কাজে,যানবাহনের জ্বালানি</a:t>
            </a:r>
            <a:r>
              <a:rPr lang="en-US" sz="3200" dirty="0" smtClean="0">
                <a:ln w="0"/>
              </a:rPr>
              <a:t> </a:t>
            </a:r>
            <a:r>
              <a:rPr lang="bn-IN" sz="3200" dirty="0" smtClean="0">
                <a:ln w="0"/>
              </a:rPr>
              <a:t>হিসাবে, বিদ্যুৎ</a:t>
            </a:r>
            <a:r>
              <a:rPr lang="en-US" sz="3200" dirty="0" smtClean="0">
                <a:ln w="0"/>
              </a:rPr>
              <a:t> </a:t>
            </a:r>
            <a:r>
              <a:rPr lang="bn-IN" sz="3200" dirty="0" smtClean="0">
                <a:ln w="0"/>
              </a:rPr>
              <a:t>উৎপাদনে বা বিভিন্ন শিল্পকারখানায় কাঁচামাল হিসাবে ব্যবহার  করা  হচ্ছে । মধ্যপ্রাচ্যের বিভিন্ন দেশে পেট্রোলিয়ামের খনিজ রয়েছে , যা তারা সারা পৃথিবীতে রপ্তানি করছে  এবং সমস্ত পৃথিবীর খনিজ তেলের চাহিদা পূরণ করছে । দক্ষিণ আফ্রিকাতে রয়েছে সোনা ও হীরার খনিজ । এছাড়া বিভিন্ন দেশে বিভিন্ন ধরনের খনিজ পাওয়া যায় , যা দেশ তথা সমগ্র পৃথিবীর উন্নয়নে মুখ্য ভূমিকা পালন করছে । তাই কঠিন , তরল বা গ্যাসীয় এ</a:t>
            </a:r>
            <a:r>
              <a:rPr lang="en-US" sz="3200" dirty="0" smtClean="0">
                <a:ln w="0"/>
              </a:rPr>
              <a:t> </a:t>
            </a:r>
            <a:r>
              <a:rPr lang="bn-IN" sz="3200" dirty="0" smtClean="0">
                <a:ln w="0"/>
              </a:rPr>
              <a:t>খনিজগুলোকে একত্রে খনিজ সম্পদ ।</a:t>
            </a:r>
            <a:r>
              <a:rPr lang="bn-IN" sz="6600" dirty="0" smtClean="0">
                <a:ln w="0"/>
              </a:rPr>
              <a:t>  </a:t>
            </a:r>
            <a:endParaRPr lang="en-US" sz="6600" dirty="0">
              <a:ln w="0"/>
            </a:endParaRPr>
          </a:p>
        </p:txBody>
      </p:sp>
    </p:spTree>
    <p:extLst>
      <p:ext uri="{BB962C8B-B14F-4D97-AF65-F5344CB8AC3E}">
        <p14:creationId xmlns:p14="http://schemas.microsoft.com/office/powerpoint/2010/main" val="39022145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pattFill prst="pct60">
          <a:fgClr>
            <a:schemeClr val="accent3">
              <a:lumMod val="75000"/>
            </a:schemeClr>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3275012" y="101600"/>
            <a:ext cx="4374017" cy="584775"/>
          </a:xfrm>
          <a:prstGeom prst="rect">
            <a:avLst/>
          </a:prstGeom>
          <a:solidFill>
            <a:schemeClr val="accent6">
              <a:lumMod val="40000"/>
              <a:lumOff val="60000"/>
            </a:schemeClr>
          </a:solidFill>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err="1" smtClean="0">
                <a:ln/>
                <a:solidFill>
                  <a:schemeClr val="accent3"/>
                </a:solidFill>
              </a:rPr>
              <a:t>খনিজের</a:t>
            </a:r>
            <a:r>
              <a:rPr lang="en-US" sz="3200" b="1" dirty="0" smtClean="0">
                <a:ln/>
                <a:solidFill>
                  <a:schemeClr val="accent3"/>
                </a:solidFill>
              </a:rPr>
              <a:t> </a:t>
            </a:r>
            <a:r>
              <a:rPr lang="en-US" sz="3200" b="1" dirty="0" err="1" smtClean="0">
                <a:ln/>
                <a:solidFill>
                  <a:schemeClr val="accent3"/>
                </a:solidFill>
              </a:rPr>
              <a:t>প্রকারভেদ</a:t>
            </a:r>
            <a:endParaRPr lang="en-US" sz="3200" b="1" dirty="0">
              <a:ln/>
              <a:solidFill>
                <a:schemeClr val="accent3"/>
              </a:solidFill>
            </a:endParaRPr>
          </a:p>
        </p:txBody>
      </p:sp>
      <p:sp>
        <p:nvSpPr>
          <p:cNvPr id="4" name="Rectangle 3"/>
          <p:cNvSpPr/>
          <p:nvPr/>
        </p:nvSpPr>
        <p:spPr>
          <a:xfrm>
            <a:off x="118820" y="1242659"/>
            <a:ext cx="12073180" cy="4770537"/>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4"/>
          </a:fillRef>
          <a:effectRef idx="1">
            <a:schemeClr val="accent4"/>
          </a:effectRef>
          <a:fontRef idx="minor">
            <a:schemeClr val="lt1"/>
          </a:fontRef>
        </p:style>
        <p:txBody>
          <a:bodyPr wrap="square">
            <a:spAutoFit/>
          </a:bodyPr>
          <a:lstStyle/>
          <a:p>
            <a:r>
              <a:rPr lang="bn-IN" sz="4000" dirty="0" smtClean="0">
                <a:ln w="0"/>
                <a:solidFill>
                  <a:schemeClr val="tx1"/>
                </a:solidFill>
                <a:effectLst>
                  <a:outerShdw blurRad="38100" dist="19050" dir="2700000" algn="tl" rotWithShape="0">
                    <a:schemeClr val="dk1">
                      <a:alpha val="40000"/>
                    </a:schemeClr>
                  </a:outerShdw>
                </a:effectLst>
              </a:rPr>
              <a:t>মৌল ও যৌগ বিবেচনার </a:t>
            </a:r>
            <a:r>
              <a:rPr lang="en-US" sz="4000" dirty="0" err="1" smtClean="0">
                <a:ln w="0"/>
                <a:solidFill>
                  <a:schemeClr val="tx1"/>
                </a:solidFill>
                <a:effectLst>
                  <a:outerShdw blurRad="38100" dist="19050" dir="2700000" algn="tl" rotWithShape="0">
                    <a:schemeClr val="dk1">
                      <a:alpha val="40000"/>
                    </a:schemeClr>
                  </a:outerShdw>
                </a:effectLst>
              </a:rPr>
              <a:t>উপর</a:t>
            </a:r>
            <a:r>
              <a:rPr lang="en-US" sz="4000" dirty="0" smtClean="0">
                <a:ln w="0"/>
                <a:solidFill>
                  <a:schemeClr val="tx1"/>
                </a:solidFill>
                <a:effectLst>
                  <a:outerShdw blurRad="38100" dist="19050" dir="2700000" algn="tl" rotWithShape="0">
                    <a:schemeClr val="dk1">
                      <a:alpha val="40000"/>
                    </a:schemeClr>
                  </a:outerShdw>
                </a:effectLst>
              </a:rPr>
              <a:t> </a:t>
            </a:r>
            <a:r>
              <a:rPr lang="en-US" sz="4000" dirty="0" err="1" smtClean="0">
                <a:ln w="0"/>
                <a:solidFill>
                  <a:schemeClr val="tx1"/>
                </a:solidFill>
                <a:effectLst>
                  <a:outerShdw blurRad="38100" dist="19050" dir="2700000" algn="tl" rotWithShape="0">
                    <a:schemeClr val="dk1">
                      <a:alpha val="40000"/>
                    </a:schemeClr>
                  </a:outerShdw>
                </a:effectLst>
              </a:rPr>
              <a:t>ভিত্তি</a:t>
            </a:r>
            <a:r>
              <a:rPr lang="en-US" sz="4000" dirty="0" smtClean="0">
                <a:ln w="0"/>
                <a:solidFill>
                  <a:schemeClr val="tx1"/>
                </a:solidFill>
                <a:effectLst>
                  <a:outerShdw blurRad="38100" dist="19050" dir="2700000" algn="tl" rotWithShape="0">
                    <a:schemeClr val="dk1">
                      <a:alpha val="40000"/>
                    </a:schemeClr>
                  </a:outerShdw>
                </a:effectLst>
              </a:rPr>
              <a:t> </a:t>
            </a:r>
            <a:r>
              <a:rPr lang="en-US" sz="4000" dirty="0" err="1" smtClean="0">
                <a:ln w="0"/>
                <a:solidFill>
                  <a:schemeClr val="tx1"/>
                </a:solidFill>
                <a:effectLst>
                  <a:outerShdw blurRad="38100" dist="19050" dir="2700000" algn="tl" rotWithShape="0">
                    <a:schemeClr val="dk1">
                      <a:alpha val="40000"/>
                    </a:schemeClr>
                  </a:outerShdw>
                </a:effectLst>
              </a:rPr>
              <a:t>করে</a:t>
            </a:r>
            <a:r>
              <a:rPr lang="en-US" sz="4000" dirty="0" smtClean="0">
                <a:ln w="0"/>
                <a:solidFill>
                  <a:schemeClr val="tx1"/>
                </a:solidFill>
                <a:effectLst>
                  <a:outerShdw blurRad="38100" dist="19050" dir="2700000" algn="tl" rotWithShape="0">
                    <a:schemeClr val="dk1">
                      <a:alpha val="40000"/>
                    </a:schemeClr>
                  </a:outerShdw>
                </a:effectLst>
              </a:rPr>
              <a:t>  </a:t>
            </a:r>
            <a:r>
              <a:rPr lang="en-US" sz="4000" dirty="0" err="1" smtClean="0">
                <a:ln w="0"/>
                <a:solidFill>
                  <a:schemeClr val="tx1"/>
                </a:solidFill>
                <a:effectLst>
                  <a:outerShdw blurRad="38100" dist="19050" dir="2700000" algn="tl" rotWithShape="0">
                    <a:schemeClr val="dk1">
                      <a:alpha val="40000"/>
                    </a:schemeClr>
                  </a:outerShdw>
                </a:effectLst>
              </a:rPr>
              <a:t>খনিজ</a:t>
            </a:r>
            <a:r>
              <a:rPr lang="en-US" sz="4000" dirty="0" smtClean="0">
                <a:ln w="0"/>
                <a:solidFill>
                  <a:schemeClr val="tx1"/>
                </a:solidFill>
                <a:effectLst>
                  <a:outerShdw blurRad="38100" dist="19050" dir="2700000" algn="tl" rotWithShape="0">
                    <a:schemeClr val="dk1">
                      <a:alpha val="40000"/>
                    </a:schemeClr>
                  </a:outerShdw>
                </a:effectLst>
              </a:rPr>
              <a:t> </a:t>
            </a:r>
            <a:r>
              <a:rPr lang="bn-IN" sz="4000" dirty="0" smtClean="0">
                <a:ln w="0"/>
                <a:solidFill>
                  <a:schemeClr val="tx1"/>
                </a:solidFill>
                <a:effectLst>
                  <a:outerShdw blurRad="38100" dist="19050" dir="2700000" algn="tl" rotWithShape="0">
                    <a:schemeClr val="dk1">
                      <a:alpha val="40000"/>
                    </a:schemeClr>
                  </a:outerShdw>
                </a:effectLst>
              </a:rPr>
              <a:t>দুই</a:t>
            </a:r>
            <a:r>
              <a:rPr lang="en-US" sz="4000" dirty="0" smtClean="0">
                <a:ln w="0"/>
                <a:solidFill>
                  <a:schemeClr val="tx1"/>
                </a:solidFill>
                <a:effectLst>
                  <a:outerShdw blurRad="38100" dist="19050" dir="2700000" algn="tl" rotWithShape="0">
                    <a:schemeClr val="dk1">
                      <a:alpha val="40000"/>
                    </a:schemeClr>
                  </a:outerShdw>
                </a:effectLst>
              </a:rPr>
              <a:t> </a:t>
            </a:r>
            <a:r>
              <a:rPr lang="en-US" sz="4000" dirty="0" err="1" smtClean="0">
                <a:ln w="0"/>
                <a:solidFill>
                  <a:schemeClr val="tx1"/>
                </a:solidFill>
                <a:effectLst>
                  <a:outerShdw blurRad="38100" dist="19050" dir="2700000" algn="tl" rotWithShape="0">
                    <a:schemeClr val="dk1">
                      <a:alpha val="40000"/>
                    </a:schemeClr>
                  </a:outerShdw>
                </a:effectLst>
              </a:rPr>
              <a:t>প্রকার</a:t>
            </a:r>
            <a:r>
              <a:rPr lang="en-US" sz="4000" dirty="0" smtClean="0">
                <a:ln w="0"/>
                <a:solidFill>
                  <a:schemeClr val="tx1"/>
                </a:solidFill>
                <a:effectLst>
                  <a:outerShdw blurRad="38100" dist="19050" dir="2700000" algn="tl" rotWithShape="0">
                    <a:schemeClr val="dk1">
                      <a:alpha val="40000"/>
                    </a:schemeClr>
                  </a:outerShdw>
                </a:effectLst>
              </a:rPr>
              <a:t> । </a:t>
            </a:r>
            <a:r>
              <a:rPr lang="en-US" sz="4000" dirty="0" err="1" smtClean="0">
                <a:ln w="0"/>
                <a:solidFill>
                  <a:schemeClr val="tx1"/>
                </a:solidFill>
                <a:effectLst>
                  <a:outerShdw blurRad="38100" dist="19050" dir="2700000" algn="tl" rotWithShape="0">
                    <a:schemeClr val="dk1">
                      <a:alpha val="40000"/>
                    </a:schemeClr>
                  </a:outerShdw>
                </a:effectLst>
              </a:rPr>
              <a:t>যথাঃ</a:t>
            </a:r>
            <a:endParaRPr lang="en-US" sz="4000" dirty="0" smtClean="0">
              <a:ln w="0"/>
              <a:solidFill>
                <a:schemeClr val="tx1"/>
              </a:solidFill>
              <a:effectLst>
                <a:outerShdw blurRad="38100" dist="19050" dir="2700000" algn="tl" rotWithShape="0">
                  <a:schemeClr val="dk1">
                    <a:alpha val="40000"/>
                  </a:schemeClr>
                </a:outerShdw>
              </a:effectLst>
            </a:endParaRPr>
          </a:p>
          <a:p>
            <a:r>
              <a:rPr lang="en-US" sz="3200" dirty="0" smtClean="0">
                <a:ln w="0"/>
                <a:solidFill>
                  <a:schemeClr val="tx1"/>
                </a:solidFill>
                <a:effectLst>
                  <a:outerShdw blurRad="38100" dist="19050" dir="2700000" algn="tl" rotWithShape="0">
                    <a:schemeClr val="dk1">
                      <a:alpha val="40000"/>
                    </a:schemeClr>
                  </a:outerShdw>
                </a:effectLst>
              </a:rPr>
              <a:t>      ক) </a:t>
            </a:r>
            <a:r>
              <a:rPr lang="bn-IN" sz="3200" dirty="0" smtClean="0">
                <a:ln w="0"/>
                <a:solidFill>
                  <a:schemeClr val="tx1"/>
                </a:solidFill>
                <a:effectLst>
                  <a:outerShdw blurRad="38100" dist="19050" dir="2700000" algn="tl" rotWithShape="0">
                    <a:schemeClr val="dk1">
                      <a:alpha val="40000"/>
                    </a:schemeClr>
                  </a:outerShdw>
                </a:effectLst>
              </a:rPr>
              <a:t>মৌলিক</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খনিজ</a:t>
            </a:r>
            <a:r>
              <a:rPr lang="en-US" sz="3200" dirty="0" smtClean="0">
                <a:ln w="0"/>
                <a:solidFill>
                  <a:schemeClr val="tx1"/>
                </a:solidFill>
                <a:effectLst>
                  <a:outerShdw blurRad="38100" dist="19050" dir="2700000" algn="tl" rotWithShape="0">
                    <a:schemeClr val="dk1">
                      <a:alpha val="40000"/>
                    </a:schemeClr>
                  </a:outerShdw>
                </a:effectLst>
              </a:rPr>
              <a:t>                               খ) </a:t>
            </a:r>
            <a:r>
              <a:rPr lang="bn-IN" sz="3200" dirty="0" smtClean="0">
                <a:ln w="0"/>
                <a:solidFill>
                  <a:schemeClr val="tx1"/>
                </a:solidFill>
                <a:effectLst>
                  <a:outerShdw blurRad="38100" dist="19050" dir="2700000" algn="tl" rotWithShape="0">
                    <a:schemeClr val="dk1">
                      <a:alpha val="40000"/>
                    </a:schemeClr>
                  </a:outerShdw>
                </a:effectLst>
              </a:rPr>
              <a:t>যৌগিক</a:t>
            </a:r>
            <a:r>
              <a:rPr lang="en-US" sz="3200" dirty="0" smtClean="0">
                <a:ln w="0"/>
                <a:solidFill>
                  <a:schemeClr val="tx1"/>
                </a:solidFill>
                <a:effectLst>
                  <a:outerShdw blurRad="38100" dist="19050" dir="2700000" algn="tl" rotWithShape="0">
                    <a:schemeClr val="dk1">
                      <a:alpha val="40000"/>
                    </a:schemeClr>
                  </a:outerShdw>
                </a:effectLst>
              </a:rPr>
              <a:t> </a:t>
            </a:r>
            <a:r>
              <a:rPr lang="en-US" sz="3200" dirty="0" err="1" smtClean="0">
                <a:ln w="0"/>
                <a:solidFill>
                  <a:schemeClr val="tx1"/>
                </a:solidFill>
                <a:effectLst>
                  <a:outerShdw blurRad="38100" dist="19050" dir="2700000" algn="tl" rotWithShape="0">
                    <a:schemeClr val="dk1">
                      <a:alpha val="40000"/>
                    </a:schemeClr>
                  </a:outerShdw>
                </a:effectLst>
              </a:rPr>
              <a:t>খনিজ</a:t>
            </a:r>
            <a:r>
              <a:rPr lang="bn-IN" sz="3200" dirty="0" smtClean="0">
                <a:ln w="0"/>
                <a:solidFill>
                  <a:schemeClr val="tx1"/>
                </a:solidFill>
                <a:effectLst>
                  <a:outerShdw blurRad="38100" dist="19050" dir="2700000" algn="tl" rotWithShape="0">
                    <a:schemeClr val="dk1">
                      <a:alpha val="40000"/>
                    </a:schemeClr>
                  </a:outerShdw>
                </a:effectLst>
              </a:rPr>
              <a:t> </a:t>
            </a:r>
          </a:p>
          <a:p>
            <a:r>
              <a:rPr lang="bn-IN" sz="3200" b="1" dirty="0" smtClean="0">
                <a:ln w="0"/>
                <a:solidFill>
                  <a:srgbClr val="002060"/>
                </a:solidFill>
                <a:effectLst>
                  <a:outerShdw blurRad="38100" dist="19050" dir="2700000" algn="tl" rotWithShape="0">
                    <a:schemeClr val="dk1">
                      <a:alpha val="40000"/>
                    </a:schemeClr>
                  </a:outerShdw>
                </a:effectLst>
              </a:rPr>
              <a:t>মৌলিক খনিজঃ</a:t>
            </a:r>
            <a:r>
              <a:rPr lang="bn-IN" sz="3200" dirty="0" smtClean="0">
                <a:ln w="0"/>
                <a:solidFill>
                  <a:schemeClr val="tx1"/>
                </a:solidFill>
                <a:effectLst>
                  <a:outerShdw blurRad="38100" dist="19050" dir="2700000" algn="tl" rotWithShape="0">
                    <a:schemeClr val="dk1">
                      <a:alpha val="40000"/>
                    </a:schemeClr>
                  </a:outerShdw>
                </a:effectLst>
              </a:rPr>
              <a:t>যেসব খনিজ প্রকৃতিতে মৌলরূপে পাওয়া যায় তাদেরকে মৌলিক খনিজ বলে। যেমনঃ স্বর্ণ , সালফার বা গন্ধক , হীরা ইত্যাদি।</a:t>
            </a:r>
          </a:p>
          <a:p>
            <a:r>
              <a:rPr lang="bn-IN" sz="3200" b="1" dirty="0" smtClean="0">
                <a:ln w="0"/>
                <a:solidFill>
                  <a:schemeClr val="tx1"/>
                </a:solidFill>
                <a:effectLst>
                  <a:outerShdw blurRad="38100" dist="19050" dir="2700000" algn="tl" rotWithShape="0">
                    <a:schemeClr val="dk1">
                      <a:alpha val="40000"/>
                    </a:schemeClr>
                  </a:outerShdw>
                </a:effectLst>
              </a:rPr>
              <a:t>যৌগিক খনিজঃ</a:t>
            </a:r>
            <a:r>
              <a:rPr lang="bn-IN" sz="3200" dirty="0" smtClean="0">
                <a:ln w="0"/>
                <a:solidFill>
                  <a:schemeClr val="tx1"/>
                </a:solidFill>
                <a:effectLst>
                  <a:outerShdw blurRad="38100" dist="19050" dir="2700000" algn="tl" rotWithShape="0">
                    <a:schemeClr val="dk1">
                      <a:alpha val="40000"/>
                    </a:schemeClr>
                  </a:outerShdw>
                </a:effectLst>
              </a:rPr>
              <a:t>মৌলিক খনিজ বাদে বাকি সবগুলো হলো যৌগিক খনিজ। যেমনঃ গ্যালেনা , বক্সাইট ,হেমাটাইট , ক্যালামাইন , সিন্নাবার ইত্যাদি।</a:t>
            </a:r>
          </a:p>
        </p:txBody>
      </p:sp>
    </p:spTree>
    <p:extLst>
      <p:ext uri="{BB962C8B-B14F-4D97-AF65-F5344CB8AC3E}">
        <p14:creationId xmlns:p14="http://schemas.microsoft.com/office/powerpoint/2010/main" val="974580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3275</TotalTime>
  <Words>871</Words>
  <Application>Microsoft Office PowerPoint</Application>
  <PresentationFormat>Widescreen</PresentationFormat>
  <Paragraphs>94</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Garamond</vt:lpstr>
      <vt:lpstr>Vrinda</vt:lpstr>
      <vt:lpstr>Wingdings</vt:lpstr>
      <vt:lpstr>Organic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222</cp:revision>
  <dcterms:created xsi:type="dcterms:W3CDTF">2020-10-08T05:29:52Z</dcterms:created>
  <dcterms:modified xsi:type="dcterms:W3CDTF">2021-01-16T16:38:15Z</dcterms:modified>
</cp:coreProperties>
</file>