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5"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080C7-00EB-AC4F-9580-848327F507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2D9A02-FC7D-9E41-B010-CF25DBAD36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23674E-4BA6-F241-B060-8BABEBA13532}"/>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5" name="Footer Placeholder 4">
            <a:extLst>
              <a:ext uri="{FF2B5EF4-FFF2-40B4-BE49-F238E27FC236}">
                <a16:creationId xmlns:a16="http://schemas.microsoft.com/office/drawing/2014/main" id="{3D6697EC-D644-334B-91C0-9E2611DA7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9444E-9DE9-BE4F-9024-58FFD7168E0B}"/>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335925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CE47-093E-AE45-B65F-F65367910B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601D52-451D-8648-A335-F14862B189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D8C56-CC18-EF45-9482-BEFDA3639FA8}"/>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5" name="Footer Placeholder 4">
            <a:extLst>
              <a:ext uri="{FF2B5EF4-FFF2-40B4-BE49-F238E27FC236}">
                <a16:creationId xmlns:a16="http://schemas.microsoft.com/office/drawing/2014/main" id="{42C8C88B-1A4E-6E4E-9F72-F81B2D023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B6823-3AD2-6F4F-86F9-FDBD71A5069F}"/>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269062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FFC264-D377-D448-ABC3-2D17522423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6F6CD0-6C02-3C49-8589-CE5F07F58E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399B2-E92A-DD40-9ED8-5A5CE1843698}"/>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5" name="Footer Placeholder 4">
            <a:extLst>
              <a:ext uri="{FF2B5EF4-FFF2-40B4-BE49-F238E27FC236}">
                <a16:creationId xmlns:a16="http://schemas.microsoft.com/office/drawing/2014/main" id="{A0816FD4-01AB-9144-9170-34C3B4D54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0CC7B-17C2-934A-8C90-55924DEB7537}"/>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424775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BC0E5-E549-1147-AC8D-DAEB5B190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363FFD-2DD9-3541-BFAA-5B57B7D10F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56A43-762A-EC4F-B805-F43306BDD555}"/>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5" name="Footer Placeholder 4">
            <a:extLst>
              <a:ext uri="{FF2B5EF4-FFF2-40B4-BE49-F238E27FC236}">
                <a16:creationId xmlns:a16="http://schemas.microsoft.com/office/drawing/2014/main" id="{067950D8-337B-FB4B-92F2-F65E27205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4E99B5-0731-2549-8B36-B8DC6A7F9EA8}"/>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422123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C637-802F-2946-8097-1E1516E148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BDFDF6-F142-684C-921A-50456CCB5A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1ACFC8-41AE-E745-AAE0-FE6F4AAA6C5B}"/>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5" name="Footer Placeholder 4">
            <a:extLst>
              <a:ext uri="{FF2B5EF4-FFF2-40B4-BE49-F238E27FC236}">
                <a16:creationId xmlns:a16="http://schemas.microsoft.com/office/drawing/2014/main" id="{77F05233-9E41-0B46-8149-E4A7979FC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074C6-D8B8-2344-86BD-51EDF37F4F29}"/>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66519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D76A-49FF-2B4B-99AC-DFADCE53C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E6C202-54B1-5D48-861D-BCDFFAFEFB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88B83-ECE7-934B-BEBC-6DE2D1279E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6B3D93-3550-9B4C-9DDC-9BBC2F6137D7}"/>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6" name="Footer Placeholder 5">
            <a:extLst>
              <a:ext uri="{FF2B5EF4-FFF2-40B4-BE49-F238E27FC236}">
                <a16:creationId xmlns:a16="http://schemas.microsoft.com/office/drawing/2014/main" id="{4F2058E3-A062-1945-8474-38B24A0A8A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72403B-9F4C-8A4D-AEC2-64CB9AE182F6}"/>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200040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88E95-0813-904B-97B9-56CCC4BAB8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1FDD1E-A2A0-7345-A8FF-E72AD92F37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8753A-55C6-F84B-8283-EBC4C49780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26C4ED-D8DC-4C4C-B630-E739AE9FAA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8A58AD-AB21-5E46-A196-7B7B5BDACE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FE28FE-869F-CB46-A29C-AEC8B043512E}"/>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8" name="Footer Placeholder 7">
            <a:extLst>
              <a:ext uri="{FF2B5EF4-FFF2-40B4-BE49-F238E27FC236}">
                <a16:creationId xmlns:a16="http://schemas.microsoft.com/office/drawing/2014/main" id="{D8C3B255-C8D1-0D49-8C58-61E0D8FFEB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3718BE-CAA1-5445-B796-1F7AFDE79202}"/>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325155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8C19-0368-6D40-8BB0-E55161A193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AC5A40-F040-2743-B7CE-D087B3371594}"/>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4" name="Footer Placeholder 3">
            <a:extLst>
              <a:ext uri="{FF2B5EF4-FFF2-40B4-BE49-F238E27FC236}">
                <a16:creationId xmlns:a16="http://schemas.microsoft.com/office/drawing/2014/main" id="{ED901136-DD15-7041-B758-691C6E6F7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04A138-8783-3D47-9429-BFFA13E68BB5}"/>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3845706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A5716B-F5F4-E34C-B2EF-16733131A094}"/>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3" name="Footer Placeholder 2">
            <a:extLst>
              <a:ext uri="{FF2B5EF4-FFF2-40B4-BE49-F238E27FC236}">
                <a16:creationId xmlns:a16="http://schemas.microsoft.com/office/drawing/2014/main" id="{779D8FEA-CD7A-2146-B4DC-0A8CBF6456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77D6F9-AAF0-3249-BDEB-49108E150B28}"/>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106390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336F-F1BB-654E-9CE1-9B28A304FA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0A9C5A-CFF6-9644-A672-E4A61F6D9A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479BCC-49C4-344A-B9A5-A75717631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66396-C20C-6D4D-8AE9-6C4D2360A86C}"/>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6" name="Footer Placeholder 5">
            <a:extLst>
              <a:ext uri="{FF2B5EF4-FFF2-40B4-BE49-F238E27FC236}">
                <a16:creationId xmlns:a16="http://schemas.microsoft.com/office/drawing/2014/main" id="{A4619730-FBE3-2F4B-8CC3-D056766FD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E5835-576B-D243-9AF5-3E5A51238AB6}"/>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270336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3C452-824D-4A47-8E10-D3949C325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346BE8-F35E-B349-9642-EC11CB206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271357-2716-7543-B63B-6E0D8EFE70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3EE182-6E30-B440-9EE2-BE9D1D48F4ED}"/>
              </a:ext>
            </a:extLst>
          </p:cNvPr>
          <p:cNvSpPr>
            <a:spLocks noGrp="1"/>
          </p:cNvSpPr>
          <p:nvPr>
            <p:ph type="dt" sz="half" idx="10"/>
          </p:nvPr>
        </p:nvSpPr>
        <p:spPr/>
        <p:txBody>
          <a:bodyPr/>
          <a:lstStyle/>
          <a:p>
            <a:fld id="{782E7493-124B-9440-9428-6B1A3B6519CD}" type="datetimeFigureOut">
              <a:rPr lang="en-US" smtClean="0"/>
              <a:t>1/16/2021</a:t>
            </a:fld>
            <a:endParaRPr lang="en-US"/>
          </a:p>
        </p:txBody>
      </p:sp>
      <p:sp>
        <p:nvSpPr>
          <p:cNvPr id="6" name="Footer Placeholder 5">
            <a:extLst>
              <a:ext uri="{FF2B5EF4-FFF2-40B4-BE49-F238E27FC236}">
                <a16:creationId xmlns:a16="http://schemas.microsoft.com/office/drawing/2014/main" id="{20068FF4-D3CE-CE46-B22C-1F2861089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3699E-B189-4440-A8F6-4548627BFC80}"/>
              </a:ext>
            </a:extLst>
          </p:cNvPr>
          <p:cNvSpPr>
            <a:spLocks noGrp="1"/>
          </p:cNvSpPr>
          <p:nvPr>
            <p:ph type="sldNum" sz="quarter" idx="12"/>
          </p:nvPr>
        </p:nvSpPr>
        <p:spPr/>
        <p:txBody>
          <a:bodyPr/>
          <a:lstStyle/>
          <a:p>
            <a:fld id="{0C6DA180-801B-AA40-89FE-4FE03C45F4F0}" type="slidenum">
              <a:rPr lang="en-US" smtClean="0"/>
              <a:t>‹#›</a:t>
            </a:fld>
            <a:endParaRPr lang="en-US"/>
          </a:p>
        </p:txBody>
      </p:sp>
    </p:spTree>
    <p:extLst>
      <p:ext uri="{BB962C8B-B14F-4D97-AF65-F5344CB8AC3E}">
        <p14:creationId xmlns:p14="http://schemas.microsoft.com/office/powerpoint/2010/main" val="1943695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3CB86F-3B33-2F46-B739-D55230724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DF77E-F8A6-BF46-9314-4868F01EC5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29210-419D-1149-856A-607EC747C8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E7493-124B-9440-9428-6B1A3B6519CD}" type="datetimeFigureOut">
              <a:rPr lang="en-US" smtClean="0"/>
              <a:t>1/16/2021</a:t>
            </a:fld>
            <a:endParaRPr lang="en-US"/>
          </a:p>
        </p:txBody>
      </p:sp>
      <p:sp>
        <p:nvSpPr>
          <p:cNvPr id="5" name="Footer Placeholder 4">
            <a:extLst>
              <a:ext uri="{FF2B5EF4-FFF2-40B4-BE49-F238E27FC236}">
                <a16:creationId xmlns:a16="http://schemas.microsoft.com/office/drawing/2014/main" id="{B3C3EA61-DB8F-A241-B9F8-F084B1DD5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7C8F84-7493-A545-A6ED-CF00F45319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DA180-801B-AA40-89FE-4FE03C45F4F0}" type="slidenum">
              <a:rPr lang="en-US" smtClean="0"/>
              <a:t>‹#›</a:t>
            </a:fld>
            <a:endParaRPr lang="en-US"/>
          </a:p>
        </p:txBody>
      </p:sp>
    </p:spTree>
    <p:extLst>
      <p:ext uri="{BB962C8B-B14F-4D97-AF65-F5344CB8AC3E}">
        <p14:creationId xmlns:p14="http://schemas.microsoft.com/office/powerpoint/2010/main" val="1579368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mailto:rabiul.agc.sw@gmail" TargetMode="Externa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2.xml" /><Relationship Id="rId5" Type="http://schemas.openxmlformats.org/officeDocument/2006/relationships/image" Target="../media/image5.jpeg" /><Relationship Id="rId4" Type="http://schemas.openxmlformats.org/officeDocument/2006/relationships/image" Target="../media/image4.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D7435-E6F1-E94B-B049-800E0AB63DC9}"/>
              </a:ext>
            </a:extLst>
          </p:cNvPr>
          <p:cNvSpPr>
            <a:spLocks noGrp="1"/>
          </p:cNvSpPr>
          <p:nvPr>
            <p:ph type="ctrTitle"/>
          </p:nvPr>
        </p:nvSpPr>
        <p:spPr/>
        <p:txBody>
          <a:bodyPr/>
          <a:lstStyle/>
          <a:p>
            <a:r>
              <a:rPr lang="en-US"/>
              <a:t>স্বাগত </a:t>
            </a:r>
          </a:p>
        </p:txBody>
      </p:sp>
      <p:sp>
        <p:nvSpPr>
          <p:cNvPr id="3" name="Subtitle 2">
            <a:extLst>
              <a:ext uri="{FF2B5EF4-FFF2-40B4-BE49-F238E27FC236}">
                <a16:creationId xmlns:a16="http://schemas.microsoft.com/office/drawing/2014/main" id="{F3D9FBF4-56F2-3048-9AB9-2A9709D152EE}"/>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4ECB7A16-769D-A343-9437-EB5EEAA43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312318"/>
            <a:ext cx="5715000" cy="3810000"/>
          </a:xfrm>
          <a:prstGeom prst="rect">
            <a:avLst/>
          </a:prstGeom>
        </p:spPr>
      </p:pic>
    </p:spTree>
    <p:extLst>
      <p:ext uri="{BB962C8B-B14F-4D97-AF65-F5344CB8AC3E}">
        <p14:creationId xmlns:p14="http://schemas.microsoft.com/office/powerpoint/2010/main" val="3768814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4ADB-D1A0-F643-B673-C65106C4EB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323F58-2B70-764C-A715-349E71DEF9E6}"/>
              </a:ext>
            </a:extLst>
          </p:cNvPr>
          <p:cNvSpPr>
            <a:spLocks noGrp="1"/>
          </p:cNvSpPr>
          <p:nvPr>
            <p:ph sz="half" idx="1"/>
          </p:nvPr>
        </p:nvSpPr>
        <p:spPr>
          <a:xfrm>
            <a:off x="1625203" y="4250531"/>
            <a:ext cx="1893093" cy="500063"/>
          </a:xfrm>
          <a:solidFill>
            <a:schemeClr val="accent2"/>
          </a:solidFill>
        </p:spPr>
        <p:txBody>
          <a:bodyPr/>
          <a:lstStyle/>
          <a:p>
            <a:pPr marL="0" indent="0">
              <a:buNone/>
            </a:pPr>
            <a:r>
              <a:rPr lang="en-US"/>
              <a:t>তৃতীয়ত </a:t>
            </a:r>
          </a:p>
        </p:txBody>
      </p:sp>
      <p:sp>
        <p:nvSpPr>
          <p:cNvPr id="4" name="Content Placeholder 3">
            <a:extLst>
              <a:ext uri="{FF2B5EF4-FFF2-40B4-BE49-F238E27FC236}">
                <a16:creationId xmlns:a16="http://schemas.microsoft.com/office/drawing/2014/main" id="{66F3ED8E-88CA-BE4F-9B79-D440749F23BF}"/>
              </a:ext>
            </a:extLst>
          </p:cNvPr>
          <p:cNvSpPr>
            <a:spLocks noGrp="1"/>
          </p:cNvSpPr>
          <p:nvPr>
            <p:ph sz="half" idx="2"/>
          </p:nvPr>
        </p:nvSpPr>
        <p:spPr>
          <a:xfrm>
            <a:off x="3768328" y="3429000"/>
            <a:ext cx="7585472" cy="4351338"/>
          </a:xfrm>
        </p:spPr>
        <p:txBody>
          <a:bodyPr/>
          <a:lstStyle/>
          <a:p>
            <a:pPr marL="0" indent="0">
              <a:buNone/>
            </a:pPr>
            <a:r>
              <a:rPr lang="en-US"/>
              <a:t>শিল্প বিপ্লব আর্থসামাজিক জীবনে এক বৈপ্লবিক পরিবর্তন সাধন করে। সমাজ কাঠামো, যোগাযোগ ও বস্তুগত বিভিন্ন দিকের পরিবর্তন করে ।। মানুষের ধ্যানধারনা, চিন্তাভাবনা, মূল্যবোধ, জ্ঞান – বিজ্ঞান প্রভৃতি ক্ষেত্রে আলোড়ন সৃষ্টি করে যা আধুনিক সমাজকর্মের বিকাশে গুরুত্বপূর্ণ ভূমিকা পালন করে। </a:t>
            </a:r>
          </a:p>
          <a:p>
            <a:pPr marL="0" indent="0">
              <a:buNone/>
            </a:pPr>
            <a:r>
              <a:rPr lang="en-US"/>
              <a:t>      </a:t>
            </a:r>
          </a:p>
        </p:txBody>
      </p:sp>
    </p:spTree>
    <p:extLst>
      <p:ext uri="{BB962C8B-B14F-4D97-AF65-F5344CB8AC3E}">
        <p14:creationId xmlns:p14="http://schemas.microsoft.com/office/powerpoint/2010/main" val="689715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C902-310B-8441-BD68-94BAF09D5B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A87F06-00D4-144D-BDEA-F3819F71E25A}"/>
              </a:ext>
            </a:extLst>
          </p:cNvPr>
          <p:cNvSpPr>
            <a:spLocks noGrp="1"/>
          </p:cNvSpPr>
          <p:nvPr>
            <p:ph sz="half" idx="1"/>
          </p:nvPr>
        </p:nvSpPr>
        <p:spPr>
          <a:xfrm>
            <a:off x="838200" y="3429000"/>
            <a:ext cx="1751410" cy="535782"/>
          </a:xfrm>
          <a:solidFill>
            <a:schemeClr val="accent2"/>
          </a:solidFill>
        </p:spPr>
        <p:txBody>
          <a:bodyPr/>
          <a:lstStyle/>
          <a:p>
            <a:pPr marL="0" indent="0">
              <a:buNone/>
            </a:pPr>
            <a:r>
              <a:rPr lang="en-US"/>
              <a:t>চতুর্থত </a:t>
            </a:r>
          </a:p>
        </p:txBody>
      </p:sp>
      <p:sp>
        <p:nvSpPr>
          <p:cNvPr id="4" name="Content Placeholder 3">
            <a:extLst>
              <a:ext uri="{FF2B5EF4-FFF2-40B4-BE49-F238E27FC236}">
                <a16:creationId xmlns:a16="http://schemas.microsoft.com/office/drawing/2014/main" id="{3BF36FDC-129D-784B-A214-06DC632AB9D5}"/>
              </a:ext>
            </a:extLst>
          </p:cNvPr>
          <p:cNvSpPr>
            <a:spLocks noGrp="1"/>
          </p:cNvSpPr>
          <p:nvPr>
            <p:ph sz="half" idx="2"/>
          </p:nvPr>
        </p:nvSpPr>
        <p:spPr>
          <a:xfrm>
            <a:off x="2991445" y="2941043"/>
            <a:ext cx="8362355" cy="4351338"/>
          </a:xfrm>
        </p:spPr>
        <p:txBody>
          <a:bodyPr/>
          <a:lstStyle/>
          <a:p>
            <a:pPr marL="0" indent="0">
              <a:buNone/>
            </a:pPr>
            <a:r>
              <a:rPr lang="en-US"/>
              <a:t>শিল্প বিপ্লব আর্থসামাজিক জীবনে উন্নতি সাধন করলেও  </a:t>
            </a:r>
          </a:p>
          <a:p>
            <a:pPr marL="0" indent="0">
              <a:buNone/>
            </a:pPr>
            <a:r>
              <a:rPr lang="en-US"/>
              <a:t>নানাক্ষেত্রে বিভিন্ন সমস্যার সৃষ্টি করেছ। এসব  সমস্যার সমাধান সনাতন পদ্ধতি প্রয়োগে অকার্যকর হয়। আর এ প্রয়োজনীয়তা উপলব্ধি করেই আধুনিক সমাজকর্মের বিকাশ।         </a:t>
            </a:r>
          </a:p>
        </p:txBody>
      </p:sp>
    </p:spTree>
    <p:extLst>
      <p:ext uri="{BB962C8B-B14F-4D97-AF65-F5344CB8AC3E}">
        <p14:creationId xmlns:p14="http://schemas.microsoft.com/office/powerpoint/2010/main" val="235970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3894A-B7E4-124D-A082-4C03338267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FF785F-5C69-474F-B0F2-2D1F9C4D721D}"/>
              </a:ext>
            </a:extLst>
          </p:cNvPr>
          <p:cNvSpPr>
            <a:spLocks noGrp="1"/>
          </p:cNvSpPr>
          <p:nvPr>
            <p:ph sz="half" idx="1"/>
          </p:nvPr>
        </p:nvSpPr>
        <p:spPr>
          <a:xfrm>
            <a:off x="838201" y="3786187"/>
            <a:ext cx="1501378" cy="500063"/>
          </a:xfrm>
          <a:solidFill>
            <a:schemeClr val="accent2"/>
          </a:solidFill>
        </p:spPr>
        <p:txBody>
          <a:bodyPr/>
          <a:lstStyle/>
          <a:p>
            <a:pPr marL="0" indent="0">
              <a:buNone/>
            </a:pPr>
            <a:r>
              <a:rPr lang="en-US"/>
              <a:t>পঞ্চমত </a:t>
            </a:r>
          </a:p>
        </p:txBody>
      </p:sp>
      <p:sp>
        <p:nvSpPr>
          <p:cNvPr id="4" name="Content Placeholder 3">
            <a:extLst>
              <a:ext uri="{FF2B5EF4-FFF2-40B4-BE49-F238E27FC236}">
                <a16:creationId xmlns:a16="http://schemas.microsoft.com/office/drawing/2014/main" id="{EE67293C-2A9F-854F-9643-B19F1D97AD9E}"/>
              </a:ext>
            </a:extLst>
          </p:cNvPr>
          <p:cNvSpPr>
            <a:spLocks noGrp="1"/>
          </p:cNvSpPr>
          <p:nvPr>
            <p:ph sz="half" idx="2"/>
          </p:nvPr>
        </p:nvSpPr>
        <p:spPr>
          <a:xfrm>
            <a:off x="2714625" y="3629422"/>
            <a:ext cx="8317706" cy="4351338"/>
          </a:xfrm>
        </p:spPr>
        <p:txBody>
          <a:bodyPr/>
          <a:lstStyle/>
          <a:p>
            <a:pPr marL="0" indent="0">
              <a:buNone/>
            </a:pPr>
            <a:r>
              <a:rPr lang="en-US"/>
              <a:t>শিল্প বিপ্লবের ফলে বিভিন্ন মতবাদের সৃষ্টি হয় যেমন- ব্যক্তিস্বাতন্ত্রবাদ,পুঁজিবাদ,সমাজতন্ত্রবাদ ও গণতন্ত্র ।এসব মতবাদের কারণেও সমাজকর্মের উদ্ভব ঘটে।</a:t>
            </a:r>
          </a:p>
          <a:p>
            <a:pPr marL="0" indent="0">
              <a:buNone/>
            </a:pPr>
            <a:r>
              <a:rPr lang="en-US"/>
              <a:t>   </a:t>
            </a:r>
          </a:p>
        </p:txBody>
      </p:sp>
    </p:spTree>
    <p:extLst>
      <p:ext uri="{BB962C8B-B14F-4D97-AF65-F5344CB8AC3E}">
        <p14:creationId xmlns:p14="http://schemas.microsoft.com/office/powerpoint/2010/main" val="555356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39BBE-5268-E14E-8D83-20ACB22351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9EB346-4D20-194F-A98D-9FBFEB8CE22B}"/>
              </a:ext>
            </a:extLst>
          </p:cNvPr>
          <p:cNvSpPr>
            <a:spLocks noGrp="1"/>
          </p:cNvSpPr>
          <p:nvPr>
            <p:ph sz="half" idx="1"/>
          </p:nvPr>
        </p:nvSpPr>
        <p:spPr>
          <a:xfrm>
            <a:off x="838201" y="3429000"/>
            <a:ext cx="1215628" cy="571500"/>
          </a:xfrm>
          <a:solidFill>
            <a:schemeClr val="accent2"/>
          </a:solidFill>
        </p:spPr>
        <p:txBody>
          <a:bodyPr>
            <a:normAutofit lnSpcReduction="10000"/>
          </a:bodyPr>
          <a:lstStyle/>
          <a:p>
            <a:pPr marL="0" indent="0">
              <a:buNone/>
            </a:pPr>
            <a:r>
              <a:rPr lang="en-US"/>
              <a:t>ষষ্ঠত </a:t>
            </a:r>
          </a:p>
        </p:txBody>
      </p:sp>
      <p:sp>
        <p:nvSpPr>
          <p:cNvPr id="4" name="Content Placeholder 3">
            <a:extLst>
              <a:ext uri="{FF2B5EF4-FFF2-40B4-BE49-F238E27FC236}">
                <a16:creationId xmlns:a16="http://schemas.microsoft.com/office/drawing/2014/main" id="{C103C7E5-CCF1-2244-B9CA-D57F8660E48B}"/>
              </a:ext>
            </a:extLst>
          </p:cNvPr>
          <p:cNvSpPr>
            <a:spLocks noGrp="1"/>
          </p:cNvSpPr>
          <p:nvPr>
            <p:ph sz="half" idx="2"/>
          </p:nvPr>
        </p:nvSpPr>
        <p:spPr>
          <a:xfrm>
            <a:off x="2332434" y="1977429"/>
            <a:ext cx="5181600" cy="4351338"/>
          </a:xfrm>
        </p:spPr>
        <p:txBody>
          <a:bodyPr>
            <a:normAutofit lnSpcReduction="10000"/>
          </a:bodyPr>
          <a:lstStyle/>
          <a:p>
            <a:pPr marL="0" indent="0">
              <a:buNone/>
            </a:pPr>
            <a:r>
              <a:rPr lang="en-US"/>
              <a:t>শিল্পবিপ্লবের ফলে সমাজের বস্তুগত সংস্কৃতির দ্রুত পরিবর্তন হয় আর অবস্তুগত সংস্কৃতি তেমন পরিবর্তন না হওয়ায় সমাজে তার যথাযথ ভূমিকা পালনে ব্যর্থ হয়ে পড়ে।  সমাজ কাঠামোর বিভিন্ন সামঞ্জস্যহীনতা দূর করতে সমাজকর্ম সহায়ক ভূমিকা পালন করে, যা আধুনিক সমাজকর্মের বিকাশকে  ত্বরান্বিত করেছে। </a:t>
            </a:r>
          </a:p>
          <a:p>
            <a:pPr marL="0" indent="0">
              <a:buNone/>
            </a:pPr>
            <a:r>
              <a:rPr lang="en-US"/>
              <a:t>                   </a:t>
            </a:r>
          </a:p>
        </p:txBody>
      </p:sp>
    </p:spTree>
    <p:extLst>
      <p:ext uri="{BB962C8B-B14F-4D97-AF65-F5344CB8AC3E}">
        <p14:creationId xmlns:p14="http://schemas.microsoft.com/office/powerpoint/2010/main" val="4083435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4D82B-0551-AC4A-99E7-E9429A5C64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4E7E70-1DFC-AF40-B98E-10B200CBEC7D}"/>
              </a:ext>
            </a:extLst>
          </p:cNvPr>
          <p:cNvSpPr>
            <a:spLocks noGrp="1"/>
          </p:cNvSpPr>
          <p:nvPr>
            <p:ph sz="half" idx="1"/>
          </p:nvPr>
        </p:nvSpPr>
        <p:spPr>
          <a:xfrm>
            <a:off x="838201" y="3964781"/>
            <a:ext cx="1840706" cy="517922"/>
          </a:xfrm>
          <a:solidFill>
            <a:schemeClr val="accent2"/>
          </a:solidFill>
        </p:spPr>
        <p:txBody>
          <a:bodyPr/>
          <a:lstStyle/>
          <a:p>
            <a:pPr marL="0" indent="0">
              <a:buNone/>
            </a:pPr>
            <a:r>
              <a:rPr lang="en-US"/>
              <a:t>সপ্তমত </a:t>
            </a:r>
          </a:p>
        </p:txBody>
      </p:sp>
      <p:sp>
        <p:nvSpPr>
          <p:cNvPr id="4" name="Content Placeholder 3">
            <a:extLst>
              <a:ext uri="{FF2B5EF4-FFF2-40B4-BE49-F238E27FC236}">
                <a16:creationId xmlns:a16="http://schemas.microsoft.com/office/drawing/2014/main" id="{0149D485-CDBB-4B4F-AC0E-71E54DFC05D9}"/>
              </a:ext>
            </a:extLst>
          </p:cNvPr>
          <p:cNvSpPr>
            <a:spLocks noGrp="1"/>
          </p:cNvSpPr>
          <p:nvPr>
            <p:ph sz="half" idx="2"/>
          </p:nvPr>
        </p:nvSpPr>
        <p:spPr>
          <a:xfrm>
            <a:off x="3018233" y="3111500"/>
            <a:ext cx="8067675" cy="4351338"/>
          </a:xfrm>
        </p:spPr>
        <p:txBody>
          <a:bodyPr/>
          <a:lstStyle/>
          <a:p>
            <a:pPr marL="0" indent="0">
              <a:buNone/>
            </a:pPr>
            <a:r>
              <a:rPr lang="en-US"/>
              <a:t>আধুনিক সমাজকর্মের বিকাশে মূল চালিকাশক্তি হলো শিল্প বিপ্লব । আধুনিক সমাজকর্ম বিশেষ জ্ঞান, সুসংগঠিত ও পরিকল্পিত ভূমিকা পালনকারী, পেশাদার সমাজকর্মী সৃষ্টি, সমাজে বহুমুখী ভূমিকা পালন, স্বাবলম্বন নীতি, মনস্তাত্ত্বিক বিশ্লেষণ, সমস্যা সমাধান ব্যবস্থা সরকারি ও বেসরকারি উভয় পর্যায়ে কাজ করে থাকে।                   </a:t>
            </a:r>
          </a:p>
        </p:txBody>
      </p:sp>
    </p:spTree>
    <p:extLst>
      <p:ext uri="{BB962C8B-B14F-4D97-AF65-F5344CB8AC3E}">
        <p14:creationId xmlns:p14="http://schemas.microsoft.com/office/powerpoint/2010/main" val="98007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371E2-0DCC-B340-A60B-024DA5A61E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220AB3-8E0D-9545-B34C-92C37D827F7E}"/>
              </a:ext>
            </a:extLst>
          </p:cNvPr>
          <p:cNvSpPr>
            <a:spLocks noGrp="1"/>
          </p:cNvSpPr>
          <p:nvPr>
            <p:ph sz="half" idx="1"/>
          </p:nvPr>
        </p:nvSpPr>
        <p:spPr>
          <a:xfrm>
            <a:off x="1173124" y="3192684"/>
            <a:ext cx="1202174" cy="450630"/>
          </a:xfrm>
          <a:solidFill>
            <a:schemeClr val="accent2"/>
          </a:solidFill>
        </p:spPr>
        <p:txBody>
          <a:bodyPr>
            <a:normAutofit fontScale="92500" lnSpcReduction="10000"/>
          </a:bodyPr>
          <a:lstStyle/>
          <a:p>
            <a:pPr marL="0" indent="0">
              <a:buNone/>
            </a:pPr>
            <a:r>
              <a:rPr lang="en-US"/>
              <a:t>অষ্টমত </a:t>
            </a:r>
          </a:p>
        </p:txBody>
      </p:sp>
      <p:sp>
        <p:nvSpPr>
          <p:cNvPr id="4" name="Content Placeholder 3">
            <a:extLst>
              <a:ext uri="{FF2B5EF4-FFF2-40B4-BE49-F238E27FC236}">
                <a16:creationId xmlns:a16="http://schemas.microsoft.com/office/drawing/2014/main" id="{FD0F7BCA-81A9-DA40-8F61-E54D4168BA45}"/>
              </a:ext>
            </a:extLst>
          </p:cNvPr>
          <p:cNvSpPr>
            <a:spLocks noGrp="1"/>
          </p:cNvSpPr>
          <p:nvPr>
            <p:ph sz="half" idx="2"/>
          </p:nvPr>
        </p:nvSpPr>
        <p:spPr>
          <a:xfrm>
            <a:off x="2536031" y="2595960"/>
            <a:ext cx="8228409" cy="4351338"/>
          </a:xfrm>
        </p:spPr>
        <p:txBody>
          <a:bodyPr>
            <a:normAutofit fontScale="92500" lnSpcReduction="10000"/>
          </a:bodyPr>
          <a:lstStyle/>
          <a:p>
            <a:pPr marL="0" indent="0">
              <a:buNone/>
            </a:pPr>
            <a:r>
              <a:rPr lang="en-US"/>
              <a:t>শিল্প বিপ্লবের পূর্বে মানুষ মনে করত শুধু অর্থনৈতিক কারণেই সমস্যার উদ্ভব ঘটে। তাই সামাজিক সমস্যা বিশ্লেষণের ধারণা শুধু অর্থনৈতিক সাহায্যের মধ্যে সীমাবদ্ধ ছিল।  কিন্তু শিল্প বিপ্লবের পরে অর্থনৈতিক  সাহায্যদানের পরিবর্তে বুদ্ধিবৃত্তিক ও বৈজ্ঞানিক সমাজসেবা কার্যক্রমের বিকাশ ঘটে । শিল্প বিপ্লবেই মানুষকে তার সমস্যা সম্পর্কে সচেতন করে তুলে।                </a:t>
            </a:r>
          </a:p>
        </p:txBody>
      </p:sp>
    </p:spTree>
    <p:extLst>
      <p:ext uri="{BB962C8B-B14F-4D97-AF65-F5344CB8AC3E}">
        <p14:creationId xmlns:p14="http://schemas.microsoft.com/office/powerpoint/2010/main" val="1515818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8492D-65FE-EC4C-8171-5C28A7BEAF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0A950C-55FE-B242-A79B-141BA22F0686}"/>
              </a:ext>
            </a:extLst>
          </p:cNvPr>
          <p:cNvSpPr>
            <a:spLocks noGrp="1"/>
          </p:cNvSpPr>
          <p:nvPr>
            <p:ph sz="half" idx="1"/>
          </p:nvPr>
        </p:nvSpPr>
        <p:spPr>
          <a:xfrm>
            <a:off x="838200" y="3554016"/>
            <a:ext cx="1626394" cy="642937"/>
          </a:xfrm>
          <a:solidFill>
            <a:schemeClr val="accent2"/>
          </a:solidFill>
        </p:spPr>
        <p:txBody>
          <a:bodyPr/>
          <a:lstStyle/>
          <a:p>
            <a:pPr marL="0" indent="0">
              <a:buNone/>
            </a:pPr>
            <a:r>
              <a:rPr lang="en-US"/>
              <a:t>নবমত</a:t>
            </a:r>
          </a:p>
        </p:txBody>
      </p:sp>
      <p:sp>
        <p:nvSpPr>
          <p:cNvPr id="4" name="Content Placeholder 3">
            <a:extLst>
              <a:ext uri="{FF2B5EF4-FFF2-40B4-BE49-F238E27FC236}">
                <a16:creationId xmlns:a16="http://schemas.microsoft.com/office/drawing/2014/main" id="{2106BFC7-3C9C-1146-9666-8B7E6667EE17}"/>
              </a:ext>
            </a:extLst>
          </p:cNvPr>
          <p:cNvSpPr>
            <a:spLocks noGrp="1"/>
          </p:cNvSpPr>
          <p:nvPr>
            <p:ph sz="half" idx="2"/>
          </p:nvPr>
        </p:nvSpPr>
        <p:spPr>
          <a:xfrm>
            <a:off x="3143250" y="2772171"/>
            <a:ext cx="8210550" cy="4351338"/>
          </a:xfrm>
        </p:spPr>
        <p:txBody>
          <a:bodyPr/>
          <a:lstStyle/>
          <a:p>
            <a:pPr marL="0" indent="0">
              <a:buNone/>
            </a:pPr>
            <a:r>
              <a:rPr lang="en-US"/>
              <a:t> শিল্প বিপ্লবের পূর্বে মানুষের সীমিত চাহিদা ছিল। মানবতা ও ধর্মীয় মূল্যবোধ থেকে সনাতন  সমাজকর্মের ধারায় সমস্যার সমাধান দেওয়া হতো।  তখন সাহায্যদান দুস্থ ও অসহায়দের মধ্যে সীমাবদ্ধ ছিল। কিন্তু শিল্প বিপ্লবের পর সমাজের জটিল ও বহুমুখী সমস্যার সমাধানে সমাজকল্যাণ ব্যবস্থা অকার্যকার হয়ে পড়ায় সমাজকর্ম আধুনিকতায় রূপান্তরিত হয়।                        </a:t>
            </a:r>
          </a:p>
        </p:txBody>
      </p:sp>
    </p:spTree>
    <p:extLst>
      <p:ext uri="{BB962C8B-B14F-4D97-AF65-F5344CB8AC3E}">
        <p14:creationId xmlns:p14="http://schemas.microsoft.com/office/powerpoint/2010/main" val="2847185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3F36B-22F0-5743-88AB-1DEB87EDA662}"/>
              </a:ext>
            </a:extLst>
          </p:cNvPr>
          <p:cNvSpPr>
            <a:spLocks noGrp="1"/>
          </p:cNvSpPr>
          <p:nvPr>
            <p:ph type="title"/>
          </p:nvPr>
        </p:nvSpPr>
        <p:spPr>
          <a:xfrm rot="10800000" flipV="1">
            <a:off x="923226" y="-36464"/>
            <a:ext cx="7728284" cy="260522"/>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A23055E7-E30F-DE47-AAA3-28771BE53E6D}"/>
              </a:ext>
            </a:extLst>
          </p:cNvPr>
          <p:cNvSpPr>
            <a:spLocks noGrp="1"/>
          </p:cNvSpPr>
          <p:nvPr>
            <p:ph sz="half" idx="1"/>
          </p:nvPr>
        </p:nvSpPr>
        <p:spPr>
          <a:xfrm rot="10800000" flipV="1">
            <a:off x="1013865" y="3429000"/>
            <a:ext cx="1861493" cy="553641"/>
          </a:xfrm>
          <a:solidFill>
            <a:schemeClr val="accent2"/>
          </a:solidFill>
        </p:spPr>
        <p:txBody>
          <a:bodyPr/>
          <a:lstStyle/>
          <a:p>
            <a:pPr marL="0" indent="0">
              <a:buNone/>
            </a:pPr>
            <a:r>
              <a:rPr lang="en-US"/>
              <a:t>দশমত</a:t>
            </a:r>
          </a:p>
        </p:txBody>
      </p:sp>
      <p:sp>
        <p:nvSpPr>
          <p:cNvPr id="4" name="Content Placeholder 3">
            <a:extLst>
              <a:ext uri="{FF2B5EF4-FFF2-40B4-BE49-F238E27FC236}">
                <a16:creationId xmlns:a16="http://schemas.microsoft.com/office/drawing/2014/main" id="{3A3BD68A-4ED2-CC4A-A38B-C26F59F01BA9}"/>
              </a:ext>
            </a:extLst>
          </p:cNvPr>
          <p:cNvSpPr>
            <a:spLocks noGrp="1"/>
          </p:cNvSpPr>
          <p:nvPr>
            <p:ph sz="half" idx="2"/>
          </p:nvPr>
        </p:nvSpPr>
        <p:spPr>
          <a:xfrm>
            <a:off x="3393281" y="1825625"/>
            <a:ext cx="7960519" cy="4351338"/>
          </a:xfrm>
        </p:spPr>
        <p:txBody>
          <a:bodyPr/>
          <a:lstStyle/>
          <a:p>
            <a:pPr marL="0" indent="0">
              <a:buNone/>
            </a:pPr>
            <a:r>
              <a:rPr lang="en-US"/>
              <a:t>শিল্প বিপ্লবের ফলে সৃষ্ট জটিল ও বহুমুখী সমস্যা সমাধানের জন্য সমাজকর্মের মৌলিক ও সহায়ক পদ্ধতির উদ্ভব হয়েছে। সমাজকর্ম পদ্ধতির উদ্ভব হয়েছে শিল্পবিপ্লবের সমাজ ব্যবস্থার প্রয়োজনে। সুতরাং বলা যায়, আধুনিক সমাজকর্মের বিকাশে শিল্প বিপ্লবের ভূমিকা অপরিসীম।      </a:t>
            </a:r>
          </a:p>
        </p:txBody>
      </p:sp>
    </p:spTree>
    <p:extLst>
      <p:ext uri="{BB962C8B-B14F-4D97-AF65-F5344CB8AC3E}">
        <p14:creationId xmlns:p14="http://schemas.microsoft.com/office/powerpoint/2010/main" val="3689873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5EB0-D1EA-6643-8BD3-D5DDFEF628BC}"/>
              </a:ext>
            </a:extLst>
          </p:cNvPr>
          <p:cNvSpPr>
            <a:spLocks noGrp="1"/>
          </p:cNvSpPr>
          <p:nvPr>
            <p:ph type="title"/>
          </p:nvPr>
        </p:nvSpPr>
        <p:spPr/>
        <p:txBody>
          <a:bodyPr/>
          <a:lstStyle/>
          <a:p>
            <a:r>
              <a:rPr lang="en-US"/>
              <a:t>শেষ কথা  </a:t>
            </a:r>
          </a:p>
        </p:txBody>
      </p:sp>
      <p:sp>
        <p:nvSpPr>
          <p:cNvPr id="3" name="Content Placeholder 2">
            <a:extLst>
              <a:ext uri="{FF2B5EF4-FFF2-40B4-BE49-F238E27FC236}">
                <a16:creationId xmlns:a16="http://schemas.microsoft.com/office/drawing/2014/main" id="{CFE4BB84-6C24-514D-B477-470FE3826BAB}"/>
              </a:ext>
            </a:extLst>
          </p:cNvPr>
          <p:cNvSpPr>
            <a:spLocks noGrp="1"/>
          </p:cNvSpPr>
          <p:nvPr>
            <p:ph idx="1"/>
          </p:nvPr>
        </p:nvSpPr>
        <p:spPr/>
        <p:txBody>
          <a:bodyPr/>
          <a:lstStyle/>
          <a:p>
            <a:pPr marL="0" indent="0">
              <a:buNone/>
            </a:pPr>
            <a:r>
              <a:rPr lang="en-US"/>
              <a:t>উপরোক্ত আলোচনার প্রেক্ষিতে বলা যায়,  শিল্প বিপ্লবেই পেশাগত সমাজকর্মের জনক। শিল্প বিপ্লবের প্রত্যক্ষ প্রভাবে সৃষ্ট শিল্পায়ন ও নগরায়ণ আর্থসামাজিক ব্যবস্থায় যে জটিল সমস্যা সৃষ্টি করে,  সে  সমস্যাগুলোর সমাধানের প্রচেষ্টাই আধুনিক সমাজকর্মের উদ্ভবের নিয়ামক হিসেবে ভূমিকা পালন করে।                    </a:t>
            </a:r>
          </a:p>
        </p:txBody>
      </p:sp>
    </p:spTree>
    <p:extLst>
      <p:ext uri="{BB962C8B-B14F-4D97-AF65-F5344CB8AC3E}">
        <p14:creationId xmlns:p14="http://schemas.microsoft.com/office/powerpoint/2010/main" val="597869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3779A-AA07-EB4A-8B61-A4309A3610DF}"/>
              </a:ext>
            </a:extLst>
          </p:cNvPr>
          <p:cNvSpPr>
            <a:spLocks noGrp="1"/>
          </p:cNvSpPr>
          <p:nvPr>
            <p:ph type="title"/>
          </p:nvPr>
        </p:nvSpPr>
        <p:spPr/>
        <p:txBody>
          <a:bodyPr/>
          <a:lstStyle/>
          <a:p>
            <a:r>
              <a:rPr lang="en-US"/>
              <a:t>দলীয় কাজ </a:t>
            </a:r>
          </a:p>
        </p:txBody>
      </p:sp>
      <p:sp>
        <p:nvSpPr>
          <p:cNvPr id="3" name="Content Placeholder 2">
            <a:extLst>
              <a:ext uri="{FF2B5EF4-FFF2-40B4-BE49-F238E27FC236}">
                <a16:creationId xmlns:a16="http://schemas.microsoft.com/office/drawing/2014/main" id="{3418C6D0-1B71-AD41-81FB-856F5151B8EF}"/>
              </a:ext>
            </a:extLst>
          </p:cNvPr>
          <p:cNvSpPr>
            <a:spLocks noGrp="1"/>
          </p:cNvSpPr>
          <p:nvPr>
            <p:ph idx="1"/>
          </p:nvPr>
        </p:nvSpPr>
        <p:spPr/>
        <p:txBody>
          <a:bodyPr/>
          <a:lstStyle/>
          <a:p>
            <a:pPr marL="0" indent="0">
              <a:buNone/>
            </a:pPr>
            <a:r>
              <a:rPr lang="en-US"/>
              <a:t>“সমাজকর্ম  পেশার বিকাশে শিল্প বিপ্লবের ভূমিকা “ – এ বিষয়ের ওপর একটি বিতর্কের আয়োজন কর।      </a:t>
            </a:r>
          </a:p>
        </p:txBody>
      </p:sp>
    </p:spTree>
    <p:extLst>
      <p:ext uri="{BB962C8B-B14F-4D97-AF65-F5344CB8AC3E}">
        <p14:creationId xmlns:p14="http://schemas.microsoft.com/office/powerpoint/2010/main" val="334043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3DBF-6B43-454F-B596-5D7C5FFF591D}"/>
              </a:ext>
            </a:extLst>
          </p:cNvPr>
          <p:cNvSpPr>
            <a:spLocks noGrp="1"/>
          </p:cNvSpPr>
          <p:nvPr>
            <p:ph type="title"/>
          </p:nvPr>
        </p:nvSpPr>
        <p:spPr>
          <a:xfrm>
            <a:off x="4285059" y="275828"/>
            <a:ext cx="10515600" cy="1325563"/>
          </a:xfrm>
        </p:spPr>
        <p:txBody>
          <a:bodyPr/>
          <a:lstStyle/>
          <a:p>
            <a:r>
              <a:rPr lang="en-US"/>
              <a:t>শিক্ষক পরিচিতি </a:t>
            </a:r>
          </a:p>
        </p:txBody>
      </p:sp>
      <p:sp>
        <p:nvSpPr>
          <p:cNvPr id="3" name="Content Placeholder 2">
            <a:extLst>
              <a:ext uri="{FF2B5EF4-FFF2-40B4-BE49-F238E27FC236}">
                <a16:creationId xmlns:a16="http://schemas.microsoft.com/office/drawing/2014/main" id="{53839002-51A6-EE4D-9274-AC315CA32453}"/>
              </a:ext>
            </a:extLst>
          </p:cNvPr>
          <p:cNvSpPr>
            <a:spLocks noGrp="1"/>
          </p:cNvSpPr>
          <p:nvPr>
            <p:ph idx="1"/>
          </p:nvPr>
        </p:nvSpPr>
        <p:spPr/>
        <p:txBody>
          <a:bodyPr/>
          <a:lstStyle/>
          <a:p>
            <a:pPr marL="0" indent="0">
              <a:buNone/>
            </a:pPr>
            <a:r>
              <a:rPr lang="en-US"/>
              <a:t>এ এস এম রবিউল ইসলাম</a:t>
            </a:r>
          </a:p>
          <a:p>
            <a:pPr marL="0" indent="0">
              <a:buNone/>
            </a:pPr>
            <a:r>
              <a:rPr lang="en-US"/>
              <a:t>প্রভাষক</a:t>
            </a:r>
          </a:p>
          <a:p>
            <a:pPr marL="0" indent="0">
              <a:buNone/>
            </a:pPr>
            <a:r>
              <a:rPr lang="en-US"/>
              <a:t>সমাজকর্ম বিভাগ</a:t>
            </a:r>
          </a:p>
          <a:p>
            <a:pPr marL="0" indent="0">
              <a:buNone/>
            </a:pPr>
            <a:r>
              <a:rPr lang="en-US"/>
              <a:t>আদিতমারী সরকারি কলেজ</a:t>
            </a:r>
          </a:p>
          <a:p>
            <a:pPr marL="0" indent="0">
              <a:buNone/>
            </a:pPr>
            <a:r>
              <a:rPr lang="en-US"/>
              <a:t>আদিতমারী,  লালমনিরহাট। </a:t>
            </a:r>
          </a:p>
          <a:p>
            <a:pPr marL="0" indent="0">
              <a:buNone/>
            </a:pPr>
            <a:r>
              <a:rPr lang="en-US"/>
              <a:t>ইমেইলঃ </a:t>
            </a:r>
            <a:r>
              <a:rPr lang="en-US">
                <a:hlinkClick r:id="rId2"/>
              </a:rPr>
              <a:t>rabiul.agc.sw@gmail</a:t>
            </a:r>
            <a:r>
              <a:rPr lang="en-US"/>
              <a:t>.com</a:t>
            </a:r>
          </a:p>
        </p:txBody>
      </p:sp>
    </p:spTree>
    <p:extLst>
      <p:ext uri="{BB962C8B-B14F-4D97-AF65-F5344CB8AC3E}">
        <p14:creationId xmlns:p14="http://schemas.microsoft.com/office/powerpoint/2010/main" val="209596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12CBE-45A2-7141-91A2-1B16EE70CED9}"/>
              </a:ext>
            </a:extLst>
          </p:cNvPr>
          <p:cNvSpPr>
            <a:spLocks noGrp="1"/>
          </p:cNvSpPr>
          <p:nvPr>
            <p:ph type="title"/>
          </p:nvPr>
        </p:nvSpPr>
        <p:spPr/>
        <p:txBody>
          <a:bodyPr/>
          <a:lstStyle/>
          <a:p>
            <a:r>
              <a:rPr lang="en-US"/>
              <a:t>একক কাজ</a:t>
            </a:r>
          </a:p>
        </p:txBody>
      </p:sp>
      <p:sp>
        <p:nvSpPr>
          <p:cNvPr id="3" name="Content Placeholder 2">
            <a:extLst>
              <a:ext uri="{FF2B5EF4-FFF2-40B4-BE49-F238E27FC236}">
                <a16:creationId xmlns:a16="http://schemas.microsoft.com/office/drawing/2014/main" id="{64740D65-400A-EB4D-BADC-D0C4E3EF31CB}"/>
              </a:ext>
            </a:extLst>
          </p:cNvPr>
          <p:cNvSpPr>
            <a:spLocks noGrp="1"/>
          </p:cNvSpPr>
          <p:nvPr>
            <p:ph idx="1"/>
          </p:nvPr>
        </p:nvSpPr>
        <p:spPr/>
        <p:txBody>
          <a:bodyPr/>
          <a:lstStyle/>
          <a:p>
            <a:pPr marL="0" indent="0">
              <a:buNone/>
            </a:pPr>
            <a:r>
              <a:rPr lang="en-US"/>
              <a:t>সমাজকর্ম পেশার বিকাশে শিল্প বিপ্লবের অবদান তুলে ধর।      </a:t>
            </a:r>
          </a:p>
        </p:txBody>
      </p:sp>
    </p:spTree>
    <p:extLst>
      <p:ext uri="{BB962C8B-B14F-4D97-AF65-F5344CB8AC3E}">
        <p14:creationId xmlns:p14="http://schemas.microsoft.com/office/powerpoint/2010/main" val="1539848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2C2F-E42B-8D47-8355-5620287AA4A1}"/>
              </a:ext>
            </a:extLst>
          </p:cNvPr>
          <p:cNvSpPr>
            <a:spLocks noGrp="1"/>
          </p:cNvSpPr>
          <p:nvPr>
            <p:ph type="title"/>
          </p:nvPr>
        </p:nvSpPr>
        <p:spPr>
          <a:xfrm>
            <a:off x="4929843" y="0"/>
            <a:ext cx="10515600" cy="1325563"/>
          </a:xfrm>
        </p:spPr>
        <p:txBody>
          <a:bodyPr/>
          <a:lstStyle/>
          <a:p>
            <a:r>
              <a:rPr lang="en-US"/>
              <a:t>ধন্যবাদ </a:t>
            </a:r>
          </a:p>
        </p:txBody>
      </p:sp>
      <p:pic>
        <p:nvPicPr>
          <p:cNvPr id="5" name="Picture 5">
            <a:extLst>
              <a:ext uri="{FF2B5EF4-FFF2-40B4-BE49-F238E27FC236}">
                <a16:creationId xmlns:a16="http://schemas.microsoft.com/office/drawing/2014/main" id="{BF684712-1F09-3C4D-8B06-8A00AC9FE2A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89423" y="1825625"/>
            <a:ext cx="3840420" cy="4351338"/>
          </a:xfrm>
        </p:spPr>
      </p:pic>
      <p:sp>
        <p:nvSpPr>
          <p:cNvPr id="4" name="Content Placeholder 3">
            <a:extLst>
              <a:ext uri="{FF2B5EF4-FFF2-40B4-BE49-F238E27FC236}">
                <a16:creationId xmlns:a16="http://schemas.microsoft.com/office/drawing/2014/main" id="{92C6A2F7-5F43-094B-A518-F5DD022E2D0D}"/>
              </a:ext>
            </a:extLst>
          </p:cNvPr>
          <p:cNvSpPr>
            <a:spLocks noGrp="1"/>
          </p:cNvSpPr>
          <p:nvPr>
            <p:ph sz="half" idx="2"/>
          </p:nvPr>
        </p:nvSpPr>
        <p:spPr>
          <a:xfrm>
            <a:off x="6172200" y="3303983"/>
            <a:ext cx="5181600" cy="2872979"/>
          </a:xfrm>
        </p:spPr>
        <p:txBody>
          <a:bodyPr/>
          <a:lstStyle/>
          <a:p>
            <a:pPr marL="0" indent="0">
              <a:buNone/>
            </a:pPr>
            <a:r>
              <a:rPr lang="en-US"/>
              <a:t>কনটেন্ট দেখার জন্য আন্তরিক ধন্যবাদ     </a:t>
            </a:r>
          </a:p>
        </p:txBody>
      </p:sp>
    </p:spTree>
    <p:extLst>
      <p:ext uri="{BB962C8B-B14F-4D97-AF65-F5344CB8AC3E}">
        <p14:creationId xmlns:p14="http://schemas.microsoft.com/office/powerpoint/2010/main" val="102418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21101-9E4B-E344-807B-F49B5DEA81CF}"/>
              </a:ext>
            </a:extLst>
          </p:cNvPr>
          <p:cNvSpPr>
            <a:spLocks noGrp="1"/>
          </p:cNvSpPr>
          <p:nvPr>
            <p:ph type="title"/>
          </p:nvPr>
        </p:nvSpPr>
        <p:spPr/>
        <p:txBody>
          <a:bodyPr/>
          <a:lstStyle/>
          <a:p>
            <a:r>
              <a:rPr lang="en-US"/>
              <a:t>পাঠ পরিচিতি </a:t>
            </a:r>
          </a:p>
        </p:txBody>
      </p:sp>
      <p:sp>
        <p:nvSpPr>
          <p:cNvPr id="3" name="Content Placeholder 2">
            <a:extLst>
              <a:ext uri="{FF2B5EF4-FFF2-40B4-BE49-F238E27FC236}">
                <a16:creationId xmlns:a16="http://schemas.microsoft.com/office/drawing/2014/main" id="{7F7D247C-32A2-ED40-B857-29944187F57C}"/>
              </a:ext>
            </a:extLst>
          </p:cNvPr>
          <p:cNvSpPr>
            <a:spLocks noGrp="1"/>
          </p:cNvSpPr>
          <p:nvPr>
            <p:ph idx="1"/>
          </p:nvPr>
        </p:nvSpPr>
        <p:spPr/>
        <p:txBody>
          <a:bodyPr/>
          <a:lstStyle/>
          <a:p>
            <a:pPr marL="0" indent="0">
              <a:buNone/>
            </a:pPr>
            <a:r>
              <a:rPr lang="en-US"/>
              <a:t>বিষয়ঃ সমাজকর্ম</a:t>
            </a:r>
          </a:p>
          <a:p>
            <a:pPr marL="0" indent="0">
              <a:buNone/>
            </a:pPr>
            <a:r>
              <a:rPr lang="en-US"/>
              <a:t>শ্রেণিঃ একাদশ ও দ্বাদশ</a:t>
            </a:r>
          </a:p>
          <a:p>
            <a:pPr marL="0" indent="0">
              <a:buNone/>
            </a:pPr>
            <a:r>
              <a:rPr lang="en-US"/>
              <a:t>অধ্যায়ঃ দ্বিতীয়</a:t>
            </a:r>
          </a:p>
          <a:p>
            <a:pPr marL="0" indent="0">
              <a:buNone/>
            </a:pPr>
            <a:r>
              <a:rPr lang="en-US"/>
              <a:t>সমাজকর্ম পেশার ঐতিহাসিক প্রেক্ষাপট  </a:t>
            </a:r>
          </a:p>
          <a:p>
            <a:pPr marL="0" indent="0">
              <a:buNone/>
            </a:pPr>
            <a:r>
              <a:rPr lang="en-US"/>
              <a:t>Historical Background of Social Work Profession       </a:t>
            </a:r>
          </a:p>
        </p:txBody>
      </p:sp>
    </p:spTree>
    <p:extLst>
      <p:ext uri="{BB962C8B-B14F-4D97-AF65-F5344CB8AC3E}">
        <p14:creationId xmlns:p14="http://schemas.microsoft.com/office/powerpoint/2010/main" val="126937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244DA-0267-974C-ACFF-990FB1DF8F5E}"/>
              </a:ext>
            </a:extLst>
          </p:cNvPr>
          <p:cNvSpPr>
            <a:spLocks noGrp="1"/>
          </p:cNvSpPr>
          <p:nvPr>
            <p:ph type="title"/>
          </p:nvPr>
        </p:nvSpPr>
        <p:spPr/>
        <p:txBody>
          <a:bodyPr/>
          <a:lstStyle/>
          <a:p>
            <a:r>
              <a:rPr lang="en-US"/>
              <a:t>চিত্র  </a:t>
            </a:r>
          </a:p>
        </p:txBody>
      </p:sp>
      <p:pic>
        <p:nvPicPr>
          <p:cNvPr id="4" name="Picture 4">
            <a:extLst>
              <a:ext uri="{FF2B5EF4-FFF2-40B4-BE49-F238E27FC236}">
                <a16:creationId xmlns:a16="http://schemas.microsoft.com/office/drawing/2014/main" id="{E95A3A0B-3A57-C746-9442-8B61B57888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4322" y="2350887"/>
            <a:ext cx="2637234" cy="3014901"/>
          </a:xfrm>
        </p:spPr>
      </p:pic>
      <p:pic>
        <p:nvPicPr>
          <p:cNvPr id="5" name="Picture 5">
            <a:extLst>
              <a:ext uri="{FF2B5EF4-FFF2-40B4-BE49-F238E27FC236}">
                <a16:creationId xmlns:a16="http://schemas.microsoft.com/office/drawing/2014/main" id="{3B4E2845-C9C9-6540-85BD-9892B7A9ED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9926" y="2350887"/>
            <a:ext cx="2637233" cy="3137537"/>
          </a:xfrm>
          <a:prstGeom prst="rect">
            <a:avLst/>
          </a:prstGeom>
        </p:spPr>
      </p:pic>
      <p:pic>
        <p:nvPicPr>
          <p:cNvPr id="6" name="Picture 6">
            <a:extLst>
              <a:ext uri="{FF2B5EF4-FFF2-40B4-BE49-F238E27FC236}">
                <a16:creationId xmlns:a16="http://schemas.microsoft.com/office/drawing/2014/main" id="{DB484EA3-92E5-B54C-8DFB-FF24B38559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5268" y="2412205"/>
            <a:ext cx="2637234" cy="3014902"/>
          </a:xfrm>
          <a:prstGeom prst="rect">
            <a:avLst/>
          </a:prstGeom>
        </p:spPr>
      </p:pic>
      <p:pic>
        <p:nvPicPr>
          <p:cNvPr id="8" name="Picture 8">
            <a:extLst>
              <a:ext uri="{FF2B5EF4-FFF2-40B4-BE49-F238E27FC236}">
                <a16:creationId xmlns:a16="http://schemas.microsoft.com/office/drawing/2014/main" id="{80188E3C-ADD8-E140-B1F5-225BB284B2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025" y="2412205"/>
            <a:ext cx="2637234" cy="3076219"/>
          </a:xfrm>
          <a:prstGeom prst="rect">
            <a:avLst/>
          </a:prstGeom>
        </p:spPr>
      </p:pic>
    </p:spTree>
    <p:extLst>
      <p:ext uri="{BB962C8B-B14F-4D97-AF65-F5344CB8AC3E}">
        <p14:creationId xmlns:p14="http://schemas.microsoft.com/office/powerpoint/2010/main" val="36870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09045-111C-3D46-B0D4-4CF1030AEA05}"/>
              </a:ext>
            </a:extLst>
          </p:cNvPr>
          <p:cNvSpPr>
            <a:spLocks noGrp="1"/>
          </p:cNvSpPr>
          <p:nvPr>
            <p:ph type="title"/>
          </p:nvPr>
        </p:nvSpPr>
        <p:spPr/>
        <p:txBody>
          <a:bodyPr/>
          <a:lstStyle/>
          <a:p>
            <a:r>
              <a:rPr lang="en-US"/>
              <a:t>আজকের পাঠ  </a:t>
            </a:r>
          </a:p>
        </p:txBody>
      </p:sp>
      <p:sp>
        <p:nvSpPr>
          <p:cNvPr id="3" name="Content Placeholder 2">
            <a:extLst>
              <a:ext uri="{FF2B5EF4-FFF2-40B4-BE49-F238E27FC236}">
                <a16:creationId xmlns:a16="http://schemas.microsoft.com/office/drawing/2014/main" id="{A02E5BE5-0817-7540-B0A2-0F0BAE305E12}"/>
              </a:ext>
            </a:extLst>
          </p:cNvPr>
          <p:cNvSpPr>
            <a:spLocks noGrp="1"/>
          </p:cNvSpPr>
          <p:nvPr>
            <p:ph idx="1"/>
          </p:nvPr>
        </p:nvSpPr>
        <p:spPr/>
        <p:txBody>
          <a:bodyPr/>
          <a:lstStyle/>
          <a:p>
            <a:pPr marL="0" indent="0">
              <a:buNone/>
            </a:pPr>
            <a:r>
              <a:rPr lang="en-US"/>
              <a:t>সমাজকর্ম পেশার বিকাশে শিল্পবিপ্লবের ভূমিকা</a:t>
            </a:r>
          </a:p>
          <a:p>
            <a:pPr marL="0" indent="0">
              <a:buNone/>
            </a:pPr>
            <a:r>
              <a:rPr lang="en-US"/>
              <a:t>Role of Industrial Revolution on Development of Social Work  Profession        </a:t>
            </a:r>
          </a:p>
        </p:txBody>
      </p:sp>
    </p:spTree>
    <p:extLst>
      <p:ext uri="{BB962C8B-B14F-4D97-AF65-F5344CB8AC3E}">
        <p14:creationId xmlns:p14="http://schemas.microsoft.com/office/powerpoint/2010/main" val="71230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F0B1-D1B5-5541-B097-E78B9F4F7353}"/>
              </a:ext>
            </a:extLst>
          </p:cNvPr>
          <p:cNvSpPr>
            <a:spLocks noGrp="1"/>
          </p:cNvSpPr>
          <p:nvPr>
            <p:ph type="title"/>
          </p:nvPr>
        </p:nvSpPr>
        <p:spPr/>
        <p:txBody>
          <a:bodyPr/>
          <a:lstStyle/>
          <a:p>
            <a:r>
              <a:rPr lang="en-US"/>
              <a:t>শিখনফল  </a:t>
            </a:r>
          </a:p>
        </p:txBody>
      </p:sp>
      <p:sp>
        <p:nvSpPr>
          <p:cNvPr id="3" name="Content Placeholder 2">
            <a:extLst>
              <a:ext uri="{FF2B5EF4-FFF2-40B4-BE49-F238E27FC236}">
                <a16:creationId xmlns:a16="http://schemas.microsoft.com/office/drawing/2014/main" id="{DA5CF4C2-46DC-8048-AD39-AA28F5E2C079}"/>
              </a:ext>
            </a:extLst>
          </p:cNvPr>
          <p:cNvSpPr>
            <a:spLocks noGrp="1"/>
          </p:cNvSpPr>
          <p:nvPr>
            <p:ph idx="1"/>
          </p:nvPr>
        </p:nvSpPr>
        <p:spPr/>
        <p:txBody>
          <a:bodyPr/>
          <a:lstStyle/>
          <a:p>
            <a:pPr marL="0" indent="0">
              <a:buNone/>
            </a:pPr>
            <a:r>
              <a:rPr lang="en-US"/>
              <a:t> সমাজকর্ম পেশার বিকাশে শিল্প বিপ্লবের ভূমিকা জানবে।     </a:t>
            </a:r>
          </a:p>
        </p:txBody>
      </p:sp>
    </p:spTree>
    <p:extLst>
      <p:ext uri="{BB962C8B-B14F-4D97-AF65-F5344CB8AC3E}">
        <p14:creationId xmlns:p14="http://schemas.microsoft.com/office/powerpoint/2010/main" val="209336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C299-C69B-8E43-A08E-3552D9F7AC5F}"/>
              </a:ext>
            </a:extLst>
          </p:cNvPr>
          <p:cNvSpPr>
            <a:spLocks noGrp="1"/>
          </p:cNvSpPr>
          <p:nvPr>
            <p:ph type="title"/>
          </p:nvPr>
        </p:nvSpPr>
        <p:spPr/>
        <p:txBody>
          <a:bodyPr/>
          <a:lstStyle/>
          <a:p>
            <a:r>
              <a:rPr lang="en-US"/>
              <a:t>পটভূমি </a:t>
            </a:r>
          </a:p>
        </p:txBody>
      </p:sp>
      <p:sp>
        <p:nvSpPr>
          <p:cNvPr id="3" name="Content Placeholder 2">
            <a:extLst>
              <a:ext uri="{FF2B5EF4-FFF2-40B4-BE49-F238E27FC236}">
                <a16:creationId xmlns:a16="http://schemas.microsoft.com/office/drawing/2014/main" id="{228B199E-CB05-6D4D-A66C-0AC2AC80E38E}"/>
              </a:ext>
            </a:extLst>
          </p:cNvPr>
          <p:cNvSpPr>
            <a:spLocks noGrp="1"/>
          </p:cNvSpPr>
          <p:nvPr>
            <p:ph idx="1"/>
          </p:nvPr>
        </p:nvSpPr>
        <p:spPr>
          <a:xfrm>
            <a:off x="481012" y="1690688"/>
            <a:ext cx="10515600" cy="4351338"/>
          </a:xfrm>
        </p:spPr>
        <p:txBody>
          <a:bodyPr/>
          <a:lstStyle/>
          <a:p>
            <a:pPr marL="0" indent="0">
              <a:buNone/>
            </a:pPr>
            <a:r>
              <a:rPr lang="en-US"/>
              <a:t>শিল্প বিপ্লবের পর নতুন প্রযুক্তি ও আবিস্কার মানুষের জীবনে ব্যাপক পরিবর্তন বয়ে আনে। কল কারখানায় প্রচুর কর্মসংস্থানের সৃষ্টি হয়। শহরাঞ্চলে জনসংখ্যার চাপ বৃদ্ধি পায়। এবং বিভিন্ন প্রকার রোগ ব্যধি, অপরাধ প্রবণতা সহ নানা রকম জটিল সামাজিক সমস্যার সৃষ্টি হয়।       </a:t>
            </a:r>
          </a:p>
          <a:p>
            <a:pPr marL="0" indent="0">
              <a:buNone/>
            </a:pPr>
            <a:r>
              <a:rPr lang="en-US"/>
              <a:t> যেমন- শিল্প দুর্ঘটনা,নিরাপত্তাহীনতা,সামাজিক বিশৃংঙ্খলা,মানসিক ভারসাম্যহীনতা, স্বাস্থ্য সমস্যা,বেকারত্ব, শ্রমিক ধর্মঘট, কিশোর অপরাধ, নৈতিকস্খলনসহ বিভিন্ন প্রকার জটিল ও বহুমুখী সমস্যা মোকাবিলা করার লক্ষ্যেই  আধুনিক সমাজকর্মের বিকাশ ঘটে।                </a:t>
            </a:r>
          </a:p>
          <a:p>
            <a:pPr marL="0" indent="0">
              <a:buNone/>
            </a:pPr>
            <a:r>
              <a:rPr lang="en-US"/>
              <a:t>    </a:t>
            </a:r>
          </a:p>
        </p:txBody>
      </p:sp>
    </p:spTree>
    <p:extLst>
      <p:ext uri="{BB962C8B-B14F-4D97-AF65-F5344CB8AC3E}">
        <p14:creationId xmlns:p14="http://schemas.microsoft.com/office/powerpoint/2010/main" val="120530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5D21-6AE2-4E43-B909-E4DF931C7104}"/>
              </a:ext>
            </a:extLst>
          </p:cNvPr>
          <p:cNvSpPr>
            <a:spLocks noGrp="1"/>
          </p:cNvSpPr>
          <p:nvPr>
            <p:ph type="title"/>
          </p:nvPr>
        </p:nvSpPr>
        <p:spPr/>
        <p:txBody>
          <a:bodyPr/>
          <a:lstStyle/>
          <a:p>
            <a:r>
              <a:rPr lang="en-US"/>
              <a:t>সমাজকর্ম পেশার বিকাশে শিল্প বিপ্লবের ভূমিকা নিচে আলোচনা করা হলো-     </a:t>
            </a:r>
          </a:p>
        </p:txBody>
      </p:sp>
      <p:sp>
        <p:nvSpPr>
          <p:cNvPr id="3" name="Content Placeholder 2">
            <a:extLst>
              <a:ext uri="{FF2B5EF4-FFF2-40B4-BE49-F238E27FC236}">
                <a16:creationId xmlns:a16="http://schemas.microsoft.com/office/drawing/2014/main" id="{5CBDD799-64E2-A547-90A8-F21FFFA2FB15}"/>
              </a:ext>
            </a:extLst>
          </p:cNvPr>
          <p:cNvSpPr>
            <a:spLocks noGrp="1"/>
          </p:cNvSpPr>
          <p:nvPr>
            <p:ph sz="half" idx="1"/>
          </p:nvPr>
        </p:nvSpPr>
        <p:spPr>
          <a:xfrm>
            <a:off x="838200" y="3286125"/>
            <a:ext cx="1769270" cy="571500"/>
          </a:xfrm>
          <a:solidFill>
            <a:schemeClr val="accent2"/>
          </a:solidFill>
        </p:spPr>
        <p:txBody>
          <a:bodyPr/>
          <a:lstStyle/>
          <a:p>
            <a:pPr marL="0" indent="0">
              <a:buNone/>
            </a:pPr>
            <a:r>
              <a:rPr lang="en-US"/>
              <a:t>প্রথমত  </a:t>
            </a:r>
          </a:p>
        </p:txBody>
      </p:sp>
      <p:sp>
        <p:nvSpPr>
          <p:cNvPr id="4" name="Content Placeholder 3">
            <a:extLst>
              <a:ext uri="{FF2B5EF4-FFF2-40B4-BE49-F238E27FC236}">
                <a16:creationId xmlns:a16="http://schemas.microsoft.com/office/drawing/2014/main" id="{BF9A33A5-6223-C649-B3DE-A9152A92DD45}"/>
              </a:ext>
            </a:extLst>
          </p:cNvPr>
          <p:cNvSpPr>
            <a:spLocks noGrp="1"/>
          </p:cNvSpPr>
          <p:nvPr>
            <p:ph sz="half" idx="2"/>
          </p:nvPr>
        </p:nvSpPr>
        <p:spPr>
          <a:xfrm>
            <a:off x="2821781" y="2861469"/>
            <a:ext cx="8532019" cy="4351338"/>
          </a:xfrm>
        </p:spPr>
        <p:txBody>
          <a:bodyPr/>
          <a:lstStyle/>
          <a:p>
            <a:pPr marL="0" indent="0">
              <a:buNone/>
            </a:pPr>
            <a:r>
              <a:rPr lang="en-US"/>
              <a:t>নতুন নতুন চাহিদার পরিপ্রেক্ষিতে নতুন কর্মসূচি প্রনয়ণ ও বাস্তবায়ন করার প্রয়োজনীয়তা দেখা দেওয়ায় এবং সমাজজীবনের দ্রুত পরিবর্তিত পরিস্থিতি মোকাবেলার জন্য সমাজকর্ম শিক্ষা প্রচলন করা হয় ।              </a:t>
            </a:r>
          </a:p>
        </p:txBody>
      </p:sp>
    </p:spTree>
    <p:extLst>
      <p:ext uri="{BB962C8B-B14F-4D97-AF65-F5344CB8AC3E}">
        <p14:creationId xmlns:p14="http://schemas.microsoft.com/office/powerpoint/2010/main" val="51687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E2ED-33D8-2844-868B-13C6980330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1F8DF5-3E3E-BE4F-B164-736A8BFDB293}"/>
              </a:ext>
            </a:extLst>
          </p:cNvPr>
          <p:cNvSpPr>
            <a:spLocks noGrp="1"/>
          </p:cNvSpPr>
          <p:nvPr>
            <p:ph sz="half" idx="1"/>
          </p:nvPr>
        </p:nvSpPr>
        <p:spPr>
          <a:xfrm>
            <a:off x="927498" y="3732608"/>
            <a:ext cx="1751407" cy="696517"/>
          </a:xfrm>
          <a:solidFill>
            <a:schemeClr val="accent2"/>
          </a:solidFill>
        </p:spPr>
        <p:txBody>
          <a:bodyPr/>
          <a:lstStyle/>
          <a:p>
            <a:pPr marL="0" indent="0">
              <a:buNone/>
            </a:pPr>
            <a:r>
              <a:rPr lang="en-US"/>
              <a:t>দ্বিতীয়ত </a:t>
            </a:r>
          </a:p>
        </p:txBody>
      </p:sp>
      <p:sp>
        <p:nvSpPr>
          <p:cNvPr id="4" name="Content Placeholder 3">
            <a:extLst>
              <a:ext uri="{FF2B5EF4-FFF2-40B4-BE49-F238E27FC236}">
                <a16:creationId xmlns:a16="http://schemas.microsoft.com/office/drawing/2014/main" id="{F16FB809-E9E9-D547-B129-9C0E7903EA84}"/>
              </a:ext>
            </a:extLst>
          </p:cNvPr>
          <p:cNvSpPr>
            <a:spLocks noGrp="1"/>
          </p:cNvSpPr>
          <p:nvPr>
            <p:ph sz="half" idx="2"/>
          </p:nvPr>
        </p:nvSpPr>
        <p:spPr>
          <a:xfrm>
            <a:off x="2911077" y="3429000"/>
            <a:ext cx="8353425" cy="4351338"/>
          </a:xfrm>
        </p:spPr>
        <p:txBody>
          <a:bodyPr/>
          <a:lstStyle/>
          <a:p>
            <a:pPr marL="0" indent="0">
              <a:buNone/>
            </a:pPr>
            <a:r>
              <a:rPr lang="en-US"/>
              <a:t>অনেক সমাজবিজ্ঞানীর মতে, আধুনিক সমাজকর্ম শিল্প বিপ্লবোত্তর আধুনিক সমাজব্যবস্থারই ফলশ্রুতি। শিল্প বিপ্লব না হলে আদৌ সমাজকর্মের জন্ম হতো না।          </a:t>
            </a:r>
          </a:p>
        </p:txBody>
      </p:sp>
    </p:spTree>
    <p:extLst>
      <p:ext uri="{BB962C8B-B14F-4D97-AF65-F5344CB8AC3E}">
        <p14:creationId xmlns:p14="http://schemas.microsoft.com/office/powerpoint/2010/main" val="2993370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স্বাগত </vt:lpstr>
      <vt:lpstr>শিক্ষক পরিচিতি </vt:lpstr>
      <vt:lpstr>পাঠ পরিচিতি </vt:lpstr>
      <vt:lpstr>চিত্র  </vt:lpstr>
      <vt:lpstr>আজকের পাঠ  </vt:lpstr>
      <vt:lpstr>শিখনফল  </vt:lpstr>
      <vt:lpstr>পটভূমি </vt:lpstr>
      <vt:lpstr>সমাজকর্ম পেশার বিকাশে শিল্প বিপ্লবের ভূমিকা নিচে আলোচনা করা হলো-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শেষ কথা  </vt:lpstr>
      <vt:lpstr>দলীয় কাজ </vt:lpstr>
      <vt:lpstr>একক কাজ</vt:lpstr>
      <vt:lpstr>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 </dc:title>
  <dc:creator>asm_rabiul@yahoo.com</dc:creator>
  <cp:lastModifiedBy>asm_rabiul@yahoo.com</cp:lastModifiedBy>
  <cp:revision>3</cp:revision>
  <dcterms:created xsi:type="dcterms:W3CDTF">2021-01-16T12:34:13Z</dcterms:created>
  <dcterms:modified xsi:type="dcterms:W3CDTF">2021-01-16T16:09:52Z</dcterms:modified>
</cp:coreProperties>
</file>