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4" r:id="rId2"/>
    <p:sldId id="293" r:id="rId3"/>
    <p:sldId id="268" r:id="rId4"/>
    <p:sldId id="265" r:id="rId5"/>
    <p:sldId id="289" r:id="rId6"/>
    <p:sldId id="296" r:id="rId7"/>
    <p:sldId id="270" r:id="rId8"/>
    <p:sldId id="297" r:id="rId9"/>
    <p:sldId id="298" r:id="rId10"/>
    <p:sldId id="294" r:id="rId11"/>
    <p:sldId id="276" r:id="rId12"/>
    <p:sldId id="299" r:id="rId13"/>
    <p:sldId id="263" r:id="rId14"/>
    <p:sldId id="300" r:id="rId15"/>
    <p:sldId id="288" r:id="rId16"/>
    <p:sldId id="281" r:id="rId17"/>
    <p:sldId id="301" r:id="rId18"/>
    <p:sldId id="282" r:id="rId19"/>
    <p:sldId id="286" r:id="rId20"/>
    <p:sldId id="28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3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17C7"/>
    <a:srgbClr val="FAA8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964" autoAdjust="0"/>
  </p:normalViewPr>
  <p:slideViewPr>
    <p:cSldViewPr>
      <p:cViewPr varScale="1">
        <p:scale>
          <a:sx n="77" d="100"/>
          <a:sy n="77" d="100"/>
        </p:scale>
        <p:origin x="912" y="53"/>
      </p:cViewPr>
      <p:guideLst>
        <p:guide orient="horz" pos="2160"/>
        <p:guide pos="33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3082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7133F-B5A5-4CD2-B270-EAED03F40994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6DB04-BCB8-4A19-9824-A8F6E4A88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22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4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চিত্র দেখিয়ে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নিউক্লিয়াস , সূক্ষ্মজীব ব্যাকটেরিয়া ও আনুবীক্ষণ যন্ত্র সম্পর্কে বলুন।  জীবগুলোর কোষে নিউক্লিয়াস সুগঠিত নয়, এককোষী , আনুবিক্ষণিক তারা কোন রাজ্যের । মনেরা রাজ্যের জীব গুলো সম্পর্কে উদাহরন দিন।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4548D-0654-4A1B-A4EA-637F78FE27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15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ডান দিকের চিত্রে কোষের</a:t>
            </a:r>
            <a:r>
              <a:rPr lang="bn-BD" baseline="0" dirty="0" smtClean="0"/>
              <a:t> সাইটোপ্লাজমীয় অঙ্গানু গুলো চিনাবেন যেমন নিউক্লিয়াস, এন্ডোপ্লাজমীক জালিকা, প্লাষ্টিড ইত্যাদি নেই, বামদিকের ব্যাক্টেরিয়ার মধ্যে এই অঙ্গানু গুলো আছে কী?  না থাকলে কী আছে বলে রাইবোসোম ও ক্রোমাটিন শনাক্ত করতে বলতে পারেন।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2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কোষ</a:t>
            </a:r>
            <a:r>
              <a:rPr lang="bn-BD" baseline="0" dirty="0" smtClean="0"/>
              <a:t> বিভাজন ও খাদ্যগ্রহন চিত্র দেখিয়ে অথবা অন্য কোন উপায়ে ধারনা দিয়ে বিষয়ট স্পষ্ট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54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58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13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254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হাতে সময়</a:t>
            </a:r>
            <a:r>
              <a:rPr lang="bn-BD" baseline="0" dirty="0" smtClean="0"/>
              <a:t> থাকলে স্লাইড টি রেখে প্রশ্ন আহব্বান করা যেতে পারে। তারা কোন বিষয়টি বুঝতে পারেনি বুঝিয়ে দিতে পারেন।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377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বাড়ির</a:t>
            </a:r>
            <a:r>
              <a:rPr lang="bn-BD" baseline="0" dirty="0" smtClean="0"/>
              <a:t> কাজ সবাই লিখে নিলো কিনা পর্যবেক্ষন করুন।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32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স্লাইডটি</a:t>
            </a:r>
            <a:r>
              <a:rPr lang="en-US" dirty="0" smtClean="0"/>
              <a:t> </a:t>
            </a:r>
            <a:r>
              <a:rPr lang="en-US" dirty="0" err="1" smtClean="0"/>
              <a:t>হাইড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রাখতে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88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বিশাল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জীবজগ</a:t>
            </a:r>
            <a:r>
              <a:rPr lang="en-US" baseline="0" dirty="0" smtClean="0"/>
              <a:t>ৎ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বৈশিষ্টের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জীবগুলো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আলাদা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বলবেন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তোমার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পড়ার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যেমন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একজায়গায়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</a:t>
            </a:r>
            <a:r>
              <a:rPr lang="en-US" baseline="0" dirty="0" smtClean="0"/>
              <a:t>,  </a:t>
            </a:r>
            <a:r>
              <a:rPr lang="en-US" baseline="0" dirty="0" err="1" smtClean="0"/>
              <a:t>আরেক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জায়গায়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কাপড়</a:t>
            </a:r>
            <a:r>
              <a:rPr lang="en-US" baseline="0" dirty="0" smtClean="0"/>
              <a:t> , </a:t>
            </a:r>
            <a:r>
              <a:rPr lang="en-US" baseline="0" dirty="0" err="1" smtClean="0"/>
              <a:t>অন্য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আরেক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জায়গায়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কসমেটিক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</a:t>
            </a:r>
            <a:r>
              <a:rPr lang="en-US" baseline="0" dirty="0" smtClean="0"/>
              <a:t> , </a:t>
            </a:r>
            <a:r>
              <a:rPr lang="en-US" baseline="0" dirty="0" err="1" smtClean="0"/>
              <a:t>ইত্যাদি</a:t>
            </a:r>
            <a:r>
              <a:rPr lang="en-US" baseline="0" dirty="0" smtClean="0"/>
              <a:t>,। </a:t>
            </a:r>
            <a:r>
              <a:rPr lang="en-US" baseline="0" dirty="0" err="1" smtClean="0"/>
              <a:t>জীবের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সাদৃশ্য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বৈশাদৃশ্য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অনুযায়ী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তেমনি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 ?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জীবের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শ্রেনীবিন্যাস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শব্দটি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অথবা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58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74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22AAE-6660-4C1C-B7AC-AC94B2D292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15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জীবের শ্রেণিবিন্যাসের</a:t>
            </a:r>
            <a:r>
              <a:rPr lang="bn-BD" baseline="0" dirty="0" smtClean="0"/>
              <a:t> লক্ষ্য ও উদ্দেশ্য যাতে সবাই বলতে পারে সে দিকে লক্ষ্য রাখবেন। বিষয়টি আরও স্পষ্ট করতে উদাহরন প্রয়োগ করা যেতে পারে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13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কেরোলাস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লিনিয়াস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08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ব্ল্যাক</a:t>
            </a:r>
            <a:r>
              <a:rPr lang="bn-BD" sz="1600" baseline="0" dirty="0" smtClean="0">
                <a:latin typeface="NikoshBAN" pitchFamily="2" charset="0"/>
                <a:cs typeface="NikoshBAN" pitchFamily="2" charset="0"/>
              </a:rPr>
              <a:t> বোর্ডে শিক্ষার্থীরা ৫টি  রাজ্যের নাম লিখবে।</a:t>
            </a:r>
            <a:r>
              <a:rPr lang="en-GB" sz="1600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1600" baseline="0" dirty="0" smtClean="0">
                <a:latin typeface="NikoshBAN" pitchFamily="2" charset="0"/>
                <a:cs typeface="NikoshBAN" pitchFamily="2" charset="0"/>
              </a:rPr>
              <a:t>হুইট্টেকার কেন জীব্জগতকে ৫টি রাজ্যে ভাগ করার প্রস্তাব করেন সেটি শিক্ষার্থীদের সহায়তায় শিক্ষক ব্যাখ্যা করবেন ।  </a:t>
            </a:r>
            <a:r>
              <a:rPr lang="en-GB" sz="1600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600" dirty="0" smtClean="0">
              <a:latin typeface="NikoshBAN" pitchFamily="2" charset="0"/>
              <a:cs typeface="NikoshBAN" pitchFamily="2" charset="0"/>
            </a:endParaRP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52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মারগুলিস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পাচঁটি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রাজ্যকে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বলবেন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উদাহরন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নিউক্লিয়াসের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উপস্থিতি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প্রোক্যারিওটা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রাজ্যে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ইউক্যারিওটা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রাজ্যে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।।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শ্রেণিবিভাগগুলো বোর্ডে লিখবে । এরপর কিছু বাস্তব উপকরণ দেখিয়ে রাজ্যের নামগুলো শিক্ষার্থীদের কাছ থেকে বের করে আনা যেতে পারে । তবে বিষয় শিক্ষক  ভিন্ন উপায়ে ও এ  কাজটি করতে  পারেন।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4548D-0654-4A1B-A4EA-637F78FE27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10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E526-92AB-4793-B148-433C3C1D3779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3A7-EFB6-4096-99DA-FCAE06CBE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24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E526-92AB-4793-B148-433C3C1D3779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3A7-EFB6-4096-99DA-FCAE06CBE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31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E526-92AB-4793-B148-433C3C1D3779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3A7-EFB6-4096-99DA-FCAE06CBE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0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E526-92AB-4793-B148-433C3C1D3779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3A7-EFB6-4096-99DA-FCAE06CBE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27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E526-92AB-4793-B148-433C3C1D3779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3A7-EFB6-4096-99DA-FCAE06CBE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4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E526-92AB-4793-B148-433C3C1D3779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3A7-EFB6-4096-99DA-FCAE06CBE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7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E526-92AB-4793-B148-433C3C1D3779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3A7-EFB6-4096-99DA-FCAE06CBE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65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E526-92AB-4793-B148-433C3C1D3779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3A7-EFB6-4096-99DA-FCAE06CBE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92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E526-92AB-4793-B148-433C3C1D3779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3A7-EFB6-4096-99DA-FCAE06CBE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58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E526-92AB-4793-B148-433C3C1D3779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3A7-EFB6-4096-99DA-FCAE06CBE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29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E526-92AB-4793-B148-433C3C1D3779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3A7-EFB6-4096-99DA-FCAE06CBE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2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9E526-92AB-4793-B148-433C3C1D3779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7B3A7-EFB6-4096-99DA-FCAE06CBE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1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gif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11" Type="http://schemas.openxmlformats.org/officeDocument/2006/relationships/image" Target="../media/image19.jpg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microsoft.com/office/2007/relationships/hdphoto" Target="../media/hdphoto10.wdp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microsoft.com/office/2007/relationships/hdphoto" Target="../media/hdphoto14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microsoft.com/office/2007/relationships/hdphoto" Target="../media/hdphoto1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6.wdp"/><Relationship Id="rId5" Type="http://schemas.openxmlformats.org/officeDocument/2006/relationships/image" Target="../media/image34.png"/><Relationship Id="rId4" Type="http://schemas.microsoft.com/office/2007/relationships/hdphoto" Target="../media/hdphoto15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5.png"/><Relationship Id="rId7" Type="http://schemas.openxmlformats.org/officeDocument/2006/relationships/image" Target="../media/image3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7.wdp"/><Relationship Id="rId5" Type="http://schemas.openxmlformats.org/officeDocument/2006/relationships/image" Target="../media/image36.png"/><Relationship Id="rId10" Type="http://schemas.microsoft.com/office/2007/relationships/hdphoto" Target="../media/hdphoto18.wdp"/><Relationship Id="rId4" Type="http://schemas.microsoft.com/office/2007/relationships/hdphoto" Target="../media/hdphoto15.wdp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microsoft.com/office/2007/relationships/hdphoto" Target="../media/hdphoto6.wdp"/><Relationship Id="rId2" Type="http://schemas.openxmlformats.org/officeDocument/2006/relationships/notesSlide" Target="../notesSlides/notesSlide3.xml"/><Relationship Id="rId16" Type="http://schemas.microsoft.com/office/2007/relationships/hdphoto" Target="../media/hdphoto8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microsoft.com/office/2007/relationships/hdphoto" Target="../media/hdphoto5.wdp"/><Relationship Id="rId4" Type="http://schemas.microsoft.com/office/2007/relationships/hdphoto" Target="../media/hdphoto3.wdp"/><Relationship Id="rId9" Type="http://schemas.openxmlformats.org/officeDocument/2006/relationships/image" Target="../media/image11.png"/><Relationship Id="rId14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8.tmp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4000">
              <a:srgbClr val="ECDCF4"/>
            </a:gs>
            <a:gs pos="27000">
              <a:schemeClr val="bg1"/>
            </a:gs>
            <a:gs pos="74000">
              <a:srgbClr val="E6E9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192931" y="1009391"/>
            <a:ext cx="6414247" cy="8610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সবাইকে....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3275">
            <a:off x="12554929" y="3596333"/>
            <a:ext cx="1809750" cy="136207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95532" y="1306569"/>
            <a:ext cx="4688138" cy="4813853"/>
            <a:chOff x="-8288603" y="5126652"/>
            <a:chExt cx="4688138" cy="4813853"/>
          </a:xfrm>
        </p:grpSpPr>
        <p:pic>
          <p:nvPicPr>
            <p:cNvPr id="27" name="Picture 2" descr="C:\Users\User\Desktop\o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40306" l="29656" r="726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75" t="-647" r="30793" b="61994"/>
            <a:stretch/>
          </p:blipFill>
          <p:spPr bwMode="auto">
            <a:xfrm>
              <a:off x="-5943600" y="8839200"/>
              <a:ext cx="1092200" cy="819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8" descr="C:\Users\User\Desktop\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97984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288603" y="5126652"/>
              <a:ext cx="4688138" cy="4813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5764649" y="3066486"/>
            <a:ext cx="2777030" cy="16405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bn-BD" sz="16600" b="1" u="sng" cap="none" spc="0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স্বা</a:t>
            </a:r>
            <a:r>
              <a:rPr lang="bn-BD" sz="16600" b="1" u="sng" cap="none" spc="0" dirty="0" smtClean="0">
                <a:ln w="0">
                  <a:solidFill>
                    <a:srgbClr val="C00000"/>
                  </a:solidFill>
                </a:ln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গ</a:t>
            </a:r>
            <a:r>
              <a:rPr lang="bn-BD" sz="16600" b="1" u="sng" cap="none" spc="0" dirty="0" smtClean="0">
                <a:ln w="0">
                  <a:solidFill>
                    <a:srgbClr val="C0000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ত</a:t>
            </a:r>
            <a:endParaRPr lang="en-US" sz="16600" b="1" u="sng" cap="none" spc="0" dirty="0">
              <a:ln w="0">
                <a:solidFill>
                  <a:srgbClr val="C00000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289353" y="-2208633"/>
            <a:ext cx="3243714" cy="1232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-1691386" y="-9766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716318" y="6197021"/>
            <a:ext cx="2743200" cy="365125"/>
          </a:xfrm>
        </p:spPr>
        <p:txBody>
          <a:bodyPr/>
          <a:lstStyle/>
          <a:p>
            <a:fld id="{09FCEC3F-1757-4E80-BC7F-6E10E4AFDEF0}" type="datetime1">
              <a:rPr lang="en-US" smtClean="0"/>
              <a:t>1/17/2021</a:t>
            </a:fld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8541679" y="4040170"/>
            <a:ext cx="667048" cy="6390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8132189" y="3090956"/>
            <a:ext cx="162284" cy="4763385"/>
          </a:xfrm>
          <a:prstGeom prst="roundRect">
            <a:avLst>
              <a:gd name="adj" fmla="val 50000"/>
            </a:avLst>
          </a:prstGeom>
          <a:gradFill>
            <a:gsLst>
              <a:gs pos="48000">
                <a:schemeClr val="tx1">
                  <a:lumMod val="75000"/>
                  <a:lumOff val="25000"/>
                </a:schemeClr>
              </a:gs>
              <a:gs pos="4000">
                <a:srgbClr val="FF0000"/>
              </a:gs>
              <a:gs pos="22000">
                <a:srgbClr val="FFC000"/>
              </a:gs>
              <a:gs pos="94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32-Point Star 21"/>
          <p:cNvSpPr/>
          <p:nvPr/>
        </p:nvSpPr>
        <p:spPr>
          <a:xfrm>
            <a:off x="5809223" y="584959"/>
            <a:ext cx="4997329" cy="4946725"/>
          </a:xfrm>
          <a:prstGeom prst="star32">
            <a:avLst>
              <a:gd name="adj" fmla="val 0"/>
            </a:avLst>
          </a:prstGeom>
          <a:solidFill>
            <a:srgbClr val="FF0000"/>
          </a:solidFill>
          <a:ln w="38100">
            <a:solidFill>
              <a:srgbClr val="FF00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657635" y="3009267"/>
            <a:ext cx="162284" cy="4763385"/>
          </a:xfrm>
          <a:prstGeom prst="roundRect">
            <a:avLst>
              <a:gd name="adj" fmla="val 50000"/>
            </a:avLst>
          </a:prstGeom>
          <a:gradFill>
            <a:gsLst>
              <a:gs pos="48000">
                <a:schemeClr val="tx1">
                  <a:lumMod val="75000"/>
                  <a:lumOff val="25000"/>
                </a:schemeClr>
              </a:gs>
              <a:gs pos="4000">
                <a:srgbClr val="FF0000"/>
              </a:gs>
              <a:gs pos="22000">
                <a:srgbClr val="FFC000"/>
              </a:gs>
              <a:gs pos="94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32-Point Star 23"/>
          <p:cNvSpPr/>
          <p:nvPr/>
        </p:nvSpPr>
        <p:spPr>
          <a:xfrm>
            <a:off x="1081627" y="728574"/>
            <a:ext cx="3926053" cy="3917859"/>
          </a:xfrm>
          <a:prstGeom prst="star32">
            <a:avLst>
              <a:gd name="adj" fmla="val 0"/>
            </a:avLst>
          </a:prstGeom>
          <a:solidFill>
            <a:srgbClr val="FF0000"/>
          </a:solidFill>
          <a:ln w="38100"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 Placeholder 2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AD36AD-BB8B-4544-93F7-5BA5E2E89C50}" type="datetime1">
              <a:rPr lang="en-US" smtClean="0"/>
              <a:pPr/>
              <a:t>1/17/2021</a:t>
            </a:fld>
            <a:endParaRPr lang="en-US"/>
          </a:p>
        </p:txBody>
      </p:sp>
      <p:sp>
        <p:nvSpPr>
          <p:cNvPr id="2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Mazid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-130081" y="-160237"/>
            <a:ext cx="12515088" cy="7212404"/>
            <a:chOff x="-130081" y="-160237"/>
            <a:chExt cx="12515088" cy="7212404"/>
          </a:xfrm>
        </p:grpSpPr>
        <p:grpSp>
          <p:nvGrpSpPr>
            <p:cNvPr id="30" name="Group 29"/>
            <p:cNvGrpSpPr/>
            <p:nvPr/>
          </p:nvGrpSpPr>
          <p:grpSpPr>
            <a:xfrm rot="16815628">
              <a:off x="11172487" y="5881404"/>
              <a:ext cx="1239894" cy="1101632"/>
              <a:chOff x="-59489" y="5814968"/>
              <a:chExt cx="1239894" cy="1101632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-59489" y="5814968"/>
                <a:ext cx="669089" cy="72394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511316" y="6192656"/>
                <a:ext cx="669089" cy="723944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72939" y="6081779"/>
                <a:ext cx="646262" cy="707864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 rot="11240105">
              <a:off x="11145113" y="-160237"/>
              <a:ext cx="1239894" cy="1101632"/>
              <a:chOff x="-59489" y="5814968"/>
              <a:chExt cx="1239894" cy="1101632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-59489" y="5814968"/>
                <a:ext cx="669089" cy="72394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511316" y="6192656"/>
                <a:ext cx="669089" cy="723944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72939" y="6081779"/>
                <a:ext cx="646262" cy="707864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 rot="5658551">
              <a:off x="-179223" y="-69845"/>
              <a:ext cx="1239894" cy="1101632"/>
              <a:chOff x="-59489" y="5814968"/>
              <a:chExt cx="1239894" cy="1101632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-59489" y="5814968"/>
                <a:ext cx="669089" cy="72394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11316" y="6192656"/>
                <a:ext cx="669089" cy="723944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72939" y="6081779"/>
                <a:ext cx="646262" cy="707864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-130081" y="5941403"/>
              <a:ext cx="1239894" cy="1101632"/>
              <a:chOff x="-59489" y="5814968"/>
              <a:chExt cx="1239894" cy="1101632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-59489" y="5814968"/>
                <a:ext cx="669089" cy="72394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11316" y="6192656"/>
                <a:ext cx="669089" cy="723944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72939" y="6081779"/>
                <a:ext cx="646262" cy="707864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4" name="Frame 33"/>
            <p:cNvSpPr/>
            <p:nvPr/>
          </p:nvSpPr>
          <p:spPr>
            <a:xfrm>
              <a:off x="0" y="-23393"/>
              <a:ext cx="12192000" cy="6881393"/>
            </a:xfrm>
            <a:prstGeom prst="frame">
              <a:avLst>
                <a:gd name="adj1" fmla="val 2165"/>
              </a:avLst>
            </a:prstGeom>
            <a:gradFill flip="none" rotWithShape="1">
              <a:gsLst>
                <a:gs pos="22814">
                  <a:schemeClr val="accent6">
                    <a:lumMod val="75000"/>
                  </a:schemeClr>
                </a:gs>
                <a:gs pos="41616">
                  <a:srgbClr val="002060"/>
                </a:gs>
                <a:gs pos="59728">
                  <a:srgbClr val="FF0000"/>
                </a:gs>
                <a:gs pos="16100">
                  <a:srgbClr val="FFFF00"/>
                </a:gs>
                <a:gs pos="70480">
                  <a:srgbClr val="00B0F0"/>
                </a:gs>
                <a:gs pos="32200">
                  <a:srgbClr val="92D050"/>
                </a:gs>
                <a:gs pos="86000">
                  <a:srgbClr val="92D050"/>
                </a:gs>
                <a:gs pos="50000">
                  <a:srgbClr val="FEEFFB"/>
                </a:gs>
                <a:gs pos="0">
                  <a:srgbClr val="F117C7"/>
                </a:gs>
                <a:gs pos="100000">
                  <a:srgbClr val="C00000"/>
                </a:gs>
              </a:gsLst>
              <a:lin ang="15600000" scaled="0"/>
              <a:tileRect/>
            </a:gradFill>
            <a:scene3d>
              <a:camera prst="orthographicFront"/>
              <a:lightRig rig="threePt" dir="t"/>
            </a:scene3d>
            <a:sp3d prstMaterial="matte">
              <a:bevelT prst="angle"/>
              <a:bevelB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477" y="-11655"/>
            <a:ext cx="6033523" cy="6819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9" y="-25390"/>
            <a:ext cx="6215182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6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" presetID="2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9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" presetID="2" presetClass="entr" presetSubtype="8" fill="hold" grpId="0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4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5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 p14:presetBounceEnd="69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19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3" presetClass="entr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2" presetClass="exit" presetSubtype="4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29" dur="2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2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6" presetClass="exit" presetSubtype="32" fill="hold" grpId="2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38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2" presetClass="exit" presetSubtype="4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45" dur="2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6" presetClass="emph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52" dur="2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3" presetID="6" presetClass="exit" presetSubtype="32" fill="hold" grpId="2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54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8.33333E-7 3.7037E-6 L -0.0681 -0.09398 L -0.13894 -0.10371 L -0.16537 -0.13588 L -0.20847 -0.23959 L -0.25013 -0.27408 L -0.30287 -0.27408 " pathEditMode="relative" ptsTypes="AAAAAAA">
                                          <p:cBhvr>
                                            <p:cTn id="57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9" presetID="8" presetClass="emph" presetSubtype="0" repeatCount="indefinite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0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2" grpId="1" animBg="1"/>
          <p:bldP spid="22" grpId="2" animBg="1"/>
          <p:bldP spid="23" grpId="0" animBg="1"/>
          <p:bldP spid="23" grpId="1" animBg="1"/>
          <p:bldP spid="24" grpId="0" animBg="1"/>
          <p:bldP spid="24" grpId="1" animBg="1"/>
          <p:bldP spid="24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6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" presetID="2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9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3" presetClass="entr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2" presetClass="exit" presetSubtype="4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29" dur="2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2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6" presetClass="exit" presetSubtype="32" fill="hold" grpId="2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38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2" presetClass="exit" presetSubtype="4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45" dur="2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6" presetClass="emph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52" dur="2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3" presetID="6" presetClass="exit" presetSubtype="32" fill="hold" grpId="2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54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8.33333E-7 3.7037E-6 L -0.0681 -0.09398 L -0.13894 -0.10371 L -0.16537 -0.13588 L -0.20847 -0.23959 L -0.25013 -0.27408 L -0.30287 -0.27408 " pathEditMode="relative" ptsTypes="AAAAAAA">
                                          <p:cBhvr>
                                            <p:cTn id="57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9" presetID="8" presetClass="emph" presetSubtype="0" repeatCount="indefinite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0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2" grpId="1" animBg="1"/>
          <p:bldP spid="22" grpId="2" animBg="1"/>
          <p:bldP spid="23" grpId="0" animBg="1"/>
          <p:bldP spid="23" grpId="1" animBg="1"/>
          <p:bldP spid="24" grpId="0" animBg="1"/>
          <p:bldP spid="24" grpId="1" animBg="1"/>
          <p:bldP spid="24" grpId="2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9032815" y="5333252"/>
            <a:ext cx="1965702" cy="443153"/>
          </a:xfrm>
          <a:prstGeom prst="roundRect">
            <a:avLst>
              <a:gd name="adj" fmla="val 31788"/>
            </a:avLst>
          </a:prstGeom>
          <a:gradFill>
            <a:gsLst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এনিম্যালিয়া 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115906"/>
              </p:ext>
            </p:extLst>
          </p:nvPr>
        </p:nvGraphicFramePr>
        <p:xfrm>
          <a:off x="9129446" y="1459744"/>
          <a:ext cx="2566918" cy="452827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566918"/>
              </a:tblGrid>
              <a:tr h="9276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0060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cxnSp>
        <p:nvCxnSpPr>
          <p:cNvPr id="17" name="Straight Arrow Connector 16"/>
          <p:cNvCxnSpPr/>
          <p:nvPr/>
        </p:nvCxnSpPr>
        <p:spPr>
          <a:xfrm>
            <a:off x="4210275" y="3509659"/>
            <a:ext cx="1427078" cy="15748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ame 9"/>
          <p:cNvSpPr/>
          <p:nvPr/>
        </p:nvSpPr>
        <p:spPr>
          <a:xfrm>
            <a:off x="0" y="-23393"/>
            <a:ext cx="12192000" cy="6881393"/>
          </a:xfrm>
          <a:prstGeom prst="frame">
            <a:avLst>
              <a:gd name="adj1" fmla="val 2165"/>
            </a:avLst>
          </a:prstGeom>
          <a:gradFill flip="none" rotWithShape="1">
            <a:gsLst>
              <a:gs pos="22814">
                <a:schemeClr val="accent6">
                  <a:lumMod val="75000"/>
                </a:schemeClr>
              </a:gs>
              <a:gs pos="41616">
                <a:srgbClr val="002060"/>
              </a:gs>
              <a:gs pos="59728">
                <a:schemeClr val="bg1">
                  <a:lumMod val="50000"/>
                </a:schemeClr>
              </a:gs>
              <a:gs pos="16100">
                <a:schemeClr val="bg1">
                  <a:lumMod val="50000"/>
                </a:schemeClr>
              </a:gs>
              <a:gs pos="70480">
                <a:srgbClr val="00B0F0"/>
              </a:gs>
              <a:gs pos="32200">
                <a:srgbClr val="92D050"/>
              </a:gs>
              <a:gs pos="86000">
                <a:srgbClr val="92D050"/>
              </a:gs>
              <a:gs pos="50000">
                <a:srgbClr val="FEEFFB"/>
              </a:gs>
              <a:gs pos="0">
                <a:srgbClr val="7030A0"/>
              </a:gs>
              <a:gs pos="100000">
                <a:schemeClr val="bg1">
                  <a:lumMod val="50000"/>
                </a:schemeClr>
              </a:gs>
            </a:gsLst>
            <a:lin ang="15600000" scaled="0"/>
            <a:tileRect/>
          </a:gradFill>
          <a:scene3d>
            <a:camera prst="orthographicFront"/>
            <a:lightRig rig="threePt" dir="t"/>
          </a:scene3d>
          <a:sp3d prstMaterial="matte">
            <a:bevelT prst="angle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437" b="95941" l="26746" r="562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82" t="66209" r="40582" b="3556"/>
          <a:stretch/>
        </p:blipFill>
        <p:spPr>
          <a:xfrm>
            <a:off x="7097894" y="2294881"/>
            <a:ext cx="1219200" cy="6096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83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191" y="3121371"/>
            <a:ext cx="1100486" cy="7340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25" b="98875" l="85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268" y="4127093"/>
            <a:ext cx="650287" cy="739817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737" y="3899705"/>
            <a:ext cx="835636" cy="42711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254" y="2664447"/>
            <a:ext cx="893029" cy="3891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2" y="1529116"/>
            <a:ext cx="3492093" cy="3699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ounded Rectangle 14"/>
          <p:cNvSpPr/>
          <p:nvPr/>
        </p:nvSpPr>
        <p:spPr>
          <a:xfrm>
            <a:off x="553364" y="632819"/>
            <a:ext cx="11186717" cy="6096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মানুষটি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39187" y="263405"/>
            <a:ext cx="11186717" cy="1087883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মারগুলিস ১৯৭৪ সালে হুইটটেকারের শ্রেণিবিন্যাসকে পরিবর্তিত ও বিস্তারিতভাবে কয়টি ভাগে ভাগ করেন?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343400" y="1459743"/>
            <a:ext cx="2785837" cy="1075172"/>
          </a:xfrm>
          <a:prstGeom prst="roundRect">
            <a:avLst/>
          </a:prstGeom>
          <a:noFill/>
          <a:ln w="38100">
            <a:solidFill>
              <a:srgbClr val="F117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সুপার কিংডম-১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প্রোক্যারিওটা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637353" y="2524234"/>
            <a:ext cx="13354" cy="2202019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8" idx="3"/>
            <a:endCxn id="38" idx="1"/>
          </p:cNvCxnSpPr>
          <p:nvPr/>
        </p:nvCxnSpPr>
        <p:spPr>
          <a:xfrm>
            <a:off x="7129237" y="1997329"/>
            <a:ext cx="2049659" cy="0"/>
          </a:xfrm>
          <a:prstGeom prst="straightConnector1">
            <a:avLst/>
          </a:prstGeom>
          <a:ln w="76200">
            <a:solidFill>
              <a:srgbClr val="F117C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9347680" y="3518843"/>
            <a:ext cx="1003912" cy="432473"/>
          </a:xfrm>
          <a:prstGeom prst="roundRect">
            <a:avLst>
              <a:gd name="adj" fmla="val 50000"/>
            </a:avLst>
          </a:prstGeom>
          <a:gradFill>
            <a:gsLst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প্লান্টি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9178896" y="1791809"/>
            <a:ext cx="1157046" cy="411040"/>
          </a:xfrm>
          <a:prstGeom prst="roundRect">
            <a:avLst>
              <a:gd name="adj" fmla="val 50000"/>
            </a:avLst>
          </a:prstGeom>
          <a:gradFill>
            <a:gsLst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117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মনেরা</a:t>
            </a:r>
            <a:r>
              <a:rPr lang="bn-BD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178895" y="2731997"/>
            <a:ext cx="1344093" cy="400337"/>
          </a:xfrm>
          <a:prstGeom prst="roundRect">
            <a:avLst>
              <a:gd name="adj" fmla="val 35872"/>
            </a:avLst>
          </a:prstGeom>
          <a:gradFill>
            <a:gsLst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প্রোটিস্টা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9178896" y="4392089"/>
            <a:ext cx="1136236" cy="360275"/>
          </a:xfrm>
          <a:prstGeom prst="roundRect">
            <a:avLst>
              <a:gd name="adj" fmla="val 50000"/>
            </a:avLst>
          </a:prstGeom>
          <a:gradFill>
            <a:gsLst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ফাঞ্জাই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4343401" y="4674925"/>
            <a:ext cx="2785838" cy="107517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সুপার কিংডম-২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ইউক্যারিওটা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1725904" y="2629215"/>
            <a:ext cx="85096" cy="29333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4" name="Rounded Rectangle 63"/>
          <p:cNvSpPr/>
          <p:nvPr/>
        </p:nvSpPr>
        <p:spPr>
          <a:xfrm>
            <a:off x="645695" y="5310722"/>
            <a:ext cx="3439150" cy="609600"/>
          </a:xfrm>
          <a:prstGeom prst="roundRect">
            <a:avLst>
              <a:gd name="adj" fmla="val 50000"/>
            </a:avLst>
          </a:prstGeom>
          <a:gradFill>
            <a:gsLst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মারগুলিস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53292" y="1474221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F117C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solidFill>
                <a:srgbClr val="F117C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36979" y="4734434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7099018" y="5105400"/>
            <a:ext cx="2049659" cy="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28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52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fill="hold" grpId="0" nodeType="click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16" dur="1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17" dur="1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1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1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1.85185E-6 L 0.37617 -0.11551 " pathEditMode="relative" rAng="0" ptsTypes="AA">
                                          <p:cBhvr>
                                            <p:cTn id="4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802" y="-578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6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1.48148E-6 L 0.3918 -0.17315 " pathEditMode="relative" rAng="0" ptsTypes="AA">
                                          <p:cBhvr>
                                            <p:cTn id="47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583" y="-865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8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2.96296E-6 L 0.27813 -0.11898 " pathEditMode="relative" rAng="0" ptsTypes="AA">
                                          <p:cBhvr>
                                            <p:cTn id="49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06" y="-594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0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4.81481E-6 L 0.18854 0.14954 " pathEditMode="relative" rAng="0" ptsTypes="AA">
                                          <p:cBhvr>
                                            <p:cTn id="51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427" y="7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2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3.33333E-6 L 0.28112 0.42083 " pathEditMode="relative" rAng="0" ptsTypes="AA">
                                          <p:cBhvr>
                                            <p:cTn id="53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49" y="2104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8" presetID="53" presetClass="entr" presetSubtype="16" repeatCount="indefinite" fill="hold" grpId="0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4" presetID="53" presetClass="entr" presetSubtype="16" repeatCount="indefinite" fill="hold" grpId="0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5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2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5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7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1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1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4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6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 animBg="1"/>
          <p:bldP spid="15" grpId="0" animBg="1"/>
          <p:bldP spid="15" grpId="1" animBg="1"/>
          <p:bldP spid="16" grpId="0" animBg="1"/>
          <p:bldP spid="18" grpId="0" animBg="1"/>
          <p:bldP spid="37" grpId="0" animBg="1"/>
          <p:bldP spid="38" grpId="0" animBg="1"/>
          <p:bldP spid="39" grpId="0" animBg="1"/>
          <p:bldP spid="40" grpId="0" animBg="1"/>
          <p:bldP spid="60" grpId="0" animBg="1"/>
          <p:bldP spid="64" grpId="0" animBg="1"/>
          <p:bldP spid="13" grpId="0"/>
          <p:bldP spid="13" grpId="1"/>
          <p:bldP spid="32" grpId="0"/>
          <p:bldP spid="3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52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1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1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1.85185E-6 L 0.37617 -0.11551 " pathEditMode="relative" rAng="0" ptsTypes="AA">
                                          <p:cBhvr>
                                            <p:cTn id="4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802" y="-578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6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1.48148E-6 L 0.3918 -0.17315 " pathEditMode="relative" rAng="0" ptsTypes="AA">
                                          <p:cBhvr>
                                            <p:cTn id="47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583" y="-865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8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2.96296E-6 L 0.27813 -0.11898 " pathEditMode="relative" rAng="0" ptsTypes="AA">
                                          <p:cBhvr>
                                            <p:cTn id="49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06" y="-594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0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4.81481E-6 L 0.18854 0.14954 " pathEditMode="relative" rAng="0" ptsTypes="AA">
                                          <p:cBhvr>
                                            <p:cTn id="51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427" y="7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2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3.33333E-6 L 0.28112 0.42083 " pathEditMode="relative" rAng="0" ptsTypes="AA">
                                          <p:cBhvr>
                                            <p:cTn id="53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49" y="2104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8" presetID="53" presetClass="entr" presetSubtype="16" repeatCount="indefinite" fill="hold" grpId="0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4" presetID="53" presetClass="entr" presetSubtype="16" repeatCount="indefinite" fill="hold" grpId="0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5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2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5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7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1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1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4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6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 animBg="1"/>
          <p:bldP spid="15" grpId="0" animBg="1"/>
          <p:bldP spid="15" grpId="1" animBg="1"/>
          <p:bldP spid="16" grpId="0" animBg="1"/>
          <p:bldP spid="18" grpId="0" animBg="1"/>
          <p:bldP spid="37" grpId="0" animBg="1"/>
          <p:bldP spid="38" grpId="0" animBg="1"/>
          <p:bldP spid="39" grpId="0" animBg="1"/>
          <p:bldP spid="40" grpId="0" animBg="1"/>
          <p:bldP spid="60" grpId="0" animBg="1"/>
          <p:bldP spid="64" grpId="0" animBg="1"/>
          <p:bldP spid="13" grpId="0"/>
          <p:bldP spid="13" grpId="1"/>
          <p:bldP spid="32" grpId="0"/>
          <p:bldP spid="32" grpId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955">
              <a:schemeClr val="bg1"/>
            </a:gs>
            <a:gs pos="14000">
              <a:srgbClr val="FFF9FE"/>
            </a:gs>
            <a:gs pos="92000">
              <a:srgbClr val="F3F3F3"/>
            </a:gs>
            <a:gs pos="100000">
              <a:schemeClr val="bg1">
                <a:lumMod val="85000"/>
              </a:schemeClr>
            </a:gs>
            <a:gs pos="0">
              <a:srgbClr val="FDE6F9"/>
            </a:gs>
            <a:gs pos="79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0" y="2743200"/>
            <a:ext cx="7062787" cy="1978881"/>
          </a:xfrm>
          <a:prstGeom prst="roundRect">
            <a:avLst>
              <a:gd name="adj" fmla="val 6633"/>
            </a:avLst>
          </a:prstGeom>
          <a:gradFill>
            <a:gsLst>
              <a:gs pos="14000">
                <a:srgbClr val="FFF9FE"/>
              </a:gs>
              <a:gs pos="92000">
                <a:srgbClr val="F3F3F3"/>
              </a:gs>
              <a:gs pos="100000">
                <a:schemeClr val="bg1">
                  <a:lumMod val="85000"/>
                </a:schemeClr>
              </a:gs>
              <a:gs pos="0">
                <a:srgbClr val="FDE6F9"/>
              </a:gs>
              <a:gs pos="79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কেরোলাস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লিনিয়াস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আর. এইচ. হুইটটেকার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মারগুলিস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শ্রেনীবিন্যাসের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54018" y="2249959"/>
            <a:ext cx="2194769" cy="493241"/>
          </a:xfrm>
          <a:prstGeom prst="roundRect">
            <a:avLst>
              <a:gd name="adj" fmla="val 0"/>
            </a:avLst>
          </a:prstGeom>
          <a:gradFill>
            <a:gsLst>
              <a:gs pos="50000">
                <a:srgbClr val="FEEFFB"/>
              </a:gs>
              <a:gs pos="0">
                <a:srgbClr val="FCCFF3"/>
              </a:gs>
              <a:gs pos="100000">
                <a:srgbClr val="FCCFF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889362" y="1066800"/>
            <a:ext cx="3716215" cy="934768"/>
          </a:xfrm>
          <a:prstGeom prst="roundRect">
            <a:avLst>
              <a:gd name="adj" fmla="val 14694"/>
            </a:avLst>
          </a:prstGeom>
          <a:solidFill>
            <a:schemeClr val="bg1">
              <a:alpha val="53000"/>
            </a:schemeClr>
          </a:solidFill>
          <a:ln>
            <a:noFill/>
          </a:ln>
          <a:scene3d>
            <a:camera prst="orthographicFront"/>
            <a:lightRig rig="sunse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কাজ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677221" y="1066800"/>
            <a:ext cx="375769" cy="964400"/>
          </a:xfrm>
          <a:prstGeom prst="roundRect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4" r="48319" b="12153"/>
          <a:stretch/>
        </p:blipFill>
        <p:spPr>
          <a:xfrm>
            <a:off x="-1591589" y="315886"/>
            <a:ext cx="1390424" cy="21446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2" t="11264" b="12153"/>
          <a:stretch/>
        </p:blipFill>
        <p:spPr>
          <a:xfrm>
            <a:off x="12877800" y="315886"/>
            <a:ext cx="1320649" cy="2126910"/>
          </a:xfrm>
          <a:prstGeom prst="rect">
            <a:avLst/>
          </a:prstGeom>
        </p:spPr>
      </p:pic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6AD36AD-BB8B-4544-93F7-5BA5E2E89C50}" type="datetime1">
              <a:rPr lang="en-US" smtClean="0"/>
              <a:t>1/17/2021</a:t>
            </a:fld>
            <a:endParaRPr lang="en-US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Mazid</a:t>
            </a:r>
            <a:endParaRPr lang="en-US" dirty="0"/>
          </a:p>
        </p:txBody>
      </p:sp>
      <p:sp>
        <p:nvSpPr>
          <p:cNvPr id="11" name="Frame 10"/>
          <p:cNvSpPr/>
          <p:nvPr/>
        </p:nvSpPr>
        <p:spPr>
          <a:xfrm>
            <a:off x="0" y="-23393"/>
            <a:ext cx="12192000" cy="6881393"/>
          </a:xfrm>
          <a:prstGeom prst="frame">
            <a:avLst>
              <a:gd name="adj1" fmla="val 2165"/>
            </a:avLst>
          </a:prstGeom>
          <a:gradFill flip="none" rotWithShape="1">
            <a:gsLst>
              <a:gs pos="22814">
                <a:schemeClr val="accent6">
                  <a:lumMod val="75000"/>
                </a:schemeClr>
              </a:gs>
              <a:gs pos="41616">
                <a:srgbClr val="002060"/>
              </a:gs>
              <a:gs pos="59728">
                <a:schemeClr val="bg1">
                  <a:lumMod val="50000"/>
                </a:schemeClr>
              </a:gs>
              <a:gs pos="16100">
                <a:schemeClr val="bg1">
                  <a:lumMod val="50000"/>
                </a:schemeClr>
              </a:gs>
              <a:gs pos="70480">
                <a:srgbClr val="00B0F0"/>
              </a:gs>
              <a:gs pos="32200">
                <a:srgbClr val="92D050"/>
              </a:gs>
              <a:gs pos="86000">
                <a:srgbClr val="92D050"/>
              </a:gs>
              <a:gs pos="50000">
                <a:srgbClr val="FEEFFB"/>
              </a:gs>
              <a:gs pos="0">
                <a:srgbClr val="7030A0"/>
              </a:gs>
              <a:gs pos="100000">
                <a:schemeClr val="bg1">
                  <a:lumMod val="50000"/>
                </a:schemeClr>
              </a:gs>
            </a:gsLst>
            <a:lin ang="15600000" scaled="0"/>
            <a:tileRect/>
          </a:gradFill>
          <a:scene3d>
            <a:camera prst="orthographicFront"/>
            <a:lightRig rig="threePt" dir="t"/>
          </a:scene3d>
          <a:sp3d prstMaterial="matte">
            <a:bevelT prst="angle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7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2000" decel="9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56224 0.0423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12" y="21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0.51328 0.04098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64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016 0.04098 L 0.83516 -0.02754 " pathEditMode="relative" rAng="0" ptsTypes="AA">
                                      <p:cBhvr>
                                        <p:cTn id="1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-342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224 0.04236 L -0.56224 0.04421 L -0.25078 -0.02593 " pathEditMode="relative" rAng="0" ptsTypes="AAA">
                                      <p:cBhvr>
                                        <p:cTn id="1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73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767466" y="4584863"/>
            <a:ext cx="4983150" cy="768731"/>
          </a:xfrm>
          <a:prstGeom prst="roundRect">
            <a:avLst>
              <a:gd name="adj" fmla="val 50000"/>
            </a:avLst>
          </a:prstGeom>
          <a:gradFill>
            <a:gsLst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হ্যাঁ ঠিক বলেছ, আদিকোষ</a:t>
            </a:r>
          </a:p>
        </p:txBody>
      </p:sp>
      <p:sp>
        <p:nvSpPr>
          <p:cNvPr id="10" name="Frame 9"/>
          <p:cNvSpPr/>
          <p:nvPr/>
        </p:nvSpPr>
        <p:spPr>
          <a:xfrm>
            <a:off x="0" y="-23393"/>
            <a:ext cx="12192000" cy="6881393"/>
          </a:xfrm>
          <a:prstGeom prst="frame">
            <a:avLst>
              <a:gd name="adj1" fmla="val 2165"/>
            </a:avLst>
          </a:prstGeom>
          <a:gradFill flip="none" rotWithShape="1">
            <a:gsLst>
              <a:gs pos="22814">
                <a:schemeClr val="accent6">
                  <a:lumMod val="75000"/>
                </a:schemeClr>
              </a:gs>
              <a:gs pos="41616">
                <a:srgbClr val="002060"/>
              </a:gs>
              <a:gs pos="59728">
                <a:schemeClr val="bg1">
                  <a:lumMod val="50000"/>
                </a:schemeClr>
              </a:gs>
              <a:gs pos="16100">
                <a:schemeClr val="bg1">
                  <a:lumMod val="50000"/>
                </a:schemeClr>
              </a:gs>
              <a:gs pos="70480">
                <a:srgbClr val="00B0F0"/>
              </a:gs>
              <a:gs pos="32200">
                <a:srgbClr val="92D050"/>
              </a:gs>
              <a:gs pos="86000">
                <a:srgbClr val="92D050"/>
              </a:gs>
              <a:gs pos="50000">
                <a:srgbClr val="FEEFFB"/>
              </a:gs>
              <a:gs pos="0">
                <a:srgbClr val="7030A0"/>
              </a:gs>
              <a:gs pos="100000">
                <a:schemeClr val="bg1">
                  <a:lumMod val="50000"/>
                </a:schemeClr>
              </a:gs>
            </a:gsLst>
            <a:lin ang="15600000" scaled="0"/>
            <a:tileRect/>
          </a:gradFill>
          <a:scene3d>
            <a:camera prst="orthographicFront"/>
            <a:lightRig rig="threePt" dir="t"/>
          </a:scene3d>
          <a:sp3d prstMaterial="matte">
            <a:bevelT prst="angle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666999" y="564925"/>
            <a:ext cx="6858000" cy="345900"/>
          </a:xfrm>
          <a:prstGeom prst="roundRect">
            <a:avLst>
              <a:gd name="adj" fmla="val 50000"/>
            </a:avLst>
          </a:prstGeom>
          <a:gradFill>
            <a:gsLst>
              <a:gs pos="87000">
                <a:srgbClr val="EBF5E5"/>
              </a:gs>
              <a:gs pos="2013">
                <a:schemeClr val="accent6">
                  <a:lumMod val="20000"/>
                  <a:lumOff val="80000"/>
                </a:schemeClr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প্রোক্যারিওটা- মনেরা রাজ্য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21" b="88393" l="8817" r="793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90" t="11850" r="31083" b="10026"/>
          <a:stretch/>
        </p:blipFill>
        <p:spPr>
          <a:xfrm>
            <a:off x="1828800" y="1344666"/>
            <a:ext cx="2869378" cy="286937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593157" y="4285606"/>
            <a:ext cx="9106409" cy="1427702"/>
          </a:xfrm>
          <a:prstGeom prst="roundRect">
            <a:avLst>
              <a:gd name="adj" fmla="val 50000"/>
            </a:avLst>
          </a:prstGeom>
          <a:gradFill>
            <a:gsLst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কোষে নিউক্লিয়াস সুগঠিত নয়, আণুবীক্ষণিক ও এককোষী সে কোষকে কী কোষ বলে তোমরা কি বলতে পারবে?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32152">
            <a:off x="4136210" y="1496937"/>
            <a:ext cx="4245663" cy="2044074"/>
          </a:xfrm>
          <a:prstGeom prst="rect">
            <a:avLst/>
          </a:prstGeom>
        </p:spPr>
      </p:pic>
      <p:pic>
        <p:nvPicPr>
          <p:cNvPr id="19" name="Picture 12" descr="http://nerdbranding.com/wp-content/uploads/2013/04/microscopeBig2-10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6085" r="1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4545" y="1148730"/>
            <a:ext cx="3343180" cy="334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644621" y="4285606"/>
            <a:ext cx="10491361" cy="1066799"/>
          </a:xfrm>
          <a:prstGeom prst="roundRect">
            <a:avLst>
              <a:gd name="adj" fmla="val 50000"/>
            </a:avLst>
          </a:prstGeom>
          <a:gradFill>
            <a:gsLst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 সুগঠিত নয়, এককোষী ও আণুবীক্ষণিক এমন জীবের নাম বল?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356402" y="4494593"/>
            <a:ext cx="9067800" cy="841284"/>
          </a:xfrm>
          <a:prstGeom prst="roundRect">
            <a:avLst>
              <a:gd name="adj" fmla="val 50000"/>
            </a:avLst>
          </a:prstGeom>
          <a:gradFill>
            <a:gsLst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ব্যাক্টেরিয়া, নীলাভ সবুজ শৈবাল, এরা কোন রাজ্যের অন্তর্ভূক্ত?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145877" y="4521164"/>
            <a:ext cx="9067800" cy="841284"/>
          </a:xfrm>
          <a:prstGeom prst="roundRect">
            <a:avLst>
              <a:gd name="adj" fmla="val 50000"/>
            </a:avLst>
          </a:prstGeom>
          <a:gradFill>
            <a:gsLst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চলো, মনেরা রাজ্যের বৈশিষ্ট্যগুলো জেনে নেই। </a:t>
            </a:r>
          </a:p>
        </p:txBody>
      </p:sp>
    </p:spTree>
    <p:extLst>
      <p:ext uri="{BB962C8B-B14F-4D97-AF65-F5344CB8AC3E}">
        <p14:creationId xmlns:p14="http://schemas.microsoft.com/office/powerpoint/2010/main" val="208606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xit" presetSubtype="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3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6" presetClass="emph" presetSubtype="0" fill="hold" grpId="1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62000">
                                          <p:cBhvr>
                                            <p:cTn id="21" dur="275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3" presetClass="exit" presetSubtype="544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5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7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1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53" presetClass="exit" presetSubtype="54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9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1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1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53" presetClass="exit" presetSubtype="54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5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" fill="hold" grpId="0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6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6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6" presetClass="emph" presetSubtype="0" fill="hold" grpId="1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42000">
                                          <p:cBhvr>
                                            <p:cTn id="66" dur="20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8" fill="hold" grpId="0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7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2" grpId="1" animBg="1"/>
          <p:bldP spid="12" grpId="2" animBg="1"/>
          <p:bldP spid="18" grpId="0" animBg="1"/>
          <p:bldP spid="18" grpId="1" animBg="1"/>
          <p:bldP spid="11" grpId="0" animBg="1"/>
          <p:bldP spid="11" grpId="1" animBg="1"/>
          <p:bldP spid="20" grpId="0" animBg="1"/>
          <p:bldP spid="20" grpId="1" animBg="1"/>
          <p:bldP spid="21" grpId="0" animBg="1"/>
          <p:bldP spid="21" grpId="1" animBg="1"/>
          <p:bldP spid="2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xit" presetSubtype="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3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275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3" presetClass="exit" presetSubtype="544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5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7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1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53" presetClass="exit" presetSubtype="54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9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1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1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53" presetClass="exit" presetSubtype="54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5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6" dur="20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2" grpId="1" animBg="1"/>
          <p:bldP spid="12" grpId="2" animBg="1"/>
          <p:bldP spid="18" grpId="0" animBg="1"/>
          <p:bldP spid="18" grpId="1" animBg="1"/>
          <p:bldP spid="11" grpId="0" animBg="1"/>
          <p:bldP spid="11" grpId="1" animBg="1"/>
          <p:bldP spid="20" grpId="0" animBg="1"/>
          <p:bldP spid="20" grpId="1" animBg="1"/>
          <p:bldP spid="21" grpId="0" animBg="1"/>
          <p:bldP spid="21" grpId="1" animBg="1"/>
          <p:bldP spid="22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47000">
              <a:srgbClr val="F6EFFA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6AD36AD-BB8B-4544-93F7-5BA5E2E89C50}" type="datetime1">
              <a:rPr lang="en-US" smtClean="0"/>
              <a:t>1/17/2021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10800" y="6339993"/>
            <a:ext cx="1790698" cy="365125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Mazid</a:t>
            </a:r>
            <a:endParaRPr lang="en-US" dirty="0"/>
          </a:p>
        </p:txBody>
      </p:sp>
      <p:sp>
        <p:nvSpPr>
          <p:cNvPr id="14" name="Frame 13"/>
          <p:cNvSpPr/>
          <p:nvPr/>
        </p:nvSpPr>
        <p:spPr>
          <a:xfrm>
            <a:off x="0" y="-23393"/>
            <a:ext cx="12192000" cy="6881393"/>
          </a:xfrm>
          <a:prstGeom prst="frame">
            <a:avLst>
              <a:gd name="adj1" fmla="val 2165"/>
            </a:avLst>
          </a:prstGeom>
          <a:gradFill flip="none" rotWithShape="1">
            <a:gsLst>
              <a:gs pos="22814">
                <a:schemeClr val="accent6">
                  <a:lumMod val="75000"/>
                </a:schemeClr>
              </a:gs>
              <a:gs pos="41616">
                <a:srgbClr val="002060"/>
              </a:gs>
              <a:gs pos="59728">
                <a:schemeClr val="bg1">
                  <a:lumMod val="50000"/>
                </a:schemeClr>
              </a:gs>
              <a:gs pos="16100">
                <a:schemeClr val="bg1">
                  <a:lumMod val="50000"/>
                </a:schemeClr>
              </a:gs>
              <a:gs pos="70480">
                <a:srgbClr val="00B0F0"/>
              </a:gs>
              <a:gs pos="32200">
                <a:srgbClr val="92D050"/>
              </a:gs>
              <a:gs pos="86000">
                <a:srgbClr val="92D050"/>
              </a:gs>
              <a:gs pos="50000">
                <a:srgbClr val="FEEFFB"/>
              </a:gs>
              <a:gs pos="0">
                <a:srgbClr val="7030A0"/>
              </a:gs>
              <a:gs pos="100000">
                <a:schemeClr val="bg1">
                  <a:lumMod val="50000"/>
                </a:schemeClr>
              </a:gs>
            </a:gsLst>
            <a:lin ang="15600000" scaled="0"/>
            <a:tileRect/>
          </a:gradFill>
          <a:scene3d>
            <a:camera prst="orthographicFront"/>
            <a:lightRig rig="threePt" dir="t"/>
          </a:scene3d>
          <a:sp3d prstMaterial="matte">
            <a:bevelT prst="angle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2" descr="C:\Users\User\Desktop\path 1\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80" l="1519" r="100000"/>
                    </a14:imgEffect>
                    <a14:imgEffect>
                      <a14:saturation sat="66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902" y="821804"/>
            <a:ext cx="3498396" cy="359284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3" name="Rounded Rectangle 12"/>
          <p:cNvSpPr/>
          <p:nvPr/>
        </p:nvSpPr>
        <p:spPr>
          <a:xfrm>
            <a:off x="457200" y="304800"/>
            <a:ext cx="11201400" cy="609600"/>
          </a:xfrm>
          <a:prstGeom prst="roundRect">
            <a:avLst>
              <a:gd name="adj" fmla="val 50000"/>
            </a:avLst>
          </a:prstGeom>
          <a:gradFill>
            <a:gsLst>
              <a:gs pos="87000">
                <a:srgbClr val="EBF5E5"/>
              </a:gs>
              <a:gs pos="2013">
                <a:schemeClr val="accent6">
                  <a:lumMod val="20000"/>
                  <a:lumOff val="80000"/>
                </a:schemeClr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মনেরা রাজ্যের বৈশিষ্ট্যঃ  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447800" y="4687387"/>
            <a:ext cx="5555417" cy="6914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 কিসের ছবি দেখতে পাচ্ছ?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581400" y="3865438"/>
            <a:ext cx="2829103" cy="58150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280191" y="4672501"/>
            <a:ext cx="5555417" cy="149093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 নিউক্লিয়াস সুগঠিত নয়, এককোষী, ফিলামেন্টাস ও কলোনিয়াল।</a:t>
            </a:r>
          </a:p>
        </p:txBody>
      </p:sp>
      <p:pic>
        <p:nvPicPr>
          <p:cNvPr id="21" name="Picture 2" descr="http://cdn.xump.com/4D-Plant-Cell-Model-300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7" b="100000" l="9000" r="8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65" t="6013" r="15727"/>
          <a:stretch/>
        </p:blipFill>
        <p:spPr bwMode="auto">
          <a:xfrm>
            <a:off x="6612900" y="973760"/>
            <a:ext cx="3495860" cy="341367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3632794" y="4714601"/>
            <a:ext cx="5555417" cy="6914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 নিউক্লিয়াস কি সুগঠিত?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632794" y="4616643"/>
            <a:ext cx="5555417" cy="149093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কোষগুলোতে কী সাইটোপ্লাজমিয় অঙ্গানু আছে? 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794289" y="4633317"/>
            <a:ext cx="8070017" cy="149093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ক্রোমাটিন বস্তু ও রাইবোসোম আছে। প্লাষ্টিড, মাইটোকন্ড্রিয়া, এন্ডোপ্লাজমিক জালিকা, নিউক্লিওলাস ও নিউক্লিয়ার পর্দা নেই  </a:t>
            </a:r>
          </a:p>
        </p:txBody>
      </p:sp>
    </p:spTree>
    <p:extLst>
      <p:ext uri="{BB962C8B-B14F-4D97-AF65-F5344CB8AC3E}">
        <p14:creationId xmlns:p14="http://schemas.microsoft.com/office/powerpoint/2010/main" val="3656325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53" presetClass="exit" presetSubtype="54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3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350" decel="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50" accel="100000" fill="hold">
                                              <p:stCondLst>
                                                <p:cond delay="13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9" fill="hold" grpId="0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3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3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2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0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1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9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60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1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6" grpId="1"/>
          <p:bldP spid="19" grpId="0"/>
          <p:bldP spid="20" grpId="0"/>
          <p:bldP spid="20" grpId="1"/>
          <p:bldP spid="22" grpId="0"/>
          <p:bldP spid="22" grpId="1"/>
          <p:bldP spid="23" grpId="0"/>
          <p:bldP spid="23" grpId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53" presetClass="exit" presetSubtype="54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3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350" decel="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50" accel="100000" fill="hold">
                                              <p:stCondLst>
                                                <p:cond delay="13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2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0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1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1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6" grpId="1"/>
          <p:bldP spid="19" grpId="0"/>
          <p:bldP spid="20" grpId="0"/>
          <p:bldP spid="20" grpId="1"/>
          <p:bldP spid="22" grpId="0"/>
          <p:bldP spid="22" grpId="1"/>
          <p:bldP spid="23" grpId="0"/>
          <p:bldP spid="23" grpId="1"/>
          <p:bldP spid="24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47000">
              <a:srgbClr val="F6EFFA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6AD36AD-BB8B-4544-93F7-5BA5E2E89C50}" type="datetime1">
              <a:rPr lang="en-US" smtClean="0"/>
              <a:t>1/17/2021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03196" y="6240829"/>
            <a:ext cx="4114800" cy="365125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Mazid</a:t>
            </a:r>
            <a:endParaRPr lang="en-US" dirty="0"/>
          </a:p>
        </p:txBody>
      </p:sp>
      <p:sp>
        <p:nvSpPr>
          <p:cNvPr id="14" name="Frame 13"/>
          <p:cNvSpPr/>
          <p:nvPr/>
        </p:nvSpPr>
        <p:spPr>
          <a:xfrm>
            <a:off x="0" y="-7157"/>
            <a:ext cx="12192000" cy="6881393"/>
          </a:xfrm>
          <a:prstGeom prst="frame">
            <a:avLst>
              <a:gd name="adj1" fmla="val 2165"/>
            </a:avLst>
          </a:prstGeom>
          <a:gradFill flip="none" rotWithShape="1">
            <a:gsLst>
              <a:gs pos="22814">
                <a:schemeClr val="accent6">
                  <a:lumMod val="75000"/>
                </a:schemeClr>
              </a:gs>
              <a:gs pos="41616">
                <a:srgbClr val="002060"/>
              </a:gs>
              <a:gs pos="59728">
                <a:schemeClr val="bg1">
                  <a:lumMod val="50000"/>
                </a:schemeClr>
              </a:gs>
              <a:gs pos="16100">
                <a:schemeClr val="bg1">
                  <a:lumMod val="50000"/>
                </a:schemeClr>
              </a:gs>
              <a:gs pos="70480">
                <a:srgbClr val="00B0F0"/>
              </a:gs>
              <a:gs pos="32200">
                <a:srgbClr val="92D050"/>
              </a:gs>
              <a:gs pos="86000">
                <a:srgbClr val="92D050"/>
              </a:gs>
              <a:gs pos="50000">
                <a:srgbClr val="FEEFFB"/>
              </a:gs>
              <a:gs pos="0">
                <a:srgbClr val="7030A0"/>
              </a:gs>
              <a:gs pos="100000">
                <a:schemeClr val="bg1">
                  <a:lumMod val="50000"/>
                </a:schemeClr>
              </a:gs>
            </a:gsLst>
            <a:lin ang="15600000" scaled="0"/>
            <a:tileRect/>
          </a:gradFill>
          <a:scene3d>
            <a:camera prst="orthographicFront"/>
            <a:lightRig rig="threePt" dir="t"/>
          </a:scene3d>
          <a:sp3d prstMaterial="matte">
            <a:bevelT prst="angle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2" descr="C:\Users\User\Desktop\path 1\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80" l="1519" r="100000"/>
                    </a14:imgEffect>
                    <a14:imgEffect>
                      <a14:saturation sat="66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06325"/>
            <a:ext cx="3498396" cy="363335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3" name="Rounded Rectangle 12"/>
          <p:cNvSpPr/>
          <p:nvPr/>
        </p:nvSpPr>
        <p:spPr>
          <a:xfrm>
            <a:off x="457200" y="304800"/>
            <a:ext cx="11201400" cy="609600"/>
          </a:xfrm>
          <a:prstGeom prst="roundRect">
            <a:avLst>
              <a:gd name="adj" fmla="val 50000"/>
            </a:avLst>
          </a:prstGeom>
          <a:gradFill>
            <a:gsLst>
              <a:gs pos="87000">
                <a:srgbClr val="EBF5E5"/>
              </a:gs>
              <a:gs pos="2013">
                <a:schemeClr val="accent6">
                  <a:lumMod val="20000"/>
                  <a:lumOff val="80000"/>
                </a:schemeClr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মনেরা রাজ্যের বৈশিষ্ট্যঃ  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514600" y="4777385"/>
            <a:ext cx="7356513" cy="6914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 বিভাজন কোন প্রক্রিয়ায় সম্পন্ন হয় ?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649404" y="3889822"/>
            <a:ext cx="2560135" cy="624892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47" l="0" r="100000">
                        <a14:foregroundMark x1="50125" y1="92547" x2="51125" y2="80745"/>
                        <a14:foregroundMark x1="49875" y1="90890" x2="52000" y2="76190"/>
                        <a14:foregroundMark x1="21125" y1="27329" x2="32625" y2="15942"/>
                        <a14:foregroundMark x1="8625" y1="34576" x2="8625" y2="34576"/>
                        <a14:foregroundMark x1="69250" y1="44099" x2="69250" y2="44099"/>
                        <a14:foregroundMark x1="97375" y1="51760" x2="97375" y2="51760"/>
                        <a14:foregroundMark x1="90125" y1="17184" x2="90125" y2="1718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11618" y="890045"/>
            <a:ext cx="3417310" cy="3676253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3144570" y="4719932"/>
            <a:ext cx="5555417" cy="6914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দ্বিবিভাজন প্রক্রিয়ায় সম্পন্ন হয় ।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255279" y="4719932"/>
            <a:ext cx="5555417" cy="6914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খাদ্যগ্রহন কিভাবে হয় ?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676344" y="4782778"/>
            <a:ext cx="6760575" cy="6914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শোষন / ফটোসিনথেসিস প্রক্রিয়ায় 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578" y="927280"/>
            <a:ext cx="3886200" cy="2706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81"/>
          <a:stretch/>
        </p:blipFill>
        <p:spPr>
          <a:xfrm>
            <a:off x="6358420" y="2874458"/>
            <a:ext cx="3886200" cy="1908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Group 6"/>
          <p:cNvGrpSpPr/>
          <p:nvPr/>
        </p:nvGrpSpPr>
        <p:grpSpPr>
          <a:xfrm>
            <a:off x="2274192" y="1102212"/>
            <a:ext cx="4107954" cy="3594921"/>
            <a:chOff x="-4036744" y="-134147"/>
            <a:chExt cx="4126570" cy="3605117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36744" y="-134147"/>
              <a:ext cx="3558631" cy="3535579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27" name="Rounded Rectangle 26"/>
            <p:cNvSpPr/>
            <p:nvPr/>
          </p:nvSpPr>
          <p:spPr>
            <a:xfrm>
              <a:off x="-3808596" y="2889461"/>
              <a:ext cx="3898422" cy="58150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নীলাভ সবুজ শৈবাল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7401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1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14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3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4" presetClass="exit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4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4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4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2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61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62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6" grpId="1"/>
          <p:bldP spid="19" grpId="0"/>
          <p:bldP spid="18" grpId="0"/>
          <p:bldP spid="18" grpId="1"/>
          <p:bldP spid="25" grpId="0"/>
          <p:bldP spid="25" grpId="1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1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14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3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4" presetClass="exit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4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4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4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6" grpId="1"/>
          <p:bldP spid="19" grpId="0"/>
          <p:bldP spid="18" grpId="0"/>
          <p:bldP spid="18" grpId="1"/>
          <p:bldP spid="25" grpId="0"/>
          <p:bldP spid="25" grpId="1"/>
          <p:bldP spid="26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69">
              <a:schemeClr val="bg1"/>
            </a:gs>
            <a:gs pos="97000">
              <a:srgbClr val="FEF5FD"/>
            </a:gs>
            <a:gs pos="2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295400"/>
            <a:ext cx="1759074" cy="164226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091923"/>
            <a:ext cx="1910208" cy="365125"/>
          </a:xfrm>
        </p:spPr>
        <p:txBody>
          <a:bodyPr/>
          <a:lstStyle/>
          <a:p>
            <a:fld id="{DB7B768E-5AAE-4ABB-881A-911B32F5ADDB}" type="datetime1">
              <a:rPr lang="en-US" smtClean="0"/>
              <a:t>1/17/2021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295580" y="762000"/>
            <a:ext cx="3716215" cy="919843"/>
          </a:xfrm>
          <a:prstGeom prst="roundRect">
            <a:avLst>
              <a:gd name="adj" fmla="val 14694"/>
            </a:avLst>
          </a:prstGeom>
          <a:gradFill>
            <a:gsLst>
              <a:gs pos="26000">
                <a:srgbClr val="FEFBFE"/>
              </a:gs>
              <a:gs pos="91000">
                <a:srgbClr val="FEF9FE">
                  <a:alpha val="38000"/>
                </a:srgbClr>
              </a:gs>
              <a:gs pos="55000">
                <a:schemeClr val="bg1"/>
              </a:gs>
              <a:gs pos="100000">
                <a:srgbClr val="FBE6F9"/>
              </a:gs>
            </a:gsLst>
            <a:lin ang="5400000" scaled="1"/>
          </a:gradFill>
          <a:ln>
            <a:noFill/>
          </a:ln>
          <a:scene3d>
            <a:camera prst="orthographicFront"/>
            <a:lightRig rig="sunse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92900" y="704971"/>
            <a:ext cx="405360" cy="982315"/>
          </a:xfrm>
          <a:prstGeom prst="round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84581" y="1928262"/>
            <a:ext cx="2280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310747"/>
              </p:ext>
            </p:extLst>
          </p:nvPr>
        </p:nvGraphicFramePr>
        <p:xfrm>
          <a:off x="1981200" y="2438400"/>
          <a:ext cx="8128000" cy="2572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835411">
                <a:tc>
                  <a:txBody>
                    <a:bodyPr/>
                    <a:lstStyle/>
                    <a:p>
                      <a:r>
                        <a:rPr lang="bn-BD" sz="36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দলের নাম 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6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শাপলা</a:t>
                      </a:r>
                      <a:r>
                        <a:rPr lang="bn-BD" sz="36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6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রজনীগ</a:t>
                      </a:r>
                      <a:r>
                        <a:rPr lang="en-US" sz="36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ন্ধা</a:t>
                      </a:r>
                      <a:r>
                        <a:rPr lang="en-US" sz="36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গোলাপ</a:t>
                      </a:r>
                      <a:r>
                        <a:rPr lang="en-US" sz="36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গন্ধরাজ</a:t>
                      </a:r>
                      <a:r>
                        <a:rPr lang="en-US" sz="3600" b="0" baseline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835411">
                <a:tc>
                  <a:txBody>
                    <a:bodyPr/>
                    <a:lstStyle/>
                    <a:p>
                      <a:r>
                        <a:rPr lang="en-US" sz="36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r>
                        <a:rPr lang="en-US" sz="36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bn-BD" sz="3600" b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মারগুলিসের</a:t>
                      </a:r>
                      <a:r>
                        <a:rPr lang="bn-BD" sz="3600" b="0" baseline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মতে, </a:t>
                      </a:r>
                      <a:r>
                        <a:rPr lang="bn-BD" sz="3600" b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ব্যাকটেরিয়া</a:t>
                      </a:r>
                      <a:r>
                        <a:rPr lang="bn-BD" sz="3600" b="0" baseline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কোন সুপার কিংডমের অন্তর্ভূক্ত এবং কেন? এদের বৈশিষ্ট্যসহ ব্যাখ্যা কর। 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-181141" y="-188851"/>
            <a:ext cx="12554284" cy="7258163"/>
            <a:chOff x="-181141" y="-188851"/>
            <a:chExt cx="12554284" cy="7258163"/>
          </a:xfrm>
        </p:grpSpPr>
        <p:sp>
          <p:nvSpPr>
            <p:cNvPr id="12" name="Oval 11"/>
            <p:cNvSpPr/>
            <p:nvPr/>
          </p:nvSpPr>
          <p:spPr>
            <a:xfrm rot="11240105">
              <a:off x="-181141" y="6339721"/>
              <a:ext cx="669089" cy="72394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 rot="11240105">
              <a:off x="11704053" y="6345368"/>
              <a:ext cx="669089" cy="72394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 rot="11240105">
              <a:off x="11704054" y="-188851"/>
              <a:ext cx="669089" cy="72394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 rot="11240105">
              <a:off x="-142397" y="-188851"/>
              <a:ext cx="669089" cy="72394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ame 15"/>
            <p:cNvSpPr/>
            <p:nvPr/>
          </p:nvSpPr>
          <p:spPr>
            <a:xfrm>
              <a:off x="-11108" y="-31094"/>
              <a:ext cx="12192000" cy="6881393"/>
            </a:xfrm>
            <a:prstGeom prst="frame">
              <a:avLst>
                <a:gd name="adj1" fmla="val 2609"/>
              </a:avLst>
            </a:prstGeom>
            <a:gradFill flip="none" rotWithShape="1">
              <a:gsLst>
                <a:gs pos="22814">
                  <a:schemeClr val="accent6">
                    <a:lumMod val="75000"/>
                  </a:schemeClr>
                </a:gs>
                <a:gs pos="41616">
                  <a:srgbClr val="002060"/>
                </a:gs>
                <a:gs pos="59728">
                  <a:srgbClr val="FF0000"/>
                </a:gs>
                <a:gs pos="16100">
                  <a:srgbClr val="FFFF00"/>
                </a:gs>
                <a:gs pos="70480">
                  <a:srgbClr val="00B0F0"/>
                </a:gs>
                <a:gs pos="32200">
                  <a:srgbClr val="92D050"/>
                </a:gs>
                <a:gs pos="86000">
                  <a:srgbClr val="92D050"/>
                </a:gs>
                <a:gs pos="50000">
                  <a:srgbClr val="FEEFFB"/>
                </a:gs>
                <a:gs pos="0">
                  <a:srgbClr val="F117C7"/>
                </a:gs>
                <a:gs pos="100000">
                  <a:srgbClr val="C00000"/>
                </a:gs>
              </a:gsLst>
              <a:lin ang="15600000" scaled="0"/>
              <a:tileRect/>
            </a:gradFill>
            <a:scene3d>
              <a:camera prst="orthographicFront"/>
              <a:lightRig rig="threePt" dir="t"/>
            </a:scene3d>
            <a:sp3d prstMaterial="matte">
              <a:bevelT prst="angle"/>
              <a:bevelB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361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9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81481E-6 L -0.12618 -0.07569 L -0.16485 -0.18287 L -0.29154 -0.17754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-914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EF0FC"/>
            </a:gs>
            <a:gs pos="42976">
              <a:srgbClr val="4E5E84"/>
            </a:gs>
            <a:gs pos="12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726272" y="302697"/>
            <a:ext cx="4430485" cy="775805"/>
          </a:xfrm>
          <a:prstGeom prst="roundRect">
            <a:avLst/>
          </a:prstGeom>
          <a:solidFill>
            <a:srgbClr val="7030A0">
              <a:alpha val="56000"/>
            </a:srgb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726272" y="233783"/>
            <a:ext cx="299296" cy="857870"/>
          </a:xfrm>
          <a:prstGeom prst="roundRect">
            <a:avLst/>
          </a:prstGeom>
          <a:solidFill>
            <a:srgbClr val="CCFF66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85504" y="1185056"/>
            <a:ext cx="11222437" cy="11153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জীবগুলোর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খাদ্যগ্রহন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শোষন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মাইটোসিস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শোষন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ফটোসিনথেসিস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ঘ)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ফটোসিনথেসিস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1" y="3719181"/>
            <a:ext cx="11252019" cy="12373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রাইবোসোম ও ক্রোমাটিন কোন রাজ্যের জীব কোষে বিদ্যামান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ফাঞ্জাই   খ) অ্যানিমেলিয়া গ) মনেরা  ঘ) প্লান্টি    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7200" y="2413036"/>
            <a:ext cx="11252019" cy="11803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ক্যারোলাস লিনিয়াস জীবজগৎকে কয়টি ভাগে ভাগ করেন? 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২ টি         খ) ৩টি          গ) ৪ টি        ঘ) ৫ টি  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7200" y="5098200"/>
            <a:ext cx="11252020" cy="12373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ব্যাকটেরিয়া ও নীলাভ সবুজ শৈবাল কোন রাজ্যের উদাহরন?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প্রোক্যারিওটা   খ) ফাঞ্জাই   গ) প্লান্টি 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ইউক্যারিওটা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419600" y="1802494"/>
            <a:ext cx="477881" cy="428034"/>
          </a:xfrm>
          <a:prstGeom prst="ellipse">
            <a:avLst/>
          </a:prstGeom>
          <a:solidFill>
            <a:schemeClr val="accent6">
              <a:lumMod val="75000"/>
              <a:alpha val="69000"/>
            </a:schemeClr>
          </a:solidFill>
          <a:scene3d>
            <a:camera prst="orthographicFront"/>
            <a:lightRig rig="threePt" dir="t"/>
          </a:scene3d>
          <a:sp3d>
            <a:bevelT prst="convex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362200" y="3080838"/>
            <a:ext cx="477881" cy="428034"/>
          </a:xfrm>
          <a:prstGeom prst="ellipse">
            <a:avLst/>
          </a:prstGeom>
          <a:solidFill>
            <a:schemeClr val="accent6">
              <a:lumMod val="75000"/>
              <a:alpha val="71000"/>
            </a:schemeClr>
          </a:solidFill>
          <a:scene3d>
            <a:camera prst="orthographicFront"/>
            <a:lightRig rig="threePt" dir="t"/>
          </a:scene3d>
          <a:sp3d>
            <a:bevelT prst="convex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705600" y="4393042"/>
            <a:ext cx="477881" cy="428034"/>
          </a:xfrm>
          <a:prstGeom prst="ellipse">
            <a:avLst/>
          </a:prstGeom>
          <a:solidFill>
            <a:schemeClr val="accent6">
              <a:lumMod val="75000"/>
              <a:alpha val="72000"/>
            </a:schemeClr>
          </a:solidFill>
          <a:scene3d>
            <a:camera prst="orthographicFront"/>
            <a:lightRig rig="threePt" dir="t"/>
          </a:scene3d>
          <a:sp3d>
            <a:bevelT prst="convex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23902" y="5815817"/>
            <a:ext cx="477881" cy="428034"/>
          </a:xfrm>
          <a:prstGeom prst="ellipse">
            <a:avLst/>
          </a:prstGeom>
          <a:solidFill>
            <a:schemeClr val="accent6">
              <a:lumMod val="75000"/>
              <a:alpha val="73000"/>
            </a:schemeClr>
          </a:solidFill>
          <a:scene3d>
            <a:camera prst="orthographicFront"/>
            <a:lightRig rig="threePt" dir="t"/>
          </a:scene3d>
          <a:sp3d>
            <a:bevelT prst="convex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6AD36AD-BB8B-4544-93F7-5BA5E2E89C50}" type="datetime1">
              <a:rPr lang="en-US" smtClean="0">
                <a:solidFill>
                  <a:schemeClr val="tx1"/>
                </a:solidFill>
              </a:rPr>
              <a:t>1/17/2021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0" y="6321463"/>
            <a:ext cx="2209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Abdul </a:t>
            </a:r>
            <a:r>
              <a:rPr lang="en-US" dirty="0" err="1" smtClean="0">
                <a:solidFill>
                  <a:schemeClr val="tx1"/>
                </a:solidFill>
              </a:rPr>
              <a:t>Mazid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0" y="-23393"/>
            <a:ext cx="12192000" cy="6881393"/>
          </a:xfrm>
          <a:prstGeom prst="frame">
            <a:avLst>
              <a:gd name="adj1" fmla="val 2165"/>
            </a:avLst>
          </a:prstGeom>
          <a:gradFill flip="none" rotWithShape="1">
            <a:gsLst>
              <a:gs pos="22814">
                <a:schemeClr val="accent6">
                  <a:lumMod val="75000"/>
                </a:schemeClr>
              </a:gs>
              <a:gs pos="41616">
                <a:srgbClr val="002060"/>
              </a:gs>
              <a:gs pos="59728">
                <a:schemeClr val="bg1">
                  <a:lumMod val="50000"/>
                </a:schemeClr>
              </a:gs>
              <a:gs pos="16100">
                <a:schemeClr val="bg1">
                  <a:lumMod val="50000"/>
                </a:schemeClr>
              </a:gs>
              <a:gs pos="70480">
                <a:srgbClr val="00B0F0"/>
              </a:gs>
              <a:gs pos="32200">
                <a:srgbClr val="92D050"/>
              </a:gs>
              <a:gs pos="86000">
                <a:srgbClr val="92D050"/>
              </a:gs>
              <a:gs pos="50000">
                <a:srgbClr val="FEEFFB"/>
              </a:gs>
              <a:gs pos="0">
                <a:srgbClr val="7030A0"/>
              </a:gs>
              <a:gs pos="100000">
                <a:schemeClr val="bg1">
                  <a:lumMod val="50000"/>
                </a:schemeClr>
              </a:gs>
            </a:gsLst>
            <a:lin ang="15600000" scaled="0"/>
            <a:tileRect/>
          </a:gradFill>
          <a:scene3d>
            <a:camera prst="orthographicFront"/>
            <a:lightRig rig="threePt" dir="t"/>
          </a:scene3d>
          <a:sp3d prstMaterial="matte">
            <a:bevelT prst="angle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12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2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733800" y="211509"/>
            <a:ext cx="4430485" cy="775805"/>
          </a:xfrm>
          <a:prstGeom prst="roundRect">
            <a:avLst/>
          </a:prstGeom>
          <a:solidFill>
            <a:srgbClr val="7030A0">
              <a:alpha val="56000"/>
            </a:srgb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733800" y="142595"/>
            <a:ext cx="299296" cy="857870"/>
          </a:xfrm>
          <a:prstGeom prst="roundRect">
            <a:avLst/>
          </a:prstGeom>
          <a:solidFill>
            <a:srgbClr val="CCFF66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7731" y="987314"/>
            <a:ext cx="12024452" cy="5642973"/>
          </a:xfrm>
          <a:prstGeom prst="roundRect">
            <a:avLst>
              <a:gd name="adj" fmla="val 59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সাবিয়া কিছু শৈবাল দেখালো। শিক্ষককে এগুলো সম্পর্কে জিজ্ঞাসা করলে 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বললেন ব্যাকটেরিয়াতে এ ধরনের কোষ দেখা যায়।</a:t>
            </a:r>
          </a:p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সাবিয়ার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জীবটির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  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আদিকোষী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(খ)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প্রকৃতকোষী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(গ)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সুগঠিত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নিউক্লিয়াসযুক্ত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(ঘ)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জননকোষের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উক্ত জীবের কোষে–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(উচ্চতর দক্ষতা)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i.   নিউক্লিয়ার পর্দা নেই 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ii.  মাইটোকন্ড্রিয়া অনুপস্থিত 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iii. প্লাষ্টিড অনুপস্থিত </a:t>
            </a:r>
          </a:p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i ও ii        খ) ii ও iii      গ) i ও iii       ঘ) i,ii ও iii     </a:t>
            </a:r>
          </a:p>
        </p:txBody>
      </p:sp>
      <p:sp>
        <p:nvSpPr>
          <p:cNvPr id="9" name="Oval 8"/>
          <p:cNvSpPr/>
          <p:nvPr/>
        </p:nvSpPr>
        <p:spPr>
          <a:xfrm>
            <a:off x="533400" y="2819400"/>
            <a:ext cx="477881" cy="428034"/>
          </a:xfrm>
          <a:prstGeom prst="ellipse">
            <a:avLst/>
          </a:prstGeom>
          <a:solidFill>
            <a:schemeClr val="accent6">
              <a:lumMod val="75000"/>
              <a:alpha val="69000"/>
            </a:schemeClr>
          </a:solidFill>
          <a:scene3d>
            <a:camera prst="orthographicFront"/>
            <a:lightRig rig="threePt" dir="t"/>
          </a:scene3d>
          <a:sp3d>
            <a:bevelT prst="convex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408818" y="6043858"/>
            <a:ext cx="477881" cy="428034"/>
          </a:xfrm>
          <a:prstGeom prst="ellipse">
            <a:avLst/>
          </a:prstGeom>
          <a:solidFill>
            <a:schemeClr val="accent6">
              <a:lumMod val="75000"/>
              <a:alpha val="71000"/>
            </a:schemeClr>
          </a:solidFill>
          <a:scene3d>
            <a:camera prst="orthographicFront"/>
            <a:lightRig rig="threePt" dir="t"/>
          </a:scene3d>
          <a:sp3d>
            <a:bevelT prst="convex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6AD36AD-BB8B-4544-93F7-5BA5E2E89C50}" type="datetime1">
              <a:rPr lang="en-US" smtClean="0">
                <a:solidFill>
                  <a:schemeClr val="tx1"/>
                </a:solidFill>
              </a:rPr>
              <a:t>1/17/2021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0" y="6321463"/>
            <a:ext cx="2209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Abdul </a:t>
            </a:r>
            <a:r>
              <a:rPr lang="en-US" dirty="0" err="1" smtClean="0">
                <a:solidFill>
                  <a:schemeClr val="tx1"/>
                </a:solidFill>
              </a:rPr>
              <a:t>Mazid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0" y="-23393"/>
            <a:ext cx="12192000" cy="6881393"/>
          </a:xfrm>
          <a:prstGeom prst="frame">
            <a:avLst>
              <a:gd name="adj1" fmla="val 2004"/>
            </a:avLst>
          </a:prstGeom>
          <a:gradFill flip="none" rotWithShape="1">
            <a:gsLst>
              <a:gs pos="22814">
                <a:schemeClr val="accent6">
                  <a:lumMod val="75000"/>
                </a:schemeClr>
              </a:gs>
              <a:gs pos="41616">
                <a:srgbClr val="002060"/>
              </a:gs>
              <a:gs pos="59728">
                <a:schemeClr val="bg1">
                  <a:lumMod val="50000"/>
                </a:schemeClr>
              </a:gs>
              <a:gs pos="16100">
                <a:schemeClr val="bg1">
                  <a:lumMod val="50000"/>
                </a:schemeClr>
              </a:gs>
              <a:gs pos="70480">
                <a:srgbClr val="00B0F0"/>
              </a:gs>
              <a:gs pos="32200">
                <a:srgbClr val="92D050"/>
              </a:gs>
              <a:gs pos="86000">
                <a:srgbClr val="92D050"/>
              </a:gs>
              <a:gs pos="50000">
                <a:srgbClr val="FEEFFB"/>
              </a:gs>
              <a:gs pos="0">
                <a:srgbClr val="7030A0"/>
              </a:gs>
              <a:gs pos="100000">
                <a:schemeClr val="bg1">
                  <a:lumMod val="50000"/>
                </a:schemeClr>
              </a:gs>
            </a:gsLst>
            <a:lin ang="15600000" scaled="0"/>
            <a:tileRect/>
          </a:gradFill>
          <a:scene3d>
            <a:camera prst="orthographicFront"/>
            <a:lightRig rig="threePt" dir="t"/>
          </a:scene3d>
          <a:sp3d prstMaterial="matte">
            <a:bevelT prst="angle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64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7" grpId="0"/>
      <p:bldP spid="9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rgbClr val="F3FAEB"/>
            </a:gs>
            <a:gs pos="81000">
              <a:srgbClr val="FCFEFA"/>
            </a:gs>
            <a:gs pos="16000">
              <a:schemeClr val="bg1"/>
            </a:gs>
            <a:gs pos="0">
              <a:srgbClr val="EEF8E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381702"/>
            <a:ext cx="4114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n-BD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প্রশ্নোত্তর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পর্ব</a:t>
            </a:r>
            <a:endParaRPr 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63070"/>
            <a:ext cx="1435395" cy="205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0800" y="3920470"/>
            <a:ext cx="6350582" cy="646331"/>
          </a:xfrm>
          <a:prstGeom prst="rect">
            <a:avLst/>
          </a:prstGeom>
          <a:solidFill>
            <a:schemeClr val="accent5">
              <a:lumMod val="40000"/>
              <a:lumOff val="60000"/>
              <a:alpha val="3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36AD-BB8B-4544-93F7-5BA5E2E89C50}" type="datetime1">
              <a:rPr lang="en-US" smtClean="0"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Mazid</a:t>
            </a:r>
            <a:endParaRPr lang="en-US" dirty="0"/>
          </a:p>
        </p:txBody>
      </p:sp>
      <p:sp>
        <p:nvSpPr>
          <p:cNvPr id="8" name="Frame 7"/>
          <p:cNvSpPr/>
          <p:nvPr/>
        </p:nvSpPr>
        <p:spPr>
          <a:xfrm>
            <a:off x="0" y="-23393"/>
            <a:ext cx="12192000" cy="6881393"/>
          </a:xfrm>
          <a:prstGeom prst="frame">
            <a:avLst>
              <a:gd name="adj1" fmla="val 2165"/>
            </a:avLst>
          </a:prstGeom>
          <a:gradFill flip="none" rotWithShape="1">
            <a:gsLst>
              <a:gs pos="22814">
                <a:schemeClr val="accent6">
                  <a:lumMod val="75000"/>
                </a:schemeClr>
              </a:gs>
              <a:gs pos="41616">
                <a:srgbClr val="002060"/>
              </a:gs>
              <a:gs pos="59728">
                <a:srgbClr val="FF0000"/>
              </a:gs>
              <a:gs pos="16100">
                <a:srgbClr val="FFFF00"/>
              </a:gs>
              <a:gs pos="70480">
                <a:srgbClr val="00B0F0"/>
              </a:gs>
              <a:gs pos="32200">
                <a:srgbClr val="92D050"/>
              </a:gs>
              <a:gs pos="86000">
                <a:srgbClr val="92D050"/>
              </a:gs>
              <a:gs pos="50000">
                <a:srgbClr val="FEEFFB"/>
              </a:gs>
              <a:gs pos="0">
                <a:srgbClr val="F117C7"/>
              </a:gs>
              <a:gs pos="100000">
                <a:srgbClr val="C00000"/>
              </a:gs>
            </a:gsLst>
            <a:lin ang="15600000" scaled="0"/>
            <a:tileRect/>
          </a:gradFill>
          <a:scene3d>
            <a:camera prst="orthographicFront"/>
            <a:lightRig rig="threePt" dir="t"/>
          </a:scene3d>
          <a:sp3d prstMaterial="matte">
            <a:bevelT prst="angle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720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B510-BB27-4544-8E65-92D761CFC0F4}" type="datetime1">
              <a:rPr lang="en-US" smtClean="0"/>
              <a:t>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04806" y="6352286"/>
            <a:ext cx="4114800" cy="365125"/>
          </a:xfrm>
        </p:spPr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91086" y="3474103"/>
            <a:ext cx="7008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ব্যাকটেরিয়াকে কেন মনেরা রাজ্যে রাখা হয়েছে, তোমার উত্তরের পক্ষে যুক্তি দাও।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48100" y="395131"/>
            <a:ext cx="4495800" cy="2585819"/>
            <a:chOff x="3695307" y="325983"/>
            <a:chExt cx="4495800" cy="2585819"/>
          </a:xfrm>
        </p:grpSpPr>
        <p:sp>
          <p:nvSpPr>
            <p:cNvPr id="34" name="TextBox 33"/>
            <p:cNvSpPr txBox="1"/>
            <p:nvPr/>
          </p:nvSpPr>
          <p:spPr>
            <a:xfrm>
              <a:off x="4159113" y="2118220"/>
              <a:ext cx="3558470" cy="769441"/>
            </a:xfrm>
            <a:prstGeom prst="rect">
              <a:avLst/>
            </a:prstGeom>
            <a:ln>
              <a:noFill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IN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3695307" y="325983"/>
              <a:ext cx="4495800" cy="1003103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F117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343400" y="1329086"/>
              <a:ext cx="1295400" cy="8045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23559" y="1329086"/>
              <a:ext cx="1295400" cy="8045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52013" y="2866083"/>
              <a:ext cx="3919768" cy="45719"/>
            </a:xfrm>
            <a:prstGeom prst="rect">
              <a:avLst/>
            </a:prstGeom>
            <a:solidFill>
              <a:srgbClr val="F436D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890819" y="1336324"/>
              <a:ext cx="76200" cy="79273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724400" y="1499402"/>
              <a:ext cx="457200" cy="41041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642659" y="1521696"/>
              <a:ext cx="457200" cy="41041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86610" y="5263402"/>
            <a:ext cx="3007616" cy="173110"/>
            <a:chOff x="3103285" y="4226024"/>
            <a:chExt cx="4827079" cy="608713"/>
          </a:xfrm>
        </p:grpSpPr>
        <p:grpSp>
          <p:nvGrpSpPr>
            <p:cNvPr id="65" name="Group 64"/>
            <p:cNvGrpSpPr/>
            <p:nvPr/>
          </p:nvGrpSpPr>
          <p:grpSpPr>
            <a:xfrm rot="10800000" flipV="1">
              <a:off x="3175607" y="4226024"/>
              <a:ext cx="4748800" cy="241699"/>
              <a:chOff x="4315577" y="779572"/>
              <a:chExt cx="3216225" cy="469877"/>
            </a:xfrm>
          </p:grpSpPr>
          <p:grpSp>
            <p:nvGrpSpPr>
              <p:cNvPr id="93" name="Group 92"/>
              <p:cNvGrpSpPr/>
              <p:nvPr/>
            </p:nvGrpSpPr>
            <p:grpSpPr>
              <a:xfrm>
                <a:off x="4315577" y="779572"/>
                <a:ext cx="3194334" cy="365897"/>
                <a:chOff x="4338320" y="934239"/>
                <a:chExt cx="3194334" cy="365897"/>
              </a:xfrm>
            </p:grpSpPr>
            <p:sp>
              <p:nvSpPr>
                <p:cNvPr id="98" name="Freeform 97"/>
                <p:cNvSpPr/>
                <p:nvPr/>
              </p:nvSpPr>
              <p:spPr>
                <a:xfrm>
                  <a:off x="4338320" y="934239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1104BC"/>
                    </a:solidFill>
                  </a:endParaRPr>
                </a:p>
              </p:txBody>
            </p:sp>
            <p:sp>
              <p:nvSpPr>
                <p:cNvPr id="99" name="Freeform 98"/>
                <p:cNvSpPr/>
                <p:nvPr/>
              </p:nvSpPr>
              <p:spPr>
                <a:xfrm>
                  <a:off x="4338320" y="994961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rgbClr val="F20EA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00" name="Freeform 99"/>
                <p:cNvSpPr/>
                <p:nvPr/>
              </p:nvSpPr>
              <p:spPr>
                <a:xfrm>
                  <a:off x="4338320" y="1045617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>
                <a:off x="4337468" y="883552"/>
                <a:ext cx="3194334" cy="365897"/>
                <a:chOff x="4338320" y="934239"/>
                <a:chExt cx="3194334" cy="365897"/>
              </a:xfrm>
            </p:grpSpPr>
            <p:sp>
              <p:nvSpPr>
                <p:cNvPr id="95" name="Freeform 94"/>
                <p:cNvSpPr/>
                <p:nvPr/>
              </p:nvSpPr>
              <p:spPr>
                <a:xfrm>
                  <a:off x="4338320" y="934239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1104BC"/>
                    </a:solidFill>
                  </a:endParaRPr>
                </a:p>
              </p:txBody>
            </p:sp>
            <p:sp>
              <p:nvSpPr>
                <p:cNvPr id="96" name="Freeform 95"/>
                <p:cNvSpPr/>
                <p:nvPr/>
              </p:nvSpPr>
              <p:spPr>
                <a:xfrm>
                  <a:off x="4338320" y="994961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rgbClr val="F20EA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97" name="Freeform 96"/>
                <p:cNvSpPr/>
                <p:nvPr/>
              </p:nvSpPr>
              <p:spPr>
                <a:xfrm>
                  <a:off x="4338320" y="1045617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</p:grpSp>
        </p:grpSp>
        <p:grpSp>
          <p:nvGrpSpPr>
            <p:cNvPr id="66" name="Group 65"/>
            <p:cNvGrpSpPr/>
            <p:nvPr/>
          </p:nvGrpSpPr>
          <p:grpSpPr>
            <a:xfrm rot="10800000" flipV="1">
              <a:off x="3181564" y="4356274"/>
              <a:ext cx="4748800" cy="241699"/>
              <a:chOff x="4315577" y="779572"/>
              <a:chExt cx="3216225" cy="469877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4315577" y="779572"/>
                <a:ext cx="3194334" cy="365897"/>
                <a:chOff x="4338320" y="934239"/>
                <a:chExt cx="3194334" cy="365897"/>
              </a:xfrm>
            </p:grpSpPr>
            <p:sp>
              <p:nvSpPr>
                <p:cNvPr id="90" name="Freeform 89"/>
                <p:cNvSpPr/>
                <p:nvPr/>
              </p:nvSpPr>
              <p:spPr>
                <a:xfrm>
                  <a:off x="4338320" y="934239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1104BC"/>
                    </a:solidFill>
                  </a:endParaRPr>
                </a:p>
              </p:txBody>
            </p:sp>
            <p:sp>
              <p:nvSpPr>
                <p:cNvPr id="91" name="Freeform 90"/>
                <p:cNvSpPr/>
                <p:nvPr/>
              </p:nvSpPr>
              <p:spPr>
                <a:xfrm>
                  <a:off x="4338320" y="994961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rgbClr val="F20EA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92" name="Freeform 91"/>
                <p:cNvSpPr/>
                <p:nvPr/>
              </p:nvSpPr>
              <p:spPr>
                <a:xfrm>
                  <a:off x="4338320" y="1045617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4337468" y="883552"/>
                <a:ext cx="3194334" cy="365897"/>
                <a:chOff x="4338320" y="934239"/>
                <a:chExt cx="3194334" cy="365897"/>
              </a:xfrm>
            </p:grpSpPr>
            <p:sp>
              <p:nvSpPr>
                <p:cNvPr id="87" name="Freeform 86"/>
                <p:cNvSpPr/>
                <p:nvPr/>
              </p:nvSpPr>
              <p:spPr>
                <a:xfrm>
                  <a:off x="4338320" y="934239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1104BC"/>
                    </a:solidFill>
                  </a:endParaRPr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4338320" y="994961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rgbClr val="F20EA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89" name="Freeform 88"/>
                <p:cNvSpPr/>
                <p:nvPr/>
              </p:nvSpPr>
              <p:spPr>
                <a:xfrm>
                  <a:off x="4338320" y="1045617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</p:grpSp>
        </p:grpSp>
        <p:grpSp>
          <p:nvGrpSpPr>
            <p:cNvPr id="67" name="Group 66"/>
            <p:cNvGrpSpPr/>
            <p:nvPr/>
          </p:nvGrpSpPr>
          <p:grpSpPr>
            <a:xfrm rot="10800000" flipV="1">
              <a:off x="3143285" y="4485215"/>
              <a:ext cx="4748800" cy="241699"/>
              <a:chOff x="4315577" y="779572"/>
              <a:chExt cx="3216225" cy="469877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4315577" y="779572"/>
                <a:ext cx="3194334" cy="365897"/>
                <a:chOff x="4338320" y="934239"/>
                <a:chExt cx="3194334" cy="365897"/>
              </a:xfrm>
            </p:grpSpPr>
            <p:sp>
              <p:nvSpPr>
                <p:cNvPr id="82" name="Freeform 81"/>
                <p:cNvSpPr/>
                <p:nvPr/>
              </p:nvSpPr>
              <p:spPr>
                <a:xfrm>
                  <a:off x="4338320" y="934239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1104BC"/>
                    </a:solidFill>
                  </a:endParaRPr>
                </a:p>
              </p:txBody>
            </p:sp>
            <p:sp>
              <p:nvSpPr>
                <p:cNvPr id="83" name="Freeform 82"/>
                <p:cNvSpPr/>
                <p:nvPr/>
              </p:nvSpPr>
              <p:spPr>
                <a:xfrm>
                  <a:off x="4338320" y="994961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rgbClr val="F20EA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84" name="Freeform 83"/>
                <p:cNvSpPr/>
                <p:nvPr/>
              </p:nvSpPr>
              <p:spPr>
                <a:xfrm>
                  <a:off x="4338320" y="1045617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</p:grpSp>
          <p:grpSp>
            <p:nvGrpSpPr>
              <p:cNvPr id="78" name="Group 77"/>
              <p:cNvGrpSpPr/>
              <p:nvPr/>
            </p:nvGrpSpPr>
            <p:grpSpPr>
              <a:xfrm>
                <a:off x="4337468" y="883552"/>
                <a:ext cx="3194334" cy="365897"/>
                <a:chOff x="4338320" y="934239"/>
                <a:chExt cx="3194334" cy="365897"/>
              </a:xfrm>
            </p:grpSpPr>
            <p:sp>
              <p:nvSpPr>
                <p:cNvPr id="79" name="Freeform 78"/>
                <p:cNvSpPr/>
                <p:nvPr/>
              </p:nvSpPr>
              <p:spPr>
                <a:xfrm>
                  <a:off x="4338320" y="934239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1104BC"/>
                    </a:solidFill>
                  </a:endParaRPr>
                </a:p>
              </p:txBody>
            </p:sp>
            <p:sp>
              <p:nvSpPr>
                <p:cNvPr id="80" name="Freeform 79"/>
                <p:cNvSpPr/>
                <p:nvPr/>
              </p:nvSpPr>
              <p:spPr>
                <a:xfrm>
                  <a:off x="4338320" y="994961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rgbClr val="F20EA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81" name="Freeform 80"/>
                <p:cNvSpPr/>
                <p:nvPr/>
              </p:nvSpPr>
              <p:spPr>
                <a:xfrm>
                  <a:off x="4338320" y="1045617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</p:grpSp>
        </p:grpSp>
        <p:grpSp>
          <p:nvGrpSpPr>
            <p:cNvPr id="68" name="Group 67"/>
            <p:cNvGrpSpPr/>
            <p:nvPr/>
          </p:nvGrpSpPr>
          <p:grpSpPr>
            <a:xfrm rot="10800000" flipV="1">
              <a:off x="3103285" y="4593038"/>
              <a:ext cx="4748800" cy="241699"/>
              <a:chOff x="4315577" y="779572"/>
              <a:chExt cx="3216225" cy="469877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4315577" y="779572"/>
                <a:ext cx="3194334" cy="365897"/>
                <a:chOff x="4338320" y="934239"/>
                <a:chExt cx="3194334" cy="365897"/>
              </a:xfrm>
            </p:grpSpPr>
            <p:sp>
              <p:nvSpPr>
                <p:cNvPr id="74" name="Freeform 73"/>
                <p:cNvSpPr/>
                <p:nvPr/>
              </p:nvSpPr>
              <p:spPr>
                <a:xfrm>
                  <a:off x="4338320" y="934239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1104BC"/>
                    </a:solidFill>
                  </a:endParaRPr>
                </a:p>
              </p:txBody>
            </p:sp>
            <p:sp>
              <p:nvSpPr>
                <p:cNvPr id="75" name="Freeform 74"/>
                <p:cNvSpPr/>
                <p:nvPr/>
              </p:nvSpPr>
              <p:spPr>
                <a:xfrm>
                  <a:off x="4338320" y="994961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rgbClr val="F20EA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76" name="Freeform 75"/>
                <p:cNvSpPr/>
                <p:nvPr/>
              </p:nvSpPr>
              <p:spPr>
                <a:xfrm>
                  <a:off x="4338320" y="1045617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</p:grpSp>
          <p:grpSp>
            <p:nvGrpSpPr>
              <p:cNvPr id="70" name="Group 69"/>
              <p:cNvGrpSpPr/>
              <p:nvPr/>
            </p:nvGrpSpPr>
            <p:grpSpPr>
              <a:xfrm>
                <a:off x="4337468" y="883552"/>
                <a:ext cx="3194334" cy="365897"/>
                <a:chOff x="4338320" y="934239"/>
                <a:chExt cx="3194334" cy="365897"/>
              </a:xfrm>
            </p:grpSpPr>
            <p:sp>
              <p:nvSpPr>
                <p:cNvPr id="71" name="Freeform 70"/>
                <p:cNvSpPr/>
                <p:nvPr/>
              </p:nvSpPr>
              <p:spPr>
                <a:xfrm>
                  <a:off x="4338320" y="934239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1104BC"/>
                    </a:solidFill>
                  </a:endParaRPr>
                </a:p>
              </p:txBody>
            </p:sp>
            <p:sp>
              <p:nvSpPr>
                <p:cNvPr id="72" name="Freeform 71"/>
                <p:cNvSpPr/>
                <p:nvPr/>
              </p:nvSpPr>
              <p:spPr>
                <a:xfrm>
                  <a:off x="4338320" y="994961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rgbClr val="F20EA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73" name="Freeform 72"/>
                <p:cNvSpPr/>
                <p:nvPr/>
              </p:nvSpPr>
              <p:spPr>
                <a:xfrm>
                  <a:off x="4338320" y="1045617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</p:grpSp>
        </p:grpSp>
      </p:grpSp>
      <p:sp>
        <p:nvSpPr>
          <p:cNvPr id="52" name="Frame 51"/>
          <p:cNvSpPr/>
          <p:nvPr/>
        </p:nvSpPr>
        <p:spPr>
          <a:xfrm>
            <a:off x="0" y="-23393"/>
            <a:ext cx="12192000" cy="6881393"/>
          </a:xfrm>
          <a:prstGeom prst="frame">
            <a:avLst>
              <a:gd name="adj1" fmla="val 2165"/>
            </a:avLst>
          </a:prstGeom>
          <a:gradFill flip="none" rotWithShape="1">
            <a:gsLst>
              <a:gs pos="22814">
                <a:schemeClr val="accent6">
                  <a:lumMod val="75000"/>
                </a:schemeClr>
              </a:gs>
              <a:gs pos="41616">
                <a:srgbClr val="002060"/>
              </a:gs>
              <a:gs pos="59728">
                <a:schemeClr val="bg1">
                  <a:lumMod val="50000"/>
                </a:schemeClr>
              </a:gs>
              <a:gs pos="16100">
                <a:schemeClr val="bg1">
                  <a:lumMod val="50000"/>
                </a:schemeClr>
              </a:gs>
              <a:gs pos="70480">
                <a:srgbClr val="00B0F0"/>
              </a:gs>
              <a:gs pos="32200">
                <a:srgbClr val="92D050"/>
              </a:gs>
              <a:gs pos="86000">
                <a:srgbClr val="92D050"/>
              </a:gs>
              <a:gs pos="50000">
                <a:srgbClr val="FEEFFB"/>
              </a:gs>
              <a:gs pos="0">
                <a:srgbClr val="7030A0"/>
              </a:gs>
              <a:gs pos="100000">
                <a:schemeClr val="bg1">
                  <a:lumMod val="50000"/>
                </a:schemeClr>
              </a:gs>
            </a:gsLst>
            <a:lin ang="15600000" scaled="0"/>
            <a:tileRect/>
          </a:gradFill>
          <a:scene3d>
            <a:camera prst="orthographicFront"/>
            <a:lightRig rig="threePt" dir="t"/>
          </a:scene3d>
          <a:sp3d prstMaterial="matte">
            <a:bevelT prst="angle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59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bg1"/>
            </a:gs>
            <a:gs pos="100000">
              <a:srgbClr val="F0F7EC"/>
            </a:gs>
            <a:gs pos="25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052" y="1349335"/>
            <a:ext cx="1366491" cy="14333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5" name="TextBox 24"/>
          <p:cNvSpPr txBox="1"/>
          <p:nvPr/>
        </p:nvSpPr>
        <p:spPr>
          <a:xfrm>
            <a:off x="6096000" y="3234229"/>
            <a:ext cx="55510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 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জীবের শ্রেণিবিন্যাস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2" name="Freeform: Shape 27">
            <a:extLst>
              <a:ext uri="{FF2B5EF4-FFF2-40B4-BE49-F238E27FC236}">
                <a16:creationId xmlns:a16="http://schemas.microsoft.com/office/drawing/2014/main" xmlns="" id="{14B826B0-F182-4666-AB05-258971549B94}"/>
              </a:ext>
            </a:extLst>
          </p:cNvPr>
          <p:cNvSpPr/>
          <p:nvPr/>
        </p:nvSpPr>
        <p:spPr>
          <a:xfrm>
            <a:off x="7917589" y="1011414"/>
            <a:ext cx="2021758" cy="2109171"/>
          </a:xfrm>
          <a:custGeom>
            <a:avLst/>
            <a:gdLst>
              <a:gd name="connsiteX0" fmla="*/ 3339117 w 6018698"/>
              <a:gd name="connsiteY0" fmla="*/ 0 h 6060816"/>
              <a:gd name="connsiteX1" fmla="*/ 3983771 w 6018698"/>
              <a:gd name="connsiteY1" fmla="*/ 845913 h 6060816"/>
              <a:gd name="connsiteX2" fmla="*/ 3983772 w 6018698"/>
              <a:gd name="connsiteY2" fmla="*/ 845913 h 6060816"/>
              <a:gd name="connsiteX3" fmla="*/ 5220277 w 6018698"/>
              <a:gd name="connsiteY3" fmla="*/ 2468453 h 6060816"/>
              <a:gd name="connsiteX4" fmla="*/ 5220277 w 6018698"/>
              <a:gd name="connsiteY4" fmla="*/ 2468452 h 6060816"/>
              <a:gd name="connsiteX5" fmla="*/ 6018698 w 6018698"/>
              <a:gd name="connsiteY5" fmla="*/ 3516138 h 6060816"/>
              <a:gd name="connsiteX6" fmla="*/ 5220277 w 6018698"/>
              <a:gd name="connsiteY6" fmla="*/ 4124600 h 6060816"/>
              <a:gd name="connsiteX7" fmla="*/ 5220277 w 6018698"/>
              <a:gd name="connsiteY7" fmla="*/ 4124601 h 6060816"/>
              <a:gd name="connsiteX8" fmla="*/ 3789586 w 6018698"/>
              <a:gd name="connsiteY8" fmla="*/ 5214903 h 6060816"/>
              <a:gd name="connsiteX9" fmla="*/ 2679581 w 6018698"/>
              <a:gd name="connsiteY9" fmla="*/ 6060816 h 6060816"/>
              <a:gd name="connsiteX10" fmla="*/ 2034927 w 6018698"/>
              <a:gd name="connsiteY10" fmla="*/ 5214903 h 6060816"/>
              <a:gd name="connsiteX11" fmla="*/ 2034926 w 6018698"/>
              <a:gd name="connsiteY11" fmla="*/ 5214903 h 6060816"/>
              <a:gd name="connsiteX12" fmla="*/ 798420 w 6018698"/>
              <a:gd name="connsiteY12" fmla="*/ 3592363 h 6060816"/>
              <a:gd name="connsiteX13" fmla="*/ 798420 w 6018698"/>
              <a:gd name="connsiteY13" fmla="*/ 3592362 h 6060816"/>
              <a:gd name="connsiteX14" fmla="*/ 0 w 6018698"/>
              <a:gd name="connsiteY14" fmla="*/ 2544677 h 6060816"/>
              <a:gd name="connsiteX15" fmla="*/ 798421 w 6018698"/>
              <a:gd name="connsiteY15" fmla="*/ 1936216 h 6060816"/>
              <a:gd name="connsiteX16" fmla="*/ 798421 w 6018698"/>
              <a:gd name="connsiteY16" fmla="*/ 2479993 h 6060816"/>
              <a:gd name="connsiteX17" fmla="*/ 606148 w 6018698"/>
              <a:gd name="connsiteY17" fmla="*/ 2626520 h 6060816"/>
              <a:gd name="connsiteX18" fmla="*/ 798421 w 6018698"/>
              <a:gd name="connsiteY18" fmla="*/ 2878820 h 6060816"/>
              <a:gd name="connsiteX19" fmla="*/ 798421 w 6018698"/>
              <a:gd name="connsiteY19" fmla="*/ 2878822 h 6060816"/>
              <a:gd name="connsiteX20" fmla="*/ 2578704 w 6018698"/>
              <a:gd name="connsiteY20" fmla="*/ 5214903 h 6060816"/>
              <a:gd name="connsiteX21" fmla="*/ 2578705 w 6018698"/>
              <a:gd name="connsiteY21" fmla="*/ 5214903 h 6060816"/>
              <a:gd name="connsiteX22" fmla="*/ 2761424 w 6018698"/>
              <a:gd name="connsiteY22" fmla="*/ 5454667 h 6060816"/>
              <a:gd name="connsiteX23" fmla="*/ 3076042 w 6018698"/>
              <a:gd name="connsiteY23" fmla="*/ 5214903 h 6060816"/>
              <a:gd name="connsiteX24" fmla="*/ 5220277 w 6018698"/>
              <a:gd name="connsiteY24" fmla="*/ 3580824 h 6060816"/>
              <a:gd name="connsiteX25" fmla="*/ 5220277 w 6018698"/>
              <a:gd name="connsiteY25" fmla="*/ 3580823 h 6060816"/>
              <a:gd name="connsiteX26" fmla="*/ 5412550 w 6018698"/>
              <a:gd name="connsiteY26" fmla="*/ 3434295 h 6060816"/>
              <a:gd name="connsiteX27" fmla="*/ 5220277 w 6018698"/>
              <a:gd name="connsiteY27" fmla="*/ 3181995 h 6060816"/>
              <a:gd name="connsiteX28" fmla="*/ 5220277 w 6018698"/>
              <a:gd name="connsiteY28" fmla="*/ 3181996 h 6060816"/>
              <a:gd name="connsiteX29" fmla="*/ 3439994 w 6018698"/>
              <a:gd name="connsiteY29" fmla="*/ 845913 h 6060816"/>
              <a:gd name="connsiteX30" fmla="*/ 3439993 w 6018698"/>
              <a:gd name="connsiteY30" fmla="*/ 845913 h 6060816"/>
              <a:gd name="connsiteX31" fmla="*/ 3257273 w 6018698"/>
              <a:gd name="connsiteY31" fmla="*/ 606149 h 6060816"/>
              <a:gd name="connsiteX32" fmla="*/ 2942656 w 6018698"/>
              <a:gd name="connsiteY32" fmla="*/ 845913 h 6060816"/>
              <a:gd name="connsiteX33" fmla="*/ 2229113 w 6018698"/>
              <a:gd name="connsiteY33" fmla="*/ 845913 h 606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18698" h="6060816">
                <a:moveTo>
                  <a:pt x="3339117" y="0"/>
                </a:moveTo>
                <a:lnTo>
                  <a:pt x="3983771" y="845913"/>
                </a:lnTo>
                <a:lnTo>
                  <a:pt x="3983772" y="845913"/>
                </a:lnTo>
                <a:lnTo>
                  <a:pt x="5220277" y="2468453"/>
                </a:lnTo>
                <a:lnTo>
                  <a:pt x="5220277" y="2468452"/>
                </a:lnTo>
                <a:lnTo>
                  <a:pt x="6018698" y="3516138"/>
                </a:lnTo>
                <a:lnTo>
                  <a:pt x="5220277" y="4124600"/>
                </a:lnTo>
                <a:lnTo>
                  <a:pt x="5220277" y="4124601"/>
                </a:lnTo>
                <a:lnTo>
                  <a:pt x="3789586" y="5214903"/>
                </a:lnTo>
                <a:lnTo>
                  <a:pt x="2679581" y="6060816"/>
                </a:lnTo>
                <a:lnTo>
                  <a:pt x="2034927" y="5214903"/>
                </a:lnTo>
                <a:lnTo>
                  <a:pt x="2034926" y="5214903"/>
                </a:lnTo>
                <a:lnTo>
                  <a:pt x="798420" y="3592363"/>
                </a:lnTo>
                <a:lnTo>
                  <a:pt x="798420" y="3592362"/>
                </a:lnTo>
                <a:lnTo>
                  <a:pt x="0" y="2544677"/>
                </a:lnTo>
                <a:lnTo>
                  <a:pt x="798421" y="1936216"/>
                </a:lnTo>
                <a:lnTo>
                  <a:pt x="798421" y="2479993"/>
                </a:lnTo>
                <a:lnTo>
                  <a:pt x="606148" y="2626520"/>
                </a:lnTo>
                <a:lnTo>
                  <a:pt x="798421" y="2878820"/>
                </a:lnTo>
                <a:lnTo>
                  <a:pt x="798421" y="2878822"/>
                </a:lnTo>
                <a:lnTo>
                  <a:pt x="2578704" y="5214903"/>
                </a:lnTo>
                <a:lnTo>
                  <a:pt x="2578705" y="5214903"/>
                </a:lnTo>
                <a:lnTo>
                  <a:pt x="2761424" y="5454667"/>
                </a:lnTo>
                <a:lnTo>
                  <a:pt x="3076042" y="5214903"/>
                </a:lnTo>
                <a:lnTo>
                  <a:pt x="5220277" y="3580824"/>
                </a:lnTo>
                <a:lnTo>
                  <a:pt x="5220277" y="3580823"/>
                </a:lnTo>
                <a:lnTo>
                  <a:pt x="5412550" y="3434295"/>
                </a:lnTo>
                <a:lnTo>
                  <a:pt x="5220277" y="3181995"/>
                </a:lnTo>
                <a:lnTo>
                  <a:pt x="5220277" y="3181996"/>
                </a:lnTo>
                <a:lnTo>
                  <a:pt x="3439994" y="845913"/>
                </a:lnTo>
                <a:lnTo>
                  <a:pt x="3439993" y="845913"/>
                </a:lnTo>
                <a:lnTo>
                  <a:pt x="3257273" y="606149"/>
                </a:lnTo>
                <a:lnTo>
                  <a:pt x="2942656" y="845913"/>
                </a:lnTo>
                <a:lnTo>
                  <a:pt x="2229113" y="845913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2" t="7142" r="19525" b="18572"/>
          <a:stretch/>
        </p:blipFill>
        <p:spPr>
          <a:xfrm>
            <a:off x="2537114" y="1458082"/>
            <a:ext cx="1371599" cy="14186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Freeform: Shape 27">
            <a:extLst>
              <a:ext uri="{FF2B5EF4-FFF2-40B4-BE49-F238E27FC236}">
                <a16:creationId xmlns:a16="http://schemas.microsoft.com/office/drawing/2014/main" xmlns="" id="{14B826B0-F182-4666-AB05-258971549B94}"/>
              </a:ext>
            </a:extLst>
          </p:cNvPr>
          <p:cNvSpPr/>
          <p:nvPr/>
        </p:nvSpPr>
        <p:spPr>
          <a:xfrm>
            <a:off x="2224689" y="1100629"/>
            <a:ext cx="2057401" cy="2133600"/>
          </a:xfrm>
          <a:custGeom>
            <a:avLst/>
            <a:gdLst>
              <a:gd name="connsiteX0" fmla="*/ 3339117 w 6018698"/>
              <a:gd name="connsiteY0" fmla="*/ 0 h 6060816"/>
              <a:gd name="connsiteX1" fmla="*/ 3983771 w 6018698"/>
              <a:gd name="connsiteY1" fmla="*/ 845913 h 6060816"/>
              <a:gd name="connsiteX2" fmla="*/ 3983772 w 6018698"/>
              <a:gd name="connsiteY2" fmla="*/ 845913 h 6060816"/>
              <a:gd name="connsiteX3" fmla="*/ 5220277 w 6018698"/>
              <a:gd name="connsiteY3" fmla="*/ 2468453 h 6060816"/>
              <a:gd name="connsiteX4" fmla="*/ 5220277 w 6018698"/>
              <a:gd name="connsiteY4" fmla="*/ 2468452 h 6060816"/>
              <a:gd name="connsiteX5" fmla="*/ 6018698 w 6018698"/>
              <a:gd name="connsiteY5" fmla="*/ 3516138 h 6060816"/>
              <a:gd name="connsiteX6" fmla="*/ 5220277 w 6018698"/>
              <a:gd name="connsiteY6" fmla="*/ 4124600 h 6060816"/>
              <a:gd name="connsiteX7" fmla="*/ 5220277 w 6018698"/>
              <a:gd name="connsiteY7" fmla="*/ 4124601 h 6060816"/>
              <a:gd name="connsiteX8" fmla="*/ 3789586 w 6018698"/>
              <a:gd name="connsiteY8" fmla="*/ 5214903 h 6060816"/>
              <a:gd name="connsiteX9" fmla="*/ 2679581 w 6018698"/>
              <a:gd name="connsiteY9" fmla="*/ 6060816 h 6060816"/>
              <a:gd name="connsiteX10" fmla="*/ 2034927 w 6018698"/>
              <a:gd name="connsiteY10" fmla="*/ 5214903 h 6060816"/>
              <a:gd name="connsiteX11" fmla="*/ 2034926 w 6018698"/>
              <a:gd name="connsiteY11" fmla="*/ 5214903 h 6060816"/>
              <a:gd name="connsiteX12" fmla="*/ 798420 w 6018698"/>
              <a:gd name="connsiteY12" fmla="*/ 3592363 h 6060816"/>
              <a:gd name="connsiteX13" fmla="*/ 798420 w 6018698"/>
              <a:gd name="connsiteY13" fmla="*/ 3592362 h 6060816"/>
              <a:gd name="connsiteX14" fmla="*/ 0 w 6018698"/>
              <a:gd name="connsiteY14" fmla="*/ 2544677 h 6060816"/>
              <a:gd name="connsiteX15" fmla="*/ 798421 w 6018698"/>
              <a:gd name="connsiteY15" fmla="*/ 1936216 h 6060816"/>
              <a:gd name="connsiteX16" fmla="*/ 798421 w 6018698"/>
              <a:gd name="connsiteY16" fmla="*/ 2479993 h 6060816"/>
              <a:gd name="connsiteX17" fmla="*/ 606148 w 6018698"/>
              <a:gd name="connsiteY17" fmla="*/ 2626520 h 6060816"/>
              <a:gd name="connsiteX18" fmla="*/ 798421 w 6018698"/>
              <a:gd name="connsiteY18" fmla="*/ 2878820 h 6060816"/>
              <a:gd name="connsiteX19" fmla="*/ 798421 w 6018698"/>
              <a:gd name="connsiteY19" fmla="*/ 2878822 h 6060816"/>
              <a:gd name="connsiteX20" fmla="*/ 2578704 w 6018698"/>
              <a:gd name="connsiteY20" fmla="*/ 5214903 h 6060816"/>
              <a:gd name="connsiteX21" fmla="*/ 2578705 w 6018698"/>
              <a:gd name="connsiteY21" fmla="*/ 5214903 h 6060816"/>
              <a:gd name="connsiteX22" fmla="*/ 2761424 w 6018698"/>
              <a:gd name="connsiteY22" fmla="*/ 5454667 h 6060816"/>
              <a:gd name="connsiteX23" fmla="*/ 3076042 w 6018698"/>
              <a:gd name="connsiteY23" fmla="*/ 5214903 h 6060816"/>
              <a:gd name="connsiteX24" fmla="*/ 5220277 w 6018698"/>
              <a:gd name="connsiteY24" fmla="*/ 3580824 h 6060816"/>
              <a:gd name="connsiteX25" fmla="*/ 5220277 w 6018698"/>
              <a:gd name="connsiteY25" fmla="*/ 3580823 h 6060816"/>
              <a:gd name="connsiteX26" fmla="*/ 5412550 w 6018698"/>
              <a:gd name="connsiteY26" fmla="*/ 3434295 h 6060816"/>
              <a:gd name="connsiteX27" fmla="*/ 5220277 w 6018698"/>
              <a:gd name="connsiteY27" fmla="*/ 3181995 h 6060816"/>
              <a:gd name="connsiteX28" fmla="*/ 5220277 w 6018698"/>
              <a:gd name="connsiteY28" fmla="*/ 3181996 h 6060816"/>
              <a:gd name="connsiteX29" fmla="*/ 3439994 w 6018698"/>
              <a:gd name="connsiteY29" fmla="*/ 845913 h 6060816"/>
              <a:gd name="connsiteX30" fmla="*/ 3439993 w 6018698"/>
              <a:gd name="connsiteY30" fmla="*/ 845913 h 6060816"/>
              <a:gd name="connsiteX31" fmla="*/ 3257273 w 6018698"/>
              <a:gd name="connsiteY31" fmla="*/ 606149 h 6060816"/>
              <a:gd name="connsiteX32" fmla="*/ 2942656 w 6018698"/>
              <a:gd name="connsiteY32" fmla="*/ 845913 h 6060816"/>
              <a:gd name="connsiteX33" fmla="*/ 2229113 w 6018698"/>
              <a:gd name="connsiteY33" fmla="*/ 845913 h 606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18698" h="6060816">
                <a:moveTo>
                  <a:pt x="3339117" y="0"/>
                </a:moveTo>
                <a:lnTo>
                  <a:pt x="3983771" y="845913"/>
                </a:lnTo>
                <a:lnTo>
                  <a:pt x="3983772" y="845913"/>
                </a:lnTo>
                <a:lnTo>
                  <a:pt x="5220277" y="2468453"/>
                </a:lnTo>
                <a:lnTo>
                  <a:pt x="5220277" y="2468452"/>
                </a:lnTo>
                <a:lnTo>
                  <a:pt x="6018698" y="3516138"/>
                </a:lnTo>
                <a:lnTo>
                  <a:pt x="5220277" y="4124600"/>
                </a:lnTo>
                <a:lnTo>
                  <a:pt x="5220277" y="4124601"/>
                </a:lnTo>
                <a:lnTo>
                  <a:pt x="3789586" y="5214903"/>
                </a:lnTo>
                <a:lnTo>
                  <a:pt x="2679581" y="6060816"/>
                </a:lnTo>
                <a:lnTo>
                  <a:pt x="2034927" y="5214903"/>
                </a:lnTo>
                <a:lnTo>
                  <a:pt x="2034926" y="5214903"/>
                </a:lnTo>
                <a:lnTo>
                  <a:pt x="798420" y="3592363"/>
                </a:lnTo>
                <a:lnTo>
                  <a:pt x="798420" y="3592362"/>
                </a:lnTo>
                <a:lnTo>
                  <a:pt x="0" y="2544677"/>
                </a:lnTo>
                <a:lnTo>
                  <a:pt x="798421" y="1936216"/>
                </a:lnTo>
                <a:lnTo>
                  <a:pt x="798421" y="2479993"/>
                </a:lnTo>
                <a:lnTo>
                  <a:pt x="606148" y="2626520"/>
                </a:lnTo>
                <a:lnTo>
                  <a:pt x="798421" y="2878820"/>
                </a:lnTo>
                <a:lnTo>
                  <a:pt x="798421" y="2878822"/>
                </a:lnTo>
                <a:lnTo>
                  <a:pt x="2578704" y="5214903"/>
                </a:lnTo>
                <a:lnTo>
                  <a:pt x="2578705" y="5214903"/>
                </a:lnTo>
                <a:lnTo>
                  <a:pt x="2761424" y="5454667"/>
                </a:lnTo>
                <a:lnTo>
                  <a:pt x="3076042" y="5214903"/>
                </a:lnTo>
                <a:lnTo>
                  <a:pt x="5220277" y="3580824"/>
                </a:lnTo>
                <a:lnTo>
                  <a:pt x="5220277" y="3580823"/>
                </a:lnTo>
                <a:lnTo>
                  <a:pt x="5412550" y="3434295"/>
                </a:lnTo>
                <a:lnTo>
                  <a:pt x="5220277" y="3181995"/>
                </a:lnTo>
                <a:lnTo>
                  <a:pt x="5220277" y="3181996"/>
                </a:lnTo>
                <a:lnTo>
                  <a:pt x="3439994" y="845913"/>
                </a:lnTo>
                <a:lnTo>
                  <a:pt x="3439993" y="845913"/>
                </a:lnTo>
                <a:lnTo>
                  <a:pt x="3257273" y="606149"/>
                </a:lnTo>
                <a:lnTo>
                  <a:pt x="2942656" y="845913"/>
                </a:lnTo>
                <a:lnTo>
                  <a:pt x="2229113" y="845913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6297386" y="1824415"/>
            <a:ext cx="0" cy="365760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221186" y="1624920"/>
            <a:ext cx="152400" cy="304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21186" y="5376710"/>
            <a:ext cx="152400" cy="304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449786" y="1976815"/>
            <a:ext cx="0" cy="365760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373586" y="1777320"/>
            <a:ext cx="152400" cy="304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373586" y="5529110"/>
            <a:ext cx="152400" cy="304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6144986" y="1630643"/>
            <a:ext cx="0" cy="365760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068786" y="1425425"/>
            <a:ext cx="152400" cy="304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068786" y="5177215"/>
            <a:ext cx="152400" cy="304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569542" y="521188"/>
            <a:ext cx="2933700" cy="65062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450705" y="3268079"/>
            <a:ext cx="734723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IN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আব্দুল মজিদ</a:t>
            </a:r>
            <a:endParaRPr lang="bn-IN" sz="36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bn-IN" sz="36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দীঘলবাক উচ্চ বিদ্যালয় ও কলেজ।</a:t>
            </a:r>
            <a:endParaRPr lang="bn-BD" sz="36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নবীগঞ্জ, হবিগঞ্জ ।</a:t>
            </a:r>
            <a:endParaRPr lang="en-US" sz="36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abdulmazidjoy91@gmail.com</a:t>
            </a:r>
            <a:endParaRPr lang="en-US" sz="32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Mob: 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01727779725</a:t>
            </a:r>
            <a:endParaRPr lang="en-US" sz="32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Date Placeholder 14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9046BD-8A10-4636-8D70-6EA472D40E8C}" type="datetime1">
              <a:rPr lang="en-US" smtClean="0"/>
              <a:pPr/>
              <a:t>1/17/2021</a:t>
            </a:fld>
            <a:endParaRPr lang="en-US" dirty="0"/>
          </a:p>
        </p:txBody>
      </p:sp>
      <p:sp>
        <p:nvSpPr>
          <p:cNvPr id="30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Mazid</a:t>
            </a:r>
            <a:endParaRPr lang="en-US" dirty="0"/>
          </a:p>
        </p:txBody>
      </p:sp>
      <p:sp>
        <p:nvSpPr>
          <p:cNvPr id="23" name="Frame 22"/>
          <p:cNvSpPr/>
          <p:nvPr/>
        </p:nvSpPr>
        <p:spPr>
          <a:xfrm>
            <a:off x="0" y="-23393"/>
            <a:ext cx="12192000" cy="6881393"/>
          </a:xfrm>
          <a:prstGeom prst="frame">
            <a:avLst>
              <a:gd name="adj1" fmla="val 2165"/>
            </a:avLst>
          </a:prstGeom>
          <a:gradFill flip="none" rotWithShape="1">
            <a:gsLst>
              <a:gs pos="22814">
                <a:schemeClr val="accent6">
                  <a:lumMod val="75000"/>
                </a:schemeClr>
              </a:gs>
              <a:gs pos="41616">
                <a:srgbClr val="002060"/>
              </a:gs>
              <a:gs pos="59728">
                <a:schemeClr val="bg1">
                  <a:lumMod val="50000"/>
                </a:schemeClr>
              </a:gs>
              <a:gs pos="16100">
                <a:schemeClr val="bg1">
                  <a:lumMod val="50000"/>
                </a:schemeClr>
              </a:gs>
              <a:gs pos="70480">
                <a:srgbClr val="00B0F0"/>
              </a:gs>
              <a:gs pos="32200">
                <a:srgbClr val="92D050"/>
              </a:gs>
              <a:gs pos="86000">
                <a:srgbClr val="92D050"/>
              </a:gs>
              <a:gs pos="50000">
                <a:srgbClr val="FEEFFB"/>
              </a:gs>
              <a:gs pos="0">
                <a:srgbClr val="7030A0"/>
              </a:gs>
              <a:gs pos="100000">
                <a:schemeClr val="bg1">
                  <a:lumMod val="50000"/>
                </a:schemeClr>
              </a:gs>
            </a:gsLst>
            <a:lin ang="15600000" scaled="0"/>
            <a:tileRect/>
          </a:gradFill>
          <a:scene3d>
            <a:camera prst="orthographicFront"/>
            <a:lightRig rig="threePt" dir="t"/>
          </a:scene3d>
          <a:sp3d prstMaterial="matte">
            <a:bevelT prst="angle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431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8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2" grpId="0" animBg="1"/>
      <p:bldP spid="5" grpId="0" animBg="1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4DBF0"/>
            </a:gs>
            <a:gs pos="99000">
              <a:srgbClr val="E9F2F9"/>
            </a:gs>
            <a:gs pos="71000">
              <a:srgbClr val="FDFEFF"/>
            </a:gs>
            <a:gs pos="15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36" y="2587594"/>
            <a:ext cx="3362371" cy="3362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lowchart: Stored Data 7"/>
          <p:cNvSpPr/>
          <p:nvPr/>
        </p:nvSpPr>
        <p:spPr>
          <a:xfrm rot="10800000">
            <a:off x="1752600" y="721313"/>
            <a:ext cx="6076858" cy="1100158"/>
          </a:xfrm>
          <a:prstGeom prst="flowChartOnlineStorage">
            <a:avLst/>
          </a:prstGeom>
          <a:gradFill flip="none" rotWithShape="1">
            <a:gsLst>
              <a:gs pos="34000">
                <a:schemeClr val="accent1">
                  <a:lumMod val="20000"/>
                  <a:lumOff val="80000"/>
                </a:schemeClr>
              </a:gs>
              <a:gs pos="23000">
                <a:schemeClr val="accent1">
                  <a:lumMod val="20000"/>
                  <a:lumOff val="80000"/>
                </a:schemeClr>
              </a:gs>
              <a:gs pos="0">
                <a:schemeClr val="accent1"/>
              </a:gs>
              <a:gs pos="71830">
                <a:schemeClr val="accent1">
                  <a:lumMod val="60000"/>
                  <a:lumOff val="40000"/>
                </a:schemeClr>
              </a:gs>
              <a:gs pos="47700">
                <a:schemeClr val="bg1">
                  <a:lumMod val="95000"/>
                </a:schemeClr>
              </a:gs>
              <a:gs pos="87000">
                <a:srgbClr val="0070C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Terminator 10"/>
          <p:cNvSpPr/>
          <p:nvPr/>
        </p:nvSpPr>
        <p:spPr>
          <a:xfrm>
            <a:off x="1514474" y="780144"/>
            <a:ext cx="4725964" cy="966010"/>
          </a:xfrm>
          <a:prstGeom prst="flowChartTerminator">
            <a:avLst/>
          </a:prstGeom>
          <a:gradFill>
            <a:gsLst>
              <a:gs pos="0">
                <a:srgbClr val="00B0F0"/>
              </a:gs>
              <a:gs pos="43000">
                <a:schemeClr val="accent1">
                  <a:lumMod val="20000"/>
                  <a:lumOff val="80000"/>
                </a:schemeClr>
              </a:gs>
              <a:gs pos="46000">
                <a:schemeClr val="bg1">
                  <a:lumMod val="95000"/>
                </a:schemeClr>
              </a:gs>
              <a:gs pos="62000">
                <a:schemeClr val="accent5">
                  <a:lumMod val="20000"/>
                  <a:lumOff val="80000"/>
                </a:schemeClr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ধন্যবাদ</a:t>
            </a:r>
            <a:r>
              <a:rPr lang="bn-IN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5442263" y="778121"/>
            <a:ext cx="4964164" cy="769441"/>
          </a:xfrm>
          <a:custGeom>
            <a:avLst/>
            <a:gdLst>
              <a:gd name="connsiteX0" fmla="*/ 0 w 2209800"/>
              <a:gd name="connsiteY0" fmla="*/ 0 h 584775"/>
              <a:gd name="connsiteX1" fmla="*/ 2209800 w 2209800"/>
              <a:gd name="connsiteY1" fmla="*/ 0 h 584775"/>
              <a:gd name="connsiteX2" fmla="*/ 2209800 w 2209800"/>
              <a:gd name="connsiteY2" fmla="*/ 584775 h 584775"/>
              <a:gd name="connsiteX3" fmla="*/ 0 w 2209800"/>
              <a:gd name="connsiteY3" fmla="*/ 584775 h 584775"/>
              <a:gd name="connsiteX4" fmla="*/ 0 w 2209800"/>
              <a:gd name="connsiteY4" fmla="*/ 0 h 584775"/>
              <a:gd name="connsiteX0" fmla="*/ 0 w 2495785"/>
              <a:gd name="connsiteY0" fmla="*/ 0 h 584775"/>
              <a:gd name="connsiteX1" fmla="*/ 2209800 w 2495785"/>
              <a:gd name="connsiteY1" fmla="*/ 0 h 584775"/>
              <a:gd name="connsiteX2" fmla="*/ 2209800 w 2495785"/>
              <a:gd name="connsiteY2" fmla="*/ 584775 h 584775"/>
              <a:gd name="connsiteX3" fmla="*/ 0 w 2495785"/>
              <a:gd name="connsiteY3" fmla="*/ 584775 h 584775"/>
              <a:gd name="connsiteX4" fmla="*/ 0 w 2495785"/>
              <a:gd name="connsiteY4" fmla="*/ 0 h 584775"/>
              <a:gd name="connsiteX0" fmla="*/ 282222 w 2778007"/>
              <a:gd name="connsiteY0" fmla="*/ 0 h 584775"/>
              <a:gd name="connsiteX1" fmla="*/ 2492022 w 2778007"/>
              <a:gd name="connsiteY1" fmla="*/ 0 h 584775"/>
              <a:gd name="connsiteX2" fmla="*/ 2492022 w 2778007"/>
              <a:gd name="connsiteY2" fmla="*/ 584775 h 584775"/>
              <a:gd name="connsiteX3" fmla="*/ 282222 w 2778007"/>
              <a:gd name="connsiteY3" fmla="*/ 584775 h 584775"/>
              <a:gd name="connsiteX4" fmla="*/ 282222 w 2778007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8007" h="584775">
                <a:moveTo>
                  <a:pt x="282222" y="0"/>
                </a:moveTo>
                <a:lnTo>
                  <a:pt x="2492022" y="0"/>
                </a:lnTo>
                <a:cubicBezTo>
                  <a:pt x="2492022" y="194925"/>
                  <a:pt x="3135489" y="169717"/>
                  <a:pt x="2492022" y="584775"/>
                </a:cubicBezTo>
                <a:lnTo>
                  <a:pt x="282222" y="584775"/>
                </a:lnTo>
                <a:cubicBezTo>
                  <a:pt x="-352778" y="212050"/>
                  <a:pt x="282222" y="194925"/>
                  <a:pt x="282222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satMod val="105000"/>
                  <a:tint val="67000"/>
                  <a:alpha val="34000"/>
                  <a:lumMod val="38000"/>
                  <a:lumOff val="62000"/>
                </a:schemeClr>
              </a:gs>
              <a:gs pos="50000">
                <a:schemeClr val="accent1">
                  <a:lumMod val="105000"/>
                  <a:satMod val="103000"/>
                  <a:tint val="73000"/>
                  <a:alpha val="29000"/>
                </a:schemeClr>
              </a:gs>
              <a:gs pos="100000">
                <a:schemeClr val="accent1">
                  <a:lumMod val="20000"/>
                  <a:lumOff val="80000"/>
                  <a:alpha val="27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Stored Data 8"/>
          <p:cNvSpPr/>
          <p:nvPr/>
        </p:nvSpPr>
        <p:spPr>
          <a:xfrm>
            <a:off x="604313" y="722916"/>
            <a:ext cx="6408190" cy="1084840"/>
          </a:xfrm>
          <a:prstGeom prst="flowChartOnlineStorage">
            <a:avLst/>
          </a:prstGeom>
          <a:gradFill flip="none" rotWithShape="1">
            <a:gsLst>
              <a:gs pos="33000">
                <a:srgbClr val="00B0F0"/>
              </a:gs>
              <a:gs pos="86000">
                <a:schemeClr val="accent1">
                  <a:lumMod val="40000"/>
                  <a:lumOff val="60000"/>
                </a:schemeClr>
              </a:gs>
              <a:gs pos="28879">
                <a:schemeClr val="tx2">
                  <a:lumMod val="20000"/>
                  <a:lumOff val="80000"/>
                </a:schemeClr>
              </a:gs>
              <a:gs pos="7000">
                <a:schemeClr val="accent1">
                  <a:lumMod val="20000"/>
                  <a:lumOff val="80000"/>
                </a:schemeClr>
              </a:gs>
              <a:gs pos="60000">
                <a:srgbClr val="00B0F0"/>
              </a:gs>
            </a:gsLst>
            <a:lin ang="16200000" scaled="1"/>
            <a:tileRect/>
          </a:gra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848473" y="875816"/>
            <a:ext cx="4057966" cy="646331"/>
          </a:xfrm>
          <a:custGeom>
            <a:avLst/>
            <a:gdLst>
              <a:gd name="connsiteX0" fmla="*/ 0 w 2209800"/>
              <a:gd name="connsiteY0" fmla="*/ 0 h 584775"/>
              <a:gd name="connsiteX1" fmla="*/ 2209800 w 2209800"/>
              <a:gd name="connsiteY1" fmla="*/ 0 h 584775"/>
              <a:gd name="connsiteX2" fmla="*/ 2209800 w 2209800"/>
              <a:gd name="connsiteY2" fmla="*/ 584775 h 584775"/>
              <a:gd name="connsiteX3" fmla="*/ 0 w 2209800"/>
              <a:gd name="connsiteY3" fmla="*/ 584775 h 584775"/>
              <a:gd name="connsiteX4" fmla="*/ 0 w 2209800"/>
              <a:gd name="connsiteY4" fmla="*/ 0 h 584775"/>
              <a:gd name="connsiteX0" fmla="*/ 0 w 2495785"/>
              <a:gd name="connsiteY0" fmla="*/ 0 h 584775"/>
              <a:gd name="connsiteX1" fmla="*/ 2209800 w 2495785"/>
              <a:gd name="connsiteY1" fmla="*/ 0 h 584775"/>
              <a:gd name="connsiteX2" fmla="*/ 2209800 w 2495785"/>
              <a:gd name="connsiteY2" fmla="*/ 584775 h 584775"/>
              <a:gd name="connsiteX3" fmla="*/ 0 w 2495785"/>
              <a:gd name="connsiteY3" fmla="*/ 584775 h 584775"/>
              <a:gd name="connsiteX4" fmla="*/ 0 w 2495785"/>
              <a:gd name="connsiteY4" fmla="*/ 0 h 584775"/>
              <a:gd name="connsiteX0" fmla="*/ 282222 w 2778007"/>
              <a:gd name="connsiteY0" fmla="*/ 0 h 584775"/>
              <a:gd name="connsiteX1" fmla="*/ 2492022 w 2778007"/>
              <a:gd name="connsiteY1" fmla="*/ 0 h 584775"/>
              <a:gd name="connsiteX2" fmla="*/ 2492022 w 2778007"/>
              <a:gd name="connsiteY2" fmla="*/ 584775 h 584775"/>
              <a:gd name="connsiteX3" fmla="*/ 282222 w 2778007"/>
              <a:gd name="connsiteY3" fmla="*/ 584775 h 584775"/>
              <a:gd name="connsiteX4" fmla="*/ 282222 w 2778007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8007" h="584775">
                <a:moveTo>
                  <a:pt x="282222" y="0"/>
                </a:moveTo>
                <a:lnTo>
                  <a:pt x="2492022" y="0"/>
                </a:lnTo>
                <a:cubicBezTo>
                  <a:pt x="2492022" y="194925"/>
                  <a:pt x="3135489" y="169717"/>
                  <a:pt x="2492022" y="584775"/>
                </a:cubicBezTo>
                <a:lnTo>
                  <a:pt x="282222" y="584775"/>
                </a:lnTo>
                <a:cubicBezTo>
                  <a:pt x="-352778" y="212050"/>
                  <a:pt x="282222" y="194925"/>
                  <a:pt x="282222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satMod val="105000"/>
                  <a:tint val="67000"/>
                  <a:alpha val="34000"/>
                  <a:lumMod val="38000"/>
                  <a:lumOff val="62000"/>
                </a:schemeClr>
              </a:gs>
              <a:gs pos="50000">
                <a:schemeClr val="accent1">
                  <a:lumMod val="105000"/>
                  <a:satMod val="103000"/>
                  <a:tint val="73000"/>
                  <a:alpha val="29000"/>
                </a:schemeClr>
              </a:gs>
              <a:gs pos="100000">
                <a:schemeClr val="accent1">
                  <a:lumMod val="20000"/>
                  <a:lumOff val="80000"/>
                  <a:alpha val="27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অনেক অনেক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2540" y="-21032"/>
            <a:ext cx="1521173" cy="1793696"/>
          </a:xfrm>
          <a:prstGeom prst="rect">
            <a:avLst/>
          </a:prstGeom>
        </p:spPr>
      </p:pic>
      <p:sp>
        <p:nvSpPr>
          <p:cNvPr id="18" name="Teardrop 17"/>
          <p:cNvSpPr/>
          <p:nvPr/>
        </p:nvSpPr>
        <p:spPr>
          <a:xfrm rot="7696154">
            <a:off x="5086584" y="-304971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ardrop 18"/>
          <p:cNvSpPr/>
          <p:nvPr/>
        </p:nvSpPr>
        <p:spPr>
          <a:xfrm rot="7696154">
            <a:off x="5978003" y="-356519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ardrop 19"/>
          <p:cNvSpPr/>
          <p:nvPr/>
        </p:nvSpPr>
        <p:spPr>
          <a:xfrm rot="7696154">
            <a:off x="6528129" y="-440462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ardrop 20"/>
          <p:cNvSpPr/>
          <p:nvPr/>
        </p:nvSpPr>
        <p:spPr>
          <a:xfrm rot="7696154">
            <a:off x="7369037" y="-361739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ardrop 21"/>
          <p:cNvSpPr/>
          <p:nvPr/>
        </p:nvSpPr>
        <p:spPr>
          <a:xfrm rot="7696154">
            <a:off x="6265212" y="-334839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ardrop 22"/>
          <p:cNvSpPr/>
          <p:nvPr/>
        </p:nvSpPr>
        <p:spPr>
          <a:xfrm rot="7696154">
            <a:off x="6871732" y="-209021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ardrop 23"/>
          <p:cNvSpPr/>
          <p:nvPr/>
        </p:nvSpPr>
        <p:spPr>
          <a:xfrm rot="7696154">
            <a:off x="5597775" y="-605818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ardrop 24"/>
          <p:cNvSpPr/>
          <p:nvPr/>
        </p:nvSpPr>
        <p:spPr>
          <a:xfrm rot="7696154">
            <a:off x="6146161" y="-722425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ardrop 25"/>
          <p:cNvSpPr/>
          <p:nvPr/>
        </p:nvSpPr>
        <p:spPr>
          <a:xfrm rot="7696154">
            <a:off x="6813360" y="-669666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6AD36AD-BB8B-4544-93F7-5BA5E2E89C50}" type="datetime1">
              <a:rPr lang="en-US" smtClean="0"/>
              <a:t>1/17/2021</a:t>
            </a:fld>
            <a:endParaRPr lang="en-US"/>
          </a:p>
        </p:txBody>
      </p:sp>
      <p:sp>
        <p:nvSpPr>
          <p:cNvPr id="2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Mazid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-130081" y="-160237"/>
            <a:ext cx="12515088" cy="7212404"/>
            <a:chOff x="-130081" y="-160237"/>
            <a:chExt cx="12515088" cy="7212404"/>
          </a:xfrm>
        </p:grpSpPr>
        <p:grpSp>
          <p:nvGrpSpPr>
            <p:cNvPr id="30" name="Group 29"/>
            <p:cNvGrpSpPr/>
            <p:nvPr/>
          </p:nvGrpSpPr>
          <p:grpSpPr>
            <a:xfrm rot="16815628">
              <a:off x="11172487" y="5881404"/>
              <a:ext cx="1239894" cy="1101632"/>
              <a:chOff x="-59489" y="5814968"/>
              <a:chExt cx="1239894" cy="1101632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-59489" y="5814968"/>
                <a:ext cx="669089" cy="72394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11316" y="6192656"/>
                <a:ext cx="669089" cy="723944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72939" y="6081779"/>
                <a:ext cx="646262" cy="707864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 rot="11240105">
              <a:off x="11145113" y="-160237"/>
              <a:ext cx="1239894" cy="1101632"/>
              <a:chOff x="-59489" y="5814968"/>
              <a:chExt cx="1239894" cy="1101632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-59489" y="5814968"/>
                <a:ext cx="669089" cy="72394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511316" y="6192656"/>
                <a:ext cx="669089" cy="723944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72939" y="6081779"/>
                <a:ext cx="646262" cy="707864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 rot="5658551">
              <a:off x="-179223" y="-69845"/>
              <a:ext cx="1239894" cy="1101632"/>
              <a:chOff x="-59489" y="5814968"/>
              <a:chExt cx="1239894" cy="1101632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-59489" y="5814968"/>
                <a:ext cx="669089" cy="72394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11316" y="6192656"/>
                <a:ext cx="669089" cy="723944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72939" y="6081779"/>
                <a:ext cx="646262" cy="707864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-130081" y="5941403"/>
              <a:ext cx="1239894" cy="1101632"/>
              <a:chOff x="-59489" y="5814968"/>
              <a:chExt cx="1239894" cy="1101632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-59489" y="5814968"/>
                <a:ext cx="669089" cy="72394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511316" y="6192656"/>
                <a:ext cx="669089" cy="723944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72939" y="6081779"/>
                <a:ext cx="646262" cy="707864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5" name="Frame 34"/>
            <p:cNvSpPr/>
            <p:nvPr/>
          </p:nvSpPr>
          <p:spPr>
            <a:xfrm>
              <a:off x="0" y="-23393"/>
              <a:ext cx="12192000" cy="6881393"/>
            </a:xfrm>
            <a:prstGeom prst="frame">
              <a:avLst>
                <a:gd name="adj1" fmla="val 2165"/>
              </a:avLst>
            </a:prstGeom>
            <a:gradFill flip="none" rotWithShape="1">
              <a:gsLst>
                <a:gs pos="22814">
                  <a:schemeClr val="accent6">
                    <a:lumMod val="75000"/>
                  </a:schemeClr>
                </a:gs>
                <a:gs pos="41616">
                  <a:srgbClr val="002060"/>
                </a:gs>
                <a:gs pos="59728">
                  <a:srgbClr val="FF0000"/>
                </a:gs>
                <a:gs pos="16100">
                  <a:srgbClr val="FFFF00"/>
                </a:gs>
                <a:gs pos="70480">
                  <a:srgbClr val="00B0F0"/>
                </a:gs>
                <a:gs pos="32200">
                  <a:srgbClr val="92D050"/>
                </a:gs>
                <a:gs pos="86000">
                  <a:srgbClr val="92D050"/>
                </a:gs>
                <a:gs pos="50000">
                  <a:srgbClr val="FEEFFB"/>
                </a:gs>
                <a:gs pos="0">
                  <a:srgbClr val="F117C7"/>
                </a:gs>
                <a:gs pos="100000">
                  <a:srgbClr val="C00000"/>
                </a:gs>
              </a:gsLst>
              <a:lin ang="15600000" scaled="0"/>
              <a:tileRect/>
            </a:gradFill>
            <a:scene3d>
              <a:camera prst="orthographicFront"/>
              <a:lightRig rig="threePt" dir="t"/>
            </a:scene3d>
            <a:sp3d prstMaterial="matte">
              <a:bevelT prst="angle"/>
              <a:bevelB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408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6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7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1.48148E-6 L -0.4293 -0.01296 " pathEditMode="relative" rAng="0" ptsTypes="AA">
                                          <p:cBhvr>
                                            <p:cTn id="21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471" y="-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3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63" presetClass="pat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4.44444E-6 L 0.5194 -0.00231 " pathEditMode="relative" rAng="0" ptsTypes="AA">
                                          <p:cBhvr>
                                            <p:cTn id="2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964" y="-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0" presetClass="path" presetSubtype="0" accel="10000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2.22222E-6 L 1.25E-6 0.00023 L 0.38346 0.00324 L 0.54922 0.08842 L 0.54427 0.14051 L 0.42461 0.13866 L 0.22851 0.13703 " pathEditMode="relative" rAng="0" ptsTypes="AAAAAAA" p14:bounceEnd="38000">
                                          <p:cBhvr>
                                            <p:cTn id="3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61" y="701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9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9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repeatCount="241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6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6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8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8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9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9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9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9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1" grpId="0" animBg="1"/>
          <p:bldP spid="11" grpId="1" animBg="1"/>
          <p:bldP spid="14" grpId="0" animBg="1"/>
          <p:bldP spid="14" grpId="1" animBg="1"/>
          <p:bldP spid="9" grpId="0" animBg="1"/>
          <p:bldP spid="16" grpId="0" animBg="1"/>
          <p:bldP spid="16" grpId="1" animBg="1"/>
          <p:bldP spid="16" grpId="2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3.7037E-6 L -0.4293 -0.01297 " pathEditMode="relative" rAng="0" ptsTypes="AA">
                                          <p:cBhvr>
                                            <p:cTn id="21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471" y="-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3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63" presetClass="pat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4.44444E-6 L 0.5194 -0.00231 " pathEditMode="relative" rAng="0" ptsTypes="AA">
                                          <p:cBhvr>
                                            <p:cTn id="2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964" y="-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0" presetClass="path" presetSubtype="0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2.22222E-6 L 1.25E-6 0.00023 L 0.38346 0.00324 L 0.54922 0.08842 L 0.54427 0.14051 L 0.42461 0.13866 L 0.22851 0.13703 " pathEditMode="relative" rAng="0" ptsTypes="AAAAAAA">
                                          <p:cBhvr>
                                            <p:cTn id="3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61" y="701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9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9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repeatCount="241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6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6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8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8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9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9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9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9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1" grpId="0" animBg="1"/>
          <p:bldP spid="11" grpId="1" animBg="1"/>
          <p:bldP spid="14" grpId="0" animBg="1"/>
          <p:bldP spid="14" grpId="1" animBg="1"/>
          <p:bldP spid="9" grpId="0" animBg="1"/>
          <p:bldP spid="16" grpId="0" animBg="1"/>
          <p:bldP spid="16" grpId="1" animBg="1"/>
          <p:bldP spid="16" grpId="2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550">
              <a:schemeClr val="bg1"/>
            </a:gs>
            <a:gs pos="1000">
              <a:srgbClr val="F0F7EC"/>
            </a:gs>
            <a:gs pos="25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417596" y="6215962"/>
            <a:ext cx="2743200" cy="365125"/>
          </a:xfrm>
        </p:spPr>
        <p:txBody>
          <a:bodyPr/>
          <a:lstStyle/>
          <a:p>
            <a:fld id="{E6AD36AD-BB8B-4544-93F7-5BA5E2E89C50}" type="datetime1">
              <a:rPr lang="en-US" smtClean="0"/>
              <a:t>1/17/2021</a:t>
            </a:fld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677400" y="6316247"/>
            <a:ext cx="2514600" cy="304621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Mazid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2427962" y="4543152"/>
            <a:ext cx="7721432" cy="725424"/>
          </a:xfrm>
          <a:prstGeom prst="roundRect">
            <a:avLst>
              <a:gd name="adj" fmla="val 50000"/>
            </a:avLst>
          </a:prstGeom>
          <a:gradFill>
            <a:gsLst>
              <a:gs pos="5369">
                <a:schemeClr val="accent6">
                  <a:lumMod val="20000"/>
                  <a:lumOff val="80000"/>
                </a:schemeClr>
              </a:gs>
              <a:gs pos="10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  <a:gs pos="84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 সবার কি জীবন আছে ?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28600" y="261814"/>
            <a:ext cx="117348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দেখতে পাচ্ছ?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427962" y="867824"/>
            <a:ext cx="7336076" cy="3925293"/>
            <a:chOff x="838200" y="304800"/>
            <a:chExt cx="7336076" cy="3925293"/>
          </a:xfrm>
        </p:grpSpPr>
        <p:grpSp>
          <p:nvGrpSpPr>
            <p:cNvPr id="22" name="Group 21"/>
            <p:cNvGrpSpPr/>
            <p:nvPr/>
          </p:nvGrpSpPr>
          <p:grpSpPr>
            <a:xfrm>
              <a:off x="838200" y="304800"/>
              <a:ext cx="6839651" cy="3698308"/>
              <a:chOff x="798067" y="539234"/>
              <a:chExt cx="6839651" cy="3698308"/>
            </a:xfrm>
          </p:grpSpPr>
          <p:pic>
            <p:nvPicPr>
              <p:cNvPr id="24" name="Picture 2" descr="C:\Users\User\Desktop\path 1\paramecium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3859" b="100000" l="325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9628" y="838200"/>
                <a:ext cx="2819400" cy="228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8" descr="C:\Users\User\Desktop\1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423" b="99288" l="1613" r="9879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8067" y="539234"/>
                <a:ext cx="2808617" cy="2883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9" descr="C:\Users\User\Desktop\1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5918" y="701174"/>
                <a:ext cx="2971800" cy="22266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10" descr="C:\Users\User\Desktop\1.jp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864" b="99660" l="1786" r="9923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3499" y="2010858"/>
                <a:ext cx="2885853" cy="22266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http://classes.midlandstech.edu/carterp/Courses/bio101/labquiz2/amoeboid%20protzoans.jpg"/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2500" b="100000" l="7031" r="7812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59" r="25568"/>
              <a:stretch/>
            </p:blipFill>
            <p:spPr bwMode="auto">
              <a:xfrm rot="18566930">
                <a:off x="4732543" y="1283022"/>
                <a:ext cx="1819449" cy="23826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4" descr="http://images.wisegeek.com/elephant.jp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5128" b="100000" l="412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336"/>
              <a:stretch/>
            </p:blipFill>
            <p:spPr bwMode="auto">
              <a:xfrm>
                <a:off x="1251333" y="2671250"/>
                <a:ext cx="2192886" cy="13720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3" name="Picture 22" descr="Screen Clipping"/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4762" b="97143" l="253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24489">
              <a:off x="6170042" y="2225859"/>
              <a:ext cx="2408129" cy="1600339"/>
            </a:xfrm>
            <a:prstGeom prst="rect">
              <a:avLst/>
            </a:prstGeom>
          </p:spPr>
        </p:pic>
      </p:grpSp>
      <p:sp>
        <p:nvSpPr>
          <p:cNvPr id="30" name="Rounded Rectangle 29"/>
          <p:cNvSpPr/>
          <p:nvPr/>
        </p:nvSpPr>
        <p:spPr>
          <a:xfrm>
            <a:off x="2332915" y="4560926"/>
            <a:ext cx="7721432" cy="725424"/>
          </a:xfrm>
          <a:prstGeom prst="roundRect">
            <a:avLst>
              <a:gd name="adj" fmla="val 50000"/>
            </a:avLst>
          </a:prstGeom>
          <a:gradFill>
            <a:gsLst>
              <a:gs pos="11000">
                <a:srgbClr val="FFFFFF"/>
              </a:gs>
              <a:gs pos="4698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  <a:gs pos="86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হ্যাঁ , এরা সবাই জীব।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235284" y="4590742"/>
            <a:ext cx="7721432" cy="1129912"/>
          </a:xfrm>
          <a:prstGeom prst="roundRect">
            <a:avLst>
              <a:gd name="adj" fmla="val 42963"/>
            </a:avLst>
          </a:prstGeom>
          <a:gradFill>
            <a:gsLst>
              <a:gs pos="10000">
                <a:srgbClr val="FFFFFF"/>
              </a:gs>
              <a:gs pos="4698">
                <a:schemeClr val="accent6">
                  <a:lumMod val="20000"/>
                  <a:lumOff val="80000"/>
                </a:schemeClr>
              </a:gs>
              <a:gs pos="94000">
                <a:schemeClr val="bg1"/>
              </a:gs>
              <a:gs pos="96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বিশাল পৃথিবীতে একই রকম বৈশিষ্ট্যের জীবগুলোকে তুমি কীভাবে আলাদা করবে?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201417" y="4618502"/>
            <a:ext cx="7721432" cy="725424"/>
          </a:xfrm>
          <a:prstGeom prst="roundRect">
            <a:avLst>
              <a:gd name="adj" fmla="val 50000"/>
            </a:avLst>
          </a:prstGeom>
          <a:gradFill>
            <a:gsLst>
              <a:gs pos="11000">
                <a:srgbClr val="FFFFFF"/>
              </a:gs>
              <a:gs pos="4698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  <a:gs pos="86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হ্যাঁ, ঠিক বলেছ।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 শ্রেণিবিন্যাসের মাধ্যমে।</a:t>
            </a:r>
            <a:r>
              <a:rPr lang="en-GB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3" name="Frame 32"/>
          <p:cNvSpPr/>
          <p:nvPr/>
        </p:nvSpPr>
        <p:spPr>
          <a:xfrm>
            <a:off x="0" y="-23393"/>
            <a:ext cx="12192000" cy="6881393"/>
          </a:xfrm>
          <a:prstGeom prst="frame">
            <a:avLst>
              <a:gd name="adj1" fmla="val 2165"/>
            </a:avLst>
          </a:prstGeom>
          <a:gradFill flip="none" rotWithShape="1">
            <a:gsLst>
              <a:gs pos="22814">
                <a:schemeClr val="accent6">
                  <a:lumMod val="75000"/>
                </a:schemeClr>
              </a:gs>
              <a:gs pos="41616">
                <a:srgbClr val="002060"/>
              </a:gs>
              <a:gs pos="59728">
                <a:schemeClr val="bg1">
                  <a:lumMod val="50000"/>
                </a:schemeClr>
              </a:gs>
              <a:gs pos="16100">
                <a:schemeClr val="bg1">
                  <a:lumMod val="50000"/>
                </a:schemeClr>
              </a:gs>
              <a:gs pos="70480">
                <a:srgbClr val="00B0F0"/>
              </a:gs>
              <a:gs pos="32200">
                <a:srgbClr val="92D050"/>
              </a:gs>
              <a:gs pos="86000">
                <a:srgbClr val="92D050"/>
              </a:gs>
              <a:gs pos="50000">
                <a:srgbClr val="FEEFFB"/>
              </a:gs>
              <a:gs pos="0">
                <a:srgbClr val="7030A0"/>
              </a:gs>
              <a:gs pos="100000">
                <a:schemeClr val="bg1">
                  <a:lumMod val="50000"/>
                </a:schemeClr>
              </a:gs>
            </a:gsLst>
            <a:lin ang="15600000" scaled="0"/>
            <a:tileRect/>
          </a:gradFill>
          <a:scene3d>
            <a:camera prst="orthographicFront"/>
            <a:lightRig rig="threePt" dir="t"/>
          </a:scene3d>
          <a:sp3d prstMaterial="matte">
            <a:bevelT prst="angle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758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30" grpId="0" animBg="1"/>
      <p:bldP spid="30" grpId="1" animBg="1"/>
      <p:bldP spid="31" grpId="0" animBg="1"/>
      <p:bldP spid="31" grpId="1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1074" y="2452549"/>
            <a:ext cx="3783077" cy="1754326"/>
          </a:xfrm>
          <a:prstGeom prst="rect">
            <a:avLst/>
          </a:prstGeom>
          <a:gradFill flip="none" rotWithShape="1">
            <a:gsLst>
              <a:gs pos="6000">
                <a:schemeClr val="bg1"/>
              </a:gs>
              <a:gs pos="94000">
                <a:schemeClr val="bg1"/>
              </a:gs>
              <a:gs pos="0">
                <a:srgbClr val="D8EBC6"/>
              </a:gs>
              <a:gs pos="48000">
                <a:srgbClr val="FEEEFB"/>
              </a:gs>
              <a:gs pos="100000">
                <a:srgbClr val="92D050"/>
              </a:gs>
            </a:gsLst>
            <a:lin ang="5400000" scaled="1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জীবের শ্রেণিবিন্যাস </a:t>
            </a:r>
            <a:endParaRPr lang="en-US" sz="6600" b="1" u="sng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270091" y="1795711"/>
            <a:ext cx="2143086" cy="3243184"/>
            <a:chOff x="3164787" y="1846656"/>
            <a:chExt cx="1901027" cy="4024972"/>
          </a:xfrm>
          <a:solidFill>
            <a:schemeClr val="bg1"/>
          </a:solidFill>
        </p:grpSpPr>
        <p:sp>
          <p:nvSpPr>
            <p:cNvPr id="6" name="Rounded Rectangle 5"/>
            <p:cNvSpPr/>
            <p:nvPr/>
          </p:nvSpPr>
          <p:spPr>
            <a:xfrm rot="16200000">
              <a:off x="2985052" y="3790866"/>
              <a:ext cx="4024972" cy="136552"/>
            </a:xfrm>
            <a:prstGeom prst="roundRect">
              <a:avLst>
                <a:gd name="adj" fmla="val 41409"/>
              </a:avLst>
            </a:prstGeom>
            <a:solidFill>
              <a:srgbClr val="F117C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16200000">
              <a:off x="2140459" y="2976904"/>
              <a:ext cx="3813131" cy="1764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274885" y="1838738"/>
            <a:ext cx="2240196" cy="3243185"/>
            <a:chOff x="5879778" y="1938416"/>
            <a:chExt cx="2117492" cy="4024973"/>
          </a:xfrm>
          <a:solidFill>
            <a:schemeClr val="bg1"/>
          </a:solidFill>
        </p:grpSpPr>
        <p:sp>
          <p:nvSpPr>
            <p:cNvPr id="9" name="Rounded Rectangle 8"/>
            <p:cNvSpPr/>
            <p:nvPr/>
          </p:nvSpPr>
          <p:spPr>
            <a:xfrm rot="5400000">
              <a:off x="3932650" y="3885544"/>
              <a:ext cx="4024973" cy="130718"/>
            </a:xfrm>
            <a:prstGeom prst="roundRect">
              <a:avLst>
                <a:gd name="adj" fmla="val 41409"/>
              </a:avLst>
            </a:prstGeom>
            <a:solidFill>
              <a:srgbClr val="F117C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5097317" y="2952206"/>
              <a:ext cx="3813132" cy="19867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514600" y="683056"/>
            <a:ext cx="7917033" cy="92333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IN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জকে জানবো</a:t>
            </a:r>
            <a:r>
              <a:rPr lang="bn-IN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6AD36AD-BB8B-4544-93F7-5BA5E2E89C50}" type="datetime1">
              <a:rPr lang="en-US" smtClean="0"/>
              <a:t>1/17/2021</a:t>
            </a:fld>
            <a:endParaRPr lang="en-US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Mazid</a:t>
            </a:r>
            <a:endParaRPr lang="en-US" dirty="0"/>
          </a:p>
        </p:txBody>
      </p:sp>
      <p:sp>
        <p:nvSpPr>
          <p:cNvPr id="18" name="Frame 17"/>
          <p:cNvSpPr/>
          <p:nvPr/>
        </p:nvSpPr>
        <p:spPr>
          <a:xfrm>
            <a:off x="0" y="-23393"/>
            <a:ext cx="12192000" cy="6881393"/>
          </a:xfrm>
          <a:prstGeom prst="frame">
            <a:avLst>
              <a:gd name="adj1" fmla="val 2165"/>
            </a:avLst>
          </a:prstGeom>
          <a:gradFill flip="none" rotWithShape="1">
            <a:gsLst>
              <a:gs pos="22814">
                <a:schemeClr val="accent6">
                  <a:lumMod val="75000"/>
                </a:schemeClr>
              </a:gs>
              <a:gs pos="41616">
                <a:srgbClr val="002060"/>
              </a:gs>
              <a:gs pos="59728">
                <a:schemeClr val="bg1">
                  <a:lumMod val="50000"/>
                </a:schemeClr>
              </a:gs>
              <a:gs pos="16100">
                <a:schemeClr val="bg1">
                  <a:lumMod val="50000"/>
                </a:schemeClr>
              </a:gs>
              <a:gs pos="70480">
                <a:srgbClr val="00B0F0"/>
              </a:gs>
              <a:gs pos="32200">
                <a:srgbClr val="92D050"/>
              </a:gs>
              <a:gs pos="86000">
                <a:srgbClr val="92D050"/>
              </a:gs>
              <a:gs pos="50000">
                <a:srgbClr val="FEEFFB"/>
              </a:gs>
              <a:gs pos="0">
                <a:srgbClr val="7030A0"/>
              </a:gs>
              <a:gs pos="100000">
                <a:schemeClr val="bg1">
                  <a:lumMod val="50000"/>
                </a:schemeClr>
              </a:gs>
            </a:gsLst>
            <a:lin ang="15600000" scaled="0"/>
            <a:tileRect/>
          </a:gradFill>
          <a:scene3d>
            <a:camera prst="orthographicFront"/>
            <a:lightRig rig="threePt" dir="t"/>
          </a:scene3d>
          <a:sp3d prstMaterial="matte">
            <a:bevelT prst="angle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8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9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" presetClass="exit" presetSubtype="2" accel="9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8" ac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bg1">
                <a:lumMod val="75000"/>
              </a:schemeClr>
            </a:gs>
            <a:gs pos="100000">
              <a:schemeClr val="bg1">
                <a:lumMod val="65000"/>
              </a:schemeClr>
            </a:gs>
            <a:gs pos="55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320179" y="919396"/>
            <a:ext cx="4233022" cy="69707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03244" y="916669"/>
            <a:ext cx="363756" cy="715916"/>
          </a:xfrm>
          <a:prstGeom prst="roundRect">
            <a:avLst/>
          </a:prstGeom>
          <a:solidFill>
            <a:srgbClr val="F117C7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1560307" y="1915033"/>
            <a:ext cx="745803" cy="294961"/>
          </a:xfrm>
          <a:prstGeom prst="chevron">
            <a:avLst>
              <a:gd name="adj" fmla="val 99275"/>
            </a:avLst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20177" y="1762028"/>
            <a:ext cx="5317067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Date Placeholder 14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9046BD-8A10-4636-8D70-6EA472D40E8C}" type="datetime1">
              <a:rPr lang="en-US" smtClean="0"/>
              <a:pPr/>
              <a:t>1/17/2021</a:t>
            </a:fld>
            <a:endParaRPr lang="en-US" dirty="0"/>
          </a:p>
        </p:txBody>
      </p:sp>
      <p:sp>
        <p:nvSpPr>
          <p:cNvPr id="24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Mazid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56576" y="2492360"/>
            <a:ext cx="10288198" cy="646331"/>
            <a:chOff x="956576" y="2492360"/>
            <a:chExt cx="10288198" cy="646331"/>
          </a:xfrm>
        </p:grpSpPr>
        <p:sp>
          <p:nvSpPr>
            <p:cNvPr id="12" name="TextBox 11"/>
            <p:cNvSpPr txBox="1"/>
            <p:nvPr/>
          </p:nvSpPr>
          <p:spPr>
            <a:xfrm>
              <a:off x="956576" y="2492360"/>
              <a:ext cx="10288198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bn-BD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শ্রেণিবিন্যাসের উদ্দেশ্য কী তা বলতে পারবে;  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1218515" y="2566720"/>
              <a:ext cx="305132" cy="462902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956577" y="3326291"/>
            <a:ext cx="10288198" cy="1200329"/>
            <a:chOff x="956577" y="3326291"/>
            <a:chExt cx="10288198" cy="1200329"/>
          </a:xfrm>
        </p:grpSpPr>
        <p:sp>
          <p:nvSpPr>
            <p:cNvPr id="21" name="TextBox 20"/>
            <p:cNvSpPr txBox="1"/>
            <p:nvPr/>
          </p:nvSpPr>
          <p:spPr>
            <a:xfrm>
              <a:off x="956577" y="3326291"/>
              <a:ext cx="10288198" cy="120032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জীবের শ্রেণিবিন্যাসকে কে, কখন ও কয়টি রাজ্যে ভাগ করেন তা </a:t>
              </a:r>
            </a:p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বর্ণনা করতে পারবে;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1218515" y="3398941"/>
              <a:ext cx="305132" cy="462902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956576" y="4714220"/>
            <a:ext cx="10288198" cy="646331"/>
            <a:chOff x="956576" y="4781322"/>
            <a:chExt cx="10288198" cy="646331"/>
          </a:xfrm>
        </p:grpSpPr>
        <p:sp>
          <p:nvSpPr>
            <p:cNvPr id="13" name="TextBox 12"/>
            <p:cNvSpPr txBox="1"/>
            <p:nvPr/>
          </p:nvSpPr>
          <p:spPr>
            <a:xfrm>
              <a:off x="956576" y="4781322"/>
              <a:ext cx="10288198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প্রোক্যারিওটা রাজ্যে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বৈশিষ্ট্য </a:t>
              </a:r>
              <a:r>
                <a:rPr lang="bn-BD" sz="360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শনাক্ত 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 করতে পারবে । </a:t>
              </a:r>
              <a:endPara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1234844" y="4862322"/>
              <a:ext cx="305132" cy="462902"/>
            </a:xfrm>
            <a:prstGeom prst="rect">
              <a:avLst/>
            </a:prstGeom>
          </p:spPr>
        </p:pic>
      </p:grpSp>
      <p:sp>
        <p:nvSpPr>
          <p:cNvPr id="41" name="Frame 40"/>
          <p:cNvSpPr/>
          <p:nvPr/>
        </p:nvSpPr>
        <p:spPr>
          <a:xfrm>
            <a:off x="0" y="-23393"/>
            <a:ext cx="12192000" cy="6881393"/>
          </a:xfrm>
          <a:prstGeom prst="frame">
            <a:avLst>
              <a:gd name="adj1" fmla="val 2165"/>
            </a:avLst>
          </a:prstGeom>
          <a:gradFill flip="none" rotWithShape="1">
            <a:gsLst>
              <a:gs pos="22814">
                <a:schemeClr val="accent6">
                  <a:lumMod val="75000"/>
                </a:schemeClr>
              </a:gs>
              <a:gs pos="41616">
                <a:srgbClr val="002060"/>
              </a:gs>
              <a:gs pos="59728">
                <a:schemeClr val="bg1">
                  <a:lumMod val="50000"/>
                </a:schemeClr>
              </a:gs>
              <a:gs pos="16100">
                <a:schemeClr val="bg1">
                  <a:lumMod val="50000"/>
                </a:schemeClr>
              </a:gs>
              <a:gs pos="70480">
                <a:srgbClr val="00B0F0"/>
              </a:gs>
              <a:gs pos="32200">
                <a:srgbClr val="92D050"/>
              </a:gs>
              <a:gs pos="86000">
                <a:srgbClr val="92D050"/>
              </a:gs>
              <a:gs pos="50000">
                <a:srgbClr val="FEEFFB"/>
              </a:gs>
              <a:gs pos="0">
                <a:srgbClr val="7030A0"/>
              </a:gs>
              <a:gs pos="100000">
                <a:schemeClr val="bg1">
                  <a:lumMod val="50000"/>
                </a:schemeClr>
              </a:gs>
            </a:gsLst>
            <a:lin ang="15600000" scaled="0"/>
            <a:tileRect/>
          </a:gradFill>
          <a:scene3d>
            <a:camera prst="orthographicFront"/>
            <a:lightRig rig="threePt" dir="t"/>
          </a:scene3d>
          <a:sp3d prstMaterial="matte">
            <a:bevelT prst="angle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39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610063" y="381000"/>
            <a:ext cx="8917445" cy="609600"/>
          </a:xfrm>
          <a:prstGeom prst="roundRect">
            <a:avLst>
              <a:gd name="adj" fmla="val 50000"/>
            </a:avLst>
          </a:prstGeom>
          <a:gradFill>
            <a:gsLst>
              <a:gs pos="92000">
                <a:srgbClr val="E7F2E3"/>
              </a:gs>
              <a:gs pos="2000">
                <a:srgbClr val="E8F2E6"/>
              </a:gs>
              <a:gs pos="43000">
                <a:srgbClr val="F0F5F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endParaRPr lang="bn-BD" sz="4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-23393"/>
            <a:ext cx="12192000" cy="6881393"/>
          </a:xfrm>
          <a:prstGeom prst="frame">
            <a:avLst>
              <a:gd name="adj1" fmla="val 2165"/>
            </a:avLst>
          </a:prstGeom>
          <a:gradFill flip="none" rotWithShape="1">
            <a:gsLst>
              <a:gs pos="22814">
                <a:schemeClr val="accent6">
                  <a:lumMod val="75000"/>
                </a:schemeClr>
              </a:gs>
              <a:gs pos="41616">
                <a:srgbClr val="002060"/>
              </a:gs>
              <a:gs pos="59728">
                <a:schemeClr val="bg1">
                  <a:lumMod val="50000"/>
                </a:schemeClr>
              </a:gs>
              <a:gs pos="16100">
                <a:schemeClr val="bg1">
                  <a:lumMod val="50000"/>
                </a:schemeClr>
              </a:gs>
              <a:gs pos="70480">
                <a:srgbClr val="00B0F0"/>
              </a:gs>
              <a:gs pos="32200">
                <a:srgbClr val="92D050"/>
              </a:gs>
              <a:gs pos="86000">
                <a:srgbClr val="92D050"/>
              </a:gs>
              <a:gs pos="50000">
                <a:srgbClr val="FEEFFB"/>
              </a:gs>
              <a:gs pos="0">
                <a:srgbClr val="7030A0"/>
              </a:gs>
              <a:gs pos="100000">
                <a:schemeClr val="bg1">
                  <a:lumMod val="50000"/>
                </a:schemeClr>
              </a:gs>
            </a:gsLst>
            <a:lin ang="15600000" scaled="0"/>
            <a:tileRect/>
          </a:gradFill>
          <a:scene3d>
            <a:camera prst="orthographicFront"/>
            <a:lightRig rig="threePt" dir="t"/>
          </a:scene3d>
          <a:sp3d prstMaterial="matte">
            <a:bevelT prst="angle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66725" y="4662413"/>
            <a:ext cx="8917445" cy="108610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সাদৃশ্য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বৈসাদৃশ্যের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সাজানো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বিন্যাসকরণ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38200" y="4662413"/>
            <a:ext cx="10508818" cy="108610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বিশাল ও বৈচিত্রময় জীবজগৎকে সহজভাবে অল্প পরিশ্রমে এবং অল্প সময়ে সঠিকভাবে জানাই হচ্ছে শ্রেণিবিন্যাসের উদ্দেশ্য।  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256277" y="4557308"/>
            <a:ext cx="8917445" cy="108610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কী বলতে পারবে,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 শ্রেণিবিন্যাসকরণের উদ্দেশ্য কী?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02" y="1043952"/>
            <a:ext cx="8649165" cy="361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1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76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1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1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" dur="75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7" dur="1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8" dur="1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8" fill="hold" grpId="0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23" dur="1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24" dur="1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8" dur="75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grpId="0" nodeType="with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33" dur="1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34" dur="1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3" grpId="0"/>
          <p:bldP spid="33" grpId="1"/>
          <p:bldP spid="35" grpId="0"/>
          <p:bldP spid="36" grpId="0"/>
          <p:bldP spid="36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" dur="75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8" dur="75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3" grpId="0"/>
          <p:bldP spid="33" grpId="1"/>
          <p:bldP spid="35" grpId="0"/>
          <p:bldP spid="36" grpId="0"/>
          <p:bldP spid="36" grpId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5000">
              <a:srgbClr val="FAF5FC"/>
            </a:gs>
            <a:gs pos="96000">
              <a:srgbClr val="F5ECF9"/>
            </a:gs>
            <a:gs pos="49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886200" y="1386728"/>
            <a:ext cx="4495800" cy="533400"/>
          </a:xfrm>
          <a:prstGeom prst="roundRect">
            <a:avLst>
              <a:gd name="adj" fmla="val 9693"/>
            </a:avLst>
          </a:prstGeom>
          <a:gradFill>
            <a:gsLst>
              <a:gs pos="50000">
                <a:srgbClr val="FEEFFB"/>
              </a:gs>
              <a:gs pos="0">
                <a:srgbClr val="FCCFF3"/>
              </a:gs>
              <a:gs pos="100000">
                <a:srgbClr val="FCCFF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981200" y="2908858"/>
            <a:ext cx="8305800" cy="1303384"/>
          </a:xfrm>
          <a:prstGeom prst="roundRect">
            <a:avLst>
              <a:gd name="adj" fmla="val 6633"/>
            </a:avLst>
          </a:prstGeom>
          <a:gradFill flip="none" rotWithShape="1">
            <a:gsLst>
              <a:gs pos="4000">
                <a:srgbClr val="83D4E9"/>
              </a:gs>
              <a:gs pos="96000">
                <a:srgbClr val="EBF1E4"/>
              </a:gs>
              <a:gs pos="5000">
                <a:srgbClr val="ECF2E6"/>
              </a:gs>
              <a:gs pos="100000">
                <a:srgbClr val="00B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শ্রেণিবিন্যাসের লক্ষ্য বা উদ্দেশ্য কী?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88984"/>
            <a:ext cx="2971800" cy="2076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8750" y="397998"/>
            <a:ext cx="2971800" cy="207645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448550" y="2375458"/>
            <a:ext cx="2819400" cy="533400"/>
          </a:xfrm>
          <a:prstGeom prst="roundRect">
            <a:avLst>
              <a:gd name="adj" fmla="val 0"/>
            </a:avLst>
          </a:prstGeom>
          <a:gradFill>
            <a:gsLst>
              <a:gs pos="50000">
                <a:srgbClr val="FEEFFB"/>
              </a:gs>
              <a:gs pos="0">
                <a:srgbClr val="FCCFF3"/>
              </a:gs>
              <a:gs pos="100000">
                <a:srgbClr val="FCCFF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৩ মিনিট 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6AD36AD-BB8B-4544-93F7-5BA5E2E89C50}" type="datetime1">
              <a:rPr lang="en-US" smtClean="0"/>
              <a:t>1/17/2021</a:t>
            </a:fld>
            <a:endParaRPr 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Mazid</a:t>
            </a:r>
            <a:endParaRPr lang="en-US" dirty="0"/>
          </a:p>
        </p:txBody>
      </p:sp>
      <p:sp>
        <p:nvSpPr>
          <p:cNvPr id="14" name="Frame 13"/>
          <p:cNvSpPr/>
          <p:nvPr/>
        </p:nvSpPr>
        <p:spPr>
          <a:xfrm>
            <a:off x="0" y="-23393"/>
            <a:ext cx="12192000" cy="6881393"/>
          </a:xfrm>
          <a:prstGeom prst="frame">
            <a:avLst>
              <a:gd name="adj1" fmla="val 2165"/>
            </a:avLst>
          </a:prstGeom>
          <a:gradFill flip="none" rotWithShape="1">
            <a:gsLst>
              <a:gs pos="22814">
                <a:schemeClr val="accent6">
                  <a:lumMod val="75000"/>
                </a:schemeClr>
              </a:gs>
              <a:gs pos="41616">
                <a:srgbClr val="002060"/>
              </a:gs>
              <a:gs pos="59728">
                <a:schemeClr val="bg1">
                  <a:lumMod val="50000"/>
                </a:schemeClr>
              </a:gs>
              <a:gs pos="16100">
                <a:schemeClr val="bg1">
                  <a:lumMod val="50000"/>
                </a:schemeClr>
              </a:gs>
              <a:gs pos="70480">
                <a:srgbClr val="00B0F0"/>
              </a:gs>
              <a:gs pos="32200">
                <a:srgbClr val="92D050"/>
              </a:gs>
              <a:gs pos="86000">
                <a:srgbClr val="92D050"/>
              </a:gs>
              <a:gs pos="50000">
                <a:srgbClr val="FEEFFB"/>
              </a:gs>
              <a:gs pos="0">
                <a:srgbClr val="7030A0"/>
              </a:gs>
              <a:gs pos="100000">
                <a:schemeClr val="bg1">
                  <a:lumMod val="50000"/>
                </a:schemeClr>
              </a:gs>
            </a:gsLst>
            <a:lin ang="15600000" scaled="0"/>
            <a:tileRect/>
          </a:gradFill>
          <a:scene3d>
            <a:camera prst="orthographicFront"/>
            <a:lightRig rig="threePt" dir="t"/>
          </a:scene3d>
          <a:sp3d prstMaterial="matte">
            <a:bevelT prst="angle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9775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25 -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-0.25 -1.85185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414399"/>
            <a:ext cx="11734800" cy="6096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বিজ্ঞানী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নাম বলতে পারবে?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334" y="1662545"/>
            <a:ext cx="2915900" cy="3375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rame 3"/>
          <p:cNvSpPr/>
          <p:nvPr/>
        </p:nvSpPr>
        <p:spPr>
          <a:xfrm>
            <a:off x="0" y="-23393"/>
            <a:ext cx="12192000" cy="6881393"/>
          </a:xfrm>
          <a:prstGeom prst="frame">
            <a:avLst>
              <a:gd name="adj1" fmla="val 2165"/>
            </a:avLst>
          </a:prstGeom>
          <a:gradFill flip="none" rotWithShape="1">
            <a:gsLst>
              <a:gs pos="22814">
                <a:schemeClr val="accent6">
                  <a:lumMod val="75000"/>
                </a:schemeClr>
              </a:gs>
              <a:gs pos="41616">
                <a:srgbClr val="002060"/>
              </a:gs>
              <a:gs pos="59728">
                <a:schemeClr val="bg1">
                  <a:lumMod val="50000"/>
                </a:schemeClr>
              </a:gs>
              <a:gs pos="16100">
                <a:schemeClr val="bg1">
                  <a:lumMod val="50000"/>
                </a:schemeClr>
              </a:gs>
              <a:gs pos="70480">
                <a:srgbClr val="00B0F0"/>
              </a:gs>
              <a:gs pos="32200">
                <a:srgbClr val="92D050"/>
              </a:gs>
              <a:gs pos="86000">
                <a:srgbClr val="92D050"/>
              </a:gs>
              <a:gs pos="50000">
                <a:srgbClr val="FEEFFB"/>
              </a:gs>
              <a:gs pos="0">
                <a:srgbClr val="7030A0"/>
              </a:gs>
              <a:gs pos="100000">
                <a:schemeClr val="bg1">
                  <a:lumMod val="50000"/>
                </a:schemeClr>
              </a:gs>
            </a:gsLst>
            <a:lin ang="15600000" scaled="0"/>
            <a:tileRect/>
          </a:gradFill>
          <a:scene3d>
            <a:camera prst="orthographicFront"/>
            <a:lightRig rig="threePt" dir="t"/>
          </a:scene3d>
          <a:sp3d prstMaterial="matte">
            <a:bevelT prst="angle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896" y="1746106"/>
            <a:ext cx="2922880" cy="33423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77" y="1720850"/>
            <a:ext cx="2954880" cy="33175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1179709" y="5254922"/>
            <a:ext cx="3439150" cy="609600"/>
          </a:xfrm>
          <a:prstGeom prst="roundRect">
            <a:avLst>
              <a:gd name="adj" fmla="val 50000"/>
            </a:avLst>
          </a:prstGeom>
          <a:gradFill>
            <a:gsLst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ক্যারোলাস লিনিয়াস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061761" y="5271495"/>
            <a:ext cx="3439150" cy="609600"/>
          </a:xfrm>
          <a:prstGeom prst="roundRect">
            <a:avLst>
              <a:gd name="adj" fmla="val 50000"/>
            </a:avLst>
          </a:prstGeom>
          <a:gradFill>
            <a:gsLst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মারগুলিস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652505" y="5272810"/>
            <a:ext cx="3439150" cy="609600"/>
          </a:xfrm>
          <a:prstGeom prst="roundRect">
            <a:avLst>
              <a:gd name="adj" fmla="val 50000"/>
            </a:avLst>
          </a:prstGeom>
          <a:gradFill>
            <a:gsLst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 এইচ হুইটটেকার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8600" y="209573"/>
            <a:ext cx="11734800" cy="1273768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ক্যারোলাস লিনিয়াসের সময়কাল থেকে শুরু করে বিংশ শতাব্দির মাঝামাঝি পর্যন্ত জীবজগৎকে কয়টি ভাগে ভাগ করা হ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896" y="3983345"/>
            <a:ext cx="3131094" cy="1759277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8696733" y="1503476"/>
            <a:ext cx="2754257" cy="2457532"/>
            <a:chOff x="8808676" y="1123472"/>
            <a:chExt cx="2767916" cy="2845733"/>
          </a:xfrm>
        </p:grpSpPr>
        <p:sp>
          <p:nvSpPr>
            <p:cNvPr id="29" name="Oval 28"/>
            <p:cNvSpPr/>
            <p:nvPr/>
          </p:nvSpPr>
          <p:spPr>
            <a:xfrm>
              <a:off x="9419882" y="3378689"/>
              <a:ext cx="1324318" cy="590516"/>
            </a:xfrm>
            <a:prstGeom prst="ellipse">
              <a:avLst/>
            </a:prstGeom>
            <a:gradFill flip="none" rotWithShape="1">
              <a:gsLst>
                <a:gs pos="94000">
                  <a:schemeClr val="bg1"/>
                </a:gs>
                <a:gs pos="1000">
                  <a:schemeClr val="bg1">
                    <a:lumMod val="95000"/>
                  </a:schemeClr>
                </a:gs>
                <a:gs pos="3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444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8676" y="1123472"/>
              <a:ext cx="2767916" cy="2755614"/>
            </a:xfrm>
            <a:prstGeom prst="rect">
              <a:avLst/>
            </a:prstGeom>
          </p:spPr>
        </p:pic>
      </p:grpSp>
      <p:sp>
        <p:nvSpPr>
          <p:cNvPr id="18" name="Rounded Rectangle 17"/>
          <p:cNvSpPr/>
          <p:nvPr/>
        </p:nvSpPr>
        <p:spPr>
          <a:xfrm>
            <a:off x="4820775" y="2109847"/>
            <a:ext cx="3439150" cy="609600"/>
          </a:xfrm>
          <a:prstGeom prst="roundRect">
            <a:avLst>
              <a:gd name="adj" fmla="val 50000"/>
            </a:avLst>
          </a:prstGeom>
          <a:gradFill>
            <a:gsLst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জগৎ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735288" y="4521432"/>
            <a:ext cx="3439150" cy="609600"/>
          </a:xfrm>
          <a:prstGeom prst="roundRect">
            <a:avLst>
              <a:gd name="adj" fmla="val 50000"/>
            </a:avLst>
          </a:prstGeom>
          <a:gradFill>
            <a:gsLst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প্রাণিজগৎ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398666" y="3821351"/>
            <a:ext cx="116095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559623" y="2298440"/>
            <a:ext cx="19082" cy="304684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450165" y="2436986"/>
            <a:ext cx="48410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448277" y="4826232"/>
            <a:ext cx="48410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571902" y="2069577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63367" y="4439959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940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3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4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grpId="0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9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20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53" presetClass="exit" presetSubtype="54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53" presetClass="exit" presetSubtype="54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3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4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53" presetClass="exit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4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1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53" presetClass="entr" presetSubtype="52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1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1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1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1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1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repeatCount="indefinite" fill="hold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repeatCount="indefinite" fill="hold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1" fill="hold">
                          <p:stCondLst>
                            <p:cond delay="indefinite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5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4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5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16" dur="5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5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1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2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4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8" grpId="0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8" grpId="0" animBg="1"/>
          <p:bldP spid="19" grpId="0" animBg="1"/>
          <p:bldP spid="35" grpId="0"/>
          <p:bldP spid="35" grpId="1"/>
          <p:bldP spid="36" grpId="0"/>
          <p:bldP spid="36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53" presetClass="exit" presetSubtype="54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53" presetClass="exit" presetSubtype="54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3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4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53" presetClass="exit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4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1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53" presetClass="entr" presetSubtype="52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1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1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1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1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1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repeatCount="indefinite" fill="hold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repeatCount="indefinite" fill="hold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1" fill="hold">
                          <p:stCondLst>
                            <p:cond delay="indefinite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5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4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5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16" dur="5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5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1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2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4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8" grpId="0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8" grpId="0" animBg="1"/>
          <p:bldP spid="19" grpId="0" animBg="1"/>
          <p:bldP spid="35" grpId="0"/>
          <p:bldP spid="35" grpId="1"/>
          <p:bldP spid="36" grpId="0"/>
          <p:bldP spid="36" grpId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8834010" y="5384176"/>
            <a:ext cx="1452990" cy="432473"/>
          </a:xfrm>
          <a:prstGeom prst="roundRect">
            <a:avLst>
              <a:gd name="adj" fmla="val 50000"/>
            </a:avLst>
          </a:prstGeom>
          <a:gradFill>
            <a:gsLst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প্লান্টি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720" y="1301987"/>
            <a:ext cx="5217644" cy="440472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28600" y="632819"/>
            <a:ext cx="11734800" cy="6096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মানুষটি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-23393"/>
            <a:ext cx="12192000" cy="6881393"/>
          </a:xfrm>
          <a:prstGeom prst="frame">
            <a:avLst>
              <a:gd name="adj1" fmla="val 2165"/>
            </a:avLst>
          </a:prstGeom>
          <a:gradFill flip="none" rotWithShape="1">
            <a:gsLst>
              <a:gs pos="22814">
                <a:schemeClr val="accent6">
                  <a:lumMod val="75000"/>
                </a:schemeClr>
              </a:gs>
              <a:gs pos="41616">
                <a:srgbClr val="002060"/>
              </a:gs>
              <a:gs pos="59728">
                <a:schemeClr val="bg1">
                  <a:lumMod val="50000"/>
                </a:schemeClr>
              </a:gs>
              <a:gs pos="16100">
                <a:schemeClr val="bg1">
                  <a:lumMod val="50000"/>
                </a:schemeClr>
              </a:gs>
              <a:gs pos="70480">
                <a:srgbClr val="00B0F0"/>
              </a:gs>
              <a:gs pos="32200">
                <a:srgbClr val="92D050"/>
              </a:gs>
              <a:gs pos="86000">
                <a:srgbClr val="92D050"/>
              </a:gs>
              <a:gs pos="50000">
                <a:srgbClr val="FEEFFB"/>
              </a:gs>
              <a:gs pos="0">
                <a:srgbClr val="7030A0"/>
              </a:gs>
              <a:gs pos="100000">
                <a:schemeClr val="bg1">
                  <a:lumMod val="50000"/>
                </a:schemeClr>
              </a:gs>
            </a:gsLst>
            <a:lin ang="15600000" scaled="0"/>
            <a:tileRect/>
          </a:gradFill>
          <a:scene3d>
            <a:camera prst="orthographicFront"/>
            <a:lightRig rig="threePt" dir="t"/>
          </a:scene3d>
          <a:sp3d prstMaterial="matte">
            <a:bevelT prst="angle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368" y="2109846"/>
            <a:ext cx="2954880" cy="31139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959516" y="5371050"/>
            <a:ext cx="3439150" cy="817397"/>
          </a:xfrm>
          <a:prstGeom prst="roundRect">
            <a:avLst>
              <a:gd name="adj" fmla="val 50000"/>
            </a:avLst>
          </a:prstGeom>
          <a:gradFill>
            <a:gsLst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 এইচ হুইটটেকার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43919" y="214255"/>
            <a:ext cx="11734800" cy="1801056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 অগ্রযাত্রায় কোষের ডিএনএ ও আরএনএ এর প্রকারভেদ, বৈশিষ্ট্য, সংখ্যা, খাদ্যভ্যাসের তথ্য ও উপাত্তের কথা বিবেচনা করে ১৯৬৯ সালে তিনি কয়টি রাজ্যের কথা প্রস্তাব করেন?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398666" y="3821351"/>
            <a:ext cx="1160957" cy="0"/>
          </a:xfrm>
          <a:prstGeom prst="straightConnector1">
            <a:avLst/>
          </a:prstGeom>
          <a:ln w="76200">
            <a:solidFill>
              <a:srgbClr val="F117C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843417" y="3504351"/>
            <a:ext cx="860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4303" y="3581295"/>
            <a:ext cx="984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৫টি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668947" y="3606509"/>
            <a:ext cx="1183700" cy="411040"/>
          </a:xfrm>
          <a:prstGeom prst="roundRect">
            <a:avLst>
              <a:gd name="adj" fmla="val 50000"/>
            </a:avLst>
          </a:prstGeom>
          <a:gradFill>
            <a:gsLst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মনেরা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111319" y="5248749"/>
            <a:ext cx="1432481" cy="400337"/>
          </a:xfrm>
          <a:prstGeom prst="roundRect">
            <a:avLst>
              <a:gd name="adj" fmla="val 50000"/>
            </a:avLst>
          </a:prstGeom>
          <a:gradFill>
            <a:gsLst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প্রোটিস্টা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680869" y="4247543"/>
            <a:ext cx="1207277" cy="360275"/>
          </a:xfrm>
          <a:prstGeom prst="roundRect">
            <a:avLst>
              <a:gd name="adj" fmla="val 50000"/>
            </a:avLst>
          </a:prstGeom>
          <a:gradFill>
            <a:gsLst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ফাঞ্জাই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543800" y="2843163"/>
            <a:ext cx="2137069" cy="375180"/>
          </a:xfrm>
          <a:prstGeom prst="roundRect">
            <a:avLst>
              <a:gd name="adj" fmla="val 50000"/>
            </a:avLst>
          </a:prstGeom>
          <a:gradFill>
            <a:gsLst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অ্যানিমেলিয়া</a:t>
            </a:r>
            <a:r>
              <a:rPr lang="bn-BD" sz="32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5133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52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3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53" presetClass="entr" presetSubtype="52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1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1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repeatCount="indefinite" fill="hold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5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0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1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" grpId="0" animBg="1"/>
          <p:bldP spid="2" grpId="1" animBg="1"/>
          <p:bldP spid="10" grpId="0" animBg="1"/>
          <p:bldP spid="11" grpId="0" animBg="1"/>
          <p:bldP spid="35" grpId="0"/>
          <p:bldP spid="35" grpId="1"/>
          <p:bldP spid="20" grpId="0"/>
          <p:bldP spid="24" grpId="0" animBg="1"/>
          <p:bldP spid="25" grpId="0" animBg="1"/>
          <p:bldP spid="26" grpId="0" animBg="1"/>
          <p:bldP spid="2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52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53" presetClass="entr" presetSubtype="52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1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1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repeatCount="indefinite" fill="hold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5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0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1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" grpId="0" animBg="1"/>
          <p:bldP spid="2" grpId="1" animBg="1"/>
          <p:bldP spid="10" grpId="0" animBg="1"/>
          <p:bldP spid="11" grpId="0" animBg="1"/>
          <p:bldP spid="35" grpId="0"/>
          <p:bldP spid="35" grpId="1"/>
          <p:bldP spid="20" grpId="0"/>
          <p:bldP spid="24" grpId="0" animBg="1"/>
          <p:bldP spid="25" grpId="0" animBg="1"/>
          <p:bldP spid="26" grpId="0" animBg="1"/>
          <p:bldP spid="28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6093</TotalTime>
  <Words>1106</Words>
  <Application>Microsoft Office PowerPoint</Application>
  <PresentationFormat>Widescreen</PresentationFormat>
  <Paragraphs>184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Nikosh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প্রশ্নোত্তর পর্ব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770</cp:revision>
  <dcterms:created xsi:type="dcterms:W3CDTF">2020-10-26T14:03:55Z</dcterms:created>
  <dcterms:modified xsi:type="dcterms:W3CDTF">2021-01-17T05:20:05Z</dcterms:modified>
</cp:coreProperties>
</file>