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92" r:id="rId1"/>
  </p:sldMasterIdLst>
  <p:notesMasterIdLst>
    <p:notesMasterId r:id="rId20"/>
  </p:notesMasterIdLst>
  <p:sldIdLst>
    <p:sldId id="305" r:id="rId2"/>
    <p:sldId id="306" r:id="rId3"/>
    <p:sldId id="300" r:id="rId4"/>
    <p:sldId id="308" r:id="rId5"/>
    <p:sldId id="310" r:id="rId6"/>
    <p:sldId id="309" r:id="rId7"/>
    <p:sldId id="281" r:id="rId8"/>
    <p:sldId id="307" r:id="rId9"/>
    <p:sldId id="282" r:id="rId10"/>
    <p:sldId id="302" r:id="rId11"/>
    <p:sldId id="304" r:id="rId12"/>
    <p:sldId id="284" r:id="rId13"/>
    <p:sldId id="293" r:id="rId14"/>
    <p:sldId id="277" r:id="rId15"/>
    <p:sldId id="294" r:id="rId16"/>
    <p:sldId id="274" r:id="rId17"/>
    <p:sldId id="275" r:id="rId18"/>
    <p:sldId id="267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FF00"/>
    <a:srgbClr val="FFFF99"/>
    <a:srgbClr val="FFFF66"/>
    <a:srgbClr val="00FFFF"/>
    <a:srgbClr val="FF0066"/>
    <a:srgbClr val="CC00FF"/>
    <a:srgbClr val="3333FF"/>
    <a:srgbClr val="FF00FF"/>
    <a:srgbClr val="00CC00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250" autoAdjust="0"/>
  </p:normalViewPr>
  <p:slideViewPr>
    <p:cSldViewPr>
      <p:cViewPr>
        <p:scale>
          <a:sx n="66" d="100"/>
          <a:sy n="66" d="100"/>
        </p:scale>
        <p:origin x="-1506" y="-402"/>
      </p:cViewPr>
      <p:guideLst>
        <p:guide orient="horz" pos="2160"/>
        <p:guide pos="2880"/>
      </p:guideLst>
    </p:cSldViewPr>
  </p:slid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79" d="100"/>
        <a:sy n="79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2838" y="-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5CAECD-9822-4C26-AFC4-0C0E5EC15333}" type="datetimeFigureOut">
              <a:rPr lang="en-US" smtClean="0"/>
              <a:pPr/>
              <a:t>1/17/2021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B5E4FF-521A-4C02-B2CD-6F1024A670B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11045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B5E4FF-521A-4C02-B2CD-6F1024A670BB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9051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B5E4FF-521A-4C02-B2CD-6F1024A670BB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22533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CAACE-E388-4EEF-906E-FF8EDFCCE731}" type="datetime12">
              <a:rPr lang="en-US" smtClean="0"/>
              <a:t>8:38 PM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9C0A4-91B2-470C-9B3C-EAD5E83C5A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9306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A89CE-82C9-4D20-9759-8650F5154B3C}" type="datetime12">
              <a:rPr lang="en-US" smtClean="0"/>
              <a:t>8:38 PM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9C0A4-91B2-470C-9B3C-EAD5E83C5A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1609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E8190-7610-47E3-BE57-6C3F98DF81C4}" type="datetime12">
              <a:rPr lang="en-US" smtClean="0"/>
              <a:t>8:38 PM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9C0A4-91B2-470C-9B3C-EAD5E83C5A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91482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07EC2-79DF-4FE7-8E4E-718CA0D62A53}" type="datetime12">
              <a:rPr lang="en-US" smtClean="0"/>
              <a:t>8:38 PM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9C0A4-91B2-470C-9B3C-EAD5E83C5A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3049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FC3E3-A318-47DC-8D32-9FB09CC06E04}" type="datetime12">
              <a:rPr lang="en-US" smtClean="0"/>
              <a:t>8:38 PM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9C0A4-91B2-470C-9B3C-EAD5E83C5A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6009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5B815-67D6-4822-8AB9-746C87FE70DC}" type="datetime12">
              <a:rPr lang="en-US" smtClean="0"/>
              <a:t>8:38 PM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9C0A4-91B2-470C-9B3C-EAD5E83C5A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8980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41704-66E2-4A51-8D35-C49640037013}" type="datetime12">
              <a:rPr lang="en-US" smtClean="0"/>
              <a:t>8:38 PM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9C0A4-91B2-470C-9B3C-EAD5E83C5A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4058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9415C-874A-4140-9325-18EA1B469E21}" type="datetime12">
              <a:rPr lang="en-US" smtClean="0"/>
              <a:t>8:38 PM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9C0A4-91B2-470C-9B3C-EAD5E83C5A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3954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C89F3-836A-4707-894F-29D295D75B15}" type="datetime12">
              <a:rPr lang="en-US" smtClean="0"/>
              <a:t>8:38 PM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9C0A4-91B2-470C-9B3C-EAD5E83C5A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4674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A8994-904B-4861-8349-03D319864470}" type="datetime12">
              <a:rPr lang="en-US" smtClean="0"/>
              <a:t>8:38 PM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9C0A4-91B2-470C-9B3C-EAD5E83C5A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46640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FF3EA-12A6-43F4-87E1-5A17156E121D}" type="datetime12">
              <a:rPr lang="en-US" smtClean="0"/>
              <a:t>8:38 PM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9C0A4-91B2-470C-9B3C-EAD5E83C5A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411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43DA7C-8050-4AD3-B34F-0BBD96BBA40F}" type="datetime12">
              <a:rPr lang="en-US" smtClean="0"/>
              <a:t>8:38 PM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9C0A4-91B2-470C-9B3C-EAD5E83C5A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30298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93" r:id="rId1"/>
    <p:sldLayoutId id="2147484094" r:id="rId2"/>
    <p:sldLayoutId id="2147484095" r:id="rId3"/>
    <p:sldLayoutId id="2147484096" r:id="rId4"/>
    <p:sldLayoutId id="2147484097" r:id="rId5"/>
    <p:sldLayoutId id="2147484098" r:id="rId6"/>
    <p:sldLayoutId id="2147484099" r:id="rId7"/>
    <p:sldLayoutId id="2147484100" r:id="rId8"/>
    <p:sldLayoutId id="2147484101" r:id="rId9"/>
    <p:sldLayoutId id="2147484102" r:id="rId10"/>
    <p:sldLayoutId id="2147484103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1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0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6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C89F3-836A-4707-894F-29D295D75B15}" type="datetime12">
              <a:rPr lang="en-US" smtClean="0"/>
              <a:t>8:38 PM</a:t>
            </a:fld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9C0A4-91B2-470C-9B3C-EAD5E83C5AEB}" type="slidenum">
              <a:rPr lang="en-US" smtClean="0"/>
              <a:pPr/>
              <a:t>1</a:t>
            </a:fld>
            <a:endParaRPr lang="en-US" dirty="0"/>
          </a:p>
        </p:txBody>
      </p:sp>
      <p:pic>
        <p:nvPicPr>
          <p:cNvPr id="6" name="Picture 5" descr="C:\Users\DOEL\Desktop\skin saver\PROVITE COMPUTER.ATATURK SCHOOL MARKET..IQBAL.01717990636 (42)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634165" flipV="1">
            <a:off x="162080" y="171432"/>
            <a:ext cx="1652610" cy="1642362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 descr="C:\Users\DOEL\Desktop\skin saver\PROVITE COMPUTER.ATATURK SCHOOL MARKET..IQBAL.01717990636 (42)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5902591" flipV="1">
            <a:off x="90045" y="5129810"/>
            <a:ext cx="1796680" cy="1676401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8" descr="C:\Users\DOEL\Desktop\skin saver\PROVITE COMPUTER.ATATURK SCHOOL MARKET..IQBAL.01717990636 (42)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012409" flipV="1">
            <a:off x="7414202" y="124948"/>
            <a:ext cx="1495116" cy="1459461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Oval 12"/>
          <p:cNvSpPr/>
          <p:nvPr/>
        </p:nvSpPr>
        <p:spPr>
          <a:xfrm rot="10800000" flipH="1" flipV="1">
            <a:off x="1493141" y="1023093"/>
            <a:ext cx="6409204" cy="5619819"/>
          </a:xfrm>
          <a:prstGeom prst="ellipse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2466362" y="2779488"/>
            <a:ext cx="4523722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138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স্বাগতম</a:t>
            </a:r>
            <a:r>
              <a:rPr lang="bn-BD" sz="11500" b="1" dirty="0" smtClean="0">
                <a:solidFill>
                  <a:srgbClr val="C00000"/>
                </a:solidFill>
              </a:rPr>
              <a:t> </a:t>
            </a:r>
            <a:endParaRPr lang="bn-BD" sz="8800" b="1" dirty="0">
              <a:solidFill>
                <a:srgbClr val="C00000"/>
              </a:solidFill>
            </a:endParaRPr>
          </a:p>
        </p:txBody>
      </p:sp>
      <p:sp>
        <p:nvSpPr>
          <p:cNvPr id="18" name="Date Placeholder 52"/>
          <p:cNvSpPr txBox="1">
            <a:spLocks/>
          </p:cNvSpPr>
          <p:nvPr/>
        </p:nvSpPr>
        <p:spPr>
          <a:xfrm>
            <a:off x="6324600" y="63246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1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93484AB-E9D6-413A-94E9-B5B472E0DC44}" type="datetime13">
              <a:rPr lang="en-US" smtClean="0"/>
              <a:pPr/>
              <a:t>8:38:23 PM</a:t>
            </a:fld>
            <a:endParaRPr lang="en-US" dirty="0"/>
          </a:p>
        </p:txBody>
      </p:sp>
      <p:pic>
        <p:nvPicPr>
          <p:cNvPr id="16" name="Picture 15" descr="C:\Users\DOEL\Desktop\skin saver\PROVITE COMPUTER.ATATURK SCHOOL MARKET..IQBAL.01717990636 (42)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012409" flipV="1">
            <a:off x="7566602" y="277348"/>
            <a:ext cx="1495116" cy="1459461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16" descr="C:\Users\DOEL\Desktop\skin saver\PROVITE COMPUTER.ATATURK SCHOOL MARKET..IQBAL.01717990636 (42)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9195153" flipV="1">
            <a:off x="7661283" y="5102501"/>
            <a:ext cx="1495116" cy="1459461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841041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9C0A4-91B2-470C-9B3C-EAD5E83C5AEB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11729" y="1066800"/>
            <a:ext cx="8648945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bn-BD" sz="2800" dirty="0" smtClean="0">
                <a:latin typeface="NikoshBAN" pitchFamily="2" charset="0"/>
                <a:cs typeface="NikoshBAN" pitchFamily="2" charset="0"/>
                <a:sym typeface="Wingdings"/>
              </a:rPr>
              <a:t> </a:t>
            </a:r>
            <a:r>
              <a:rPr lang="bn-BD" sz="28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  <a:sym typeface="Wingdings 2"/>
              </a:rPr>
              <a:t></a:t>
            </a:r>
            <a:r>
              <a:rPr lang="bn-BD" sz="28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  <a:sym typeface="Wingdings"/>
              </a:rPr>
              <a:t> </a:t>
            </a:r>
            <a:r>
              <a:rPr lang="bn-BD" sz="2800" b="1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  <a:sym typeface="Wingdings 2"/>
              </a:rPr>
              <a:t>গুণোত্তর</a:t>
            </a:r>
            <a:r>
              <a:rPr lang="bn-BD" sz="2800" b="1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ধারার সাধারণ পদ: </a:t>
            </a:r>
          </a:p>
          <a:p>
            <a:pPr algn="just"/>
            <a:r>
              <a:rPr lang="bn-BD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মনেকরি, যেকোনো গুণোত্তর ধারার প্রথম পদ 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bn-BD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, সাধরণ অনুপাত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bn-BD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, তাহলে ধারাটির –</a:t>
            </a:r>
            <a:endParaRPr lang="en-US" sz="2800" dirty="0" smtClean="0"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algn="just"/>
            <a:r>
              <a:rPr lang="bn-BD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         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pPr algn="just"/>
            <a:endParaRPr lang="en-US" sz="2800" dirty="0" smtClean="0"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algn="just"/>
            <a:r>
              <a:rPr lang="bn-BD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  <a:sym typeface="Symbol"/>
              </a:rPr>
              <a:t> </a:t>
            </a:r>
            <a:endParaRPr lang="en-US" sz="2800" dirty="0" smtClean="0"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  <a:sym typeface="Symbol"/>
            </a:endParaRPr>
          </a:p>
          <a:p>
            <a:pPr algn="just"/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  <a:sym typeface="Symbol"/>
            </a:endParaRPr>
          </a:p>
          <a:p>
            <a:pPr algn="just"/>
            <a:endParaRPr lang="en-US" sz="2800" dirty="0"/>
          </a:p>
        </p:txBody>
      </p:sp>
      <p:sp>
        <p:nvSpPr>
          <p:cNvPr id="11" name="Rectangle 10"/>
          <p:cNvSpPr/>
          <p:nvPr/>
        </p:nvSpPr>
        <p:spPr>
          <a:xfrm>
            <a:off x="311729" y="990600"/>
            <a:ext cx="8492835" cy="5378349"/>
          </a:xfrm>
          <a:prstGeom prst="rect">
            <a:avLst/>
          </a:prstGeom>
          <a:noFill/>
          <a:ln w="38100">
            <a:solidFill>
              <a:schemeClr val="accent6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Plaque 19"/>
          <p:cNvSpPr/>
          <p:nvPr/>
        </p:nvSpPr>
        <p:spPr>
          <a:xfrm>
            <a:off x="27710" y="96980"/>
            <a:ext cx="8991153" cy="893620"/>
          </a:xfrm>
          <a:prstGeom prst="plaque">
            <a:avLst>
              <a:gd name="adj" fmla="val 0"/>
            </a:avLst>
          </a:prstGeom>
          <a:gradFill flip="none" rotWithShape="1">
            <a:gsLst>
              <a:gs pos="10000">
                <a:srgbClr val="CBCBCB">
                  <a:alpha val="60000"/>
                </a:srgbClr>
              </a:gs>
              <a:gs pos="22000">
                <a:srgbClr val="009900"/>
              </a:gs>
              <a:gs pos="51000">
                <a:srgbClr val="FFFF00"/>
              </a:gs>
              <a:gs pos="100000">
                <a:srgbClr val="B2B2B2"/>
              </a:gs>
              <a:gs pos="100000">
                <a:srgbClr val="EAEAEA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perspective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Rectangle 1"/>
              <p:cNvSpPr/>
              <p:nvPr/>
            </p:nvSpPr>
            <p:spPr>
              <a:xfrm>
                <a:off x="563434" y="2438400"/>
                <a:ext cx="5151566" cy="6858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bn-BD" sz="3200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NikoshBAN" pitchFamily="2" charset="0"/>
                    <a:cs typeface="NikoshBAN" pitchFamily="2" charset="0"/>
                  </a:rPr>
                  <a:t>প্রথম পদ=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sSupPr>
                      <m:e>
                        <m:r>
                          <a:rPr lang="en-US" sz="3200" i="1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/>
                            <a:cs typeface="Times New Roman" pitchFamily="18" charset="0"/>
                          </a:rPr>
                          <m:t>𝑎</m:t>
                        </m:r>
                        <m:r>
                          <a:rPr lang="en-US" sz="3200" i="1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/>
                            <a:cs typeface="Times New Roman" pitchFamily="18" charset="0"/>
                          </a:rPr>
                          <m:t>=</m:t>
                        </m:r>
                        <m:r>
                          <a:rPr lang="en-US" sz="3200" i="1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/>
                            <a:cs typeface="Times New Roman" pitchFamily="18" charset="0"/>
                          </a:rPr>
                          <m:t>𝑎𝑟</m:t>
                        </m:r>
                      </m:e>
                      <m:sup>
                        <m:r>
                          <a:rPr lang="en-US" sz="3200" i="1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/>
                            <a:cs typeface="Times New Roman" pitchFamily="18" charset="0"/>
                          </a:rPr>
                          <m:t>1</m:t>
                        </m:r>
                        <m:r>
                          <a:rPr lang="en-US" sz="3200" i="1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/>
                            <a:cs typeface="Times New Roman" pitchFamily="18" charset="0"/>
                          </a:rPr>
                          <m:t>−</m:t>
                        </m:r>
                        <m:r>
                          <a:rPr lang="en-US" sz="3200" i="1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/>
                            <a:cs typeface="Times New Roman" pitchFamily="18" charset="0"/>
                          </a:rPr>
                          <m:t>1</m:t>
                        </m:r>
                      </m:sup>
                    </m:sSup>
                  </m:oMath>
                </a14:m>
                <a:endParaRPr lang="en-US" sz="3200" dirty="0"/>
              </a:p>
            </p:txBody>
          </p:sp>
        </mc:Choice>
        <mc:Fallback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3434" y="2438400"/>
                <a:ext cx="5151566" cy="685800"/>
              </a:xfrm>
              <a:prstGeom prst="rect">
                <a:avLst/>
              </a:prstGeom>
              <a:blipFill rotWithShape="1">
                <a:blip r:embed="rId3"/>
                <a:stretch>
                  <a:fillRect t="-855" b="-196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Rectangle 11"/>
              <p:cNvSpPr/>
              <p:nvPr/>
            </p:nvSpPr>
            <p:spPr>
              <a:xfrm>
                <a:off x="563434" y="4902926"/>
                <a:ext cx="5151566" cy="6096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bn-BD" sz="3200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NikoshBAN" pitchFamily="2" charset="0"/>
                    <a:cs typeface="NikoshBAN" pitchFamily="2" charset="0"/>
                    <a:sym typeface="Symbol"/>
                  </a:rPr>
                  <a:t> </a:t>
                </a:r>
                <a:r>
                  <a:rPr lang="en-US" sz="3200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NikoshBAN" pitchFamily="2" charset="0"/>
                    <a:cs typeface="NikoshBAN" pitchFamily="2" charset="0"/>
                    <a:sym typeface="Symbol"/>
                  </a:rPr>
                  <a:t> </a:t>
                </a:r>
                <a:r>
                  <a:rPr lang="en-US" sz="3200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NikoshBAN" pitchFamily="2" charset="0"/>
                    <a:cs typeface="NikoshBAN" pitchFamily="2" charset="0"/>
                  </a:rPr>
                  <a:t>n </a:t>
                </a:r>
                <a:r>
                  <a:rPr lang="bn-BD" sz="3200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NikoshBAN" pitchFamily="2" charset="0"/>
                    <a:cs typeface="NikoshBAN" pitchFamily="2" charset="0"/>
                  </a:rPr>
                  <a:t>তম পদ 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sSupPr>
                      <m:e>
                        <m:r>
                          <a:rPr lang="en-US" sz="3200" i="1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/>
                            <a:cs typeface="Times New Roman" pitchFamily="18" charset="0"/>
                          </a:rPr>
                          <m:t>𝑎𝑟</m:t>
                        </m:r>
                      </m:e>
                      <m:sup>
                        <m:r>
                          <a:rPr lang="en-US" sz="3200" i="1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/>
                            <a:cs typeface="Times New Roman" pitchFamily="18" charset="0"/>
                          </a:rPr>
                          <m:t>𝑛</m:t>
                        </m:r>
                        <m:r>
                          <a:rPr lang="en-US" sz="3200" i="1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/>
                            <a:cs typeface="Times New Roman" pitchFamily="18" charset="0"/>
                          </a:rPr>
                          <m:t>−</m:t>
                        </m:r>
                        <m:r>
                          <a:rPr lang="en-US" sz="3200" i="1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/>
                            <a:cs typeface="Times New Roman" pitchFamily="18" charset="0"/>
                          </a:rPr>
                          <m:t>1</m:t>
                        </m:r>
                      </m:sup>
                    </m:sSup>
                  </m:oMath>
                </a14:m>
                <a:endParaRPr lang="en-US" sz="3200" dirty="0"/>
              </a:p>
            </p:txBody>
          </p:sp>
        </mc:Choice>
        <mc:Fallback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3434" y="4902926"/>
                <a:ext cx="5151566" cy="609600"/>
              </a:xfrm>
              <a:prstGeom prst="rect">
                <a:avLst/>
              </a:prstGeom>
              <a:blipFill rotWithShape="1">
                <a:blip r:embed="rId4"/>
                <a:stretch>
                  <a:fillRect t="-11538" b="-2980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Rectangle 12"/>
              <p:cNvSpPr/>
              <p:nvPr/>
            </p:nvSpPr>
            <p:spPr>
              <a:xfrm>
                <a:off x="768531" y="5545183"/>
                <a:ext cx="4267200" cy="6096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bn-BD" sz="3200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NikoshBAN" pitchFamily="2" charset="0"/>
                    <a:cs typeface="NikoshBAN" pitchFamily="2" charset="0"/>
                  </a:rPr>
                  <a:t>প্রথম পদ=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sSupPr>
                      <m:e>
                        <m:r>
                          <a:rPr lang="en-US" sz="3200" i="1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/>
                            <a:cs typeface="Times New Roman" pitchFamily="18" charset="0"/>
                          </a:rPr>
                          <m:t>𝑎</m:t>
                        </m:r>
                        <m:r>
                          <a:rPr lang="en-US" sz="3200" i="1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/>
                            <a:cs typeface="Times New Roman" pitchFamily="18" charset="0"/>
                          </a:rPr>
                          <m:t>=</m:t>
                        </m:r>
                        <m:r>
                          <a:rPr lang="en-US" sz="3200" i="1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/>
                            <a:cs typeface="Times New Roman" pitchFamily="18" charset="0"/>
                          </a:rPr>
                          <m:t>𝑎𝑟</m:t>
                        </m:r>
                      </m:e>
                      <m:sup>
                        <m:r>
                          <a:rPr lang="en-US" sz="3200" i="1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/>
                            <a:cs typeface="Times New Roman" pitchFamily="18" charset="0"/>
                          </a:rPr>
                          <m:t>1</m:t>
                        </m:r>
                        <m:r>
                          <a:rPr lang="en-US" sz="3200" i="1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/>
                            <a:cs typeface="Times New Roman" pitchFamily="18" charset="0"/>
                          </a:rPr>
                          <m:t>−</m:t>
                        </m:r>
                        <m:r>
                          <a:rPr lang="en-US" sz="3200" i="1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/>
                            <a:cs typeface="Times New Roman" pitchFamily="18" charset="0"/>
                          </a:rPr>
                          <m:t>1</m:t>
                        </m:r>
                      </m:sup>
                    </m:sSup>
                  </m:oMath>
                </a14:m>
                <a:endParaRPr lang="en-US" sz="3200" dirty="0"/>
              </a:p>
            </p:txBody>
          </p:sp>
        </mc:Choice>
        <mc:Fallback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8531" y="5545183"/>
                <a:ext cx="4267200" cy="609600"/>
              </a:xfrm>
              <a:prstGeom prst="rect">
                <a:avLst/>
              </a:prstGeom>
              <a:blipFill rotWithShape="1">
                <a:blip r:embed="rId5"/>
                <a:stretch>
                  <a:fillRect t="-7692" b="-278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Rectangle 13"/>
              <p:cNvSpPr/>
              <p:nvPr/>
            </p:nvSpPr>
            <p:spPr>
              <a:xfrm>
                <a:off x="563434" y="4293326"/>
                <a:ext cx="5151566" cy="6096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just"/>
                <a:r>
                  <a:rPr lang="en-US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NikoshBAN" pitchFamily="2" charset="0"/>
                    <a:cs typeface="NikoshBAN" pitchFamily="2" charset="0"/>
                  </a:rPr>
                  <a:t> </a:t>
                </a:r>
                <a:endParaRPr lang="en-US" sz="32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NikoshBAN" pitchFamily="2" charset="0"/>
                  <a:cs typeface="NikoshBAN" pitchFamily="2" charset="0"/>
                </a:endParaRPr>
              </a:p>
              <a:p>
                <a:pPr algn="just"/>
                <a:r>
                  <a:rPr lang="en-US" sz="3200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bn-BD" sz="3200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NikoshBAN" pitchFamily="2" charset="0"/>
                    <a:cs typeface="NikoshBAN" pitchFamily="2" charset="0"/>
                  </a:rPr>
                  <a:t>চতুর্থ পদ=</a:t>
                </a:r>
                <a:r>
                  <a:rPr lang="en-US" sz="3200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NikoshBAN" pitchFamily="2" charset="0"/>
                    <a:cs typeface="NikoshBAN" pitchFamily="2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sSupPr>
                      <m:e>
                        <m:sSup>
                          <m:sSupPr>
                            <m:ctrlPr>
                              <a:rPr lang="en-US" sz="3200" i="1">
                                <a:solidFill>
                                  <a:schemeClr val="tx1">
                                    <a:lumMod val="95000"/>
                                    <a:lumOff val="5000"/>
                                  </a:schemeClr>
                                </a:solidFill>
                                <a:latin typeface="Cambria Math"/>
                                <a:cs typeface="Times New Roman" pitchFamily="18" charset="0"/>
                              </a:rPr>
                            </m:ctrlPr>
                          </m:sSupPr>
                          <m:e>
                            <m:r>
                              <a:rPr lang="en-US" sz="3200" i="1">
                                <a:solidFill>
                                  <a:schemeClr val="tx1">
                                    <a:lumMod val="95000"/>
                                    <a:lumOff val="5000"/>
                                  </a:schemeClr>
                                </a:solidFill>
                                <a:latin typeface="Cambria Math"/>
                                <a:cs typeface="Times New Roman" pitchFamily="18" charset="0"/>
                              </a:rPr>
                              <m:t>𝑎𝑟</m:t>
                            </m:r>
                          </m:e>
                          <m:sup>
                            <m:r>
                              <a:rPr lang="en-US" sz="3200" i="1">
                                <a:solidFill>
                                  <a:schemeClr val="tx1">
                                    <a:lumMod val="95000"/>
                                    <a:lumOff val="5000"/>
                                  </a:schemeClr>
                                </a:solidFill>
                                <a:latin typeface="Cambria Math"/>
                                <a:cs typeface="Times New Roman" pitchFamily="18" charset="0"/>
                              </a:rPr>
                              <m:t>3</m:t>
                            </m:r>
                          </m:sup>
                        </m:sSup>
                        <m:r>
                          <a:rPr lang="en-US" sz="3200" i="1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/>
                            <a:cs typeface="Times New Roman" pitchFamily="18" charset="0"/>
                          </a:rPr>
                          <m:t>=</m:t>
                        </m:r>
                        <m:r>
                          <a:rPr lang="en-US" sz="3200" i="1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/>
                            <a:cs typeface="Times New Roman" pitchFamily="18" charset="0"/>
                          </a:rPr>
                          <m:t>𝑎𝑟</m:t>
                        </m:r>
                      </m:e>
                      <m:sup>
                        <m:r>
                          <a:rPr lang="en-US" sz="3200" i="1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/>
                            <a:cs typeface="Times New Roman" pitchFamily="18" charset="0"/>
                          </a:rPr>
                          <m:t>4</m:t>
                        </m:r>
                        <m:r>
                          <a:rPr lang="en-US" sz="3200" i="1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/>
                            <a:cs typeface="Times New Roman" pitchFamily="18" charset="0"/>
                          </a:rPr>
                          <m:t>−</m:t>
                        </m:r>
                        <m:r>
                          <a:rPr lang="en-US" sz="3200" i="1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/>
                            <a:cs typeface="Times New Roman" pitchFamily="18" charset="0"/>
                          </a:rPr>
                          <m:t>1</m:t>
                        </m:r>
                      </m:sup>
                    </m:sSup>
                  </m:oMath>
                </a14:m>
                <a:endParaRPr lang="en-US" sz="3200" dirty="0"/>
              </a:p>
            </p:txBody>
          </p:sp>
        </mc:Choice>
        <mc:Fallback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3434" y="4293326"/>
                <a:ext cx="5151566" cy="609600"/>
              </a:xfrm>
              <a:prstGeom prst="rect">
                <a:avLst/>
              </a:prstGeom>
              <a:blipFill rotWithShape="1">
                <a:blip r:embed="rId6"/>
                <a:stretch>
                  <a:fillRect l="-824" b="-5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Rectangle 14"/>
              <p:cNvSpPr/>
              <p:nvPr/>
            </p:nvSpPr>
            <p:spPr>
              <a:xfrm>
                <a:off x="563434" y="3684854"/>
                <a:ext cx="5151566" cy="6096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bn-BD" sz="3200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NikoshBAN" pitchFamily="2" charset="0"/>
                    <a:cs typeface="NikoshBAN" pitchFamily="2" charset="0"/>
                  </a:rPr>
                  <a:t>তৃতীয় পদ=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sSupPr>
                      <m:e>
                        <m:r>
                          <a:rPr lang="en-US" sz="3200" i="1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/>
                            <a:cs typeface="Times New Roman" pitchFamily="18" charset="0"/>
                          </a:rPr>
                          <m:t>𝑎𝑟</m:t>
                        </m:r>
                      </m:e>
                      <m:sup>
                        <m:r>
                          <a:rPr lang="en-US" sz="3200" i="1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/>
                            <a:cs typeface="Times New Roman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32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NikoshBAN" pitchFamily="2" charset="0"/>
                    <a:cs typeface="NikoshBAN" pitchFamily="2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sSupPr>
                      <m:e>
                        <m:r>
                          <a:rPr lang="en-US" sz="3200" i="1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/>
                            <a:cs typeface="Times New Roman" pitchFamily="18" charset="0"/>
                          </a:rPr>
                          <m:t>=</m:t>
                        </m:r>
                        <m:r>
                          <a:rPr lang="en-US" sz="3200" i="1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/>
                            <a:cs typeface="Times New Roman" pitchFamily="18" charset="0"/>
                          </a:rPr>
                          <m:t>𝑎𝑟</m:t>
                        </m:r>
                      </m:e>
                      <m:sup>
                        <m:r>
                          <a:rPr lang="en-US" sz="3200" i="1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/>
                            <a:cs typeface="Times New Roman" pitchFamily="18" charset="0"/>
                          </a:rPr>
                          <m:t>3</m:t>
                        </m:r>
                        <m:r>
                          <a:rPr lang="en-US" sz="3200" i="1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/>
                            <a:cs typeface="Times New Roman" pitchFamily="18" charset="0"/>
                          </a:rPr>
                          <m:t>−</m:t>
                        </m:r>
                        <m:r>
                          <a:rPr lang="en-US" sz="3200" i="1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/>
                            <a:cs typeface="Times New Roman" pitchFamily="18" charset="0"/>
                          </a:rPr>
                          <m:t>1</m:t>
                        </m:r>
                      </m:sup>
                    </m:sSup>
                  </m:oMath>
                </a14:m>
                <a:endParaRPr lang="en-US" sz="3200" dirty="0"/>
              </a:p>
            </p:txBody>
          </p:sp>
        </mc:Choice>
        <mc:Fallback>
          <p:sp>
            <p:nvSpPr>
              <p:cNvPr id="15" name="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3434" y="3684854"/>
                <a:ext cx="5151566" cy="609600"/>
              </a:xfrm>
              <a:prstGeom prst="rect">
                <a:avLst/>
              </a:prstGeom>
              <a:blipFill rotWithShape="1">
                <a:blip r:embed="rId7"/>
                <a:stretch>
                  <a:fillRect t="-6731" b="-2884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" name="Rectangle 15"/>
              <p:cNvSpPr/>
              <p:nvPr/>
            </p:nvSpPr>
            <p:spPr>
              <a:xfrm>
                <a:off x="563434" y="3075254"/>
                <a:ext cx="5151566" cy="6096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bn-BD" sz="3200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NikoshBAN" pitchFamily="2" charset="0"/>
                    <a:cs typeface="NikoshBAN" pitchFamily="2" charset="0"/>
                  </a:rPr>
                  <a:t> </a:t>
                </a:r>
                <a:endParaRPr lang="en-US" sz="32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NikoshBAN" pitchFamily="2" charset="0"/>
                  <a:cs typeface="NikoshBAN" pitchFamily="2" charset="0"/>
                </a:endParaRPr>
              </a:p>
              <a:p>
                <a:pPr algn="ctr"/>
                <a:r>
                  <a:rPr lang="bn-BD" sz="32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NikoshBAN" pitchFamily="2" charset="0"/>
                    <a:cs typeface="NikoshBAN" pitchFamily="2" charset="0"/>
                  </a:rPr>
                  <a:t>দ্বিতীয় </a:t>
                </a:r>
                <a:r>
                  <a:rPr lang="bn-BD" sz="3200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NikoshBAN" pitchFamily="2" charset="0"/>
                    <a:cs typeface="NikoshBAN" pitchFamily="2" charset="0"/>
                  </a:rPr>
                  <a:t>পদ=</a:t>
                </a:r>
                <a:r>
                  <a:rPr lang="en-US" sz="3200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NikoshBAN" pitchFamily="2" charset="0"/>
                    <a:cs typeface="NikoshBAN" pitchFamily="2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sSupPr>
                      <m:e>
                        <m:r>
                          <a:rPr lang="en-US" sz="3200" i="1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/>
                            <a:cs typeface="Times New Roman" pitchFamily="18" charset="0"/>
                          </a:rPr>
                          <m:t>𝑎𝑟</m:t>
                        </m:r>
                        <m:r>
                          <a:rPr lang="en-US" sz="3200" i="1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/>
                            <a:cs typeface="Times New Roman" pitchFamily="18" charset="0"/>
                          </a:rPr>
                          <m:t>=</m:t>
                        </m:r>
                        <m:r>
                          <a:rPr lang="en-US" sz="3200" i="1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/>
                            <a:cs typeface="Times New Roman" pitchFamily="18" charset="0"/>
                          </a:rPr>
                          <m:t>𝑎𝑟</m:t>
                        </m:r>
                      </m:e>
                      <m:sup>
                        <m:r>
                          <a:rPr lang="en-US" sz="3200" i="1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/>
                            <a:cs typeface="Times New Roman" pitchFamily="18" charset="0"/>
                          </a:rPr>
                          <m:t>2</m:t>
                        </m:r>
                        <m:r>
                          <a:rPr lang="en-US" sz="3200" i="1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/>
                            <a:cs typeface="Times New Roman" pitchFamily="18" charset="0"/>
                          </a:rPr>
                          <m:t>−</m:t>
                        </m:r>
                        <m:r>
                          <a:rPr lang="en-US" sz="3200" i="1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/>
                            <a:cs typeface="Times New Roman" pitchFamily="18" charset="0"/>
                          </a:rPr>
                          <m:t>1</m:t>
                        </m:r>
                      </m:sup>
                    </m:sSup>
                  </m:oMath>
                </a14:m>
                <a:r>
                  <a:rPr lang="bn-BD" sz="3200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NikoshBAN" pitchFamily="2" charset="0"/>
                    <a:cs typeface="NikoshBAN" pitchFamily="2" charset="0"/>
                  </a:rPr>
                  <a:t> </a:t>
                </a:r>
              </a:p>
              <a:p>
                <a:pPr algn="ctr"/>
                <a:endParaRPr lang="en-US" sz="3200" dirty="0"/>
              </a:p>
            </p:txBody>
          </p:sp>
        </mc:Choice>
        <mc:Fallback>
          <p:sp>
            <p:nvSpPr>
              <p:cNvPr id="16" name="Rectangle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3434" y="3075254"/>
                <a:ext cx="5151566" cy="609600"/>
              </a:xfrm>
              <a:prstGeom prst="rect">
                <a:avLst/>
              </a:prstGeom>
              <a:blipFill rotWithShape="1">
                <a:blip r:embed="rId8"/>
                <a:stretch>
                  <a:fillRect t="-84615" b="-2884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251332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2" grpId="0" animBg="1"/>
      <p:bldP spid="12" grpId="0" animBg="1"/>
      <p:bldP spid="14" grpId="0" animBg="1"/>
      <p:bldP spid="15" grpId="0" animBg="1"/>
      <p:bldP spid="1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9C0A4-91B2-470C-9B3C-EAD5E83C5AEB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4" name="Date Placeholder 1"/>
          <p:cNvSpPr txBox="1">
            <a:spLocks/>
          </p:cNvSpPr>
          <p:nvPr/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5" name="Slide Number Placeholder 2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11729" y="1267679"/>
            <a:ext cx="8492835" cy="4976575"/>
          </a:xfrm>
          <a:prstGeom prst="rect">
            <a:avLst/>
          </a:prstGeom>
          <a:noFill/>
          <a:ln w="38100">
            <a:solidFill>
              <a:schemeClr val="accent6">
                <a:lumMod val="7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Plaque 13"/>
          <p:cNvSpPr/>
          <p:nvPr/>
        </p:nvSpPr>
        <p:spPr>
          <a:xfrm>
            <a:off x="27710" y="96980"/>
            <a:ext cx="8991153" cy="893620"/>
          </a:xfrm>
          <a:prstGeom prst="plaque">
            <a:avLst>
              <a:gd name="adj" fmla="val 0"/>
            </a:avLst>
          </a:prstGeom>
          <a:gradFill flip="none" rotWithShape="1">
            <a:gsLst>
              <a:gs pos="10000">
                <a:srgbClr val="CBCBCB">
                  <a:alpha val="60000"/>
                </a:srgbClr>
              </a:gs>
              <a:gs pos="22000">
                <a:srgbClr val="009900"/>
              </a:gs>
              <a:gs pos="51000">
                <a:srgbClr val="FFFF00"/>
              </a:gs>
              <a:gs pos="100000">
                <a:srgbClr val="B2B2B2"/>
              </a:gs>
              <a:gs pos="100000">
                <a:srgbClr val="EAEAEA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perspective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Rectangle 22"/>
              <p:cNvSpPr/>
              <p:nvPr/>
            </p:nvSpPr>
            <p:spPr>
              <a:xfrm>
                <a:off x="321906" y="1412162"/>
                <a:ext cx="8458200" cy="224676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/>
                <a:r>
                  <a:rPr lang="bn-BD" sz="2800" dirty="0" smtClean="0">
                    <a:latin typeface="NikoshBAN" pitchFamily="2" charset="0"/>
                    <a:cs typeface="NikoshBAN" pitchFamily="2" charset="0"/>
                    <a:sym typeface="Wingdings"/>
                  </a:rPr>
                  <a:t> </a:t>
                </a:r>
                <a:r>
                  <a:rPr lang="bn-BD" sz="2800" dirty="0">
                    <a:solidFill>
                      <a:srgbClr val="009900"/>
                    </a:solidFill>
                    <a:latin typeface="NikoshBAN" pitchFamily="2" charset="0"/>
                    <a:cs typeface="NikoshBAN" pitchFamily="2" charset="0"/>
                    <a:sym typeface="Wingdings 2"/>
                  </a:rPr>
                  <a:t></a:t>
                </a:r>
                <a:r>
                  <a:rPr lang="bn-BD" sz="2800" dirty="0">
                    <a:solidFill>
                      <a:srgbClr val="009900"/>
                    </a:solidFill>
                    <a:latin typeface="NikoshBAN" pitchFamily="2" charset="0"/>
                    <a:cs typeface="NikoshBAN" pitchFamily="2" charset="0"/>
                    <a:sym typeface="Wingdings"/>
                  </a:rPr>
                  <a:t> </a:t>
                </a:r>
                <a:r>
                  <a:rPr lang="bn-BD" sz="2800" b="1" dirty="0">
                    <a:solidFill>
                      <a:srgbClr val="009900"/>
                    </a:solidFill>
                    <a:latin typeface="NikoshBAN" pitchFamily="2" charset="0"/>
                    <a:cs typeface="NikoshBAN" pitchFamily="2" charset="0"/>
                    <a:sym typeface="Wingdings 2"/>
                  </a:rPr>
                  <a:t>গুণোত্তর</a:t>
                </a:r>
                <a:r>
                  <a:rPr lang="bn-BD" sz="2800" b="1" dirty="0">
                    <a:solidFill>
                      <a:srgbClr val="009900"/>
                    </a:solidFill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bn-BD" sz="2800" b="1" dirty="0" smtClean="0">
                    <a:solidFill>
                      <a:srgbClr val="009900"/>
                    </a:solidFill>
                    <a:latin typeface="NikoshBAN" pitchFamily="2" charset="0"/>
                    <a:cs typeface="NikoshBAN" pitchFamily="2" charset="0"/>
                  </a:rPr>
                  <a:t>ধারার সমষ্টি নির্নয়: </a:t>
                </a:r>
              </a:p>
              <a:p>
                <a:pPr algn="just"/>
                <a:r>
                  <a:rPr lang="bn-BD" sz="2800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bn-BD" sz="28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NikoshBAN" pitchFamily="2" charset="0"/>
                    <a:cs typeface="NikoshBAN" pitchFamily="2" charset="0"/>
                  </a:rPr>
                  <a:t>মনেকরি, যেকোনো গুণোত্তর ধারার প্রথম পদ </a:t>
                </a:r>
                <a:r>
                  <a:rPr lang="en-US" sz="28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a</a:t>
                </a:r>
                <a:r>
                  <a:rPr lang="bn-BD" sz="28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NikoshBAN" pitchFamily="2" charset="0"/>
                    <a:cs typeface="NikoshBAN" pitchFamily="2" charset="0"/>
                  </a:rPr>
                  <a:t>, সাধরণ অনুপাত</a:t>
                </a:r>
                <a:r>
                  <a:rPr lang="en-US" sz="28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28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r</a:t>
                </a:r>
                <a:r>
                  <a:rPr lang="bn-BD" sz="2800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bn-BD" sz="28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NikoshBAN" pitchFamily="2" charset="0"/>
                    <a:cs typeface="NikoshBAN" pitchFamily="2" charset="0"/>
                  </a:rPr>
                  <a:t>এবং পদ সংখ্যা </a:t>
                </a:r>
                <a:r>
                  <a:rPr lang="en-US" sz="28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n. </a:t>
                </a:r>
                <a:r>
                  <a:rPr lang="bn-BD" sz="28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NikoshBAN" pitchFamily="2" charset="0"/>
                    <a:cs typeface="NikoshBAN" pitchFamily="2" charset="0"/>
                  </a:rPr>
                  <a:t>যদি </a:t>
                </a:r>
                <a:r>
                  <a:rPr lang="en-US" sz="28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n</a:t>
                </a:r>
                <a:r>
                  <a:rPr lang="bn-BD" sz="28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bn-BD" sz="28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NikoshBAN" pitchFamily="2" charset="0"/>
                    <a:cs typeface="NikoshBAN" pitchFamily="2" charset="0"/>
                  </a:rPr>
                  <a:t>সংখ্যক পদের সমষ্টি </a:t>
                </a:r>
                <a:r>
                  <a:rPr lang="en-US" sz="28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smtClean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/>
                            <a:cs typeface="Times New Roman" pitchFamily="18" charset="0"/>
                          </a:rPr>
                          <m:t>𝑆</m:t>
                        </m:r>
                      </m:e>
                      <m:sub>
                        <m:r>
                          <a:rPr lang="en-US" sz="2800" b="0" i="1" smtClean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/>
                            <a:cs typeface="Times New Roman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bn-BD" sz="28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NikoshBAN" pitchFamily="2" charset="0"/>
                    <a:cs typeface="NikoshBAN" pitchFamily="2" charset="0"/>
                  </a:rPr>
                  <a:t> হয়, তাহলে –</a:t>
                </a:r>
                <a:endParaRPr lang="en-US" sz="28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NikoshBAN" pitchFamily="2" charset="0"/>
                  <a:cs typeface="NikoshBAN" pitchFamily="2" charset="0"/>
                </a:endParaRPr>
              </a:p>
              <a:p>
                <a:pPr algn="just"/>
                <a:r>
                  <a:rPr lang="en-US" sz="2800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28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NikoshBAN" pitchFamily="2" charset="0"/>
                    <a:cs typeface="NikoshBAN" pitchFamily="2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/>
                            <a:cs typeface="Times New Roman" pitchFamily="18" charset="0"/>
                          </a:rPr>
                          <m:t>𝑆</m:t>
                        </m:r>
                      </m:e>
                      <m:sub>
                        <m:r>
                          <a:rPr lang="en-US" sz="2800" i="1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/>
                            <a:cs typeface="Times New Roman" pitchFamily="18" charset="0"/>
                          </a:rPr>
                          <m:t>𝑛</m:t>
                        </m:r>
                      </m:sub>
                    </m:sSub>
                    <m:r>
                      <a:rPr lang="bn-BD" sz="2800" b="0" i="1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mbria Math"/>
                        <a:cs typeface="Times New Roman" pitchFamily="18" charset="0"/>
                      </a:rPr>
                      <m:t>=</m:t>
                    </m:r>
                    <m:r>
                      <a:rPr lang="en-US" sz="2800" b="0" i="1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mbria Math"/>
                        <a:cs typeface="Times New Roman" pitchFamily="18" charset="0"/>
                      </a:rPr>
                      <m:t>𝑎</m:t>
                    </m:r>
                    <m:r>
                      <a:rPr lang="en-US" sz="2800" b="0" i="1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mbria Math"/>
                        <a:cs typeface="Times New Roman" pitchFamily="18" charset="0"/>
                      </a:rPr>
                      <m:t>+</m:t>
                    </m:r>
                    <m:r>
                      <a:rPr lang="en-US" sz="2800" b="0" i="1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mbria Math"/>
                        <a:cs typeface="Times New Roman" pitchFamily="18" charset="0"/>
                      </a:rPr>
                      <m:t>𝑎𝑟</m:t>
                    </m:r>
                    <m:r>
                      <a:rPr lang="en-US" sz="2800" b="0" i="1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mbria Math"/>
                        <a:cs typeface="Times New Roman" pitchFamily="18" charset="0"/>
                      </a:rPr>
                      <m:t>+</m:t>
                    </m:r>
                    <m:sSup>
                      <m:sSupPr>
                        <m:ctrlPr>
                          <a:rPr lang="en-US" sz="2800" b="0" i="1" smtClean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/>
                            <a:cs typeface="Times New Roman" pitchFamily="18" charset="0"/>
                          </a:rPr>
                          <m:t>𝑎𝑟</m:t>
                        </m:r>
                      </m:e>
                      <m:sup>
                        <m:r>
                          <a:rPr lang="en-US" sz="2800" b="0" i="1" smtClean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/>
                            <a:cs typeface="Times New Roman" pitchFamily="18" charset="0"/>
                          </a:rPr>
                          <m:t>2</m:t>
                        </m:r>
                      </m:sup>
                    </m:sSup>
                    <m:r>
                      <a:rPr lang="en-US" sz="2800" b="0" i="1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mbria Math"/>
                        <a:cs typeface="Times New Roman" pitchFamily="18" charset="0"/>
                      </a:rPr>
                      <m:t>+ …………… +</m:t>
                    </m:r>
                    <m:r>
                      <a:rPr lang="en-US" sz="2800" b="0" i="1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mbria Math"/>
                        <a:cs typeface="Times New Roman" pitchFamily="18" charset="0"/>
                      </a:rPr>
                      <m:t>𝑎</m:t>
                    </m:r>
                    <m:sSup>
                      <m:sSupPr>
                        <m:ctrlPr>
                          <a:rPr lang="en-US" sz="2800" b="0" i="1" smtClean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/>
                            <a:cs typeface="Times New Roman" pitchFamily="18" charset="0"/>
                          </a:rPr>
                          <m:t>𝑟</m:t>
                        </m:r>
                      </m:e>
                      <m:sup>
                        <m:r>
                          <a:rPr lang="en-US" sz="2800" b="0" i="1" smtClean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/>
                            <a:cs typeface="Times New Roman" pitchFamily="18" charset="0"/>
                          </a:rPr>
                          <m:t>𝑛</m:t>
                        </m:r>
                        <m:r>
                          <a:rPr lang="en-US" sz="2800" b="0" i="1" smtClean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/>
                            <a:cs typeface="Times New Roman" pitchFamily="18" charset="0"/>
                          </a:rPr>
                          <m:t>−</m:t>
                        </m:r>
                        <m:r>
                          <a:rPr lang="en-US" sz="2800" b="0" i="1" smtClean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/>
                            <a:cs typeface="Times New Roman" pitchFamily="18" charset="0"/>
                          </a:rPr>
                          <m:t>1</m:t>
                        </m:r>
                        <m:r>
                          <a:rPr lang="en-US" sz="2800" b="0" i="1" smtClean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/>
                            <a:cs typeface="Times New Roman" pitchFamily="18" charset="0"/>
                          </a:rPr>
                          <m:t> </m:t>
                        </m:r>
                      </m:sup>
                    </m:sSup>
                    <m:r>
                      <a:rPr lang="bn-BD" sz="2800" b="0" i="1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mbria Math"/>
                        <a:cs typeface="Times New Roman" pitchFamily="18" charset="0"/>
                      </a:rPr>
                      <m:t>      …….</m:t>
                    </m:r>
                    <m:r>
                      <m:rPr>
                        <m:nor/>
                      </m:rPr>
                      <a:rPr lang="en-US" sz="28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NikoshBAN" pitchFamily="2" charset="0"/>
                        <a:cs typeface="NikoshBAN" pitchFamily="2" charset="0"/>
                        <a:sym typeface="Symbol"/>
                      </a:rPr>
                      <m:t>(</m:t>
                    </m:r>
                    <m:r>
                      <m:rPr>
                        <m:nor/>
                      </m:rPr>
                      <a:rPr lang="en-US" sz="28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NikoshBAN" pitchFamily="2" charset="0"/>
                        <a:cs typeface="NikoshBAN" pitchFamily="2" charset="0"/>
                        <a:sym typeface="Symbol"/>
                      </a:rPr>
                      <m:t>i</m:t>
                    </m:r>
                    <m:r>
                      <m:rPr>
                        <m:nor/>
                      </m:rPr>
                      <a:rPr lang="en-US" sz="28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NikoshBAN" pitchFamily="2" charset="0"/>
                        <a:cs typeface="NikoshBAN" pitchFamily="2" charset="0"/>
                        <a:sym typeface="Symbol"/>
                      </a:rPr>
                      <m:t>)</m:t>
                    </m:r>
                  </m:oMath>
                </a14:m>
                <a:endParaRPr lang="bn-BD" sz="28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NikoshBAN" pitchFamily="2" charset="0"/>
                  <a:cs typeface="NikoshBAN" pitchFamily="2" charset="0"/>
                  <a:sym typeface="Symbol"/>
                </a:endParaRPr>
              </a:p>
              <a:p>
                <a:pPr algn="just"/>
                <a:r>
                  <a:rPr lang="en-US" sz="28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NikoshBAN" pitchFamily="2" charset="0"/>
                    <a:cs typeface="NikoshBAN" pitchFamily="2" charset="0"/>
                    <a:sym typeface="Symbol"/>
                  </a:rPr>
                  <a:t>r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smtClean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/>
                            <a:cs typeface="NikoshBAN" pitchFamily="2" charset="0"/>
                            <a:sym typeface="Symbol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/>
                            <a:cs typeface="NikoshBAN" pitchFamily="2" charset="0"/>
                            <a:sym typeface="Symbol"/>
                          </a:rPr>
                          <m:t>𝑆</m:t>
                        </m:r>
                      </m:e>
                      <m:sub>
                        <m:r>
                          <a:rPr lang="en-US" sz="2800" b="0" i="1" smtClean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/>
                            <a:cs typeface="NikoshBAN" pitchFamily="2" charset="0"/>
                            <a:sym typeface="Symbol"/>
                          </a:rPr>
                          <m:t>𝑛</m:t>
                        </m:r>
                      </m:sub>
                    </m:sSub>
                    <m:r>
                      <a:rPr lang="en-US" sz="2800" b="0" i="1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mbria Math"/>
                        <a:cs typeface="NikoshBAN" pitchFamily="2" charset="0"/>
                        <a:sym typeface="Symbol"/>
                      </a:rPr>
                      <m:t>=       </m:t>
                    </m:r>
                    <m:r>
                      <a:rPr lang="en-US" sz="2800" b="0" i="1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mbria Math"/>
                        <a:cs typeface="NikoshBAN" pitchFamily="2" charset="0"/>
                        <a:sym typeface="Symbol"/>
                      </a:rPr>
                      <m:t>𝑎𝑟</m:t>
                    </m:r>
                    <m:r>
                      <a:rPr lang="en-US" sz="2800" b="0" i="1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mbria Math"/>
                        <a:cs typeface="NikoshBAN" pitchFamily="2" charset="0"/>
                        <a:sym typeface="Symbol"/>
                      </a:rPr>
                      <m:t>+</m:t>
                    </m:r>
                    <m:r>
                      <a:rPr lang="en-US" sz="2800" b="0" i="1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mbria Math"/>
                        <a:cs typeface="NikoshBAN" pitchFamily="2" charset="0"/>
                        <a:sym typeface="Symbol"/>
                      </a:rPr>
                      <m:t>𝑎</m:t>
                    </m:r>
                    <m:sSup>
                      <m:sSupPr>
                        <m:ctrlPr>
                          <a:rPr lang="en-US" sz="2800" b="0" i="1" smtClean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/>
                            <a:cs typeface="NikoshBAN" pitchFamily="2" charset="0"/>
                            <a:sym typeface="Symbol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/>
                            <a:cs typeface="NikoshBAN" pitchFamily="2" charset="0"/>
                            <a:sym typeface="Symbol"/>
                          </a:rPr>
                          <m:t>𝑟</m:t>
                        </m:r>
                      </m:e>
                      <m:sup>
                        <m:r>
                          <a:rPr lang="en-US" sz="2800" b="0" i="1" smtClean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/>
                            <a:cs typeface="NikoshBAN" pitchFamily="2" charset="0"/>
                            <a:sym typeface="Symbol"/>
                          </a:rPr>
                          <m:t>2</m:t>
                        </m:r>
                      </m:sup>
                    </m:sSup>
                    <m:r>
                      <a:rPr lang="en-US" sz="2800" b="0" i="1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mbria Math"/>
                        <a:cs typeface="NikoshBAN" pitchFamily="2" charset="0"/>
                        <a:sym typeface="Symbol"/>
                      </a:rPr>
                      <m:t>+</m:t>
                    </m:r>
                    <m:r>
                      <a:rPr lang="en-US" sz="2800" b="0" i="1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mbria Math"/>
                        <a:cs typeface="NikoshBAN" pitchFamily="2" charset="0"/>
                        <a:sym typeface="Symbol"/>
                      </a:rPr>
                      <m:t>𝑎</m:t>
                    </m:r>
                    <m:sSup>
                      <m:sSupPr>
                        <m:ctrlPr>
                          <a:rPr lang="en-US" sz="2800" b="0" i="1" smtClean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/>
                            <a:cs typeface="NikoshBAN" pitchFamily="2" charset="0"/>
                            <a:sym typeface="Symbol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/>
                            <a:cs typeface="NikoshBAN" pitchFamily="2" charset="0"/>
                            <a:sym typeface="Symbol"/>
                          </a:rPr>
                          <m:t>𝑟</m:t>
                        </m:r>
                      </m:e>
                      <m:sup>
                        <m:r>
                          <a:rPr lang="en-US" sz="2800" b="0" i="1" smtClean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/>
                            <a:cs typeface="NikoshBAN" pitchFamily="2" charset="0"/>
                            <a:sym typeface="Symbol"/>
                          </a:rPr>
                          <m:t>3</m:t>
                        </m:r>
                      </m:sup>
                    </m:sSup>
                    <m:r>
                      <a:rPr lang="en-US" sz="2800" b="0" i="1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mbria Math"/>
                        <a:cs typeface="NikoshBAN" pitchFamily="2" charset="0"/>
                        <a:sym typeface="Symbol"/>
                      </a:rPr>
                      <m:t>+ ……</m:t>
                    </m:r>
                  </m:oMath>
                </a14:m>
                <a:r>
                  <a:rPr lang="en-US" sz="28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NikoshBAN" pitchFamily="2" charset="0"/>
                    <a:cs typeface="NikoshBAN" pitchFamily="2" charset="0"/>
                    <a:sym typeface="Symbol"/>
                  </a:rPr>
                  <a:t> + </a:t>
                </a:r>
                <a14:m>
                  <m:oMath xmlns:m="http://schemas.openxmlformats.org/officeDocument/2006/math">
                    <m:r>
                      <a:rPr lang="en-US" sz="2800" i="1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mbria Math"/>
                        <a:cs typeface="Times New Roman" pitchFamily="18" charset="0"/>
                      </a:rPr>
                      <m:t>𝑎</m:t>
                    </m:r>
                    <m:sSup>
                      <m:sSupPr>
                        <m:ctrlPr>
                          <a:rPr lang="en-US" sz="2800" i="1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sSupPr>
                      <m:e>
                        <m:r>
                          <a:rPr lang="en-US" sz="2800" i="1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/>
                            <a:cs typeface="Times New Roman" pitchFamily="18" charset="0"/>
                          </a:rPr>
                          <m:t>𝑟</m:t>
                        </m:r>
                      </m:e>
                      <m:sup>
                        <m:r>
                          <a:rPr lang="en-US" sz="2800" i="1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/>
                            <a:cs typeface="Times New Roman" pitchFamily="18" charset="0"/>
                          </a:rPr>
                          <m:t>𝑛</m:t>
                        </m:r>
                        <m:r>
                          <a:rPr lang="en-US" sz="2800" i="1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/>
                            <a:cs typeface="Times New Roman" pitchFamily="18" charset="0"/>
                          </a:rPr>
                          <m:t>−</m:t>
                        </m:r>
                        <m:r>
                          <a:rPr lang="en-US" sz="2800" i="1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/>
                            <a:cs typeface="Times New Roman" pitchFamily="18" charset="0"/>
                          </a:rPr>
                          <m:t>1</m:t>
                        </m:r>
                      </m:sup>
                    </m:sSup>
                  </m:oMath>
                </a14:m>
                <a:r>
                  <a:rPr lang="en-US" sz="28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NikoshBAN" pitchFamily="2" charset="0"/>
                    <a:cs typeface="NikoshBAN" pitchFamily="2" charset="0"/>
                    <a:sym typeface="Symbol"/>
                  </a:rPr>
                  <a:t>+</a:t>
                </a:r>
                <a14:m>
                  <m:oMath xmlns:m="http://schemas.openxmlformats.org/officeDocument/2006/math">
                    <m:r>
                      <a:rPr lang="en-US" sz="2800" i="1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mbria Math"/>
                        <a:cs typeface="Times New Roman" pitchFamily="18" charset="0"/>
                      </a:rPr>
                      <m:t>𝑎</m:t>
                    </m:r>
                    <m:sSup>
                      <m:sSupPr>
                        <m:ctrlPr>
                          <a:rPr lang="en-US" sz="2800" i="1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sSupPr>
                      <m:e>
                        <m:r>
                          <a:rPr lang="en-US" sz="2800" i="1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/>
                            <a:cs typeface="Times New Roman" pitchFamily="18" charset="0"/>
                          </a:rPr>
                          <m:t>𝑟</m:t>
                        </m:r>
                      </m:e>
                      <m:sup>
                        <m:r>
                          <a:rPr lang="en-US" sz="2800" i="1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/>
                            <a:cs typeface="Times New Roman" pitchFamily="18" charset="0"/>
                          </a:rPr>
                          <m:t>𝑛</m:t>
                        </m:r>
                      </m:sup>
                    </m:sSup>
                  </m:oMath>
                </a14:m>
                <a:r>
                  <a:rPr lang="en-US" sz="28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NikoshBAN" pitchFamily="2" charset="0"/>
                    <a:cs typeface="NikoshBAN" pitchFamily="2" charset="0"/>
                    <a:sym typeface="Symbol"/>
                  </a:rPr>
                  <a:t>----- (ii)</a:t>
                </a:r>
              </a:p>
            </p:txBody>
          </p:sp>
        </mc:Choice>
        <mc:Fallback xmlns="">
          <p:sp>
            <p:nvSpPr>
              <p:cNvPr id="23" name="Rectangle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1906" y="1412162"/>
                <a:ext cx="8458200" cy="2246769"/>
              </a:xfrm>
              <a:prstGeom prst="rect">
                <a:avLst/>
              </a:prstGeom>
              <a:blipFill rotWithShape="1">
                <a:blip r:embed="rId2"/>
                <a:stretch>
                  <a:fillRect l="-1514" t="-3533" r="-2451" b="-733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Rectangle 23"/>
              <p:cNvSpPr/>
              <p:nvPr/>
            </p:nvSpPr>
            <p:spPr>
              <a:xfrm>
                <a:off x="332511" y="4114800"/>
                <a:ext cx="3934689" cy="183819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/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sz="2400" b="0" i="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NikoshBAN" pitchFamily="2" charset="0"/>
                        <a:cs typeface="NikoshBAN" pitchFamily="2" charset="0"/>
                        <a:sym typeface="Symbol"/>
                      </a:rPr>
                      <m:t> </m:t>
                    </m:r>
                    <m:r>
                      <m:rPr>
                        <m:nor/>
                      </m:rPr>
                      <a:rPr lang="en-US" sz="24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NikoshBAN" pitchFamily="2" charset="0"/>
                        <a:cs typeface="NikoshBAN" pitchFamily="2" charset="0"/>
                        <a:sym typeface="Symbol"/>
                      </a:rPr>
                      <m:t>(</m:t>
                    </m:r>
                    <m:r>
                      <m:rPr>
                        <m:nor/>
                      </m:rPr>
                      <a:rPr lang="en-US" sz="24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NikoshBAN" pitchFamily="2" charset="0"/>
                        <a:cs typeface="NikoshBAN" pitchFamily="2" charset="0"/>
                        <a:sym typeface="Symbol"/>
                      </a:rPr>
                      <m:t>i</m:t>
                    </m:r>
                    <m:r>
                      <m:rPr>
                        <m:nor/>
                      </m:rPr>
                      <a:rPr lang="en-US" sz="24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NikoshBAN" pitchFamily="2" charset="0"/>
                        <a:cs typeface="NikoshBAN" pitchFamily="2" charset="0"/>
                        <a:sym typeface="Symbol"/>
                      </a:rPr>
                      <m:t>)</m:t>
                    </m:r>
                    <m:r>
                      <a:rPr lang="bn-BD" sz="2400" i="1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mbria Math"/>
                        <a:cs typeface="Times New Roman" pitchFamily="18" charset="0"/>
                      </a:rPr>
                      <m:t>−</m:t>
                    </m:r>
                    <m:r>
                      <m:rPr>
                        <m:nor/>
                      </m:rPr>
                      <a:rPr lang="en-US" sz="24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NikoshBAN" pitchFamily="2" charset="0"/>
                        <a:cs typeface="NikoshBAN" pitchFamily="2" charset="0"/>
                        <a:sym typeface="Symbol"/>
                      </a:rPr>
                      <m:t>(</m:t>
                    </m:r>
                    <m:r>
                      <m:rPr>
                        <m:nor/>
                      </m:rPr>
                      <a:rPr lang="en-US" sz="24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NikoshBAN" pitchFamily="2" charset="0"/>
                        <a:cs typeface="NikoshBAN" pitchFamily="2" charset="0"/>
                        <a:sym typeface="Symbol"/>
                      </a:rPr>
                      <m:t>ii</m:t>
                    </m:r>
                    <m:r>
                      <m:rPr>
                        <m:nor/>
                      </m:rPr>
                      <a:rPr lang="en-US" sz="24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NikoshBAN" pitchFamily="2" charset="0"/>
                        <a:cs typeface="NikoshBAN" pitchFamily="2" charset="0"/>
                        <a:sym typeface="Symbol"/>
                      </a:rPr>
                      <m:t>)</m:t>
                    </m:r>
                  </m:oMath>
                </a14:m>
                <a:r>
                  <a:rPr lang="en-US" sz="2400" dirty="0"/>
                  <a:t> </a:t>
                </a:r>
                <a:r>
                  <a:rPr lang="bn-BD" sz="2400" dirty="0">
                    <a:latin typeface="NikoshBAN" pitchFamily="2" charset="0"/>
                    <a:cs typeface="NikoshBAN" pitchFamily="2" charset="0"/>
                  </a:rPr>
                  <a:t>নং হতে পাই,</a:t>
                </a:r>
                <a:endParaRPr lang="en-US" sz="2400" dirty="0">
                  <a:latin typeface="NikoshBAN" pitchFamily="2" charset="0"/>
                  <a:cs typeface="NikoshBAN" pitchFamily="2" charset="0"/>
                </a:endParaRPr>
              </a:p>
              <a:p>
                <a:pPr algn="just"/>
                <a:r>
                  <a:rPr lang="bn-BD" sz="2400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cs typeface="Times New Roman" pitchFamily="18" charset="0"/>
                  </a:rPr>
                  <a:t> </a:t>
                </a:r>
                <a:r>
                  <a:rPr lang="en-US" sz="2400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cs typeface="Times New Roman" pitchFamily="18" charset="0"/>
                  </a:rPr>
                  <a:t>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/>
                            <a:cs typeface="Times New Roman" pitchFamily="18" charset="0"/>
                          </a:rPr>
                          <m:t>𝑆</m:t>
                        </m:r>
                      </m:e>
                      <m:sub>
                        <m:r>
                          <a:rPr lang="en-US" sz="2400" i="1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/>
                            <a:cs typeface="Times New Roman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bn-BD" sz="2400" dirty="0">
                    <a:latin typeface="NikoshBAN" pitchFamily="2" charset="0"/>
                    <a:cs typeface="NikoshBAN" pitchFamily="2" charset="0"/>
                  </a:rPr>
                  <a:t> </a:t>
                </a:r>
                <a14:m>
                  <m:oMath xmlns:m="http://schemas.openxmlformats.org/officeDocument/2006/math">
                    <m:r>
                      <a:rPr lang="bn-BD" sz="2400" i="1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mbria Math"/>
                        <a:cs typeface="Times New Roman" pitchFamily="18" charset="0"/>
                      </a:rPr>
                      <m:t>−</m:t>
                    </m:r>
                  </m:oMath>
                </a14:m>
                <a:r>
                  <a:rPr lang="bn-BD" sz="2400" dirty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2400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NikoshBAN" pitchFamily="2" charset="0"/>
                    <a:cs typeface="NikoshBAN" pitchFamily="2" charset="0"/>
                    <a:sym typeface="Symbol"/>
                  </a:rPr>
                  <a:t>r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/>
                            <a:cs typeface="NikoshBAN" pitchFamily="2" charset="0"/>
                            <a:sym typeface="Symbol"/>
                          </a:rPr>
                        </m:ctrlPr>
                      </m:sSubPr>
                      <m:e>
                        <m:r>
                          <a:rPr lang="en-US" sz="2400" i="1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/>
                            <a:cs typeface="NikoshBAN" pitchFamily="2" charset="0"/>
                            <a:sym typeface="Symbol"/>
                          </a:rPr>
                          <m:t>𝑆</m:t>
                        </m:r>
                      </m:e>
                      <m:sub>
                        <m:r>
                          <a:rPr lang="en-US" sz="2400" i="1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/>
                            <a:cs typeface="NikoshBAN" pitchFamily="2" charset="0"/>
                            <a:sym typeface="Symbol"/>
                          </a:rPr>
                          <m:t>𝑛</m:t>
                        </m:r>
                      </m:sub>
                    </m:sSub>
                    <m:r>
                      <a:rPr lang="en-US" sz="2400" i="1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mbria Math"/>
                        <a:cs typeface="NikoshBAN" pitchFamily="2" charset="0"/>
                        <a:sym typeface="Symbol"/>
                      </a:rPr>
                      <m:t>= </m:t>
                    </m:r>
                    <m:r>
                      <a:rPr lang="en-US" sz="2400" i="1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mbria Math"/>
                        <a:cs typeface="Times New Roman" pitchFamily="18" charset="0"/>
                      </a:rPr>
                      <m:t>𝑎</m:t>
                    </m:r>
                    <m:r>
                      <a:rPr lang="bn-BD" sz="2400" i="1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mbria Math"/>
                        <a:cs typeface="Times New Roman" pitchFamily="18" charset="0"/>
                      </a:rPr>
                      <m:t>−</m:t>
                    </m:r>
                    <m:r>
                      <a:rPr lang="en-US" sz="2400" i="1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mbria Math"/>
                        <a:cs typeface="Times New Roman" pitchFamily="18" charset="0"/>
                      </a:rPr>
                      <m:t>𝑎</m:t>
                    </m:r>
                    <m:sSup>
                      <m:sSupPr>
                        <m:ctrlPr>
                          <a:rPr lang="en-US" sz="2400" i="1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/>
                            <a:cs typeface="Times New Roman" pitchFamily="18" charset="0"/>
                          </a:rPr>
                          <m:t>𝑟</m:t>
                        </m:r>
                      </m:e>
                      <m:sup>
                        <m:eqArr>
                          <m:eqArrPr>
                            <m:ctrlPr>
                              <a:rPr lang="en-US" sz="2400" i="1">
                                <a:solidFill>
                                  <a:schemeClr val="tx1">
                                    <a:lumMod val="95000"/>
                                    <a:lumOff val="5000"/>
                                  </a:schemeClr>
                                </a:solidFill>
                                <a:latin typeface="Cambria Math"/>
                                <a:cs typeface="Times New Roman" pitchFamily="18" charset="0"/>
                              </a:rPr>
                            </m:ctrlPr>
                          </m:eqArrPr>
                          <m:e>
                            <m:r>
                              <a:rPr lang="en-US" sz="2400" i="1">
                                <a:solidFill>
                                  <a:schemeClr val="tx1">
                                    <a:lumMod val="95000"/>
                                    <a:lumOff val="5000"/>
                                  </a:schemeClr>
                                </a:solidFill>
                                <a:latin typeface="Cambria Math"/>
                                <a:cs typeface="Times New Roman" pitchFamily="18" charset="0"/>
                              </a:rPr>
                              <m:t>𝑛</m:t>
                            </m:r>
                            <m:r>
                              <a:rPr lang="en-US" sz="2400" i="1">
                                <a:solidFill>
                                  <a:schemeClr val="tx1">
                                    <a:lumMod val="95000"/>
                                    <a:lumOff val="5000"/>
                                  </a:schemeClr>
                                </a:solidFill>
                                <a:latin typeface="Cambria Math"/>
                                <a:cs typeface="Times New Roman" pitchFamily="18" charset="0"/>
                              </a:rPr>
                              <m:t>   </m:t>
                            </m:r>
                          </m:e>
                          <m:e>
                            <m:r>
                              <a:rPr lang="en-US" sz="2400" i="1">
                                <a:solidFill>
                                  <a:schemeClr val="tx1">
                                    <a:lumMod val="95000"/>
                                    <a:lumOff val="5000"/>
                                  </a:schemeClr>
                                </a:solidFill>
                                <a:latin typeface="Cambria Math"/>
                                <a:cs typeface="Times New Roman" pitchFamily="18" charset="0"/>
                              </a:rPr>
                              <m:t>        </m:t>
                            </m:r>
                          </m:e>
                        </m:eqArr>
                      </m:sup>
                    </m:sSup>
                  </m:oMath>
                </a14:m>
                <a:endParaRPr lang="bn-BD" sz="2400" dirty="0">
                  <a:latin typeface="NikoshBAN" pitchFamily="2" charset="0"/>
                  <a:cs typeface="NikoshBAN" pitchFamily="2" charset="0"/>
                </a:endParaRPr>
              </a:p>
              <a:p>
                <a:pPr algn="just"/>
                <a:r>
                  <a:rPr lang="bn-BD" sz="2400" dirty="0">
                    <a:latin typeface="NikoshBAN" pitchFamily="2" charset="0"/>
                    <a:cs typeface="NikoshBAN" pitchFamily="2" charset="0"/>
                  </a:rPr>
                  <a:t>বা,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/>
                            <a:cs typeface="Times New Roman" pitchFamily="18" charset="0"/>
                          </a:rPr>
                          <m:t>𝑆</m:t>
                        </m:r>
                      </m:e>
                      <m:sub>
                        <m:r>
                          <a:rPr lang="en-US" sz="2400" i="1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/>
                            <a:cs typeface="Times New Roman" pitchFamily="18" charset="0"/>
                          </a:rPr>
                          <m:t>𝑛</m:t>
                        </m:r>
                      </m:sub>
                    </m:sSub>
                    <m:r>
                      <a:rPr lang="bn-BD" sz="240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mbria Math"/>
                        <a:cs typeface="Times New Roman" pitchFamily="18" charset="0"/>
                      </a:rPr>
                      <m:t>(</m:t>
                    </m:r>
                    <m:r>
                      <a:rPr lang="en-US" sz="2400" i="1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mbria Math"/>
                        <a:cs typeface="Times New Roman" pitchFamily="18" charset="0"/>
                      </a:rPr>
                      <m:t>1</m:t>
                    </m:r>
                    <m:r>
                      <a:rPr lang="bn-BD" sz="2400" i="1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mbria Math"/>
                        <a:cs typeface="Times New Roman" pitchFamily="18" charset="0"/>
                      </a:rPr>
                      <m:t>−</m:t>
                    </m:r>
                  </m:oMath>
                </a14:m>
                <a:r>
                  <a:rPr lang="bn-BD" sz="2400" dirty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2400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NikoshBAN" pitchFamily="2" charset="0"/>
                    <a:cs typeface="NikoshBAN" pitchFamily="2" charset="0"/>
                    <a:sym typeface="Symbol"/>
                  </a:rPr>
                  <a:t>r </a:t>
                </a:r>
                <a:r>
                  <a:rPr lang="en-US" sz="2400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imes New Roman" pitchFamily="18" charset="0"/>
                    <a:cs typeface="Times New Roman" pitchFamily="18" charset="0"/>
                    <a:sym typeface="Symbol"/>
                  </a:rPr>
                  <a:t>)</a:t>
                </a:r>
                <a14:m>
                  <m:oMath xmlns:m="http://schemas.openxmlformats.org/officeDocument/2006/math">
                    <m:r>
                      <a:rPr lang="en-US" sz="2400" i="1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mbria Math"/>
                        <a:cs typeface="NikoshBAN" pitchFamily="2" charset="0"/>
                        <a:sym typeface="Symbol"/>
                      </a:rPr>
                      <m:t>=</m:t>
                    </m:r>
                    <m:r>
                      <a:rPr lang="en-US" sz="2400" i="1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mbria Math"/>
                        <a:cs typeface="NikoshBAN" pitchFamily="2" charset="0"/>
                        <a:sym typeface="Symbol"/>
                      </a:rPr>
                      <m:t>𝑎</m:t>
                    </m:r>
                    <m:r>
                      <a:rPr lang="en-US" sz="2400" i="1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mbria Math"/>
                        <a:cs typeface="NikoshBAN" pitchFamily="2" charset="0"/>
                        <a:sym typeface="Symbol"/>
                      </a:rPr>
                      <m:t>(</m:t>
                    </m:r>
                    <m:r>
                      <a:rPr lang="en-US" sz="2400" i="1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mbria Math"/>
                        <a:cs typeface="NikoshBAN" pitchFamily="2" charset="0"/>
                        <a:sym typeface="Symbol"/>
                      </a:rPr>
                      <m:t>1</m:t>
                    </m:r>
                    <m:r>
                      <a:rPr lang="bn-BD" sz="2400" i="1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mbria Math"/>
                        <a:cs typeface="Times New Roman" pitchFamily="18" charset="0"/>
                      </a:rPr>
                      <m:t>−</m:t>
                    </m:r>
                    <m:sSup>
                      <m:sSupPr>
                        <m:ctrlPr>
                          <a:rPr lang="en-US" sz="2400" i="1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/>
                            <a:cs typeface="Times New Roman" pitchFamily="18" charset="0"/>
                          </a:rPr>
                          <m:t>𝑟</m:t>
                        </m:r>
                      </m:e>
                      <m:sup>
                        <m:r>
                          <a:rPr lang="en-US" sz="2400" i="1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/>
                            <a:cs typeface="Times New Roman" pitchFamily="18" charset="0"/>
                          </a:rPr>
                          <m:t>𝑛</m:t>
                        </m:r>
                      </m:sup>
                    </m:sSup>
                    <m:r>
                      <a:rPr lang="en-US" sz="2400" i="1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mbria Math"/>
                        <a:cs typeface="Times New Roman" pitchFamily="18" charset="0"/>
                      </a:rPr>
                      <m:t>)</m:t>
                    </m:r>
                  </m:oMath>
                </a14:m>
                <a:endParaRPr lang="en-US" sz="2400" dirty="0"/>
              </a:p>
              <a:p>
                <a:pPr algn="just"/>
                <a:r>
                  <a:rPr lang="bn-BD" sz="2800" dirty="0">
                    <a:latin typeface="NikoshBAN" pitchFamily="2" charset="0"/>
                    <a:cs typeface="NikoshBAN" pitchFamily="2" charset="0"/>
                    <a:sym typeface="Symbol"/>
                  </a:rPr>
                  <a:t></a:t>
                </a:r>
                <a:r>
                  <a:rPr lang="bn-BD" sz="2800" dirty="0">
                    <a:latin typeface="NikoshBAN" pitchFamily="2" charset="0"/>
                    <a:cs typeface="NikoshBAN" pitchFamily="2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/>
                            <a:cs typeface="Times New Roman" pitchFamily="18" charset="0"/>
                          </a:rPr>
                          <m:t>𝑆</m:t>
                        </m:r>
                      </m:e>
                      <m:sub>
                        <m:r>
                          <a:rPr lang="en-US" sz="2400" i="1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/>
                            <a:cs typeface="Times New Roman" pitchFamily="18" charset="0"/>
                          </a:rPr>
                          <m:t>𝑛</m:t>
                        </m:r>
                      </m:sub>
                    </m:sSub>
                    <m:r>
                      <a:rPr lang="bn-BD" sz="240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mbria Math"/>
                        <a:cs typeface="Times New Roman" pitchFamily="18" charset="0"/>
                      </a:rPr>
                      <m:t>= </m:t>
                    </m:r>
                    <m:f>
                      <m:fPr>
                        <m:ctrlPr>
                          <a:rPr lang="bn-BD" sz="2400" i="1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i="1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/>
                            <a:cs typeface="NikoshBAN" pitchFamily="2" charset="0"/>
                            <a:sym typeface="Symbol"/>
                          </a:rPr>
                          <m:t>𝑎</m:t>
                        </m:r>
                        <m:r>
                          <a:rPr lang="en-US" sz="2400" i="1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/>
                            <a:cs typeface="NikoshBAN" pitchFamily="2" charset="0"/>
                            <a:sym typeface="Symbol"/>
                          </a:rPr>
                          <m:t>(</m:t>
                        </m:r>
                        <m:r>
                          <a:rPr lang="en-US" sz="2400" i="1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/>
                            <a:cs typeface="NikoshBAN" pitchFamily="2" charset="0"/>
                            <a:sym typeface="Symbol"/>
                          </a:rPr>
                          <m:t>1</m:t>
                        </m:r>
                        <m:r>
                          <a:rPr lang="bn-BD" sz="2400" i="1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/>
                            <a:cs typeface="Times New Roman" pitchFamily="18" charset="0"/>
                          </a:rPr>
                          <m:t>−</m:t>
                        </m:r>
                        <m:sSup>
                          <m:sSupPr>
                            <m:ctrlPr>
                              <a:rPr lang="en-US" sz="2400" i="1">
                                <a:solidFill>
                                  <a:schemeClr val="tx1">
                                    <a:lumMod val="95000"/>
                                    <a:lumOff val="5000"/>
                                  </a:schemeClr>
                                </a:solidFill>
                                <a:latin typeface="Cambria Math"/>
                                <a:cs typeface="Times New Roman" pitchFamily="18" charset="0"/>
                              </a:rPr>
                            </m:ctrlPr>
                          </m:sSupPr>
                          <m:e>
                            <m:r>
                              <a:rPr lang="en-US" sz="2400" i="1">
                                <a:solidFill>
                                  <a:schemeClr val="tx1">
                                    <a:lumMod val="95000"/>
                                    <a:lumOff val="5000"/>
                                  </a:schemeClr>
                                </a:solidFill>
                                <a:latin typeface="Cambria Math"/>
                                <a:cs typeface="Times New Roman" pitchFamily="18" charset="0"/>
                              </a:rPr>
                              <m:t>𝑟</m:t>
                            </m:r>
                          </m:e>
                          <m:sup>
                            <m:r>
                              <a:rPr lang="en-US" sz="2400" i="1">
                                <a:solidFill>
                                  <a:schemeClr val="tx1">
                                    <a:lumMod val="95000"/>
                                    <a:lumOff val="5000"/>
                                  </a:schemeClr>
                                </a:solidFill>
                                <a:latin typeface="Cambria Math"/>
                                <a:cs typeface="Times New Roman" pitchFamily="18" charset="0"/>
                              </a:rPr>
                              <m:t>𝑛</m:t>
                            </m:r>
                          </m:sup>
                        </m:sSup>
                        <m:r>
                          <a:rPr lang="en-US" sz="2400" i="1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/>
                            <a:cs typeface="Times New Roman" pitchFamily="18" charset="0"/>
                          </a:rPr>
                          <m:t>)</m:t>
                        </m:r>
                        <m:r>
                          <m:rPr>
                            <m:nor/>
                          </m:rPr>
                          <a:rPr lang="en-US" sz="2400" dirty="0"/>
                          <m:t> </m:t>
                        </m:r>
                      </m:num>
                      <m:den>
                        <m:r>
                          <a:rPr lang="bn-BD" sz="240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/>
                            <a:cs typeface="Times New Roman" pitchFamily="18" charset="0"/>
                          </a:rPr>
                          <m:t>(</m:t>
                        </m:r>
                        <m:r>
                          <a:rPr lang="en-US" sz="2400" i="1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/>
                            <a:cs typeface="Times New Roman" pitchFamily="18" charset="0"/>
                          </a:rPr>
                          <m:t>1</m:t>
                        </m:r>
                        <m:r>
                          <a:rPr lang="bn-BD" sz="2400" i="1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/>
                            <a:cs typeface="Times New Roman" pitchFamily="18" charset="0"/>
                          </a:rPr>
                          <m:t>−</m:t>
                        </m:r>
                        <m:r>
                          <m:rPr>
                            <m:nor/>
                          </m:rPr>
                          <a:rPr lang="bn-BD" sz="2400" dirty="0">
                            <a:latin typeface="NikoshBAN" pitchFamily="2" charset="0"/>
                            <a:cs typeface="NikoshBAN" pitchFamily="2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2400" dirty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NikoshBAN" pitchFamily="2" charset="0"/>
                            <a:cs typeface="NikoshBAN" pitchFamily="2" charset="0"/>
                            <a:sym typeface="Symbol"/>
                          </a:rPr>
                          <m:t>r</m:t>
                        </m:r>
                        <m:r>
                          <m:rPr>
                            <m:nor/>
                          </m:rPr>
                          <a:rPr lang="en-US" sz="2400" dirty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Times New Roman" pitchFamily="18" charset="0"/>
                            <a:cs typeface="Times New Roman" pitchFamily="18" charset="0"/>
                            <a:sym typeface="Symbol"/>
                          </a:rPr>
                          <m:t>)</m:t>
                        </m:r>
                      </m:den>
                    </m:f>
                  </m:oMath>
                </a14:m>
                <a:r>
                  <a:rPr lang="en-US" sz="2800" dirty="0"/>
                  <a:t>, </a:t>
                </a:r>
                <a:r>
                  <a:rPr lang="bn-BD" sz="2400" dirty="0">
                    <a:latin typeface="NikoshBAN" pitchFamily="2" charset="0"/>
                    <a:cs typeface="NikoshBAN" pitchFamily="2" charset="0"/>
                  </a:rPr>
                  <a:t>যখন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/>
                        <a:cs typeface="NikoshBAN" pitchFamily="2" charset="0"/>
                      </a:rPr>
                      <m:t>𝑟</m:t>
                    </m:r>
                    <m:r>
                      <a:rPr lang="en-US" sz="2400" i="1">
                        <a:latin typeface="Cambria Math"/>
                        <a:ea typeface="Cambria Math"/>
                        <a:cs typeface="NikoshBAN" pitchFamily="2" charset="0"/>
                      </a:rPr>
                      <m:t>&lt;</m:t>
                    </m:r>
                    <m:r>
                      <a:rPr lang="en-US" sz="2400" i="1">
                        <a:latin typeface="Cambria Math"/>
                        <a:ea typeface="Cambria Math"/>
                        <a:cs typeface="NikoshBAN" pitchFamily="2" charset="0"/>
                      </a:rPr>
                      <m:t>1</m:t>
                    </m:r>
                    <m:r>
                      <a:rPr lang="en-US" sz="2400" i="1">
                        <a:latin typeface="Cambria Math"/>
                        <a:ea typeface="Cambria Math"/>
                        <a:cs typeface="NikoshBAN" pitchFamily="2" charset="0"/>
                      </a:rPr>
                      <m:t>.</m:t>
                    </m:r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24" name="Rectangle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2511" y="4114800"/>
                <a:ext cx="3934689" cy="1838196"/>
              </a:xfrm>
              <a:prstGeom prst="rect">
                <a:avLst/>
              </a:prstGeom>
              <a:blipFill rotWithShape="1">
                <a:blip r:embed="rId3"/>
                <a:stretch>
                  <a:fillRect l="-3256" t="-2318" b="-264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Rectangle 24"/>
              <p:cNvSpPr/>
              <p:nvPr/>
            </p:nvSpPr>
            <p:spPr>
              <a:xfrm>
                <a:off x="4516371" y="4114800"/>
                <a:ext cx="3941830" cy="183819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/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sz="2400" b="0" i="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NikoshBAN" pitchFamily="2" charset="0"/>
                        <a:cs typeface="NikoshBAN" pitchFamily="2" charset="0"/>
                        <a:sym typeface="Symbol"/>
                      </a:rPr>
                      <m:t>  </m:t>
                    </m:r>
                    <m:r>
                      <m:rPr>
                        <m:nor/>
                      </m:rPr>
                      <a:rPr lang="en-US" sz="240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NikoshBAN" pitchFamily="2" charset="0"/>
                        <a:cs typeface="NikoshBAN" pitchFamily="2" charset="0"/>
                        <a:sym typeface="Symbol"/>
                      </a:rPr>
                      <m:t>(</m:t>
                    </m:r>
                    <m:r>
                      <m:rPr>
                        <m:nor/>
                      </m:rPr>
                      <a:rPr lang="en-US" sz="240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NikoshBAN" pitchFamily="2" charset="0"/>
                        <a:cs typeface="NikoshBAN" pitchFamily="2" charset="0"/>
                        <a:sym typeface="Symbol"/>
                      </a:rPr>
                      <m:t>ii</m:t>
                    </m:r>
                    <m:r>
                      <m:rPr>
                        <m:nor/>
                      </m:rPr>
                      <a:rPr lang="en-US" sz="240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NikoshBAN" pitchFamily="2" charset="0"/>
                        <a:cs typeface="NikoshBAN" pitchFamily="2" charset="0"/>
                        <a:sym typeface="Symbol"/>
                      </a:rPr>
                      <m:t>)</m:t>
                    </m:r>
                    <m:r>
                      <a:rPr lang="bn-BD" sz="2400" i="1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mbria Math"/>
                        <a:cs typeface="Times New Roman" pitchFamily="18" charset="0"/>
                      </a:rPr>
                      <m:t>−</m:t>
                    </m:r>
                    <m:r>
                      <m:rPr>
                        <m:nor/>
                      </m:rPr>
                      <a:rPr lang="en-US" sz="24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NikoshBAN" pitchFamily="2" charset="0"/>
                        <a:cs typeface="NikoshBAN" pitchFamily="2" charset="0"/>
                        <a:sym typeface="Symbol"/>
                      </a:rPr>
                      <m:t>(</m:t>
                    </m:r>
                    <m:r>
                      <m:rPr>
                        <m:nor/>
                      </m:rPr>
                      <a:rPr lang="en-US" sz="24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NikoshBAN" pitchFamily="2" charset="0"/>
                        <a:cs typeface="NikoshBAN" pitchFamily="2" charset="0"/>
                        <a:sym typeface="Symbol"/>
                      </a:rPr>
                      <m:t>i</m:t>
                    </m:r>
                    <m:r>
                      <m:rPr>
                        <m:nor/>
                      </m:rPr>
                      <a:rPr lang="en-US" sz="24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NikoshBAN" pitchFamily="2" charset="0"/>
                        <a:cs typeface="NikoshBAN" pitchFamily="2" charset="0"/>
                        <a:sym typeface="Symbol"/>
                      </a:rPr>
                      <m:t>)</m:t>
                    </m:r>
                  </m:oMath>
                </a14:m>
                <a:r>
                  <a:rPr lang="en-US" sz="2400" dirty="0"/>
                  <a:t> </a:t>
                </a:r>
                <a:r>
                  <a:rPr lang="bn-BD" sz="2400" dirty="0">
                    <a:latin typeface="NikoshBAN" pitchFamily="2" charset="0"/>
                    <a:cs typeface="NikoshBAN" pitchFamily="2" charset="0"/>
                  </a:rPr>
                  <a:t>নং হতে পাই,</a:t>
                </a:r>
                <a:endParaRPr lang="en-US" sz="2400" dirty="0">
                  <a:latin typeface="NikoshBAN" pitchFamily="2" charset="0"/>
                  <a:cs typeface="NikoshBAN" pitchFamily="2" charset="0"/>
                </a:endParaRPr>
              </a:p>
              <a:p>
                <a:pPr algn="just"/>
                <a:r>
                  <a:rPr lang="bn-BD" sz="2400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cs typeface="Times New Roman" pitchFamily="18" charset="0"/>
                  </a:rPr>
                  <a:t> </a:t>
                </a:r>
                <a:r>
                  <a:rPr lang="en-US" sz="2400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cs typeface="Times New Roman" pitchFamily="18" charset="0"/>
                  </a:rPr>
                  <a:t>    </a:t>
                </a:r>
                <a:r>
                  <a:rPr lang="en-US" sz="24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cs typeface="Times New Roman" pitchFamily="18" charset="0"/>
                  </a:rPr>
                  <a:t>r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/>
                            <a:cs typeface="Times New Roman" pitchFamily="18" charset="0"/>
                          </a:rPr>
                          <m:t>𝑆</m:t>
                        </m:r>
                      </m:e>
                      <m:sub>
                        <m:r>
                          <a:rPr lang="en-US" sz="2400" i="1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/>
                            <a:cs typeface="Times New Roman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bn-BD" sz="2400" dirty="0">
                    <a:latin typeface="NikoshBAN" pitchFamily="2" charset="0"/>
                    <a:cs typeface="NikoshBAN" pitchFamily="2" charset="0"/>
                  </a:rPr>
                  <a:t> </a:t>
                </a:r>
                <a14:m>
                  <m:oMath xmlns:m="http://schemas.openxmlformats.org/officeDocument/2006/math">
                    <m:r>
                      <a:rPr lang="bn-BD" sz="2400" i="1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mbria Math"/>
                        <a:cs typeface="Times New Roman" pitchFamily="18" charset="0"/>
                      </a:rPr>
                      <m:t>−</m:t>
                    </m:r>
                  </m:oMath>
                </a14:m>
                <a:r>
                  <a:rPr lang="bn-BD" sz="2400" dirty="0">
                    <a:latin typeface="NikoshBAN" pitchFamily="2" charset="0"/>
                    <a:cs typeface="NikoshBAN" pitchFamily="2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/>
                            <a:cs typeface="NikoshBAN" pitchFamily="2" charset="0"/>
                            <a:sym typeface="Symbol"/>
                          </a:rPr>
                        </m:ctrlPr>
                      </m:sSubPr>
                      <m:e>
                        <m:r>
                          <a:rPr lang="en-US" sz="2400" i="1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/>
                            <a:cs typeface="NikoshBAN" pitchFamily="2" charset="0"/>
                            <a:sym typeface="Symbol"/>
                          </a:rPr>
                          <m:t>𝑆</m:t>
                        </m:r>
                      </m:e>
                      <m:sub>
                        <m:r>
                          <a:rPr lang="en-US" sz="2400" i="1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/>
                            <a:cs typeface="NikoshBAN" pitchFamily="2" charset="0"/>
                            <a:sym typeface="Symbol"/>
                          </a:rPr>
                          <m:t>𝑛</m:t>
                        </m:r>
                      </m:sub>
                    </m:sSub>
                    <m:r>
                      <a:rPr lang="en-US" sz="2400" i="1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mbria Math"/>
                        <a:cs typeface="NikoshBAN" pitchFamily="2" charset="0"/>
                        <a:sym typeface="Symbol"/>
                      </a:rPr>
                      <m:t>=</m:t>
                    </m:r>
                    <m:r>
                      <a:rPr lang="en-US" sz="2400" i="1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mbria Math"/>
                        <a:cs typeface="Times New Roman" pitchFamily="18" charset="0"/>
                      </a:rPr>
                      <m:t>𝑎</m:t>
                    </m:r>
                    <m:sSup>
                      <m:sSupPr>
                        <m:ctrlPr>
                          <a:rPr lang="en-US" sz="2400" i="1" smtClean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/>
                            <a:cs typeface="Times New Roman" pitchFamily="18" charset="0"/>
                          </a:rPr>
                          <m:t>𝑟</m:t>
                        </m:r>
                      </m:e>
                      <m:sup>
                        <m:eqArr>
                          <m:eqArrPr>
                            <m:ctrlPr>
                              <a:rPr lang="en-US" sz="2400" i="1">
                                <a:solidFill>
                                  <a:schemeClr val="tx1">
                                    <a:lumMod val="95000"/>
                                    <a:lumOff val="5000"/>
                                  </a:schemeClr>
                                </a:solidFill>
                                <a:latin typeface="Cambria Math"/>
                                <a:cs typeface="Times New Roman" pitchFamily="18" charset="0"/>
                              </a:rPr>
                            </m:ctrlPr>
                          </m:eqArrPr>
                          <m:e>
                            <m:r>
                              <a:rPr lang="en-US" sz="2400" i="1">
                                <a:solidFill>
                                  <a:schemeClr val="tx1">
                                    <a:lumMod val="95000"/>
                                    <a:lumOff val="5000"/>
                                  </a:schemeClr>
                                </a:solidFill>
                                <a:latin typeface="Cambria Math"/>
                                <a:cs typeface="Times New Roman" pitchFamily="18" charset="0"/>
                              </a:rPr>
                              <m:t>𝑛</m:t>
                            </m:r>
                            <m:r>
                              <a:rPr lang="en-US" sz="2400" i="1">
                                <a:solidFill>
                                  <a:schemeClr val="tx1">
                                    <a:lumMod val="95000"/>
                                    <a:lumOff val="5000"/>
                                  </a:schemeClr>
                                </a:solidFill>
                                <a:latin typeface="Cambria Math"/>
                                <a:cs typeface="Times New Roman" pitchFamily="18" charset="0"/>
                              </a:rPr>
                              <m:t>   </m:t>
                            </m:r>
                          </m:e>
                          <m:e>
                            <m:r>
                              <a:rPr lang="en-US" sz="2400" i="1">
                                <a:solidFill>
                                  <a:schemeClr val="tx1">
                                    <a:lumMod val="95000"/>
                                    <a:lumOff val="5000"/>
                                  </a:schemeClr>
                                </a:solidFill>
                                <a:latin typeface="Cambria Math"/>
                                <a:cs typeface="Times New Roman" pitchFamily="18" charset="0"/>
                              </a:rPr>
                              <m:t>        </m:t>
                            </m:r>
                          </m:e>
                        </m:eqArr>
                      </m:sup>
                    </m:sSup>
                    <m:r>
                      <a:rPr lang="bn-BD" sz="2400" i="1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mbria Math"/>
                        <a:cs typeface="Times New Roman" pitchFamily="18" charset="0"/>
                      </a:rPr>
                      <m:t>−</m:t>
                    </m:r>
                  </m:oMath>
                </a14:m>
                <a:r>
                  <a:rPr lang="en-US" sz="2400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i="1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mbria Math"/>
                        <a:cs typeface="Times New Roman" pitchFamily="18" charset="0"/>
                      </a:rPr>
                      <m:t>𝑎</m:t>
                    </m:r>
                  </m:oMath>
                </a14:m>
                <a:endParaRPr lang="bn-BD" sz="2400" dirty="0">
                  <a:latin typeface="NikoshBAN" pitchFamily="2" charset="0"/>
                  <a:cs typeface="NikoshBAN" pitchFamily="2" charset="0"/>
                </a:endParaRPr>
              </a:p>
              <a:p>
                <a:pPr algn="just"/>
                <a:r>
                  <a:rPr lang="bn-BD" sz="2400" dirty="0">
                    <a:latin typeface="NikoshBAN" pitchFamily="2" charset="0"/>
                    <a:cs typeface="NikoshBAN" pitchFamily="2" charset="0"/>
                  </a:rPr>
                  <a:t>বা,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/>
                            <a:cs typeface="Times New Roman" pitchFamily="18" charset="0"/>
                          </a:rPr>
                          <m:t>𝑆</m:t>
                        </m:r>
                      </m:e>
                      <m:sub>
                        <m:r>
                          <a:rPr lang="en-US" sz="2400" i="1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/>
                            <a:cs typeface="Times New Roman" pitchFamily="18" charset="0"/>
                          </a:rPr>
                          <m:t>𝑛</m:t>
                        </m:r>
                      </m:sub>
                    </m:sSub>
                    <m:r>
                      <a:rPr lang="bn-BD" sz="240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mbria Math"/>
                        <a:cs typeface="Times New Roman" pitchFamily="18" charset="0"/>
                      </a:rPr>
                      <m:t>(</m:t>
                    </m:r>
                    <m:r>
                      <a:rPr lang="en-US" sz="2400" b="0" i="1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mbria Math"/>
                        <a:cs typeface="Times New Roman" pitchFamily="18" charset="0"/>
                      </a:rPr>
                      <m:t>𝑟</m:t>
                    </m:r>
                    <m:r>
                      <a:rPr lang="bn-BD" sz="2400" i="1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mbria Math"/>
                        <a:cs typeface="Times New Roman" pitchFamily="18" charset="0"/>
                      </a:rPr>
                      <m:t>−</m:t>
                    </m:r>
                  </m:oMath>
                </a14:m>
                <a:r>
                  <a:rPr lang="bn-BD" sz="2400" dirty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2400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imes New Roman" pitchFamily="18" charset="0"/>
                    <a:cs typeface="Times New Roman" pitchFamily="18" charset="0"/>
                    <a:sym typeface="Symbol"/>
                  </a:rPr>
                  <a:t>1</a:t>
                </a:r>
                <a:r>
                  <a:rPr lang="en-US" sz="24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NikoshBAN" pitchFamily="2" charset="0"/>
                    <a:cs typeface="NikoshBAN" pitchFamily="2" charset="0"/>
                    <a:sym typeface="Symbol"/>
                  </a:rPr>
                  <a:t> </a:t>
                </a:r>
                <a:r>
                  <a:rPr lang="en-US" sz="2400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imes New Roman" pitchFamily="18" charset="0"/>
                    <a:cs typeface="Times New Roman" pitchFamily="18" charset="0"/>
                    <a:sym typeface="Symbol"/>
                  </a:rPr>
                  <a:t>)</a:t>
                </a:r>
                <a14:m>
                  <m:oMath xmlns:m="http://schemas.openxmlformats.org/officeDocument/2006/math">
                    <m:r>
                      <a:rPr lang="en-US" sz="2400" i="1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mbria Math"/>
                        <a:cs typeface="NikoshBAN" pitchFamily="2" charset="0"/>
                        <a:sym typeface="Symbol"/>
                      </a:rPr>
                      <m:t>=</m:t>
                    </m:r>
                    <m:r>
                      <a:rPr lang="en-US" sz="2400" i="1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mbria Math"/>
                        <a:cs typeface="NikoshBAN" pitchFamily="2" charset="0"/>
                        <a:sym typeface="Symbol"/>
                      </a:rPr>
                      <m:t>𝑎</m:t>
                    </m:r>
                    <m:r>
                      <a:rPr lang="en-US" sz="2400" i="1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mbria Math"/>
                        <a:cs typeface="NikoshBAN" pitchFamily="2" charset="0"/>
                        <a:sym typeface="Symbol"/>
                      </a:rPr>
                      <m:t>(</m:t>
                    </m:r>
                    <m:sSup>
                      <m:sSupPr>
                        <m:ctrlPr>
                          <a:rPr lang="en-US" sz="2400" i="1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/>
                            <a:cs typeface="Times New Roman" pitchFamily="18" charset="0"/>
                          </a:rPr>
                          <m:t>𝑟</m:t>
                        </m:r>
                      </m:e>
                      <m:sup>
                        <m:r>
                          <a:rPr lang="en-US" sz="2400" i="1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/>
                            <a:cs typeface="Times New Roman" pitchFamily="18" charset="0"/>
                          </a:rPr>
                          <m:t>𝑛</m:t>
                        </m:r>
                      </m:sup>
                    </m:sSup>
                    <m:r>
                      <a:rPr lang="en-US" sz="2400" b="0" i="1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mbria Math"/>
                        <a:cs typeface="Times New Roman" pitchFamily="18" charset="0"/>
                      </a:rPr>
                      <m:t>−</m:t>
                    </m:r>
                    <m:r>
                      <a:rPr lang="en-US" sz="2400" i="1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mbria Math"/>
                        <a:cs typeface="NikoshBAN" pitchFamily="2" charset="0"/>
                        <a:sym typeface="Symbol"/>
                      </a:rPr>
                      <m:t>1</m:t>
                    </m:r>
                    <m:r>
                      <a:rPr lang="en-US" sz="2400" i="1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mbria Math"/>
                        <a:cs typeface="Times New Roman" pitchFamily="18" charset="0"/>
                      </a:rPr>
                      <m:t>)</m:t>
                    </m:r>
                  </m:oMath>
                </a14:m>
                <a:endParaRPr lang="en-US" sz="2400" dirty="0"/>
              </a:p>
              <a:p>
                <a:pPr algn="just"/>
                <a:r>
                  <a:rPr lang="bn-BD" sz="2800" dirty="0">
                    <a:latin typeface="NikoshBAN" pitchFamily="2" charset="0"/>
                    <a:cs typeface="NikoshBAN" pitchFamily="2" charset="0"/>
                    <a:sym typeface="Symbol"/>
                  </a:rPr>
                  <a:t></a:t>
                </a:r>
                <a:r>
                  <a:rPr lang="bn-BD" sz="2800" dirty="0">
                    <a:latin typeface="NikoshBAN" pitchFamily="2" charset="0"/>
                    <a:cs typeface="NikoshBAN" pitchFamily="2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/>
                            <a:cs typeface="Times New Roman" pitchFamily="18" charset="0"/>
                          </a:rPr>
                          <m:t>𝑆</m:t>
                        </m:r>
                      </m:e>
                      <m:sub>
                        <m:r>
                          <a:rPr lang="en-US" sz="2400" i="1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/>
                            <a:cs typeface="Times New Roman" pitchFamily="18" charset="0"/>
                          </a:rPr>
                          <m:t>𝑛</m:t>
                        </m:r>
                      </m:sub>
                    </m:sSub>
                    <m:r>
                      <a:rPr lang="bn-BD" sz="240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mbria Math"/>
                        <a:cs typeface="Times New Roman" pitchFamily="18" charset="0"/>
                      </a:rPr>
                      <m:t>= </m:t>
                    </m:r>
                    <m:f>
                      <m:fPr>
                        <m:ctrlPr>
                          <a:rPr lang="bn-BD" sz="2400" i="1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i="1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/>
                            <a:cs typeface="NikoshBAN" pitchFamily="2" charset="0"/>
                            <a:sym typeface="Symbol"/>
                          </a:rPr>
                          <m:t>𝑎</m:t>
                        </m:r>
                        <m:r>
                          <a:rPr lang="en-US" sz="2400" i="1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/>
                            <a:cs typeface="NikoshBAN" pitchFamily="2" charset="0"/>
                            <a:sym typeface="Symbol"/>
                          </a:rPr>
                          <m:t>(</m:t>
                        </m:r>
                        <m:sSup>
                          <m:sSupPr>
                            <m:ctrlPr>
                              <a:rPr lang="en-US" sz="2400" i="1">
                                <a:solidFill>
                                  <a:schemeClr val="tx1">
                                    <a:lumMod val="95000"/>
                                    <a:lumOff val="5000"/>
                                  </a:schemeClr>
                                </a:solidFill>
                                <a:latin typeface="Cambria Math"/>
                                <a:cs typeface="Times New Roman" pitchFamily="18" charset="0"/>
                              </a:rPr>
                            </m:ctrlPr>
                          </m:sSupPr>
                          <m:e>
                            <m:r>
                              <a:rPr lang="en-US" sz="2400" i="1">
                                <a:solidFill>
                                  <a:schemeClr val="tx1">
                                    <a:lumMod val="95000"/>
                                    <a:lumOff val="5000"/>
                                  </a:schemeClr>
                                </a:solidFill>
                                <a:latin typeface="Cambria Math"/>
                                <a:cs typeface="Times New Roman" pitchFamily="18" charset="0"/>
                              </a:rPr>
                              <m:t>𝑟</m:t>
                            </m:r>
                          </m:e>
                          <m:sup>
                            <m:r>
                              <a:rPr lang="en-US" sz="2400" i="1">
                                <a:solidFill>
                                  <a:schemeClr val="tx1">
                                    <a:lumMod val="95000"/>
                                    <a:lumOff val="5000"/>
                                  </a:schemeClr>
                                </a:solidFill>
                                <a:latin typeface="Cambria Math"/>
                                <a:cs typeface="Times New Roman" pitchFamily="18" charset="0"/>
                              </a:rPr>
                              <m:t>𝑛</m:t>
                            </m:r>
                          </m:sup>
                        </m:sSup>
                        <m:r>
                          <a:rPr lang="en-US" sz="2400" b="0" i="1" smtClean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/>
                            <a:cs typeface="Times New Roman" pitchFamily="18" charset="0"/>
                          </a:rPr>
                          <m:t>−</m:t>
                        </m:r>
                        <m:r>
                          <a:rPr lang="en-US" sz="2400" b="0" i="1" smtClean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/>
                            <a:cs typeface="Times New Roman" pitchFamily="18" charset="0"/>
                          </a:rPr>
                          <m:t>1</m:t>
                        </m:r>
                        <m:r>
                          <a:rPr lang="en-US" sz="2400" i="1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/>
                            <a:cs typeface="Times New Roman" pitchFamily="18" charset="0"/>
                          </a:rPr>
                          <m:t>)</m:t>
                        </m:r>
                        <m:r>
                          <m:rPr>
                            <m:nor/>
                          </m:rPr>
                          <a:rPr lang="en-US" sz="2400" dirty="0"/>
                          <m:t> </m:t>
                        </m:r>
                      </m:num>
                      <m:den>
                        <m:r>
                          <a:rPr lang="bn-BD" sz="240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/>
                            <a:cs typeface="Times New Roman" pitchFamily="18" charset="0"/>
                          </a:rPr>
                          <m:t>(</m:t>
                        </m:r>
                        <m:r>
                          <a:rPr lang="en-US" sz="2400" b="0" i="1" smtClean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/>
                            <a:cs typeface="Times New Roman" pitchFamily="18" charset="0"/>
                          </a:rPr>
                          <m:t>𝑟</m:t>
                        </m:r>
                        <m:r>
                          <a:rPr lang="bn-BD" sz="2400" i="1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/>
                            <a:cs typeface="Times New Roman" pitchFamily="18" charset="0"/>
                          </a:rPr>
                          <m:t>−</m:t>
                        </m:r>
                        <m:r>
                          <m:rPr>
                            <m:nor/>
                          </m:rPr>
                          <a:rPr lang="en-US" sz="2400" b="0" i="0" smtClean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/>
                            <a:cs typeface="Times New Roman" pitchFamily="18" charset="0"/>
                          </a:rPr>
                          <m:t>1</m:t>
                        </m:r>
                        <m:r>
                          <m:rPr>
                            <m:nor/>
                          </m:rPr>
                          <a:rPr lang="bn-BD" sz="2400" dirty="0">
                            <a:latin typeface="NikoshBAN" pitchFamily="2" charset="0"/>
                            <a:cs typeface="NikoshBAN" pitchFamily="2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2400" dirty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Times New Roman" pitchFamily="18" charset="0"/>
                            <a:cs typeface="Times New Roman" pitchFamily="18" charset="0"/>
                            <a:sym typeface="Symbol"/>
                          </a:rPr>
                          <m:t>)</m:t>
                        </m:r>
                      </m:den>
                    </m:f>
                  </m:oMath>
                </a14:m>
                <a:r>
                  <a:rPr lang="en-US" sz="2800" dirty="0"/>
                  <a:t>, </a:t>
                </a:r>
                <a:r>
                  <a:rPr lang="bn-BD" sz="2400" dirty="0">
                    <a:latin typeface="NikoshBAN" pitchFamily="2" charset="0"/>
                    <a:cs typeface="NikoshBAN" pitchFamily="2" charset="0"/>
                  </a:rPr>
                  <a:t>যখন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/>
                        <a:cs typeface="NikoshBAN" pitchFamily="2" charset="0"/>
                      </a:rPr>
                      <m:t>𝑟</m:t>
                    </m:r>
                    <m:r>
                      <a:rPr lang="en-US" sz="2400" b="0" i="0" smtClean="0">
                        <a:latin typeface="Cambria Math"/>
                        <a:cs typeface="NikoshBAN" pitchFamily="2" charset="0"/>
                      </a:rPr>
                      <m:t>&gt;</m:t>
                    </m:r>
                    <m:r>
                      <a:rPr lang="en-US" sz="2400" i="1">
                        <a:latin typeface="Cambria Math"/>
                        <a:ea typeface="Cambria Math"/>
                        <a:cs typeface="NikoshBAN" pitchFamily="2" charset="0"/>
                      </a:rPr>
                      <m:t>1</m:t>
                    </m:r>
                    <m:r>
                      <a:rPr lang="en-US" sz="2400" i="1">
                        <a:latin typeface="Cambria Math"/>
                        <a:ea typeface="Cambria Math"/>
                        <a:cs typeface="NikoshBAN" pitchFamily="2" charset="0"/>
                      </a:rPr>
                      <m:t>.</m:t>
                    </m:r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25" name="Rectangle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16371" y="4114800"/>
                <a:ext cx="3941830" cy="1838196"/>
              </a:xfrm>
              <a:prstGeom prst="rect">
                <a:avLst/>
              </a:prstGeom>
              <a:blipFill rotWithShape="1">
                <a:blip r:embed="rId4"/>
                <a:stretch>
                  <a:fillRect l="-3246" t="-2318" b="-264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Flowchart: Decision 25"/>
          <p:cNvSpPr/>
          <p:nvPr/>
        </p:nvSpPr>
        <p:spPr>
          <a:xfrm>
            <a:off x="4114801" y="3886200"/>
            <a:ext cx="235524" cy="2191491"/>
          </a:xfrm>
          <a:prstGeom prst="flowChartDecision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38136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24" grpId="0"/>
      <p:bldP spid="2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52400" y="6155545"/>
            <a:ext cx="8763000" cy="538407"/>
          </a:xfrm>
          <a:prstGeom prst="rect">
            <a:avLst/>
          </a:prstGeom>
          <a:noFill/>
          <a:ln w="38100" cmpd="thickThin">
            <a:noFill/>
            <a:prstDash val="dashDot"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endParaRPr lang="bn-BD" sz="2400" b="1" dirty="0">
              <a:solidFill>
                <a:srgbClr val="FF3399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9C0A4-91B2-470C-9B3C-EAD5E83C5AEB}" type="slidenum">
              <a:rPr lang="en-US" smtClean="0"/>
              <a:pPr/>
              <a:t>12</a:t>
            </a:fld>
            <a:endParaRPr lang="en-US"/>
          </a:p>
        </p:txBody>
      </p:sp>
      <p:grpSp>
        <p:nvGrpSpPr>
          <p:cNvPr id="23" name="Group 22"/>
          <p:cNvGrpSpPr/>
          <p:nvPr/>
        </p:nvGrpSpPr>
        <p:grpSpPr>
          <a:xfrm>
            <a:off x="304800" y="164927"/>
            <a:ext cx="8991153" cy="893620"/>
            <a:chOff x="27710" y="96980"/>
            <a:chExt cx="8991153" cy="893620"/>
          </a:xfrm>
        </p:grpSpPr>
        <p:sp>
          <p:nvSpPr>
            <p:cNvPr id="25" name="Plaque 24"/>
            <p:cNvSpPr/>
            <p:nvPr/>
          </p:nvSpPr>
          <p:spPr>
            <a:xfrm>
              <a:off x="27710" y="96980"/>
              <a:ext cx="8991153" cy="893620"/>
            </a:xfrm>
            <a:prstGeom prst="plaque">
              <a:avLst>
                <a:gd name="adj" fmla="val 0"/>
              </a:avLst>
            </a:prstGeom>
            <a:gradFill flip="none" rotWithShape="1">
              <a:gsLst>
                <a:gs pos="10000">
                  <a:srgbClr val="CBCBCB">
                    <a:alpha val="60000"/>
                  </a:srgbClr>
                </a:gs>
                <a:gs pos="22000">
                  <a:srgbClr val="009900"/>
                </a:gs>
                <a:gs pos="51000">
                  <a:srgbClr val="FFFF00"/>
                </a:gs>
                <a:gs pos="100000">
                  <a:srgbClr val="B2B2B2"/>
                </a:gs>
                <a:gs pos="100000">
                  <a:srgbClr val="EAEAEA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scene3d>
              <a:camera prst="perspective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Hexagon 25"/>
            <p:cNvSpPr/>
            <p:nvPr/>
          </p:nvSpPr>
          <p:spPr>
            <a:xfrm>
              <a:off x="1832292" y="217292"/>
              <a:ext cx="5209450" cy="697107"/>
            </a:xfrm>
            <a:prstGeom prst="hexagon">
              <a:avLst>
                <a:gd name="adj" fmla="val 0"/>
                <a:gd name="vf" fmla="val 115470"/>
              </a:avLst>
            </a:prstGeom>
            <a:ln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5400" b="1" dirty="0">
                <a:solidFill>
                  <a:schemeClr val="tx1"/>
                </a:solidFill>
              </a:endParaRPr>
            </a:p>
          </p:txBody>
        </p:sp>
      </p:grpSp>
      <p:sp>
        <p:nvSpPr>
          <p:cNvPr id="18" name="TextBox 17"/>
          <p:cNvSpPr txBox="1"/>
          <p:nvPr/>
        </p:nvSpPr>
        <p:spPr>
          <a:xfrm>
            <a:off x="194074" y="312957"/>
            <a:ext cx="16830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সময় : ৭ মিনিট</a:t>
            </a:r>
            <a:endParaRPr lang="en-US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7232324" y="335012"/>
            <a:ext cx="16830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সময় : ৭ মিনিট</a:t>
            </a:r>
            <a:endParaRPr lang="en-US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819400" y="203122"/>
            <a:ext cx="3124200" cy="787478"/>
          </a:xfrm>
          <a:prstGeom prst="rect">
            <a:avLst/>
          </a:prstGeom>
        </p:spPr>
        <p:txBody>
          <a:bodyPr wrap="none">
            <a:prstTxWarp prst="textDoubleWave1">
              <a:avLst>
                <a:gd name="adj1" fmla="val 6250"/>
                <a:gd name="adj2" fmla="val 1330"/>
              </a:avLst>
            </a:prstTxWarp>
            <a:spAutoFit/>
          </a:bodyPr>
          <a:lstStyle/>
          <a:p>
            <a:pPr algn="ctr"/>
            <a:r>
              <a:rPr lang="bn-BD" sz="4800" b="1" dirty="0">
                <a:latin typeface="NikoshBAN" pitchFamily="2" charset="0"/>
                <a:cs typeface="NikoshBAN" pitchFamily="2" charset="0"/>
              </a:rPr>
              <a:t>একক কাজ</a:t>
            </a:r>
            <a:endParaRPr lang="en-US" sz="4800" b="1" dirty="0"/>
          </a:p>
        </p:txBody>
      </p:sp>
      <p:grpSp>
        <p:nvGrpSpPr>
          <p:cNvPr id="13" name="Group 12"/>
          <p:cNvGrpSpPr/>
          <p:nvPr/>
        </p:nvGrpSpPr>
        <p:grpSpPr>
          <a:xfrm>
            <a:off x="459052" y="1324928"/>
            <a:ext cx="8183939" cy="4572000"/>
            <a:chOff x="5474409" y="2523043"/>
            <a:chExt cx="8183939" cy="4572000"/>
          </a:xfrm>
          <a:solidFill>
            <a:schemeClr val="accent6">
              <a:lumMod val="40000"/>
              <a:lumOff val="60000"/>
            </a:schemeClr>
          </a:solidFill>
        </p:grpSpPr>
        <p:sp>
          <p:nvSpPr>
            <p:cNvPr id="12" name="Flowchart: Decision 11"/>
            <p:cNvSpPr/>
            <p:nvPr/>
          </p:nvSpPr>
          <p:spPr>
            <a:xfrm>
              <a:off x="5508653" y="2523043"/>
              <a:ext cx="8149695" cy="4572000"/>
            </a:xfrm>
            <a:prstGeom prst="flowChartDecision">
              <a:avLst/>
            </a:prstGeom>
            <a:grpFill/>
            <a:ln w="7620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5474409" y="4246115"/>
              <a:ext cx="8149695" cy="14773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 smtClean="0">
                  <a:solidFill>
                    <a:srgbClr val="3333FF"/>
                  </a:solidFill>
                  <a:sym typeface="Wingdings 3"/>
                </a:rPr>
                <a:t></a:t>
              </a:r>
              <a:r>
                <a:rPr lang="en-US" sz="3600" b="1" dirty="0" smtClean="0">
                  <a:solidFill>
                    <a:srgbClr val="CC00FF"/>
                  </a:solidFill>
                  <a:sym typeface="Wingdings 3"/>
                </a:rPr>
                <a:t> </a:t>
              </a:r>
              <a:r>
                <a:rPr lang="bn-BD" sz="3600" b="1" dirty="0" smtClean="0">
                  <a:latin typeface="NikoshBAN" pitchFamily="2" charset="0"/>
                  <a:cs typeface="NikoshBAN" pitchFamily="2" charset="0"/>
                  <a:sym typeface="Wingdings 3"/>
                </a:rPr>
                <a:t>১</a:t>
              </a:r>
              <a:r>
                <a:rPr lang="en-US" sz="3600" b="1" dirty="0">
                  <a:latin typeface="NikoshBAN" pitchFamily="2" charset="0"/>
                  <a:cs typeface="NikoshBAN" pitchFamily="2" charset="0"/>
                  <a:sym typeface="Wingdings 3"/>
                </a:rPr>
                <a:t>.</a:t>
              </a:r>
              <a:r>
                <a:rPr lang="bn-BD" sz="3600" dirty="0" smtClean="0">
                  <a:latin typeface="NikoshBAN" pitchFamily="2" charset="0"/>
                  <a:cs typeface="NikoshBAN" pitchFamily="2" charset="0"/>
                </a:rPr>
                <a:t>সমস্যা </a:t>
              </a:r>
              <a:r>
                <a:rPr lang="bn-BD" sz="3600" dirty="0">
                  <a:latin typeface="NikoshBAN" pitchFamily="2" charset="0"/>
                  <a:cs typeface="NikoshBAN" pitchFamily="2" charset="0"/>
                </a:rPr>
                <a:t>:  </a:t>
              </a:r>
              <a:r>
                <a:rPr lang="en-US" sz="3600" dirty="0">
                  <a:latin typeface="Times New Roman" pitchFamily="18" charset="0"/>
                  <a:cs typeface="Times New Roman" pitchFamily="18" charset="0"/>
                </a:rPr>
                <a:t>8</a:t>
              </a:r>
              <a:r>
                <a:rPr lang="en-US" sz="36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600" dirty="0">
                  <a:latin typeface="Times New Roman" pitchFamily="18" charset="0"/>
                  <a:cs typeface="Times New Roman" pitchFamily="18" charset="0"/>
                </a:rPr>
                <a:t>+ </a:t>
              </a:r>
              <a:r>
                <a:rPr lang="en-US" sz="3600" dirty="0" smtClean="0">
                  <a:latin typeface="Times New Roman" pitchFamily="18" charset="0"/>
                  <a:cs typeface="Times New Roman" pitchFamily="18" charset="0"/>
                </a:rPr>
                <a:t>16 </a:t>
              </a:r>
              <a:r>
                <a:rPr lang="en-US" sz="3600" dirty="0">
                  <a:latin typeface="Times New Roman" pitchFamily="18" charset="0"/>
                  <a:cs typeface="Times New Roman" pitchFamily="18" charset="0"/>
                </a:rPr>
                <a:t>+</a:t>
              </a:r>
              <a:r>
                <a:rPr lang="bn-BD" sz="36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600" dirty="0" smtClean="0">
                  <a:latin typeface="Times New Roman" pitchFamily="18" charset="0"/>
                  <a:cs typeface="Times New Roman" pitchFamily="18" charset="0"/>
                </a:rPr>
                <a:t>32</a:t>
              </a:r>
              <a:r>
                <a:rPr lang="bn-BD" sz="36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600" dirty="0" smtClean="0">
                  <a:latin typeface="Times New Roman" pitchFamily="18" charset="0"/>
                  <a:cs typeface="Times New Roman" pitchFamily="18" charset="0"/>
                </a:rPr>
                <a:t>+</a:t>
              </a:r>
              <a:r>
                <a:rPr lang="bn-BD" sz="36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600" dirty="0" smtClean="0">
                  <a:latin typeface="Times New Roman" pitchFamily="18" charset="0"/>
                  <a:cs typeface="Times New Roman" pitchFamily="18" charset="0"/>
                </a:rPr>
                <a:t> 64</a:t>
              </a:r>
              <a:r>
                <a:rPr lang="bn-BD" sz="36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600" dirty="0" smtClean="0">
                  <a:latin typeface="Times New Roman" pitchFamily="18" charset="0"/>
                  <a:cs typeface="Times New Roman" pitchFamily="18" charset="0"/>
                </a:rPr>
                <a:t>+…..</a:t>
              </a:r>
              <a:r>
                <a:rPr lang="bn-BD" sz="3600" dirty="0" smtClean="0">
                  <a:latin typeface="Times New Roman" pitchFamily="18" charset="0"/>
                  <a:cs typeface="Times New Roman" pitchFamily="18" charset="0"/>
                </a:rPr>
                <a:t>...</a:t>
              </a:r>
              <a:r>
                <a:rPr lang="en-US" sz="3600" dirty="0" smtClean="0">
                  <a:latin typeface="Times New Roman" pitchFamily="18" charset="0"/>
                  <a:cs typeface="Times New Roman" pitchFamily="18" charset="0"/>
                </a:rPr>
                <a:t>.  </a:t>
              </a:r>
              <a:r>
                <a:rPr lang="bn-BD" sz="3600" dirty="0" smtClean="0">
                  <a:latin typeface="NikoshBAN" pitchFamily="2" charset="0"/>
                  <a:cs typeface="NikoshBAN" pitchFamily="2" charset="0"/>
                </a:rPr>
                <a:t>ধারাটির সপ্তম পদ  নির্ণয়  কর।  </a:t>
              </a:r>
              <a:endParaRPr lang="en-US" sz="3600" dirty="0">
                <a:latin typeface="NikoshBAN" pitchFamily="2" charset="0"/>
                <a:cs typeface="NikoshBAN" pitchFamily="2" charset="0"/>
              </a:endParaRPr>
            </a:p>
            <a:p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147606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9C0A4-91B2-470C-9B3C-EAD5E83C5AEB}" type="slidenum">
              <a:rPr lang="en-US" smtClean="0"/>
              <a:pPr/>
              <a:t>13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1524000" y="2182950"/>
                <a:ext cx="6477000" cy="374679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/>
                <a:r>
                  <a:rPr lang="bn-BD" sz="32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NikoshBAN" pitchFamily="2" charset="0"/>
                    <a:cs typeface="NikoshBAN" pitchFamily="2" charset="0"/>
                  </a:rPr>
                  <a:t>   ইহা একটি গুণোত্তর ধারা, যার-</a:t>
                </a:r>
              </a:p>
              <a:p>
                <a:pPr algn="just"/>
                <a:r>
                  <a:rPr lang="en-US" sz="32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NikoshBAN" pitchFamily="2" charset="0"/>
                    <a:cs typeface="NikoshBAN" pitchFamily="2" charset="0"/>
                  </a:rPr>
                  <a:t>       </a:t>
                </a:r>
                <a:r>
                  <a:rPr lang="bn-BD" sz="32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NikoshBAN" pitchFamily="2" charset="0"/>
                    <a:cs typeface="NikoshBAN" pitchFamily="2" charset="0"/>
                  </a:rPr>
                  <a:t>প্রথম পদ=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mbria Math"/>
                        <a:cs typeface="NikoshBAN" pitchFamily="2" charset="0"/>
                      </a:rPr>
                      <m:t>𝑎</m:t>
                    </m:r>
                    <m:r>
                      <a:rPr lang="en-US" sz="3200" b="0" i="1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mbria Math"/>
                        <a:cs typeface="NikoshBAN" pitchFamily="2" charset="0"/>
                      </a:rPr>
                      <m:t>=</m:t>
                    </m:r>
                    <m:r>
                      <a:rPr lang="en-US" sz="3200" b="0" i="1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mbria Math"/>
                        <a:cs typeface="NikoshBAN" pitchFamily="2" charset="0"/>
                      </a:rPr>
                      <m:t>8</m:t>
                    </m:r>
                  </m:oMath>
                </a14:m>
                <a:endParaRPr lang="en-US" sz="32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NikoshBAN" pitchFamily="2" charset="0"/>
                  <a:cs typeface="NikoshBAN" pitchFamily="2" charset="0"/>
                </a:endParaRPr>
              </a:p>
              <a:p>
                <a:pPr algn="just"/>
                <a:r>
                  <a:rPr lang="bn-BD" sz="3200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32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NikoshBAN" pitchFamily="2" charset="0"/>
                    <a:cs typeface="NikoshBAN" pitchFamily="2" charset="0"/>
                  </a:rPr>
                  <a:t>      </a:t>
                </a:r>
                <a:r>
                  <a:rPr lang="bn-BD" sz="32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NikoshBAN" pitchFamily="2" charset="0"/>
                    <a:cs typeface="NikoshBAN" pitchFamily="2" charset="0"/>
                  </a:rPr>
                  <a:t>সাধারণ অনুপাত=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mbria Math"/>
                        <a:cs typeface="NikoshBAN" pitchFamily="2" charset="0"/>
                      </a:rPr>
                      <m:t>𝑟</m:t>
                    </m:r>
                    <m:r>
                      <a:rPr lang="en-US" sz="3200" b="0" i="1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mbria Math"/>
                        <a:cs typeface="NikoshBAN" pitchFamily="2" charset="0"/>
                      </a:rPr>
                      <m:t>=</m:t>
                    </m:r>
                    <m:f>
                      <m:fPr>
                        <m:ctrlPr>
                          <a:rPr lang="en-US" sz="3200" b="0" i="1" smtClean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/>
                            <a:cs typeface="NikoshBAN" pitchFamily="2" charset="0"/>
                          </a:rPr>
                        </m:ctrlPr>
                      </m:fPr>
                      <m:num>
                        <m:r>
                          <a:rPr lang="en-US" sz="3200" b="0" i="1" smtClean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/>
                            <a:cs typeface="NikoshBAN" pitchFamily="2" charset="0"/>
                          </a:rPr>
                          <m:t>16</m:t>
                        </m:r>
                      </m:num>
                      <m:den>
                        <m:r>
                          <a:rPr lang="en-US" sz="3200" b="0" i="1" smtClean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/>
                            <a:cs typeface="NikoshBAN" pitchFamily="2" charset="0"/>
                          </a:rPr>
                          <m:t>8</m:t>
                        </m:r>
                      </m:den>
                    </m:f>
                    <m:r>
                      <a:rPr lang="en-US" sz="3200" b="0" i="1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mbria Math"/>
                        <a:cs typeface="NikoshBAN" pitchFamily="2" charset="0"/>
                      </a:rPr>
                      <m:t>=</m:t>
                    </m:r>
                    <m:r>
                      <a:rPr lang="en-US" sz="3200" b="0" i="1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mbria Math"/>
                        <a:cs typeface="NikoshBAN" pitchFamily="2" charset="0"/>
                      </a:rPr>
                      <m:t>2</m:t>
                    </m:r>
                  </m:oMath>
                </a14:m>
                <a:endParaRPr lang="bn-BD" sz="32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NikoshBAN" pitchFamily="2" charset="0"/>
                  <a:cs typeface="NikoshBAN" pitchFamily="2" charset="0"/>
                </a:endParaRPr>
              </a:p>
              <a:p>
                <a:pPr algn="just"/>
                <a:r>
                  <a:rPr lang="en-US" sz="3200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3200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NikoshBAN" pitchFamily="2" charset="0"/>
                    <a:cs typeface="NikoshBAN" pitchFamily="2" charset="0"/>
                    <a:sym typeface="Symbol"/>
                  </a:rPr>
                  <a:t> </a:t>
                </a:r>
                <a:r>
                  <a:rPr lang="en-US" sz="32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NikoshBAN" pitchFamily="2" charset="0"/>
                    <a:cs typeface="NikoshBAN" pitchFamily="2" charset="0"/>
                    <a:sym typeface="Symbol"/>
                  </a:rPr>
                  <a:t>       </a:t>
                </a:r>
                <a:r>
                  <a:rPr lang="bn-BD" sz="32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NikoshBAN" pitchFamily="2" charset="0"/>
                    <a:cs typeface="NikoshBAN" pitchFamily="2" charset="0"/>
                    <a:sym typeface="Symbol"/>
                  </a:rPr>
                  <a:t>সপ্তম</a:t>
                </a:r>
                <a:r>
                  <a:rPr lang="bn-BD" sz="32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NikoshBAN" pitchFamily="2" charset="0"/>
                    <a:cs typeface="NikoshBAN" pitchFamily="2" charset="0"/>
                  </a:rPr>
                  <a:t> পদ=</a:t>
                </a:r>
                <a:r>
                  <a:rPr lang="en-US" sz="32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n</a:t>
                </a:r>
                <a:r>
                  <a:rPr lang="en-US" sz="3200" b="1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sSupPr>
                      <m:e>
                        <m:r>
                          <a:rPr lang="en-US" sz="3200" i="1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/>
                            <a:cs typeface="Times New Roman" pitchFamily="18" charset="0"/>
                          </a:rPr>
                          <m:t>𝑎𝑟</m:t>
                        </m:r>
                      </m:e>
                      <m:sup>
                        <m:r>
                          <a:rPr lang="en-US" sz="3200" b="0" i="1" smtClean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/>
                            <a:cs typeface="Times New Roman" pitchFamily="18" charset="0"/>
                          </a:rPr>
                          <m:t>7</m:t>
                        </m:r>
                        <m:r>
                          <a:rPr lang="en-US" sz="3200" i="1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/>
                            <a:cs typeface="Times New Roman" pitchFamily="18" charset="0"/>
                          </a:rPr>
                          <m:t>−</m:t>
                        </m:r>
                        <m:r>
                          <a:rPr lang="en-US" sz="3200" i="1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/>
                            <a:cs typeface="Times New Roman" pitchFamily="18" charset="0"/>
                          </a:rPr>
                          <m:t>1</m:t>
                        </m:r>
                      </m:sup>
                    </m:sSup>
                  </m:oMath>
                </a14:m>
                <a:endParaRPr lang="en-US" sz="3200" dirty="0" smtClean="0"/>
              </a:p>
              <a:p>
                <a:pPr algn="just"/>
                <a:r>
                  <a:rPr lang="en-US" sz="3200" dirty="0"/>
                  <a:t> </a:t>
                </a:r>
                <a:r>
                  <a:rPr lang="en-US" sz="3200" dirty="0" smtClean="0"/>
                  <a:t>                             </a:t>
                </a:r>
                <a:r>
                  <a:rPr lang="en-US" sz="3200" b="1" dirty="0" smtClean="0">
                    <a:latin typeface="Times New Roman" pitchFamily="18" charset="0"/>
                    <a:cs typeface="Times New Roman" pitchFamily="18" charset="0"/>
                  </a:rPr>
                  <a:t>=</a:t>
                </a:r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 8</a:t>
                </a:r>
                <a14:m>
                  <m:oMath xmlns:m="http://schemas.openxmlformats.org/officeDocument/2006/math">
                    <m:r>
                      <a:rPr lang="en-US" sz="3200" i="1" smtClean="0">
                        <a:latin typeface="Cambria Math"/>
                        <a:ea typeface="Cambria Math"/>
                        <a:cs typeface="Times New Roman" pitchFamily="18" charset="0"/>
                      </a:rPr>
                      <m:t>×</m:t>
                    </m:r>
                    <m:sSup>
                      <m:sSupPr>
                        <m:ctrlPr>
                          <a:rPr lang="en-US" sz="3200" i="1" smtClean="0">
                            <a:latin typeface="Cambria Math"/>
                            <a:ea typeface="Cambria Math"/>
                            <a:cs typeface="Times New Roman" pitchFamily="18" charset="0"/>
                          </a:rPr>
                        </m:ctrlPr>
                      </m:sSupPr>
                      <m:e>
                        <m:r>
                          <a:rPr lang="en-US" sz="3200" b="0" i="1" smtClean="0"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2</m:t>
                        </m:r>
                      </m:e>
                      <m:sup>
                        <m:r>
                          <a:rPr lang="en-US" sz="3200" b="0" i="1" smtClean="0"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6</m:t>
                        </m:r>
                      </m:sup>
                    </m:sSup>
                  </m:oMath>
                </a14:m>
                <a:endParaRPr lang="bn-BD" sz="32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NikoshBAN" pitchFamily="2" charset="0"/>
                  <a:cs typeface="NikoshBAN" pitchFamily="2" charset="0"/>
                </a:endParaRPr>
              </a:p>
              <a:p>
                <a:pPr algn="just"/>
                <a:r>
                  <a:rPr lang="en-US" sz="32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NikoshBAN" pitchFamily="2" charset="0"/>
                    <a:cs typeface="NikoshBAN" pitchFamily="2" charset="0"/>
                    <a:sym typeface="Symbol"/>
                  </a:rPr>
                  <a:t>                           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mbria Math"/>
                        <a:cs typeface="NikoshBAN" pitchFamily="2" charset="0"/>
                        <a:sym typeface="Symbol"/>
                      </a:rPr>
                      <m:t>=</m:t>
                    </m:r>
                    <m:r>
                      <a:rPr lang="en-US" sz="3200" b="0" i="1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mbria Math"/>
                        <a:cs typeface="NikoshBAN" pitchFamily="2" charset="0"/>
                        <a:sym typeface="Symbol"/>
                      </a:rPr>
                      <m:t>512</m:t>
                    </m:r>
                    <m:r>
                      <a:rPr lang="en-US" sz="3200" b="0" i="1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mbria Math"/>
                        <a:cs typeface="NikoshBAN" pitchFamily="2" charset="0"/>
                        <a:sym typeface="Symbol"/>
                      </a:rPr>
                      <m:t>.</m:t>
                    </m:r>
                  </m:oMath>
                </a14:m>
                <a:endParaRPr lang="en-US" sz="32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NikoshBAN" pitchFamily="2" charset="0"/>
                  <a:cs typeface="NikoshBAN" pitchFamily="2" charset="0"/>
                  <a:sym typeface="Symbol"/>
                </a:endParaRPr>
              </a:p>
              <a:p>
                <a:pPr algn="just"/>
                <a:r>
                  <a:rPr lang="en-US" sz="32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NikoshBAN" pitchFamily="2" charset="0"/>
                    <a:cs typeface="NikoshBAN" pitchFamily="2" charset="0"/>
                    <a:sym typeface="Symbol"/>
                  </a:rPr>
                  <a:t>         </a:t>
                </a:r>
                <a:r>
                  <a:rPr lang="en-US" sz="3200" dirty="0" err="1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NikoshBAN" pitchFamily="2" charset="0"/>
                    <a:cs typeface="NikoshBAN" pitchFamily="2" charset="0"/>
                    <a:sym typeface="Symbol"/>
                  </a:rPr>
                  <a:t>Ans</a:t>
                </a:r>
                <a:r>
                  <a:rPr lang="en-US" sz="32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NikoshBAN" pitchFamily="2" charset="0"/>
                    <a:cs typeface="NikoshBAN" pitchFamily="2" charset="0"/>
                    <a:sym typeface="Symbol"/>
                  </a:rPr>
                  <a:t>: </a:t>
                </a:r>
                <a:r>
                  <a:rPr lang="en-US" sz="32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imes New Roman" pitchFamily="18" charset="0"/>
                    <a:cs typeface="Times New Roman" pitchFamily="18" charset="0"/>
                    <a:sym typeface="Symbol"/>
                  </a:rPr>
                  <a:t>512.</a:t>
                </a:r>
                <a:endParaRPr lang="en-US" sz="32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NikoshBAN" pitchFamily="2" charset="0"/>
                  <a:cs typeface="NikoshBAN" pitchFamily="2" charset="0"/>
                  <a:sym typeface="Symbol"/>
                </a:endParaRPr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0" y="2182950"/>
                <a:ext cx="6477000" cy="3746795"/>
              </a:xfrm>
              <a:prstGeom prst="rect">
                <a:avLst/>
              </a:prstGeom>
              <a:blipFill rotWithShape="1">
                <a:blip r:embed="rId2"/>
                <a:stretch>
                  <a:fillRect l="-2352" t="-2114" b="-455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0" name="Group 29"/>
          <p:cNvGrpSpPr/>
          <p:nvPr/>
        </p:nvGrpSpPr>
        <p:grpSpPr>
          <a:xfrm>
            <a:off x="27710" y="96980"/>
            <a:ext cx="8991153" cy="893620"/>
            <a:chOff x="27710" y="96980"/>
            <a:chExt cx="8991153" cy="893620"/>
          </a:xfrm>
        </p:grpSpPr>
        <p:sp>
          <p:nvSpPr>
            <p:cNvPr id="31" name="Plaque 30"/>
            <p:cNvSpPr/>
            <p:nvPr/>
          </p:nvSpPr>
          <p:spPr>
            <a:xfrm>
              <a:off x="27710" y="96980"/>
              <a:ext cx="8991153" cy="893620"/>
            </a:xfrm>
            <a:prstGeom prst="plaque">
              <a:avLst>
                <a:gd name="adj" fmla="val 0"/>
              </a:avLst>
            </a:prstGeom>
            <a:gradFill flip="none" rotWithShape="1">
              <a:gsLst>
                <a:gs pos="10000">
                  <a:srgbClr val="CBCBCB">
                    <a:alpha val="60000"/>
                  </a:srgbClr>
                </a:gs>
                <a:gs pos="22000">
                  <a:srgbClr val="009900"/>
                </a:gs>
                <a:gs pos="51000">
                  <a:srgbClr val="FFFF00"/>
                </a:gs>
                <a:gs pos="100000">
                  <a:srgbClr val="B2B2B2"/>
                </a:gs>
                <a:gs pos="100000">
                  <a:srgbClr val="EAEAEA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scene3d>
              <a:camera prst="perspective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Hexagon 31"/>
            <p:cNvSpPr/>
            <p:nvPr/>
          </p:nvSpPr>
          <p:spPr>
            <a:xfrm>
              <a:off x="290940" y="217292"/>
              <a:ext cx="8533954" cy="697107"/>
            </a:xfrm>
            <a:prstGeom prst="hexagon">
              <a:avLst>
                <a:gd name="adj" fmla="val 0"/>
                <a:gd name="vf" fmla="val 115470"/>
              </a:avLst>
            </a:prstGeom>
            <a:ln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n-US" sz="3600" b="1" dirty="0" smtClean="0">
                  <a:solidFill>
                    <a:srgbClr val="FF0000"/>
                  </a:solidFill>
                  <a:latin typeface="NikoshBAN" pitchFamily="2" charset="0"/>
                  <a:cs typeface="NikoshBAN" pitchFamily="2" charset="0"/>
                  <a:sym typeface="Wingdings"/>
                </a:rPr>
                <a:t>         </a:t>
              </a:r>
              <a:r>
                <a:rPr lang="bn-BD" sz="3600" b="1" dirty="0" smtClean="0">
                  <a:solidFill>
                    <a:srgbClr val="FF0000"/>
                  </a:solidFill>
                  <a:latin typeface="NikoshBAN" pitchFamily="2" charset="0"/>
                  <a:cs typeface="NikoshBAN" pitchFamily="2" charset="0"/>
                  <a:sym typeface="Wingdings"/>
                </a:rPr>
                <a:t></a:t>
              </a:r>
              <a:r>
                <a:rPr lang="bn-BD" sz="3600" b="1" dirty="0" smtClean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bn-BD" sz="3600" b="1" dirty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একক </a:t>
              </a:r>
              <a:r>
                <a:rPr lang="en-US" sz="3600" b="1" dirty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bn-BD" sz="3600" b="1" dirty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কাজের </a:t>
              </a:r>
              <a:r>
                <a:rPr lang="en-US" sz="3600" b="1" dirty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bn-BD" sz="3600" b="1" dirty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সমাধান</a:t>
              </a:r>
              <a:r>
                <a:rPr lang="en-US" sz="3600" b="1" dirty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bn-BD" sz="3600" b="1" dirty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bn-BD" sz="3600" b="1" dirty="0" smtClean="0">
                  <a:solidFill>
                    <a:srgbClr val="FF0000"/>
                  </a:solidFill>
                  <a:latin typeface="NikoshBAN" pitchFamily="2" charset="0"/>
                  <a:cs typeface="NikoshBAN" pitchFamily="2" charset="0"/>
                  <a:sym typeface="Wingdings"/>
                </a:rPr>
                <a:t></a:t>
              </a:r>
              <a:endParaRPr lang="bn-BD" sz="36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endParaRPr>
            </a:p>
          </p:txBody>
        </p:sp>
      </p:grpSp>
      <p:sp>
        <p:nvSpPr>
          <p:cNvPr id="5" name="Rectangle 4"/>
          <p:cNvSpPr/>
          <p:nvPr/>
        </p:nvSpPr>
        <p:spPr>
          <a:xfrm>
            <a:off x="762000" y="1586345"/>
            <a:ext cx="678102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সমাধান: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8 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+ 16 +</a:t>
            </a:r>
            <a:r>
              <a:rPr lang="bn-BD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32</a:t>
            </a:r>
            <a:r>
              <a:rPr lang="bn-BD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bn-BD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64</a:t>
            </a:r>
            <a:r>
              <a:rPr lang="bn-BD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+…..</a:t>
            </a:r>
            <a:r>
              <a:rPr lang="bn-BD" sz="3200" b="1" dirty="0">
                <a:latin typeface="Times New Roman" pitchFamily="18" charset="0"/>
                <a:cs typeface="Times New Roman" pitchFamily="18" charset="0"/>
              </a:rPr>
              <a:t>...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bn-BD" sz="3200" dirty="0" smtClean="0">
                <a:latin typeface="Times New Roman" pitchFamily="18" charset="0"/>
                <a:cs typeface="Times New Roman" pitchFamily="18" charset="0"/>
              </a:rPr>
              <a:t>...........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7797810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258209" y="3124200"/>
            <a:ext cx="8451270" cy="2063582"/>
            <a:chOff x="188203" y="896990"/>
            <a:chExt cx="8534400" cy="3213243"/>
          </a:xfrm>
        </p:grpSpPr>
        <p:sp>
          <p:nvSpPr>
            <p:cNvPr id="17" name="Can 16"/>
            <p:cNvSpPr/>
            <p:nvPr/>
          </p:nvSpPr>
          <p:spPr>
            <a:xfrm>
              <a:off x="188203" y="896990"/>
              <a:ext cx="8534400" cy="2373049"/>
            </a:xfrm>
            <a:prstGeom prst="can">
              <a:avLst>
                <a:gd name="adj" fmla="val 13636"/>
              </a:avLst>
            </a:prstGeom>
            <a:ln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339435" y="1761934"/>
              <a:ext cx="8382000" cy="23482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>
                  <a:solidFill>
                    <a:schemeClr val="accent2">
                      <a:lumMod val="75000"/>
                    </a:schemeClr>
                  </a:solidFill>
                  <a:sym typeface="Wingdings 3"/>
                </a:rPr>
                <a:t></a:t>
              </a:r>
              <a:r>
                <a:rPr lang="bn-BD" sz="2800" b="1" dirty="0" smtClean="0">
                  <a:solidFill>
                    <a:schemeClr val="accent2">
                      <a:lumMod val="75000"/>
                    </a:schemeClr>
                  </a:solidFill>
                  <a:latin typeface="NikoshBAN" pitchFamily="2" charset="0"/>
                  <a:cs typeface="NikoshBAN" pitchFamily="2" charset="0"/>
                  <a:sym typeface="Wingdings 3"/>
                </a:rPr>
                <a:t>২ । </a:t>
              </a:r>
              <a:r>
                <a:rPr lang="bn-BD" sz="2800" dirty="0" smtClean="0">
                  <a:latin typeface="NikoshBAN" pitchFamily="2" charset="0"/>
                  <a:cs typeface="NikoshBAN" pitchFamily="2" charset="0"/>
                </a:rPr>
                <a:t>সমস্যা </a:t>
              </a:r>
              <a:r>
                <a:rPr lang="bn-BD" sz="2800" dirty="0">
                  <a:latin typeface="NikoshBAN" pitchFamily="2" charset="0"/>
                  <a:cs typeface="NikoshBAN" pitchFamily="2" charset="0"/>
                </a:rPr>
                <a:t>: </a:t>
              </a:r>
              <a:r>
                <a:rPr lang="en-US" sz="2800" dirty="0">
                  <a:latin typeface="Times New Roman" pitchFamily="18" charset="0"/>
                  <a:cs typeface="Times New Roman" pitchFamily="18" charset="0"/>
                </a:rPr>
                <a:t>3</a:t>
              </a:r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>
                  <a:latin typeface="Times New Roman" pitchFamily="18" charset="0"/>
                  <a:cs typeface="Times New Roman" pitchFamily="18" charset="0"/>
                </a:rPr>
                <a:t>+ </a:t>
              </a:r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9 </a:t>
              </a:r>
              <a:r>
                <a:rPr lang="en-US" sz="2800" dirty="0">
                  <a:latin typeface="Times New Roman" pitchFamily="18" charset="0"/>
                  <a:cs typeface="Times New Roman" pitchFamily="18" charset="0"/>
                </a:rPr>
                <a:t>+ </a:t>
              </a:r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27 </a:t>
              </a:r>
              <a:r>
                <a:rPr lang="en-US" sz="2800" dirty="0">
                  <a:latin typeface="Times New Roman" pitchFamily="18" charset="0"/>
                  <a:cs typeface="Times New Roman" pitchFamily="18" charset="0"/>
                </a:rPr>
                <a:t>+ </a:t>
              </a:r>
              <a:r>
                <a:rPr lang="bn-BD" sz="2800" dirty="0" smtClean="0">
                  <a:latin typeface="Times New Roman" pitchFamily="18" charset="0"/>
                  <a:cs typeface="Times New Roman" pitchFamily="18" charset="0"/>
                </a:rPr>
                <a:t>....... </a:t>
              </a:r>
              <a:r>
                <a:rPr lang="bn-BD" sz="2800" dirty="0" smtClean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bn-BD" sz="2800" dirty="0">
                  <a:latin typeface="NikoshBAN" pitchFamily="2" charset="0"/>
                  <a:cs typeface="NikoshBAN" pitchFamily="2" charset="0"/>
                </a:rPr>
                <a:t>ধারাটির </a:t>
              </a:r>
              <a:r>
                <a:rPr lang="bn-BD" sz="2800" dirty="0" smtClean="0">
                  <a:latin typeface="NikoshBAN" pitchFamily="2" charset="0"/>
                  <a:cs typeface="NikoshBAN" pitchFamily="2" charset="0"/>
                </a:rPr>
                <a:t>প্রথম চৌদ্দটি পদের সমষ্টি নির্ণয় কর।</a:t>
              </a:r>
              <a:endParaRPr lang="en-US" sz="2800" dirty="0">
                <a:latin typeface="NikoshBAN" pitchFamily="2" charset="0"/>
                <a:cs typeface="NikoshBAN" pitchFamily="2" charset="0"/>
              </a:endParaRPr>
            </a:p>
            <a:p>
              <a:pPr algn="ctr"/>
              <a:r>
                <a:rPr lang="en-US" sz="3600" dirty="0" smtClean="0">
                  <a:solidFill>
                    <a:schemeClr val="accent2">
                      <a:lumMod val="7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  </a:t>
              </a:r>
              <a:endParaRPr lang="en-US" dirty="0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</p:grp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6169400"/>
            <a:ext cx="8763000" cy="538407"/>
          </a:xfrm>
          <a:prstGeom prst="rect">
            <a:avLst/>
          </a:prstGeom>
          <a:noFill/>
          <a:ln w="38100" cmpd="thickThin">
            <a:noFill/>
            <a:prstDash val="dashDot"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endParaRPr lang="bn-BD" sz="2400" b="1" dirty="0">
              <a:solidFill>
                <a:srgbClr val="FF3399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6822550" y="1443330"/>
            <a:ext cx="18780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সময় : ১৫ মিনিট</a:t>
            </a:r>
            <a:endParaRPr lang="en-US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85795" y="1370599"/>
            <a:ext cx="18780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সময় : ১৫ মিনিট</a:t>
            </a:r>
            <a:endParaRPr lang="en-US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9C0A4-91B2-470C-9B3C-EAD5E83C5AEB}" type="slidenum">
              <a:rPr lang="en-US" smtClean="0"/>
              <a:pPr/>
              <a:t>14</a:t>
            </a:fld>
            <a:endParaRPr lang="en-US"/>
          </a:p>
        </p:txBody>
      </p:sp>
      <p:grpSp>
        <p:nvGrpSpPr>
          <p:cNvPr id="30" name="Group 29"/>
          <p:cNvGrpSpPr/>
          <p:nvPr/>
        </p:nvGrpSpPr>
        <p:grpSpPr>
          <a:xfrm>
            <a:off x="27710" y="96980"/>
            <a:ext cx="8991153" cy="893620"/>
            <a:chOff x="27710" y="96980"/>
            <a:chExt cx="8991153" cy="893620"/>
          </a:xfrm>
        </p:grpSpPr>
        <p:sp>
          <p:nvSpPr>
            <p:cNvPr id="31" name="Plaque 30"/>
            <p:cNvSpPr/>
            <p:nvPr/>
          </p:nvSpPr>
          <p:spPr>
            <a:xfrm>
              <a:off x="27710" y="96980"/>
              <a:ext cx="8991153" cy="893620"/>
            </a:xfrm>
            <a:prstGeom prst="plaque">
              <a:avLst>
                <a:gd name="adj" fmla="val 0"/>
              </a:avLst>
            </a:prstGeom>
            <a:ln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Hexagon 31"/>
            <p:cNvSpPr/>
            <p:nvPr/>
          </p:nvSpPr>
          <p:spPr>
            <a:xfrm>
              <a:off x="290940" y="217292"/>
              <a:ext cx="8533954" cy="697107"/>
            </a:xfrm>
            <a:prstGeom prst="hexagon">
              <a:avLst>
                <a:gd name="adj" fmla="val 0"/>
                <a:gd name="vf" fmla="val 115470"/>
              </a:avLst>
            </a:prstGeom>
            <a:ln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n-US" sz="3600" dirty="0" smtClean="0">
                  <a:solidFill>
                    <a:srgbClr val="FF0000"/>
                  </a:solidFill>
                  <a:latin typeface="NikoshBAN" pitchFamily="2" charset="0"/>
                  <a:cs typeface="NikoshBAN" pitchFamily="2" charset="0"/>
                  <a:sym typeface="Wingdings"/>
                </a:rPr>
                <a:t> </a:t>
              </a:r>
              <a:r>
                <a:rPr lang="bn-BD" sz="3600" dirty="0" smtClean="0">
                  <a:solidFill>
                    <a:srgbClr val="FF0000"/>
                  </a:solidFill>
                  <a:latin typeface="NikoshBAN" pitchFamily="2" charset="0"/>
                  <a:cs typeface="NikoshBAN" pitchFamily="2" charset="0"/>
                  <a:sym typeface="Wingdings"/>
                </a:rPr>
                <a:t>                </a:t>
              </a:r>
              <a:r>
                <a:rPr lang="bn-BD" sz="4400" dirty="0" smtClean="0">
                  <a:solidFill>
                    <a:srgbClr val="FFFF00"/>
                  </a:solidFill>
                  <a:latin typeface="NikoshBAN" pitchFamily="2" charset="0"/>
                  <a:cs typeface="NikoshBAN" pitchFamily="2" charset="0"/>
                  <a:sym typeface="Wingdings 2"/>
                </a:rPr>
                <a:t></a:t>
              </a:r>
              <a:r>
                <a:rPr lang="bn-BD" sz="5400" b="1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  <a:sym typeface="Wingdings"/>
                </a:rPr>
                <a:t>দলীয় কাজ </a:t>
              </a:r>
              <a:r>
                <a:rPr lang="bn-BD" sz="4400" dirty="0" smtClean="0">
                  <a:solidFill>
                    <a:srgbClr val="FFFF00"/>
                  </a:solidFill>
                  <a:latin typeface="NikoshBAN" pitchFamily="2" charset="0"/>
                  <a:cs typeface="NikoshBAN" pitchFamily="2" charset="0"/>
                  <a:sym typeface="Wingdings 2"/>
                </a:rPr>
                <a:t></a:t>
              </a:r>
              <a:endParaRPr lang="bn-BD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95657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9C0A4-91B2-470C-9B3C-EAD5E83C5AEB}" type="slidenum">
              <a:rPr lang="en-US" smtClean="0"/>
              <a:pPr/>
              <a:t>15</a:t>
            </a:fld>
            <a:endParaRPr lang="en-US"/>
          </a:p>
        </p:txBody>
      </p:sp>
      <p:grpSp>
        <p:nvGrpSpPr>
          <p:cNvPr id="32" name="Group 31"/>
          <p:cNvGrpSpPr/>
          <p:nvPr/>
        </p:nvGrpSpPr>
        <p:grpSpPr>
          <a:xfrm>
            <a:off x="27710" y="96980"/>
            <a:ext cx="8991153" cy="893620"/>
            <a:chOff x="27710" y="96980"/>
            <a:chExt cx="8991153" cy="893620"/>
          </a:xfrm>
        </p:grpSpPr>
        <p:sp>
          <p:nvSpPr>
            <p:cNvPr id="34" name="Plaque 33"/>
            <p:cNvSpPr/>
            <p:nvPr/>
          </p:nvSpPr>
          <p:spPr>
            <a:xfrm>
              <a:off x="27710" y="96980"/>
              <a:ext cx="8991153" cy="893620"/>
            </a:xfrm>
            <a:prstGeom prst="plaque">
              <a:avLst>
                <a:gd name="adj" fmla="val 0"/>
              </a:avLst>
            </a:prstGeom>
            <a:gradFill flip="none" rotWithShape="1">
              <a:gsLst>
                <a:gs pos="10000">
                  <a:srgbClr val="CBCBCB">
                    <a:alpha val="60000"/>
                  </a:srgbClr>
                </a:gs>
                <a:gs pos="22000">
                  <a:srgbClr val="009900"/>
                </a:gs>
                <a:gs pos="51000">
                  <a:srgbClr val="FFFF00"/>
                </a:gs>
                <a:gs pos="100000">
                  <a:srgbClr val="B2B2B2"/>
                </a:gs>
                <a:gs pos="100000">
                  <a:srgbClr val="EAEAEA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scene3d>
              <a:camera prst="perspective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Hexagon 34"/>
            <p:cNvSpPr/>
            <p:nvPr/>
          </p:nvSpPr>
          <p:spPr>
            <a:xfrm>
              <a:off x="290940" y="217292"/>
              <a:ext cx="8533954" cy="697107"/>
            </a:xfrm>
            <a:prstGeom prst="hexagon">
              <a:avLst>
                <a:gd name="adj" fmla="val 0"/>
                <a:gd name="vf" fmla="val 115470"/>
              </a:avLst>
            </a:prstGeom>
            <a:ln/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n-US" sz="3600" b="1" dirty="0" smtClean="0">
                  <a:solidFill>
                    <a:srgbClr val="FF0000"/>
                  </a:solidFill>
                  <a:latin typeface="NikoshBAN" pitchFamily="2" charset="0"/>
                  <a:cs typeface="NikoshBAN" pitchFamily="2" charset="0"/>
                  <a:sym typeface="Wingdings"/>
                </a:rPr>
                <a:t>         </a:t>
              </a:r>
              <a:r>
                <a:rPr lang="bn-BD" sz="3600" b="1" dirty="0" smtClean="0">
                  <a:solidFill>
                    <a:srgbClr val="FF0000"/>
                  </a:solidFill>
                  <a:latin typeface="NikoshBAN" pitchFamily="2" charset="0"/>
                  <a:cs typeface="NikoshBAN" pitchFamily="2" charset="0"/>
                  <a:sym typeface="Wingdings"/>
                </a:rPr>
                <a:t></a:t>
              </a:r>
              <a:r>
                <a:rPr lang="bn-BD" sz="3600" b="1" dirty="0" smtClean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bn-BD" sz="3600" b="1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দলীয় </a:t>
              </a:r>
              <a:r>
                <a:rPr lang="en-US" sz="3600" b="1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bn-BD" sz="3600" b="1" dirty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কাজের </a:t>
              </a:r>
              <a:r>
                <a:rPr lang="en-US" sz="3600" b="1" dirty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bn-BD" sz="3600" b="1" dirty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সমাধান</a:t>
              </a:r>
              <a:r>
                <a:rPr lang="en-US" sz="3600" b="1" dirty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bn-BD" sz="3600" b="1" dirty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bn-BD" sz="3600" b="1" dirty="0">
                  <a:solidFill>
                    <a:srgbClr val="FF0000"/>
                  </a:solidFill>
                  <a:latin typeface="NikoshBAN" pitchFamily="2" charset="0"/>
                  <a:cs typeface="NikoshBAN" pitchFamily="2" charset="0"/>
                  <a:sym typeface="Wingdings"/>
                </a:rPr>
                <a:t></a:t>
              </a:r>
              <a:r>
                <a:rPr lang="bn-BD" sz="3600" b="1" dirty="0">
                  <a:solidFill>
                    <a:schemeClr val="accent2"/>
                  </a:solidFill>
                  <a:latin typeface="NikoshBAN" pitchFamily="2" charset="0"/>
                  <a:cs typeface="NikoshBAN" pitchFamily="2" charset="0"/>
                  <a:sym typeface="Wingdings"/>
                </a:rPr>
                <a:t> </a:t>
              </a:r>
              <a:r>
                <a:rPr lang="en-US" sz="3600" dirty="0" smtClean="0">
                  <a:solidFill>
                    <a:srgbClr val="FF0000"/>
                  </a:solidFill>
                  <a:latin typeface="NikoshBAN" pitchFamily="2" charset="0"/>
                  <a:cs typeface="NikoshBAN" pitchFamily="2" charset="0"/>
                  <a:sym typeface="Wingdings"/>
                </a:rPr>
                <a:t> </a:t>
              </a:r>
              <a:endParaRPr lang="bn-BD" sz="36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endParaRPr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1281545" y="1136075"/>
            <a:ext cx="6705600" cy="5233164"/>
            <a:chOff x="1281545" y="1136075"/>
            <a:chExt cx="6705600" cy="5233164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1" name="TextBox 20"/>
                <p:cNvSpPr txBox="1"/>
                <p:nvPr/>
              </p:nvSpPr>
              <p:spPr>
                <a:xfrm>
                  <a:off x="1281545" y="1136075"/>
                  <a:ext cx="6705600" cy="5233164"/>
                </a:xfrm>
                <a:prstGeom prst="rect">
                  <a:avLst/>
                </a:prstGeom>
                <a:noFill/>
                <a:ln w="57150">
                  <a:solidFill>
                    <a:schemeClr val="accent6">
                      <a:lumMod val="75000"/>
                    </a:schemeClr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400" dirty="0" smtClean="0">
                      <a:latin typeface="NikoshBAN" pitchFamily="2" charset="0"/>
                      <a:cs typeface="NikoshBAN" pitchFamily="2" charset="0"/>
                    </a:rPr>
                    <a:t> </a:t>
                  </a:r>
                  <a:r>
                    <a:rPr lang="bn-BD" sz="2400" b="1" dirty="0" smtClean="0">
                      <a:solidFill>
                        <a:schemeClr val="accent2">
                          <a:lumMod val="75000"/>
                        </a:schemeClr>
                      </a:solidFill>
                      <a:latin typeface="NikoshBAN" pitchFamily="2" charset="0"/>
                      <a:cs typeface="NikoshBAN" pitchFamily="2" charset="0"/>
                      <a:sym typeface="Wingdings 3"/>
                    </a:rPr>
                    <a:t>২</a:t>
                  </a:r>
                  <a:r>
                    <a:rPr lang="bn-BD" sz="2400" b="1" dirty="0" smtClean="0">
                      <a:solidFill>
                        <a:schemeClr val="accent2">
                          <a:lumMod val="75000"/>
                        </a:schemeClr>
                      </a:solidFill>
                      <a:sym typeface="Wingdings 3"/>
                    </a:rPr>
                    <a:t>।</a:t>
                  </a:r>
                  <a:r>
                    <a:rPr lang="bn-BD" sz="2400" dirty="0" smtClean="0">
                      <a:solidFill>
                        <a:srgbClr val="009900"/>
                      </a:solidFill>
                      <a:latin typeface="NikoshBAN" pitchFamily="2" charset="0"/>
                      <a:cs typeface="NikoshBAN" pitchFamily="2" charset="0"/>
                      <a:sym typeface="Wingdings 2"/>
                    </a:rPr>
                    <a:t> </a:t>
                  </a:r>
                  <a:r>
                    <a:rPr lang="bn-BD" sz="2400" dirty="0" smtClean="0">
                      <a:latin typeface="NikoshBAN" pitchFamily="2" charset="0"/>
                      <a:cs typeface="NikoshBAN" pitchFamily="2" charset="0"/>
                    </a:rPr>
                    <a:t>সমাধান : </a:t>
                  </a:r>
                  <a:r>
                    <a:rPr lang="en-US" sz="2400" dirty="0" smtClean="0">
                      <a:latin typeface="Times New Roman" pitchFamily="18" charset="0"/>
                      <a:cs typeface="Times New Roman" pitchFamily="18" charset="0"/>
                    </a:rPr>
                    <a:t>3 </a:t>
                  </a:r>
                  <a:r>
                    <a:rPr lang="en-US" sz="2400" dirty="0">
                      <a:latin typeface="Times New Roman" pitchFamily="18" charset="0"/>
                      <a:cs typeface="Times New Roman" pitchFamily="18" charset="0"/>
                    </a:rPr>
                    <a:t>+ </a:t>
                  </a:r>
                  <a:r>
                    <a:rPr lang="en-US" sz="2400" dirty="0" smtClean="0">
                      <a:latin typeface="Times New Roman" pitchFamily="18" charset="0"/>
                      <a:cs typeface="Times New Roman" pitchFamily="18" charset="0"/>
                    </a:rPr>
                    <a:t>9 </a:t>
                  </a:r>
                  <a:r>
                    <a:rPr lang="en-US" sz="2400" dirty="0">
                      <a:latin typeface="Times New Roman" pitchFamily="18" charset="0"/>
                      <a:cs typeface="Times New Roman" pitchFamily="18" charset="0"/>
                    </a:rPr>
                    <a:t>+ </a:t>
                  </a:r>
                  <a:r>
                    <a:rPr lang="en-US" sz="2400" dirty="0" smtClean="0">
                      <a:latin typeface="Times New Roman" pitchFamily="18" charset="0"/>
                      <a:cs typeface="Times New Roman" pitchFamily="18" charset="0"/>
                    </a:rPr>
                    <a:t>27 </a:t>
                  </a:r>
                  <a:r>
                    <a:rPr lang="en-US" sz="2400" dirty="0">
                      <a:latin typeface="Times New Roman" pitchFamily="18" charset="0"/>
                      <a:cs typeface="Times New Roman" pitchFamily="18" charset="0"/>
                    </a:rPr>
                    <a:t>+ </a:t>
                  </a:r>
                  <a:r>
                    <a:rPr lang="en-US" sz="2400" dirty="0" smtClean="0">
                      <a:latin typeface="Times New Roman" pitchFamily="18" charset="0"/>
                      <a:cs typeface="Times New Roman" pitchFamily="18" charset="0"/>
                    </a:rPr>
                    <a:t>……</a:t>
                  </a:r>
                  <a:r>
                    <a:rPr lang="bn-BD" sz="2400" dirty="0" smtClean="0">
                      <a:latin typeface="Times New Roman" pitchFamily="18" charset="0"/>
                      <a:cs typeface="Times New Roman" pitchFamily="18" charset="0"/>
                    </a:rPr>
                    <a:t>.</a:t>
                  </a:r>
                  <a:r>
                    <a:rPr lang="en-US" sz="2400" dirty="0" smtClean="0">
                      <a:latin typeface="Times New Roman" pitchFamily="18" charset="0"/>
                      <a:cs typeface="Times New Roman" pitchFamily="18" charset="0"/>
                    </a:rPr>
                    <a:t> </a:t>
                  </a:r>
                  <a:endParaRPr lang="bn-BD" sz="2400" dirty="0" smtClean="0">
                    <a:latin typeface="NikoshBAN" pitchFamily="2" charset="0"/>
                    <a:cs typeface="NikoshBAN" pitchFamily="2" charset="0"/>
                  </a:endParaRPr>
                </a:p>
                <a:p>
                  <a:r>
                    <a:rPr lang="bn-BD" sz="2400" dirty="0" smtClean="0">
                      <a:latin typeface="NikoshBAN" pitchFamily="2" charset="0"/>
                      <a:cs typeface="NikoshBAN" pitchFamily="2" charset="0"/>
                    </a:rPr>
                    <a:t>     ইহা একটি গুণোত্তর ধারা, যার –  </a:t>
                  </a:r>
                </a:p>
                <a:p>
                  <a:r>
                    <a:rPr lang="bn-BD" sz="2400" dirty="0">
                      <a:latin typeface="NikoshBAN" pitchFamily="2" charset="0"/>
                      <a:cs typeface="NikoshBAN" pitchFamily="2" charset="0"/>
                    </a:rPr>
                    <a:t> </a:t>
                  </a:r>
                  <a:r>
                    <a:rPr lang="bn-BD" sz="2400" dirty="0" smtClean="0">
                      <a:latin typeface="NikoshBAN" pitchFamily="2" charset="0"/>
                      <a:cs typeface="NikoshBAN" pitchFamily="2" charset="0"/>
                    </a:rPr>
                    <a:t>    প্রথম পদ  </a:t>
                  </a:r>
                  <a:r>
                    <a:rPr lang="en-US" sz="2400" dirty="0" smtClean="0">
                      <a:latin typeface="Times New Roman" pitchFamily="18" charset="0"/>
                      <a:cs typeface="Times New Roman" pitchFamily="18" charset="0"/>
                    </a:rPr>
                    <a:t>a = 3</a:t>
                  </a:r>
                  <a:endParaRPr lang="bn-BD" sz="2400" dirty="0" smtClean="0">
                    <a:latin typeface="NikoshBAN" pitchFamily="2" charset="0"/>
                    <a:cs typeface="NikoshBAN" pitchFamily="2" charset="0"/>
                  </a:endParaRPr>
                </a:p>
                <a:p>
                  <a:r>
                    <a:rPr lang="bn-BD" sz="2400" dirty="0" smtClean="0">
                      <a:latin typeface="NikoshBAN" pitchFamily="2" charset="0"/>
                      <a:cs typeface="NikoshBAN" pitchFamily="2" charset="0"/>
                    </a:rPr>
                    <a:t>     সাধারণ  অনুপাত </a:t>
                  </a:r>
                  <a:r>
                    <a:rPr lang="en-US" sz="2400" dirty="0">
                      <a:latin typeface="Times New Roman" pitchFamily="18" charset="0"/>
                      <a:cs typeface="Times New Roman" pitchFamily="18" charset="0"/>
                    </a:rPr>
                    <a:t>r</a:t>
                  </a:r>
                  <a:r>
                    <a:rPr lang="en-US" sz="2400" dirty="0" smtClean="0">
                      <a:latin typeface="NikoshBAN" pitchFamily="2" charset="0"/>
                      <a:cs typeface="NikoshBAN" pitchFamily="2" charset="0"/>
                    </a:rPr>
                    <a:t>=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US" sz="2400" i="1" smtClean="0">
                              <a:latin typeface="Cambria Math"/>
                              <a:cs typeface="NikoshBAN" pitchFamily="2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  <a:cs typeface="NikoshBAN" pitchFamily="2" charset="0"/>
                            </a:rPr>
                            <m:t>9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/>
                              <a:cs typeface="NikoshBAN" pitchFamily="2" charset="0"/>
                            </a:rPr>
                            <m:t>3</m:t>
                          </m:r>
                        </m:den>
                      </m:f>
                    </m:oMath>
                  </a14:m>
                  <a:r>
                    <a:rPr lang="en-US" sz="2400" dirty="0" smtClean="0">
                      <a:latin typeface="Times New Roman" pitchFamily="18" charset="0"/>
                      <a:cs typeface="Times New Roman" pitchFamily="18" charset="0"/>
                    </a:rPr>
                    <a:t> = 3</a:t>
                  </a:r>
                  <a:endParaRPr lang="bn-BD" sz="2400" dirty="0" smtClean="0">
                    <a:latin typeface="NikoshBAN" pitchFamily="2" charset="0"/>
                    <a:cs typeface="NikoshBAN" pitchFamily="2" charset="0"/>
                  </a:endParaRPr>
                </a:p>
                <a:p>
                  <a:r>
                    <a:rPr lang="bn-BD" sz="2400" dirty="0" smtClean="0">
                      <a:latin typeface="NikoshBAN" pitchFamily="2" charset="0"/>
                      <a:cs typeface="NikoshBAN" pitchFamily="2" charset="0"/>
                    </a:rPr>
                    <a:t>    </a:t>
                  </a:r>
                  <a:r>
                    <a:rPr lang="en-US" sz="2400" dirty="0" smtClean="0">
                      <a:latin typeface="NikoshBAN" pitchFamily="2" charset="0"/>
                      <a:cs typeface="NikoshBAN" pitchFamily="2" charset="0"/>
                    </a:rPr>
                    <a:t> </a:t>
                  </a:r>
                  <a:r>
                    <a:rPr lang="bn-BD" sz="2400" dirty="0" smtClean="0">
                      <a:latin typeface="NikoshBAN" pitchFamily="2" charset="0"/>
                      <a:cs typeface="NikoshBAN" pitchFamily="2" charset="0"/>
                    </a:rPr>
                    <a:t>পদ সংখ্যা </a:t>
                  </a:r>
                  <a:r>
                    <a:rPr lang="en-US" sz="2400" dirty="0" smtClean="0">
                      <a:latin typeface="NikoshBAN" pitchFamily="2" charset="0"/>
                      <a:cs typeface="NikoshBAN" pitchFamily="2" charset="0"/>
                    </a:rPr>
                    <a:t> </a:t>
                  </a:r>
                  <a:r>
                    <a:rPr lang="en-US" sz="2400" dirty="0" smtClean="0">
                      <a:latin typeface="Times New Roman" pitchFamily="18" charset="0"/>
                      <a:cs typeface="Times New Roman" pitchFamily="18" charset="0"/>
                    </a:rPr>
                    <a:t>n </a:t>
                  </a:r>
                  <a:r>
                    <a:rPr lang="bn-BD" sz="2400" dirty="0" smtClean="0">
                      <a:latin typeface="NikoshBAN" pitchFamily="2" charset="0"/>
                      <a:cs typeface="NikoshBAN" pitchFamily="2" charset="0"/>
                    </a:rPr>
                    <a:t>=  </a:t>
                  </a:r>
                  <a:r>
                    <a:rPr lang="en-US" sz="2400" dirty="0" smtClean="0">
                      <a:latin typeface="Times New Roman" pitchFamily="18" charset="0"/>
                      <a:cs typeface="Times New Roman" pitchFamily="18" charset="0"/>
                    </a:rPr>
                    <a:t>14.</a:t>
                  </a:r>
                  <a:endParaRPr lang="bn-BD" sz="2400" dirty="0" smtClean="0">
                    <a:latin typeface="NikoshBAN" pitchFamily="2" charset="0"/>
                    <a:cs typeface="NikoshBAN" pitchFamily="2" charset="0"/>
                  </a:endParaRPr>
                </a:p>
                <a:p>
                  <a:r>
                    <a:rPr lang="bn-BD" sz="2400" dirty="0" smtClean="0">
                      <a:latin typeface="NikoshBAN" pitchFamily="2" charset="0"/>
                      <a:cs typeface="NikoshBAN" pitchFamily="2" charset="0"/>
                    </a:rPr>
                    <a:t>   </a:t>
                  </a:r>
                  <a:r>
                    <a:rPr lang="en-US" sz="2400" dirty="0" smtClean="0">
                      <a:latin typeface="NikoshBAN" pitchFamily="2" charset="0"/>
                      <a:cs typeface="NikoshBAN" pitchFamily="2" charset="0"/>
                    </a:rPr>
                    <a:t> </a:t>
                  </a:r>
                  <a:r>
                    <a:rPr lang="bn-BD" sz="2400" dirty="0" smtClean="0">
                      <a:latin typeface="NikoshBAN" pitchFamily="2" charset="0"/>
                      <a:cs typeface="NikoshBAN" pitchFamily="2" charset="0"/>
                    </a:rPr>
                    <a:t> এখন, </a:t>
                  </a:r>
                </a:p>
                <a:p>
                  <a:r>
                    <a:rPr lang="bn-BD" sz="2400" dirty="0">
                      <a:latin typeface="NikoshBAN" pitchFamily="2" charset="0"/>
                      <a:cs typeface="NikoshBAN" pitchFamily="2" charset="0"/>
                    </a:rPr>
                    <a:t> </a:t>
                  </a:r>
                  <a:r>
                    <a:rPr lang="bn-BD" sz="2400" dirty="0" smtClean="0">
                      <a:latin typeface="NikoshBAN" pitchFamily="2" charset="0"/>
                      <a:cs typeface="NikoshBAN" pitchFamily="2" charset="0"/>
                    </a:rPr>
                    <a:t>   </a:t>
                  </a:r>
                  <a:r>
                    <a:rPr lang="en-US" sz="2400" dirty="0" smtClean="0">
                      <a:latin typeface="NikoshBAN" pitchFamily="2" charset="0"/>
                      <a:cs typeface="NikoshBAN" pitchFamily="2" charset="0"/>
                    </a:rPr>
                    <a:t>       </a:t>
                  </a:r>
                  <a:r>
                    <a:rPr lang="bn-BD" sz="2400" dirty="0" smtClean="0">
                      <a:latin typeface="NikoshBAN" pitchFamily="2" charset="0"/>
                      <a:cs typeface="NikoshBAN" pitchFamily="2" charset="0"/>
                    </a:rPr>
                    <a:t> সমষ্টি = </a:t>
                  </a:r>
                </a:p>
                <a:p>
                  <a:endParaRPr lang="bn-BD" sz="2400" dirty="0">
                    <a:latin typeface="NikoshBAN" pitchFamily="2" charset="0"/>
                    <a:cs typeface="NikoshBAN" pitchFamily="2" charset="0"/>
                  </a:endParaRPr>
                </a:p>
                <a:p>
                  <a:endParaRPr lang="bn-BD" sz="2400" dirty="0" smtClean="0">
                    <a:latin typeface="NikoshBAN" pitchFamily="2" charset="0"/>
                    <a:cs typeface="NikoshBAN" pitchFamily="2" charset="0"/>
                  </a:endParaRPr>
                </a:p>
                <a:p>
                  <a:endParaRPr lang="bn-BD" sz="2400" dirty="0">
                    <a:latin typeface="NikoshBAN" pitchFamily="2" charset="0"/>
                    <a:cs typeface="NikoshBAN" pitchFamily="2" charset="0"/>
                  </a:endParaRPr>
                </a:p>
                <a:p>
                  <a:endParaRPr lang="bn-BD" sz="2400" dirty="0" smtClean="0">
                    <a:latin typeface="NikoshBAN" pitchFamily="2" charset="0"/>
                    <a:cs typeface="NikoshBAN" pitchFamily="2" charset="0"/>
                  </a:endParaRPr>
                </a:p>
                <a:p>
                  <a:endParaRPr lang="en-US" sz="2400" dirty="0" smtClean="0">
                    <a:latin typeface="NikoshBAN" pitchFamily="2" charset="0"/>
                    <a:cs typeface="NikoshBAN" pitchFamily="2" charset="0"/>
                  </a:endParaRPr>
                </a:p>
                <a:p>
                  <a:endParaRPr lang="bn-BD" sz="1200" dirty="0" smtClean="0">
                    <a:latin typeface="NikoshBAN" pitchFamily="2" charset="0"/>
                    <a:cs typeface="NikoshBAN" pitchFamily="2" charset="0"/>
                  </a:endParaRPr>
                </a:p>
                <a:p>
                  <a:endParaRPr lang="bn-BD" sz="1200" dirty="0">
                    <a:latin typeface="NikoshBAN" pitchFamily="2" charset="0"/>
                    <a:cs typeface="NikoshBAN" pitchFamily="2" charset="0"/>
                  </a:endParaRPr>
                </a:p>
                <a:p>
                  <a:endParaRPr lang="bn-BD" sz="1200" dirty="0" smtClean="0">
                    <a:latin typeface="NikoshBAN" pitchFamily="2" charset="0"/>
                    <a:cs typeface="NikoshBAN" pitchFamily="2" charset="0"/>
                  </a:endParaRPr>
                </a:p>
              </p:txBody>
            </p:sp>
          </mc:Choice>
          <mc:Fallback xmlns="">
            <p:sp>
              <p:nvSpPr>
                <p:cNvPr id="21" name="TextBox 2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281545" y="1136075"/>
                  <a:ext cx="6705600" cy="5233164"/>
                </a:xfrm>
                <a:prstGeom prst="rect">
                  <a:avLst/>
                </a:prstGeom>
                <a:blipFill rotWithShape="1">
                  <a:blip r:embed="rId2"/>
                  <a:stretch>
                    <a:fillRect l="-992" t="-806"/>
                  </a:stretch>
                </a:blipFill>
                <a:ln w="57150">
                  <a:solidFill>
                    <a:schemeClr val="accent6">
                      <a:lumMod val="75000"/>
                    </a:schemeClr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0" name="Rectangle 39"/>
                <p:cNvSpPr/>
                <p:nvPr/>
              </p:nvSpPr>
              <p:spPr>
                <a:xfrm>
                  <a:off x="2978720" y="3362087"/>
                  <a:ext cx="3733800" cy="716415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 algn="just"/>
                  <a14:m>
                    <m:oMath xmlns:m="http://schemas.openxmlformats.org/officeDocument/2006/math">
                      <m:r>
                        <a:rPr lang="bn-BD" sz="24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/>
                          <a:cs typeface="Times New Roman" pitchFamily="18" charset="0"/>
                        </a:rPr>
                        <m:t> </m:t>
                      </m:r>
                      <m:f>
                        <m:fPr>
                          <m:ctrlPr>
                            <a:rPr lang="bn-BD" sz="2400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/>
                              <a:cs typeface="NikoshBAN" pitchFamily="2" charset="0"/>
                              <a:sym typeface="Symbol"/>
                            </a:rPr>
                            <m:t>𝑎</m:t>
                          </m:r>
                          <m:r>
                            <a:rPr lang="en-US" sz="2400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/>
                              <a:cs typeface="NikoshBAN" pitchFamily="2" charset="0"/>
                              <a:sym typeface="Symbol"/>
                            </a:rPr>
                            <m:t>(</m:t>
                          </m:r>
                          <m:sSup>
                            <m:sSupPr>
                              <m:ctrlPr>
                                <a:rPr lang="en-US" sz="2400" i="1">
                                  <a:solidFill>
                                    <a:schemeClr val="tx1">
                                      <a:lumMod val="95000"/>
                                      <a:lumOff val="5000"/>
                                    </a:schemeClr>
                                  </a:solidFill>
                                  <a:latin typeface="Cambria Math"/>
                                  <a:cs typeface="Times New Roman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i="1">
                                  <a:solidFill>
                                    <a:schemeClr val="tx1">
                                      <a:lumMod val="95000"/>
                                      <a:lumOff val="5000"/>
                                    </a:schemeClr>
                                  </a:solidFill>
                                  <a:latin typeface="Cambria Math"/>
                                  <a:cs typeface="Times New Roman" pitchFamily="18" charset="0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en-US" sz="2400" i="1">
                                  <a:solidFill>
                                    <a:schemeClr val="tx1">
                                      <a:lumMod val="95000"/>
                                      <a:lumOff val="5000"/>
                                    </a:schemeClr>
                                  </a:solidFill>
                                  <a:latin typeface="Cambria Math"/>
                                  <a:cs typeface="Times New Roman" pitchFamily="18" charset="0"/>
                                </a:rPr>
                                <m:t>𝑛</m:t>
                              </m:r>
                            </m:sup>
                          </m:sSup>
                          <m:r>
                            <a:rPr lang="en-US" sz="2400" b="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/>
                              <a:cs typeface="Times New Roman" pitchFamily="18" charset="0"/>
                            </a:rPr>
                            <m:t>−</m:t>
                          </m:r>
                          <m:r>
                            <a:rPr lang="en-US" sz="2400" b="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/>
                              <a:cs typeface="Times New Roman" pitchFamily="18" charset="0"/>
                            </a:rPr>
                            <m:t>1</m:t>
                          </m:r>
                          <m:r>
                            <a:rPr lang="en-US" sz="2400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/>
                              <a:cs typeface="Times New Roman" pitchFamily="18" charset="0"/>
                            </a:rPr>
                            <m:t>)</m:t>
                          </m:r>
                          <m:r>
                            <m:rPr>
                              <m:nor/>
                            </m:rPr>
                            <a:rPr lang="en-US" sz="2400" dirty="0"/>
                            <m:t> </m:t>
                          </m:r>
                        </m:num>
                        <m:den>
                          <m:r>
                            <a:rPr lang="bn-BD" sz="240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/>
                              <a:cs typeface="Times New Roman" pitchFamily="18" charset="0"/>
                            </a:rPr>
                            <m:t>(</m:t>
                          </m:r>
                          <m:r>
                            <a:rPr lang="en-US" sz="2400" b="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/>
                              <a:cs typeface="Times New Roman" pitchFamily="18" charset="0"/>
                            </a:rPr>
                            <m:t>𝑟</m:t>
                          </m:r>
                          <m:r>
                            <a:rPr lang="bn-BD" sz="2400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/>
                              <a:cs typeface="Times New Roman" pitchFamily="18" charset="0"/>
                            </a:rPr>
                            <m:t>−</m:t>
                          </m:r>
                          <m:r>
                            <m:rPr>
                              <m:nor/>
                            </m:rPr>
                            <a:rPr lang="en-US" sz="2400" b="0" i="0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/>
                              <a:cs typeface="Times New Roman" pitchFamily="18" charset="0"/>
                            </a:rPr>
                            <m:t>1</m:t>
                          </m:r>
                          <m:r>
                            <m:rPr>
                              <m:nor/>
                            </m:rPr>
                            <a:rPr lang="bn-BD" sz="2400" dirty="0">
                              <a:latin typeface="NikoshBAN" pitchFamily="2" charset="0"/>
                              <a:cs typeface="NikoshBAN" pitchFamily="2" charset="0"/>
                            </a:rPr>
                            <m:t> </m:t>
                          </m:r>
                          <m:r>
                            <m:rPr>
                              <m:nor/>
                            </m:rPr>
                            <a:rPr lang="en-US" sz="2400" dirty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Times New Roman" pitchFamily="18" charset="0"/>
                              <a:cs typeface="Times New Roman" pitchFamily="18" charset="0"/>
                              <a:sym typeface="Symbol"/>
                            </a:rPr>
                            <m:t>)</m:t>
                          </m:r>
                        </m:den>
                      </m:f>
                    </m:oMath>
                  </a14:m>
                  <a:r>
                    <a:rPr lang="en-US" sz="2800" dirty="0"/>
                    <a:t> </a:t>
                  </a:r>
                  <a:r>
                    <a:rPr lang="bn-BD" sz="2800" dirty="0" smtClean="0"/>
                    <a:t>       </a:t>
                  </a:r>
                  <a:r>
                    <a:rPr lang="en-US" sz="2800" dirty="0" smtClean="0"/>
                    <a:t>; </a:t>
                  </a:r>
                  <a:r>
                    <a:rPr lang="bn-BD" sz="2400" dirty="0" smtClean="0">
                      <a:latin typeface="NikoshBAN" pitchFamily="2" charset="0"/>
                      <a:cs typeface="NikoshBAN" pitchFamily="2" charset="0"/>
                    </a:rPr>
                    <a:t>যখন </a:t>
                  </a:r>
                  <a14:m>
                    <m:oMath xmlns:m="http://schemas.openxmlformats.org/officeDocument/2006/math">
                      <m:r>
                        <a:rPr lang="en-US" sz="2400" i="1">
                          <a:latin typeface="Cambria Math"/>
                          <a:cs typeface="NikoshBAN" pitchFamily="2" charset="0"/>
                        </a:rPr>
                        <m:t>𝑟</m:t>
                      </m:r>
                      <m:r>
                        <a:rPr lang="en-US" sz="2400" b="0" i="0" smtClean="0">
                          <a:latin typeface="Cambria Math"/>
                          <a:cs typeface="NikoshBAN" pitchFamily="2" charset="0"/>
                        </a:rPr>
                        <m:t>&gt;</m:t>
                      </m:r>
                      <m:r>
                        <a:rPr lang="en-US" sz="2400" i="1">
                          <a:latin typeface="Cambria Math"/>
                          <a:ea typeface="Cambria Math"/>
                          <a:cs typeface="NikoshBAN" pitchFamily="2" charset="0"/>
                        </a:rPr>
                        <m:t>1</m:t>
                      </m:r>
                      <m:r>
                        <a:rPr lang="en-US" sz="2400" i="1">
                          <a:latin typeface="Cambria Math"/>
                          <a:ea typeface="Cambria Math"/>
                          <a:cs typeface="NikoshBAN" pitchFamily="2" charset="0"/>
                        </a:rPr>
                        <m:t>.</m:t>
                      </m:r>
                    </m:oMath>
                  </a14:m>
                  <a:endParaRPr lang="en-US" sz="2400" dirty="0"/>
                </a:p>
              </p:txBody>
            </p:sp>
          </mc:Choice>
          <mc:Fallback xmlns="">
            <p:sp>
              <p:nvSpPr>
                <p:cNvPr id="40" name="Rectangle 39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978720" y="3362087"/>
                  <a:ext cx="3733800" cy="716415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 b="-5983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1" name="Rectangle 40"/>
                <p:cNvSpPr/>
                <p:nvPr/>
              </p:nvSpPr>
              <p:spPr>
                <a:xfrm>
                  <a:off x="2483215" y="4141203"/>
                  <a:ext cx="2570230" cy="931665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 algn="just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bn-BD" sz="2400" smtClean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/>
                            <a:cs typeface="Times New Roman" pitchFamily="18" charset="0"/>
                          </a:rPr>
                          <m:t>= </m:t>
                        </m:r>
                        <m:f>
                          <m:fPr>
                            <m:ctrlPr>
                              <a:rPr lang="bn-BD" sz="2400" i="1">
                                <a:solidFill>
                                  <a:schemeClr val="tx1">
                                    <a:lumMod val="95000"/>
                                    <a:lumOff val="5000"/>
                                  </a:schemeClr>
                                </a:solidFill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2400" b="0" i="1" smtClean="0">
                                <a:solidFill>
                                  <a:schemeClr val="tx1">
                                    <a:lumMod val="95000"/>
                                    <a:lumOff val="5000"/>
                                  </a:schemeClr>
                                </a:solidFill>
                                <a:latin typeface="Cambria Math"/>
                              </a:rPr>
                              <m:t>3</m:t>
                            </m:r>
                            <m:r>
                              <a:rPr lang="en-US" sz="2400" i="1">
                                <a:solidFill>
                                  <a:schemeClr val="tx1">
                                    <a:lumMod val="95000"/>
                                    <a:lumOff val="5000"/>
                                  </a:schemeClr>
                                </a:solidFill>
                                <a:latin typeface="Cambria Math"/>
                                <a:cs typeface="NikoshBAN" pitchFamily="2" charset="0"/>
                                <a:sym typeface="Symbol"/>
                              </a:rPr>
                              <m:t>(</m:t>
                            </m:r>
                            <m:sSup>
                              <m:sSupPr>
                                <m:ctrlPr>
                                  <a:rPr lang="en-US" sz="2400" i="1" smtClean="0">
                                    <a:solidFill>
                                      <a:schemeClr val="tx1">
                                        <a:lumMod val="95000"/>
                                        <a:lumOff val="5000"/>
                                      </a:schemeClr>
                                    </a:solidFill>
                                    <a:latin typeface="Cambria Math"/>
                                    <a:cs typeface="Times New Roman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400" b="0" i="1" smtClean="0">
                                    <a:solidFill>
                                      <a:schemeClr val="tx1">
                                        <a:lumMod val="95000"/>
                                        <a:lumOff val="5000"/>
                                      </a:schemeClr>
                                    </a:solidFill>
                                    <a:latin typeface="Cambria Math"/>
                                    <a:cs typeface="Times New Roman" pitchFamily="18" charset="0"/>
                                  </a:rPr>
                                  <m:t>3</m:t>
                                </m:r>
                              </m:e>
                              <m:sup>
                                <m:r>
                                  <a:rPr lang="en-US" sz="2400" b="0" i="1" smtClean="0">
                                    <a:solidFill>
                                      <a:schemeClr val="tx1">
                                        <a:lumMod val="95000"/>
                                        <a:lumOff val="5000"/>
                                      </a:schemeClr>
                                    </a:solidFill>
                                    <a:latin typeface="Cambria Math"/>
                                    <a:cs typeface="Times New Roman" pitchFamily="18" charset="0"/>
                                  </a:rPr>
                                  <m:t>14</m:t>
                                </m:r>
                              </m:sup>
                            </m:sSup>
                            <m:r>
                              <a:rPr lang="en-US" sz="2400" b="0" i="1" smtClean="0">
                                <a:solidFill>
                                  <a:schemeClr val="tx1">
                                    <a:lumMod val="95000"/>
                                    <a:lumOff val="5000"/>
                                  </a:schemeClr>
                                </a:solidFill>
                                <a:latin typeface="Cambria Math"/>
                                <a:cs typeface="Times New Roman" pitchFamily="18" charset="0"/>
                              </a:rPr>
                              <m:t>−</m:t>
                            </m:r>
                            <m:r>
                              <a:rPr lang="en-US" sz="2400" b="0" i="1" smtClean="0">
                                <a:solidFill>
                                  <a:schemeClr val="tx1">
                                    <a:lumMod val="95000"/>
                                    <a:lumOff val="5000"/>
                                  </a:schemeClr>
                                </a:solidFill>
                                <a:latin typeface="Cambria Math"/>
                                <a:cs typeface="Times New Roman" pitchFamily="18" charset="0"/>
                              </a:rPr>
                              <m:t>1</m:t>
                            </m:r>
                            <m:r>
                              <a:rPr lang="en-US" sz="2400" i="1">
                                <a:solidFill>
                                  <a:schemeClr val="tx1">
                                    <a:lumMod val="95000"/>
                                    <a:lumOff val="5000"/>
                                  </a:schemeClr>
                                </a:solidFill>
                                <a:latin typeface="Cambria Math"/>
                                <a:cs typeface="Times New Roman" pitchFamily="18" charset="0"/>
                              </a:rPr>
                              <m:t>)</m:t>
                            </m:r>
                            <m:r>
                              <m:rPr>
                                <m:nor/>
                              </m:rPr>
                              <a:rPr lang="en-US" sz="2400" dirty="0"/>
                              <m:t> </m:t>
                            </m:r>
                          </m:num>
                          <m:den>
                            <m:r>
                              <a:rPr lang="bn-BD" sz="2400">
                                <a:solidFill>
                                  <a:schemeClr val="tx1">
                                    <a:lumMod val="95000"/>
                                    <a:lumOff val="5000"/>
                                  </a:schemeClr>
                                </a:solidFill>
                                <a:latin typeface="Cambria Math"/>
                                <a:cs typeface="Times New Roman" pitchFamily="18" charset="0"/>
                              </a:rPr>
                              <m:t>(</m:t>
                            </m:r>
                            <m:r>
                              <a:rPr lang="en-US" sz="2400" b="0" i="1" smtClean="0">
                                <a:solidFill>
                                  <a:schemeClr val="tx1">
                                    <a:lumMod val="95000"/>
                                    <a:lumOff val="5000"/>
                                  </a:schemeClr>
                                </a:solidFill>
                                <a:latin typeface="Cambria Math"/>
                                <a:cs typeface="Times New Roman" pitchFamily="18" charset="0"/>
                              </a:rPr>
                              <m:t>3</m:t>
                            </m:r>
                            <m:r>
                              <a:rPr lang="bn-BD" sz="2400" i="1">
                                <a:solidFill>
                                  <a:schemeClr val="tx1">
                                    <a:lumMod val="95000"/>
                                    <a:lumOff val="5000"/>
                                  </a:schemeClr>
                                </a:solidFill>
                                <a:latin typeface="Cambria Math"/>
                                <a:cs typeface="Times New Roman" pitchFamily="18" charset="0"/>
                              </a:rPr>
                              <m:t>−</m:t>
                            </m:r>
                            <m:r>
                              <m:rPr>
                                <m:nor/>
                              </m:rPr>
                              <a:rPr lang="en-US" sz="2400" b="0" i="0" smtClean="0">
                                <a:solidFill>
                                  <a:schemeClr val="tx1">
                                    <a:lumMod val="95000"/>
                                    <a:lumOff val="5000"/>
                                  </a:schemeClr>
                                </a:solidFill>
                                <a:latin typeface="Cambria Math"/>
                                <a:cs typeface="Times New Roman" pitchFamily="18" charset="0"/>
                              </a:rPr>
                              <m:t>1</m:t>
                            </m:r>
                            <m:r>
                              <m:rPr>
                                <m:nor/>
                              </m:rPr>
                              <a:rPr lang="bn-BD" sz="2400" dirty="0">
                                <a:latin typeface="NikoshBAN" pitchFamily="2" charset="0"/>
                                <a:cs typeface="NikoshBAN" pitchFamily="2" charset="0"/>
                              </a:rPr>
                              <m:t> </m:t>
                            </m:r>
                            <m:r>
                              <m:rPr>
                                <m:nor/>
                              </m:rPr>
                              <a:rPr lang="en-US" sz="2400" dirty="0">
                                <a:solidFill>
                                  <a:schemeClr val="tx1">
                                    <a:lumMod val="95000"/>
                                    <a:lumOff val="5000"/>
                                  </a:schemeClr>
                                </a:solidFill>
                                <a:latin typeface="Times New Roman" pitchFamily="18" charset="0"/>
                                <a:cs typeface="Times New Roman" pitchFamily="18" charset="0"/>
                                <a:sym typeface="Symbol"/>
                              </a:rPr>
                              <m:t>)</m:t>
                            </m:r>
                          </m:den>
                        </m:f>
                      </m:oMath>
                    </m:oMathPara>
                  </a14:m>
                  <a:endParaRPr lang="en-US" sz="2400" dirty="0"/>
                </a:p>
              </p:txBody>
            </p:sp>
          </mc:Choice>
          <mc:Fallback xmlns="">
            <p:sp>
              <p:nvSpPr>
                <p:cNvPr id="41" name="Rectangle 40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483215" y="4141203"/>
                  <a:ext cx="2570230" cy="931665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2" name="Rectangle 41"/>
                <p:cNvSpPr/>
                <p:nvPr/>
              </p:nvSpPr>
              <p:spPr>
                <a:xfrm>
                  <a:off x="4481945" y="5320583"/>
                  <a:ext cx="1960630" cy="461665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 algn="just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bn-BD" sz="2400" smtClean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/>
                            <a:cs typeface="Times New Roman" pitchFamily="18" charset="0"/>
                          </a:rPr>
                          <m:t>=</m:t>
                        </m:r>
                        <m:r>
                          <a:rPr lang="en-US" sz="2400" b="0" i="1" smtClean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/>
                            <a:cs typeface="Times New Roman" pitchFamily="18" charset="0"/>
                          </a:rPr>
                          <m:t>245745</m:t>
                        </m:r>
                        <m:r>
                          <a:rPr lang="en-US" sz="2400" b="0" i="1" smtClean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/>
                            <a:cs typeface="Times New Roman" pitchFamily="18" charset="0"/>
                          </a:rPr>
                          <m:t>. </m:t>
                        </m:r>
                      </m:oMath>
                    </m:oMathPara>
                  </a14:m>
                  <a:endParaRPr lang="en-US" sz="2400" dirty="0"/>
                </a:p>
              </p:txBody>
            </p:sp>
          </mc:Choice>
          <mc:Fallback xmlns="">
            <p:sp>
              <p:nvSpPr>
                <p:cNvPr id="42" name="Rectangle 41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481945" y="5320583"/>
                  <a:ext cx="1960630" cy="461665"/>
                </a:xfrm>
                <a:prstGeom prst="rect">
                  <a:avLst/>
                </a:prstGeom>
                <a:blipFill rotWithShape="1"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3" name="Rectangle 42"/>
                <p:cNvSpPr/>
                <p:nvPr/>
              </p:nvSpPr>
              <p:spPr>
                <a:xfrm>
                  <a:off x="2552490" y="5159515"/>
                  <a:ext cx="2570230" cy="783804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 algn="just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bn-BD" sz="2400" smtClean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/>
                            <a:cs typeface="Times New Roman" pitchFamily="18" charset="0"/>
                          </a:rPr>
                          <m:t>= </m:t>
                        </m:r>
                        <m:f>
                          <m:fPr>
                            <m:ctrlPr>
                              <a:rPr lang="bn-BD" sz="2400" i="1">
                                <a:solidFill>
                                  <a:schemeClr val="tx1">
                                    <a:lumMod val="95000"/>
                                    <a:lumOff val="5000"/>
                                  </a:schemeClr>
                                </a:solidFill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2400" b="0" i="1" smtClean="0">
                                <a:solidFill>
                                  <a:schemeClr val="tx1">
                                    <a:lumMod val="95000"/>
                                    <a:lumOff val="5000"/>
                                  </a:schemeClr>
                                </a:solidFill>
                                <a:latin typeface="Cambria Math"/>
                              </a:rPr>
                              <m:t>3</m:t>
                            </m:r>
                            <m:r>
                              <a:rPr lang="en-US" sz="2400" i="1">
                                <a:solidFill>
                                  <a:schemeClr val="tx1">
                                    <a:lumMod val="95000"/>
                                    <a:lumOff val="5000"/>
                                  </a:schemeClr>
                                </a:solidFill>
                                <a:latin typeface="Cambria Math"/>
                                <a:ea typeface="Cambria Math"/>
                                <a:sym typeface="Symbol"/>
                              </a:rPr>
                              <m:t>×</m:t>
                            </m:r>
                            <m:r>
                              <a:rPr lang="en-US" sz="2400" b="0" i="1" smtClean="0">
                                <a:solidFill>
                                  <a:schemeClr val="tx1">
                                    <a:lumMod val="95000"/>
                                    <a:lumOff val="5000"/>
                                  </a:schemeClr>
                                </a:solidFill>
                                <a:latin typeface="Cambria Math"/>
                                <a:ea typeface="Cambria Math"/>
                                <a:sym typeface="Symbol"/>
                              </a:rPr>
                              <m:t>16383</m:t>
                            </m:r>
                          </m:num>
                          <m:den>
                            <m:r>
                              <a:rPr lang="en-US" sz="2400" b="0" i="1" dirty="0" smtClean="0">
                                <a:latin typeface="Cambria Math"/>
                              </a:rPr>
                              <m:t>2</m:t>
                            </m:r>
                          </m:den>
                        </m:f>
                      </m:oMath>
                    </m:oMathPara>
                  </a14:m>
                  <a:endParaRPr lang="en-US" sz="2400" dirty="0"/>
                </a:p>
              </p:txBody>
            </p:sp>
          </mc:Choice>
          <mc:Fallback xmlns="">
            <p:sp>
              <p:nvSpPr>
                <p:cNvPr id="43" name="Rectangle 42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552490" y="5159515"/>
                  <a:ext cx="2570230" cy="783804"/>
                </a:xfrm>
                <a:prstGeom prst="rect">
                  <a:avLst/>
                </a:prstGeom>
                <a:blipFill rotWithShape="1"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44" name="TextBox 43"/>
            <p:cNvSpPr txBox="1"/>
            <p:nvPr/>
          </p:nvSpPr>
          <p:spPr>
            <a:xfrm>
              <a:off x="4959925" y="5760156"/>
              <a:ext cx="1905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latin typeface="Times New Roman" pitchFamily="18" charset="0"/>
                  <a:cs typeface="Times New Roman" pitchFamily="18" charset="0"/>
                </a:rPr>
                <a:t>Ans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. 245745.</a:t>
              </a:r>
              <a:endParaRPr lang="en-US" sz="16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957941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que 49"/>
          <p:cNvSpPr/>
          <p:nvPr/>
        </p:nvSpPr>
        <p:spPr>
          <a:xfrm>
            <a:off x="106445" y="134591"/>
            <a:ext cx="8991153" cy="1046020"/>
          </a:xfrm>
          <a:prstGeom prst="plaque">
            <a:avLst>
              <a:gd name="adj" fmla="val 0"/>
            </a:avLst>
          </a:prstGeom>
          <a:gradFill flip="none" rotWithShape="1">
            <a:gsLst>
              <a:gs pos="10000">
                <a:srgbClr val="CBCBCB">
                  <a:alpha val="60000"/>
                </a:srgbClr>
              </a:gs>
              <a:gs pos="22000">
                <a:srgbClr val="009900"/>
              </a:gs>
              <a:gs pos="51000">
                <a:srgbClr val="FFFF00"/>
              </a:gs>
              <a:gs pos="100000">
                <a:srgbClr val="B2B2B2"/>
              </a:gs>
              <a:gs pos="100000">
                <a:srgbClr val="EAEAEA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perspective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2" name="Group 51"/>
          <p:cNvGrpSpPr/>
          <p:nvPr/>
        </p:nvGrpSpPr>
        <p:grpSpPr>
          <a:xfrm>
            <a:off x="-14668" y="-18535"/>
            <a:ext cx="9143428" cy="6750333"/>
            <a:chOff x="-11691" y="13855"/>
            <a:chExt cx="9072564" cy="6858000"/>
          </a:xfrm>
        </p:grpSpPr>
        <p:sp>
          <p:nvSpPr>
            <p:cNvPr id="53" name="Rectangle 52"/>
            <p:cNvSpPr/>
            <p:nvPr/>
          </p:nvSpPr>
          <p:spPr>
            <a:xfrm>
              <a:off x="-11691" y="13855"/>
              <a:ext cx="9072564" cy="6858000"/>
            </a:xfrm>
            <a:prstGeom prst="rect">
              <a:avLst/>
            </a:prstGeom>
            <a:ln/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Rectangle 53"/>
            <p:cNvSpPr/>
            <p:nvPr/>
          </p:nvSpPr>
          <p:spPr>
            <a:xfrm>
              <a:off x="124691" y="124686"/>
              <a:ext cx="8797638" cy="6636329"/>
            </a:xfrm>
            <a:prstGeom prst="rect">
              <a:avLst/>
            </a:prstGeom>
            <a:ln/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768925" y="341908"/>
            <a:ext cx="18780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dirty="0" smtClean="0">
                <a:solidFill>
                  <a:srgbClr val="CC00FF"/>
                </a:solidFill>
                <a:latin typeface="NikoshBAN" pitchFamily="2" charset="0"/>
                <a:cs typeface="NikoshBAN" pitchFamily="2" charset="0"/>
              </a:rPr>
              <a:t>সময় : ৫ মিনিট</a:t>
            </a:r>
            <a:endParaRPr lang="en-US" dirty="0">
              <a:solidFill>
                <a:srgbClr val="CC00FF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732501" y="311090"/>
            <a:ext cx="18780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dirty="0" smtClean="0">
                <a:solidFill>
                  <a:srgbClr val="CC00FF"/>
                </a:solidFill>
                <a:latin typeface="NikoshBAN" pitchFamily="2" charset="0"/>
                <a:cs typeface="NikoshBAN" pitchFamily="2" charset="0"/>
              </a:rPr>
              <a:t>সময় : ৫ মিনিট</a:t>
            </a:r>
            <a:endParaRPr lang="en-US" dirty="0">
              <a:solidFill>
                <a:srgbClr val="CC00FF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5" name="Title 1"/>
          <p:cNvSpPr txBox="1">
            <a:spLocks/>
          </p:cNvSpPr>
          <p:nvPr/>
        </p:nvSpPr>
        <p:spPr>
          <a:xfrm>
            <a:off x="3218544" y="134591"/>
            <a:ext cx="2743200" cy="914400"/>
          </a:xfrm>
          <a:prstGeom prst="rect">
            <a:avLst/>
          </a:prstGeom>
          <a:ln w="76200">
            <a:noFill/>
            <a:prstDash val="sysDot"/>
          </a:ln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bn-BD" sz="6000" b="1" dirty="0" smtClean="0">
                <a:ln w="1905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মূল্যায়ন</a:t>
            </a:r>
            <a:r>
              <a:rPr lang="bn-BD" sz="6000" b="1" u="sng" dirty="0" smtClean="0">
                <a:ln w="1905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sz="6000" b="1" u="sng" dirty="0">
              <a:ln w="1905"/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Oval 1"/>
          <p:cNvSpPr/>
          <p:nvPr/>
        </p:nvSpPr>
        <p:spPr>
          <a:xfrm>
            <a:off x="3186880" y="291963"/>
            <a:ext cx="2830284" cy="784738"/>
          </a:xfrm>
          <a:prstGeom prst="ellipse">
            <a:avLst/>
          </a:prstGeom>
          <a:noFill/>
          <a:ln w="57150">
            <a:solidFill>
              <a:srgbClr val="FFFF00"/>
            </a:solidFill>
          </a:ln>
          <a:effectLst>
            <a:glow rad="101600">
              <a:srgbClr val="FFFF00">
                <a:alpha val="6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Slide Number Placeholder 9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E909C0A4-91B2-470C-9B3C-EAD5E83C5AEB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23" name="Content Placeholder 2"/>
          <p:cNvSpPr txBox="1">
            <a:spLocks/>
          </p:cNvSpPr>
          <p:nvPr/>
        </p:nvSpPr>
        <p:spPr>
          <a:xfrm>
            <a:off x="477975" y="1794168"/>
            <a:ext cx="8077200" cy="1253831"/>
          </a:xfrm>
          <a:prstGeom prst="rect">
            <a:avLst/>
          </a:prstGeom>
        </p:spPr>
        <p:txBody>
          <a:bodyPr>
            <a:no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bn-IN" sz="2400" dirty="0" smtClean="0">
                <a:solidFill>
                  <a:srgbClr val="009900"/>
                </a:solidFill>
                <a:latin typeface="NikoshBAN" pitchFamily="2" charset="0"/>
                <a:cs typeface="NikoshBAN" pitchFamily="2" charset="0"/>
                <a:sym typeface="Webdings"/>
              </a:rPr>
              <a:t>◊</a:t>
            </a:r>
            <a:r>
              <a:rPr lang="bn-BD" sz="2400" dirty="0" smtClean="0">
                <a:solidFill>
                  <a:srgbClr val="009900"/>
                </a:solidFill>
                <a:latin typeface="NikoshBAN" pitchFamily="2" charset="0"/>
                <a:cs typeface="NikoshBAN" pitchFamily="2" charset="0"/>
                <a:sym typeface="Webdings"/>
              </a:rPr>
              <a:t> </a:t>
            </a:r>
            <a:r>
              <a:rPr lang="bn-IN" sz="2400" dirty="0" smtClean="0">
                <a:solidFill>
                  <a:srgbClr val="009900"/>
                </a:solidFill>
                <a:latin typeface="NikoshBAN" pitchFamily="2" charset="0"/>
                <a:cs typeface="NikoshBAN" pitchFamily="2" charset="0"/>
                <a:sym typeface="Webdings"/>
              </a:rPr>
              <a:t>উঃ </a:t>
            </a:r>
            <a:r>
              <a:rPr lang="bn-BD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  <a:sym typeface="Wingdings 2"/>
              </a:rPr>
              <a:t>গুণোত্তর</a:t>
            </a:r>
            <a:r>
              <a:rPr lang="bn-BD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ধারা:-</a:t>
            </a:r>
            <a:r>
              <a:rPr lang="bn-BD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কোনো</a:t>
            </a:r>
            <a:r>
              <a:rPr lang="bn-BD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ধারার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যে</a:t>
            </a:r>
            <a:r>
              <a:rPr lang="bn-BD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কোনো পদ ও এর পূর্ববর্তী পদের অনুপাত সব সময় সমান হলে অর্থাৎ যেকোনো পদকে এর পূর্ববর্তী পদ দ্বারা ভাগ করে ভাগফল সমান পাওয়া গেলে, সে ধারাটিকে গুণোত্তর ধারা বলে এবং ভাগফলকে সাধারণ অনুপাত বলে।</a:t>
            </a:r>
            <a:endParaRPr lang="bn-BD" sz="2400" dirty="0" smtClean="0">
              <a:solidFill>
                <a:srgbClr val="0099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4" name="Content Placeholder 2"/>
          <p:cNvSpPr txBox="1">
            <a:spLocks/>
          </p:cNvSpPr>
          <p:nvPr/>
        </p:nvSpPr>
        <p:spPr>
          <a:xfrm>
            <a:off x="507157" y="2916395"/>
            <a:ext cx="5893643" cy="609600"/>
          </a:xfrm>
          <a:prstGeom prst="rect">
            <a:avLst/>
          </a:prstGeom>
        </p:spPr>
        <p:txBody>
          <a:bodyPr>
            <a:no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  <a:sym typeface="Webdings"/>
              </a:rPr>
              <a:t></a:t>
            </a:r>
            <a:r>
              <a:rPr lang="bn-BD" sz="28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  <a:sym typeface="Webdings"/>
              </a:rPr>
              <a:t> </a:t>
            </a:r>
            <a:r>
              <a:rPr lang="bn-IN" sz="2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  <a:sym typeface="Webdings"/>
              </a:rPr>
              <a:t>২</a:t>
            </a:r>
            <a:r>
              <a:rPr lang="bn-BD" sz="2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  <a:sym typeface="Webdings"/>
              </a:rPr>
              <a:t>। </a:t>
            </a:r>
            <a:r>
              <a:rPr lang="bn-BD" sz="2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24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প্রশ্ন:</a:t>
            </a:r>
            <a:r>
              <a:rPr lang="en-US" sz="2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  <a:sym typeface="Webdings"/>
              </a:rPr>
              <a:t> </a:t>
            </a:r>
            <a:r>
              <a:rPr lang="bn-BD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n-BD" sz="2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গুণোত্তর ধারার  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 </a:t>
            </a:r>
            <a:r>
              <a:rPr lang="bn-BD" sz="2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তম পদ নির্ণয়ের সূত্রটি লেখ।</a:t>
            </a:r>
            <a:endParaRPr lang="en-US" sz="24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586464" y="1385465"/>
            <a:ext cx="368562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en-US" sz="2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  <a:sym typeface="Webdings"/>
              </a:rPr>
              <a:t>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2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১</a:t>
            </a:r>
            <a:r>
              <a:rPr lang="bn-BD" sz="2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।  প্রশ্ন: গুণোত্তর </a:t>
            </a:r>
            <a:r>
              <a:rPr lang="bn-BD" sz="24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ধারা কাকে বলে?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Content Placeholder 2"/>
              <p:cNvSpPr txBox="1">
                <a:spLocks/>
              </p:cNvSpPr>
              <p:nvPr/>
            </p:nvSpPr>
            <p:spPr>
              <a:xfrm>
                <a:off x="525249" y="3374441"/>
                <a:ext cx="5037352" cy="463289"/>
              </a:xfrm>
              <a:prstGeom prst="rect">
                <a:avLst/>
              </a:prstGeom>
            </p:spPr>
            <p:txBody>
              <a:bodyPr>
                <a:noAutofit/>
              </a:bodyPr>
              <a:lstStyle>
                <a:lvl1pPr marL="274320" indent="-274320" algn="l" rtl="0" eaLnBrk="1" latinLnBrk="0" hangingPunct="1">
                  <a:spcBef>
                    <a:spcPct val="20000"/>
                  </a:spcBef>
                  <a:buClr>
                    <a:schemeClr val="accent3"/>
                  </a:buClr>
                  <a:buSzPct val="95000"/>
                  <a:buFont typeface="Wingdings 2"/>
                  <a:buChar char=""/>
                  <a:defRPr kumimoji="0" sz="2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40080" indent="-246888" algn="l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SzPct val="85000"/>
                  <a:buFont typeface="Wingdings 2"/>
                  <a:buChar char=""/>
                  <a:defRPr kumimoji="0"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-246888" algn="l" rtl="0" eaLnBrk="1" latinLnBrk="0" hangingPunct="1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 2"/>
                  <a:buChar char=""/>
                  <a:defRPr kumimoji="0"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188720" indent="-210312" algn="l" rtl="0" eaLnBrk="1" latinLnBrk="0" hangingPunct="1">
                  <a:spcBef>
                    <a:spcPct val="20000"/>
                  </a:spcBef>
                  <a:buClr>
                    <a:schemeClr val="accent3"/>
                  </a:buClr>
                  <a:buSzPct val="65000"/>
                  <a:buFont typeface="Wingdings 2"/>
                  <a:buChar char=""/>
                  <a:defRPr kumimoji="0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463040" indent="-210312" algn="l" rtl="0" eaLnBrk="1" latinLnBrk="0" hangingPunct="1">
                  <a:spcBef>
                    <a:spcPct val="20000"/>
                  </a:spcBef>
                  <a:buClr>
                    <a:schemeClr val="accent4"/>
                  </a:buClr>
                  <a:buSzPct val="65000"/>
                  <a:buFont typeface="Wingdings 2"/>
                  <a:buChar char=""/>
                  <a:defRPr kumimoji="0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1737360" indent="-210312" algn="l" rtl="0" eaLnBrk="1" latinLnBrk="0" hangingPunct="1">
                  <a:spcBef>
                    <a:spcPct val="20000"/>
                  </a:spcBef>
                  <a:buClr>
                    <a:schemeClr val="accent5"/>
                  </a:buClr>
                  <a:buSzPct val="80000"/>
                  <a:buFont typeface="Wingdings 2"/>
                  <a:buChar char=""/>
                  <a:defRPr kumimoji="0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1920240" indent="-182880" algn="l" rtl="0" eaLnBrk="1" latinLnBrk="0" hangingPunct="1">
                  <a:spcBef>
                    <a:spcPct val="20000"/>
                  </a:spcBef>
                  <a:buClr>
                    <a:schemeClr val="accent6"/>
                  </a:buClr>
                  <a:buSzPct val="80000"/>
                  <a:buFont typeface="Wingdings 2"/>
                  <a:buChar char=""/>
                  <a:defRPr kumimoji="0" sz="16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194560" indent="-182880" algn="l" rtl="0" eaLnBrk="1" latinLnBrk="0" hangingPunct="1">
                  <a:spcBef>
                    <a:spcPct val="20000"/>
                  </a:spcBef>
                  <a:buClr>
                    <a:schemeClr val="tx2"/>
                  </a:buClr>
                  <a:buChar char="•"/>
                  <a:defRPr kumimoji="0"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468880" indent="-182880" algn="l" rtl="0" eaLnBrk="1" latinLnBrk="0" hangingPunct="1">
                  <a:spcBef>
                    <a:spcPct val="20000"/>
                  </a:spcBef>
                  <a:buClr>
                    <a:schemeClr val="tx2"/>
                  </a:buClr>
                  <a:buFontTx/>
                  <a:buChar char="•"/>
                  <a:defRPr kumimoji="0" sz="14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bn-IN" sz="2400" dirty="0" smtClean="0">
                    <a:solidFill>
                      <a:srgbClr val="009900"/>
                    </a:solidFill>
                    <a:latin typeface="NikoshBAN" pitchFamily="2" charset="0"/>
                    <a:cs typeface="NikoshBAN" pitchFamily="2" charset="0"/>
                    <a:sym typeface="Webdings"/>
                  </a:rPr>
                  <a:t>◊ উঃ</a:t>
                </a:r>
                <a:r>
                  <a:rPr lang="en-US" sz="2400" dirty="0" smtClean="0">
                    <a:solidFill>
                      <a:srgbClr val="009900"/>
                    </a:solidFill>
                    <a:latin typeface="NikoshBAN" pitchFamily="2" charset="0"/>
                    <a:cs typeface="NikoshBAN" pitchFamily="2" charset="0"/>
                    <a:sym typeface="Webdings"/>
                  </a:rPr>
                  <a:t> </a:t>
                </a:r>
                <a:r>
                  <a:rPr lang="bn-BD" sz="2400" dirty="0" smtClean="0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rPr>
                  <a:t>গুণোত্তর ধারার  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n </a:t>
                </a:r>
                <a:r>
                  <a:rPr lang="bn-BD" sz="2400" dirty="0" smtClean="0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rPr>
                  <a:t>তম পদ 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 smtClean="0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𝑎𝑟</m:t>
                        </m:r>
                      </m:e>
                      <m:sup>
                        <m:r>
                          <a:rPr lang="en-US" sz="2400" i="1" smtClean="0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𝑛</m:t>
                        </m:r>
                        <m:r>
                          <a:rPr lang="en-US" sz="2400" i="1" smtClean="0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−</m:t>
                        </m:r>
                        <m:r>
                          <a:rPr lang="en-US" sz="2400" i="1" smtClean="0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1</m:t>
                        </m:r>
                      </m:sup>
                    </m:sSup>
                  </m:oMath>
                </a14:m>
                <a:r>
                  <a:rPr lang="en-US" sz="2400" dirty="0" smtClean="0">
                    <a:solidFill>
                      <a:schemeClr val="tx1"/>
                    </a:solidFill>
                  </a:rPr>
                  <a:t>.</a:t>
                </a:r>
                <a:endParaRPr lang="en-US" sz="2400" dirty="0">
                  <a:solidFill>
                    <a:schemeClr val="tx1"/>
                  </a:solidFill>
                </a:endParaRPr>
              </a:p>
              <a:p>
                <a:pPr marL="0" indent="0">
                  <a:buNone/>
                </a:pPr>
                <a:endParaRPr lang="en-US" sz="2400" dirty="0" smtClean="0">
                  <a:solidFill>
                    <a:srgbClr val="009900"/>
                  </a:solidFill>
                  <a:latin typeface="NikoshBAN" pitchFamily="2" charset="0"/>
                  <a:cs typeface="NikoshBAN" pitchFamily="2" charset="0"/>
                  <a:sym typeface="Webdings"/>
                </a:endParaRPr>
              </a:p>
              <a:p>
                <a:pPr marL="0" indent="0">
                  <a:buNone/>
                </a:pPr>
                <a:r>
                  <a:rPr lang="bn-IN" sz="2400" dirty="0" smtClean="0">
                    <a:solidFill>
                      <a:srgbClr val="009900"/>
                    </a:solidFill>
                    <a:latin typeface="NikoshBAN" pitchFamily="2" charset="0"/>
                    <a:cs typeface="NikoshBAN" pitchFamily="2" charset="0"/>
                    <a:sym typeface="Webdings"/>
                  </a:rPr>
                  <a:t>  </a:t>
                </a:r>
                <a:endParaRPr lang="en-US" sz="2400" dirty="0">
                  <a:solidFill>
                    <a:srgbClr val="009900"/>
                  </a:solidFill>
                  <a:latin typeface="NikoshBAN" pitchFamily="2" charset="0"/>
                  <a:cs typeface="NikoshBAN" pitchFamily="2" charset="0"/>
                </a:endParaRPr>
              </a:p>
            </p:txBody>
          </p:sp>
        </mc:Choice>
        <mc:Fallback xmlns="">
          <p:sp>
            <p:nvSpPr>
              <p:cNvPr id="26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5249" y="3374441"/>
                <a:ext cx="5037352" cy="463289"/>
              </a:xfrm>
              <a:prstGeom prst="rect">
                <a:avLst/>
              </a:prstGeom>
              <a:blipFill rotWithShape="1">
                <a:blip r:embed="rId2"/>
                <a:stretch>
                  <a:fillRect l="-1814" t="-14474" b="-2184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Content Placeholder 2"/>
          <p:cNvSpPr txBox="1">
            <a:spLocks/>
          </p:cNvSpPr>
          <p:nvPr/>
        </p:nvSpPr>
        <p:spPr>
          <a:xfrm>
            <a:off x="339435" y="1295400"/>
            <a:ext cx="8435064" cy="5105400"/>
          </a:xfrm>
          <a:prstGeom prst="rect">
            <a:avLst/>
          </a:prstGeom>
          <a:ln w="38100">
            <a:solidFill>
              <a:srgbClr val="00CC00"/>
            </a:solidFill>
            <a:prstDash val="sysDash"/>
          </a:ln>
        </p:spPr>
        <p:txBody>
          <a:bodyPr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bn-IN" sz="4400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573817" y="3826972"/>
            <a:ext cx="805641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rgbClr val="3333FF"/>
                </a:solidFill>
                <a:latin typeface="NikoshBAN" pitchFamily="2" charset="0"/>
                <a:cs typeface="NikoshBAN" pitchFamily="2" charset="0"/>
                <a:sym typeface="Webdings"/>
              </a:rPr>
              <a:t></a:t>
            </a:r>
            <a:r>
              <a:rPr lang="bn-BD" sz="3200" dirty="0">
                <a:solidFill>
                  <a:srgbClr val="3333FF"/>
                </a:solidFill>
                <a:latin typeface="TonnyBanglaOMJ" pitchFamily="2" charset="0"/>
                <a:cs typeface="TonnyBanglaOMJ" pitchFamily="2" charset="0"/>
              </a:rPr>
              <a:t> </a:t>
            </a:r>
            <a:r>
              <a:rPr lang="bn-IN" sz="3200" dirty="0" smtClean="0">
                <a:solidFill>
                  <a:srgbClr val="3333FF"/>
                </a:solidFill>
                <a:latin typeface="NikoshBAN" pitchFamily="2" charset="0"/>
                <a:cs typeface="NikoshBAN" pitchFamily="2" charset="0"/>
              </a:rPr>
              <a:t>৩</a:t>
            </a:r>
            <a:r>
              <a:rPr lang="bn-BD" sz="3200" dirty="0" smtClean="0">
                <a:solidFill>
                  <a:srgbClr val="3333FF"/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lang="bn-BD" sz="2800" b="1" dirty="0" smtClean="0">
                <a:solidFill>
                  <a:srgbClr val="3333CC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b="1" dirty="0">
                <a:solidFill>
                  <a:srgbClr val="3333CC"/>
                </a:solidFill>
                <a:latin typeface="NikoshBAN" pitchFamily="2" charset="0"/>
                <a:cs typeface="NikoshBAN" pitchFamily="2" charset="0"/>
              </a:rPr>
              <a:t>প্রশ্ন: </a:t>
            </a:r>
            <a:r>
              <a:rPr lang="en-US" sz="2800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en-US" sz="2800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2800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sz="2800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+ 4</a:t>
            </a:r>
            <a:r>
              <a:rPr lang="en-US" sz="2800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+ 8</a:t>
            </a:r>
            <a:r>
              <a:rPr lang="en-US" sz="2800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+ ......... </a:t>
            </a:r>
            <a:r>
              <a:rPr lang="bn-BD" sz="2800" dirty="0">
                <a:solidFill>
                  <a:srgbClr val="3333FF"/>
                </a:solidFill>
                <a:latin typeface="NikoshBAN" pitchFamily="2" charset="0"/>
                <a:cs typeface="NikoshBAN" pitchFamily="2" charset="0"/>
              </a:rPr>
              <a:t>ধারাটির ষষ্ঠ পদ কত</a:t>
            </a:r>
            <a:r>
              <a:rPr lang="bn-BD" sz="2800" dirty="0" smtClean="0">
                <a:solidFill>
                  <a:srgbClr val="3333FF"/>
                </a:solidFill>
                <a:latin typeface="NikoshBAN" pitchFamily="2" charset="0"/>
                <a:cs typeface="NikoshBAN" pitchFamily="2" charset="0"/>
              </a:rPr>
              <a:t>?</a:t>
            </a:r>
            <a:endParaRPr lang="en-US" sz="2800" b="1" dirty="0" smtClean="0">
              <a:solidFill>
                <a:srgbClr val="3333FF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2800" dirty="0">
                <a:solidFill>
                  <a:srgbClr val="0099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dirty="0" smtClean="0">
                <a:solidFill>
                  <a:srgbClr val="009900"/>
                </a:solidFill>
                <a:latin typeface="NikoshBAN" pitchFamily="2" charset="0"/>
                <a:cs typeface="NikoshBAN" pitchFamily="2" charset="0"/>
              </a:rPr>
              <a:t>(ক) </a:t>
            </a:r>
            <a:r>
              <a:rPr lang="en-US" sz="2800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16</a:t>
            </a:r>
            <a:r>
              <a:rPr lang="bn-BD" sz="2800" dirty="0" smtClean="0">
                <a:solidFill>
                  <a:srgbClr val="00990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2800" dirty="0" smtClean="0">
                <a:solidFill>
                  <a:srgbClr val="009900"/>
                </a:solidFill>
                <a:latin typeface="NikoshBAN" pitchFamily="2" charset="0"/>
                <a:cs typeface="NikoshBAN" pitchFamily="2" charset="0"/>
              </a:rPr>
              <a:t>     </a:t>
            </a:r>
            <a:r>
              <a:rPr lang="bn-BD" sz="2800" dirty="0" smtClean="0">
                <a:solidFill>
                  <a:srgbClr val="009900"/>
                </a:solidFill>
                <a:latin typeface="NikoshBAN" pitchFamily="2" charset="0"/>
                <a:cs typeface="NikoshBAN" pitchFamily="2" charset="0"/>
              </a:rPr>
              <a:t>(খ)  </a:t>
            </a:r>
            <a:r>
              <a:rPr lang="en-US" sz="2800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32</a:t>
            </a:r>
            <a:r>
              <a:rPr lang="bn-BD" sz="2800" dirty="0" smtClean="0">
                <a:solidFill>
                  <a:srgbClr val="00990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2800" dirty="0" smtClean="0">
                <a:solidFill>
                  <a:srgbClr val="009900"/>
                </a:solidFill>
                <a:latin typeface="NikoshBAN" pitchFamily="2" charset="0"/>
                <a:cs typeface="NikoshBAN" pitchFamily="2" charset="0"/>
              </a:rPr>
              <a:t>     </a:t>
            </a:r>
            <a:r>
              <a:rPr lang="bn-BD" sz="2800" dirty="0" smtClean="0">
                <a:solidFill>
                  <a:srgbClr val="009900"/>
                </a:solidFill>
                <a:latin typeface="NikoshBAN" pitchFamily="2" charset="0"/>
                <a:cs typeface="NikoshBAN" pitchFamily="2" charset="0"/>
              </a:rPr>
              <a:t>(গ) </a:t>
            </a:r>
            <a:r>
              <a:rPr lang="en-US" sz="2800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64</a:t>
            </a:r>
            <a:r>
              <a:rPr lang="bn-BD" sz="2800" dirty="0" smtClean="0">
                <a:solidFill>
                  <a:srgbClr val="0099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smtClean="0">
                <a:solidFill>
                  <a:srgbClr val="009900"/>
                </a:solidFill>
                <a:latin typeface="NikoshBAN" pitchFamily="2" charset="0"/>
                <a:cs typeface="NikoshBAN" pitchFamily="2" charset="0"/>
              </a:rPr>
              <a:t>     </a:t>
            </a:r>
            <a:r>
              <a:rPr lang="bn-BD" sz="2800" dirty="0" smtClean="0">
                <a:solidFill>
                  <a:srgbClr val="009900"/>
                </a:solidFill>
                <a:latin typeface="NikoshBAN" pitchFamily="2" charset="0"/>
                <a:cs typeface="NikoshBAN" pitchFamily="2" charset="0"/>
              </a:rPr>
              <a:t> (ঘ)</a:t>
            </a:r>
            <a:r>
              <a:rPr lang="en-US" sz="2800" dirty="0" smtClean="0">
                <a:solidFill>
                  <a:srgbClr val="0099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128.</a:t>
            </a:r>
            <a:r>
              <a:rPr lang="bn-BD" sz="2800" dirty="0" smtClean="0">
                <a:solidFill>
                  <a:srgbClr val="00990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2800" dirty="0">
              <a:solidFill>
                <a:srgbClr val="0099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552565" y="4842635"/>
            <a:ext cx="822193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rgbClr val="3333FF"/>
                </a:solidFill>
                <a:latin typeface="NikoshBAN" pitchFamily="2" charset="0"/>
                <a:cs typeface="NikoshBAN" pitchFamily="2" charset="0"/>
                <a:sym typeface="Webdings"/>
              </a:rPr>
              <a:t></a:t>
            </a:r>
            <a:r>
              <a:rPr lang="en-US" sz="28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  <a:sym typeface="Webdings"/>
              </a:rPr>
              <a:t> </a:t>
            </a:r>
            <a:r>
              <a:rPr lang="en-US" sz="2800" b="1" dirty="0" smtClean="0">
                <a:solidFill>
                  <a:srgbClr val="3333CC"/>
                </a:solidFill>
                <a:latin typeface="NikoshBAN" pitchFamily="2" charset="0"/>
                <a:cs typeface="NikoshBAN" pitchFamily="2" charset="0"/>
              </a:rPr>
              <a:t>4</a:t>
            </a:r>
            <a:r>
              <a:rPr lang="bn-BD" sz="2800" b="1" dirty="0" smtClean="0">
                <a:solidFill>
                  <a:srgbClr val="3333CC"/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800" b="1" dirty="0" smtClean="0">
                <a:solidFill>
                  <a:srgbClr val="3333CC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b="1" dirty="0" smtClean="0">
                <a:solidFill>
                  <a:srgbClr val="3333CC"/>
                </a:solidFill>
                <a:latin typeface="NikoshBAN" pitchFamily="2" charset="0"/>
                <a:cs typeface="NikoshBAN" pitchFamily="2" charset="0"/>
              </a:rPr>
              <a:t>প্রশ্ন:  নিচের কোনটি  গুণোত্তর ধারা? </a:t>
            </a:r>
            <a:endParaRPr lang="en-US" sz="2800" b="1" dirty="0" smtClean="0">
              <a:solidFill>
                <a:srgbClr val="3333CC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dirty="0" smtClean="0">
                <a:solidFill>
                  <a:srgbClr val="009900"/>
                </a:solidFill>
                <a:latin typeface="NikoshBAN" pitchFamily="2" charset="0"/>
                <a:cs typeface="NikoshBAN" pitchFamily="2" charset="0"/>
              </a:rPr>
              <a:t>(ক) </a:t>
            </a:r>
            <a:r>
              <a:rPr lang="en-US" sz="2800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3 + 6 + 9 + 12 +….</a:t>
            </a:r>
            <a:r>
              <a:rPr lang="bn-BD" sz="2800" dirty="0" smtClean="0">
                <a:solidFill>
                  <a:srgbClr val="0099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smtClean="0">
                <a:solidFill>
                  <a:srgbClr val="009900"/>
                </a:solidFill>
                <a:latin typeface="NikoshBAN" pitchFamily="2" charset="0"/>
                <a:cs typeface="NikoshBAN" pitchFamily="2" charset="0"/>
              </a:rPr>
              <a:t>        </a:t>
            </a:r>
            <a:r>
              <a:rPr lang="bn-BD" sz="2800" dirty="0" smtClean="0">
                <a:solidFill>
                  <a:srgbClr val="009900"/>
                </a:solidFill>
                <a:latin typeface="NikoshBAN" pitchFamily="2" charset="0"/>
                <a:cs typeface="NikoshBAN" pitchFamily="2" charset="0"/>
              </a:rPr>
              <a:t>(খ)</a:t>
            </a:r>
            <a:r>
              <a:rPr lang="en-US" sz="2800" dirty="0" smtClean="0">
                <a:solidFill>
                  <a:srgbClr val="0099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5 + 10 + 20 + 25 +….</a:t>
            </a:r>
          </a:p>
          <a:p>
            <a:r>
              <a:rPr lang="en-US" sz="2800" dirty="0" smtClean="0">
                <a:solidFill>
                  <a:srgbClr val="0099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dirty="0" smtClean="0">
                <a:solidFill>
                  <a:srgbClr val="009900"/>
                </a:solidFill>
                <a:latin typeface="NikoshBAN" pitchFamily="2" charset="0"/>
                <a:cs typeface="NikoshBAN" pitchFamily="2" charset="0"/>
              </a:rPr>
              <a:t>(গ) </a:t>
            </a:r>
            <a:r>
              <a:rPr lang="en-US" sz="2800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5 + 15 + 45 + 135 +….</a:t>
            </a:r>
            <a:r>
              <a:rPr lang="bn-BD" sz="2800" dirty="0" smtClean="0">
                <a:solidFill>
                  <a:srgbClr val="0099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smtClean="0">
                <a:solidFill>
                  <a:srgbClr val="009900"/>
                </a:solidFill>
                <a:latin typeface="NikoshBAN" pitchFamily="2" charset="0"/>
                <a:cs typeface="NikoshBAN" pitchFamily="2" charset="0"/>
              </a:rPr>
              <a:t>      </a:t>
            </a:r>
            <a:r>
              <a:rPr lang="bn-BD" sz="2800" dirty="0" smtClean="0">
                <a:solidFill>
                  <a:srgbClr val="009900"/>
                </a:solidFill>
                <a:latin typeface="NikoshBAN" pitchFamily="2" charset="0"/>
                <a:cs typeface="NikoshBAN" pitchFamily="2" charset="0"/>
              </a:rPr>
              <a:t>(ঘ)</a:t>
            </a:r>
            <a:r>
              <a:rPr lang="en-US" sz="2800" dirty="0" smtClean="0">
                <a:solidFill>
                  <a:srgbClr val="0099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5 + 10 + 20 + 30 +….</a:t>
            </a:r>
            <a:endParaRPr lang="en-US" sz="2800" dirty="0">
              <a:solidFill>
                <a:srgbClr val="0099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76233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9C0A4-91B2-470C-9B3C-EAD5E83C5AEB}" type="slidenum">
              <a:rPr lang="en-US" smtClean="0"/>
              <a:pPr/>
              <a:t>17</a:t>
            </a:fld>
            <a:endParaRPr lang="en-US"/>
          </a:p>
        </p:txBody>
      </p:sp>
      <p:pic>
        <p:nvPicPr>
          <p:cNvPr id="35" name="Picture 2" descr="C:\Users\DOEL\Desktop\imagesdf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599" y="1024437"/>
            <a:ext cx="4724953" cy="2375800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 w="114300" prst="artDeco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7" name="Group 16"/>
          <p:cNvGrpSpPr/>
          <p:nvPr/>
        </p:nvGrpSpPr>
        <p:grpSpPr>
          <a:xfrm>
            <a:off x="533649" y="2992745"/>
            <a:ext cx="7985833" cy="3186385"/>
            <a:chOff x="547504" y="2681015"/>
            <a:chExt cx="7985833" cy="3186385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" name="Content Placeholder 2"/>
                <p:cNvSpPr txBox="1">
                  <a:spLocks/>
                </p:cNvSpPr>
                <p:nvPr/>
              </p:nvSpPr>
              <p:spPr>
                <a:xfrm>
                  <a:off x="713520" y="2681015"/>
                  <a:ext cx="7620000" cy="3186385"/>
                </a:xfrm>
                <a:prstGeom prst="rect">
                  <a:avLst/>
                </a:prstGeom>
                <a:noFill/>
                <a:ln w="76200">
                  <a:noFill/>
                </a:ln>
                <a:scene3d>
                  <a:camera prst="orthographicFront"/>
                  <a:lightRig rig="threePt" dir="t"/>
                </a:scene3d>
                <a:sp3d>
                  <a:bevelT w="165100" prst="coolSlant"/>
                </a:sp3d>
              </p:spPr>
              <p:txBody>
                <a:bodyPr>
                  <a:noAutofit/>
                </a:bodyPr>
                <a:lstStyle>
                  <a:lvl1pPr marL="228600" indent="-182880" algn="l" defTabSz="914400" rtl="0" eaLnBrk="1" latinLnBrk="0" hangingPunct="1">
                    <a:spcBef>
                      <a:spcPct val="20000"/>
                    </a:spcBef>
                    <a:spcAft>
                      <a:spcPts val="300"/>
                    </a:spcAft>
                    <a:buClr>
                      <a:schemeClr val="accent6">
                        <a:lumMod val="75000"/>
                      </a:schemeClr>
                    </a:buClr>
                    <a:buSzPct val="130000"/>
                    <a:buFont typeface="Georgia" pitchFamily="18" charset="0"/>
                    <a:buChar char="*"/>
                    <a:defRPr sz="2200" kern="120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548640" indent="-182880" algn="l" defTabSz="914400" rtl="0" eaLnBrk="1" latinLnBrk="0" hangingPunct="1">
                    <a:spcBef>
                      <a:spcPct val="20000"/>
                    </a:spcBef>
                    <a:spcAft>
                      <a:spcPts val="300"/>
                    </a:spcAft>
                    <a:buClr>
                      <a:schemeClr val="accent6">
                        <a:lumMod val="75000"/>
                      </a:schemeClr>
                    </a:buClr>
                    <a:buSzPct val="130000"/>
                    <a:buFont typeface="Georgia" pitchFamily="18" charset="0"/>
                    <a:buChar char="*"/>
                    <a:defRPr sz="2000" kern="120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822960" indent="-182880" algn="l" defTabSz="914400" rtl="0" eaLnBrk="1" latinLnBrk="0" hangingPunct="1">
                    <a:spcBef>
                      <a:spcPct val="20000"/>
                    </a:spcBef>
                    <a:spcAft>
                      <a:spcPts val="300"/>
                    </a:spcAft>
                    <a:buClr>
                      <a:schemeClr val="accent6">
                        <a:lumMod val="75000"/>
                      </a:schemeClr>
                    </a:buClr>
                    <a:buSzPct val="130000"/>
                    <a:buFont typeface="Georgia" pitchFamily="18" charset="0"/>
                    <a:buChar char="*"/>
                    <a:defRPr sz="1800" kern="120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097280" indent="-182880" algn="l" defTabSz="914400" rtl="0" eaLnBrk="1" latinLnBrk="0" hangingPunct="1">
                    <a:spcBef>
                      <a:spcPct val="20000"/>
                    </a:spcBef>
                    <a:spcAft>
                      <a:spcPts val="300"/>
                    </a:spcAft>
                    <a:buClr>
                      <a:schemeClr val="accent6">
                        <a:lumMod val="75000"/>
                      </a:schemeClr>
                    </a:buClr>
                    <a:buSzPct val="130000"/>
                    <a:buFont typeface="Georgia" pitchFamily="18" charset="0"/>
                    <a:buChar char="*"/>
                    <a:defRPr sz="1600" kern="120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389888" indent="-182880" algn="l" defTabSz="914400" rtl="0" eaLnBrk="1" latinLnBrk="0" hangingPunct="1">
                    <a:spcBef>
                      <a:spcPct val="20000"/>
                    </a:spcBef>
                    <a:spcAft>
                      <a:spcPts val="300"/>
                    </a:spcAft>
                    <a:buClr>
                      <a:schemeClr val="accent6">
                        <a:lumMod val="75000"/>
                      </a:schemeClr>
                    </a:buClr>
                    <a:buSzPct val="130000"/>
                    <a:buFont typeface="Georgia" pitchFamily="18" charset="0"/>
                    <a:buChar char="*"/>
                    <a:defRPr sz="1400" kern="120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1664208" indent="-182880" algn="l" defTabSz="914400" rtl="0" eaLnBrk="1" latinLnBrk="0" hangingPunct="1">
                    <a:spcBef>
                      <a:spcPct val="20000"/>
                    </a:spcBef>
                    <a:spcAft>
                      <a:spcPts val="300"/>
                    </a:spcAft>
                    <a:buClr>
                      <a:schemeClr val="accent6">
                        <a:lumMod val="75000"/>
                      </a:schemeClr>
                    </a:buClr>
                    <a:buSzPct val="130000"/>
                    <a:buFont typeface="Georgia" pitchFamily="18" charset="0"/>
                    <a:buChar char="*"/>
                    <a:defRPr sz="1400" kern="120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1965960" indent="-182880" algn="l" defTabSz="914400" rtl="0" eaLnBrk="1" latinLnBrk="0" hangingPunct="1">
                    <a:spcBef>
                      <a:spcPct val="20000"/>
                    </a:spcBef>
                    <a:spcAft>
                      <a:spcPts val="300"/>
                    </a:spcAft>
                    <a:buClr>
                      <a:schemeClr val="accent6">
                        <a:lumMod val="75000"/>
                      </a:schemeClr>
                    </a:buClr>
                    <a:buSzPct val="130000"/>
                    <a:buFont typeface="Georgia" pitchFamily="18" charset="0"/>
                    <a:buChar char="*"/>
                    <a:defRPr sz="1400" kern="120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2286000" indent="-182880" algn="l" defTabSz="914400" rtl="0" eaLnBrk="1" latinLnBrk="0" hangingPunct="1">
                    <a:spcBef>
                      <a:spcPct val="20000"/>
                    </a:spcBef>
                    <a:spcAft>
                      <a:spcPts val="300"/>
                    </a:spcAft>
                    <a:buClr>
                      <a:schemeClr val="accent6">
                        <a:lumMod val="75000"/>
                      </a:schemeClr>
                    </a:buClr>
                    <a:buSzPct val="130000"/>
                    <a:buFont typeface="Georgia" pitchFamily="18" charset="0"/>
                    <a:buChar char="*"/>
                    <a:defRPr sz="1400" kern="120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2587752" indent="-182880" algn="l" defTabSz="914400" rtl="0" eaLnBrk="1" latinLnBrk="0" hangingPunct="1">
                    <a:spcBef>
                      <a:spcPct val="20000"/>
                    </a:spcBef>
                    <a:spcAft>
                      <a:spcPts val="300"/>
                    </a:spcAft>
                    <a:buClr>
                      <a:schemeClr val="accent6">
                        <a:lumMod val="75000"/>
                      </a:schemeClr>
                    </a:buClr>
                    <a:buSzPct val="130000"/>
                    <a:buFont typeface="Georgia" pitchFamily="18" charset="0"/>
                    <a:buChar char="*"/>
                    <a:defRPr sz="1400" kern="120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45720" indent="0" algn="ctr">
                    <a:buFont typeface="Georgia" pitchFamily="18" charset="0"/>
                    <a:buNone/>
                  </a:pPr>
                  <a:endParaRPr lang="bn-IN" sz="3200" dirty="0" smtClean="0">
                    <a:solidFill>
                      <a:schemeClr val="tx1"/>
                    </a:solidFill>
                    <a:sym typeface="Wingdings 3"/>
                  </a:endParaRPr>
                </a:p>
                <a:p>
                  <a:pPr>
                    <a:buFont typeface="Wingdings 3"/>
                    <a:buChar char="u"/>
                  </a:pPr>
                  <a:r>
                    <a:rPr lang="bn-BD" sz="2400" dirty="0" smtClean="0">
                      <a:solidFill>
                        <a:schemeClr val="tx1"/>
                      </a:solidFill>
                      <a:latin typeface="NikoshBAN" pitchFamily="2" charset="0"/>
                      <a:cs typeface="NikoshBAN" pitchFamily="2" charset="0"/>
                      <a:sym typeface="Wingdings 3"/>
                    </a:rPr>
                    <a:t>একটি গুণোত্তর ধারার প্রথম পদ </a:t>
                  </a:r>
                  <a:r>
                    <a:rPr lang="en-US" sz="2400" dirty="0" smtClean="0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  <a:sym typeface="Wingdings 3"/>
                    </a:rPr>
                    <a:t>a</a:t>
                  </a:r>
                  <a:r>
                    <a:rPr lang="bn-BD" sz="2400" dirty="0" smtClean="0">
                      <a:solidFill>
                        <a:schemeClr val="tx1"/>
                      </a:solidFill>
                      <a:latin typeface="NikoshBAN" pitchFamily="2" charset="0"/>
                      <a:cs typeface="NikoshBAN" pitchFamily="2" charset="0"/>
                      <a:sym typeface="Wingdings 3"/>
                    </a:rPr>
                    <a:t> , সাধারণ অনুপাত </a:t>
                  </a:r>
                  <a:r>
                    <a:rPr lang="en-US" sz="2400" dirty="0" smtClean="0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  <a:sym typeface="Wingdings 3"/>
                    </a:rPr>
                    <a:t>r</a:t>
                  </a:r>
                  <a:r>
                    <a:rPr lang="bn-BD" sz="2400" dirty="0" smtClean="0">
                      <a:solidFill>
                        <a:schemeClr val="tx1"/>
                      </a:solidFill>
                      <a:latin typeface="NikoshBAN" pitchFamily="2" charset="0"/>
                      <a:cs typeface="NikoshBAN" pitchFamily="2" charset="0"/>
                      <a:sym typeface="Wingdings 3"/>
                    </a:rPr>
                    <a:t>, ধারাটির  ৪র্থ পদ </a:t>
                  </a:r>
                  <a:r>
                    <a:rPr lang="en-US" sz="2400" dirty="0" smtClean="0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  <a:sym typeface="Wingdings 3"/>
                    </a:rPr>
                    <a:t>-2</a:t>
                  </a:r>
                </a:p>
                <a:p>
                  <a:pPr marL="45720" indent="0">
                    <a:buNone/>
                  </a:pPr>
                  <a:r>
                    <a:rPr lang="en-US" sz="2400" dirty="0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  <a:sym typeface="Wingdings 3"/>
                    </a:rPr>
                    <a:t> </a:t>
                  </a:r>
                  <a:r>
                    <a:rPr lang="en-US" sz="2400" dirty="0" smtClean="0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  <a:sym typeface="Wingdings 3"/>
                    </a:rPr>
                    <a:t>  </a:t>
                  </a:r>
                  <a:r>
                    <a:rPr lang="bn-BD" sz="2400" dirty="0" smtClean="0">
                      <a:solidFill>
                        <a:schemeClr val="tx1"/>
                      </a:solidFill>
                      <a:latin typeface="NikoshBAN" pitchFamily="2" charset="0"/>
                      <a:cs typeface="NikoshBAN" pitchFamily="2" charset="0"/>
                      <a:sym typeface="Wingdings 3"/>
                    </a:rPr>
                    <a:t> এবং নবম পদ</a:t>
                  </a:r>
                  <a:r>
                    <a:rPr lang="en-US" sz="2400" dirty="0" smtClean="0">
                      <a:solidFill>
                        <a:schemeClr val="tx1"/>
                      </a:solidFill>
                      <a:latin typeface="NikoshBAN" pitchFamily="2" charset="0"/>
                      <a:cs typeface="NikoshBAN" pitchFamily="2" charset="0"/>
                      <a:sym typeface="Wingdings 3"/>
                    </a:rPr>
                    <a:t> </a:t>
                  </a:r>
                  <a14:m>
                    <m:oMath xmlns:m="http://schemas.openxmlformats.org/officeDocument/2006/math">
                      <m:r>
                        <a:rPr lang="en-US" sz="2400" b="0" i="0" smtClean="0">
                          <a:solidFill>
                            <a:schemeClr val="tx1"/>
                          </a:solidFill>
                          <a:latin typeface="Cambria Math"/>
                          <a:cs typeface="NikoshBAN" pitchFamily="2" charset="0"/>
                          <a:sym typeface="Wingdings 3"/>
                        </a:rPr>
                        <m:t>8</m:t>
                      </m:r>
                      <m:rad>
                        <m:radPr>
                          <m:degHide m:val="on"/>
                          <m:ctrlPr>
                            <a:rPr lang="en-US" sz="2400" i="1" smtClean="0">
                              <a:solidFill>
                                <a:schemeClr val="tx1"/>
                              </a:solidFill>
                              <a:latin typeface="Cambria Math"/>
                              <a:cs typeface="NikoshBAN" pitchFamily="2" charset="0"/>
                              <a:sym typeface="Wingdings 3"/>
                            </a:rPr>
                          </m:ctrlPr>
                        </m:radPr>
                        <m:deg/>
                        <m:e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/>
                              <a:cs typeface="NikoshBAN" pitchFamily="2" charset="0"/>
                              <a:sym typeface="Wingdings 3"/>
                            </a:rPr>
                            <m:t>2</m:t>
                          </m:r>
                        </m:e>
                      </m:rad>
                    </m:oMath>
                  </a14:m>
                  <a:r>
                    <a:rPr lang="bn-BD" sz="2400" dirty="0" smtClean="0">
                      <a:solidFill>
                        <a:schemeClr val="tx1"/>
                      </a:solidFill>
                      <a:latin typeface="NikoshBAN" pitchFamily="2" charset="0"/>
                      <a:cs typeface="NikoshBAN" pitchFamily="2" charset="0"/>
                      <a:sym typeface="Wingdings 3"/>
                    </a:rPr>
                    <a:t> ।</a:t>
                  </a:r>
                </a:p>
                <a:p>
                  <a:pPr marL="45720" indent="0">
                    <a:buNone/>
                  </a:pPr>
                  <a:r>
                    <a:rPr lang="bn-BD" sz="2400" dirty="0">
                      <a:solidFill>
                        <a:schemeClr val="tx1"/>
                      </a:solidFill>
                      <a:latin typeface="NikoshBAN" pitchFamily="2" charset="0"/>
                      <a:cs typeface="NikoshBAN" pitchFamily="2" charset="0"/>
                      <a:sym typeface="Wingdings 3"/>
                    </a:rPr>
                    <a:t> (</a:t>
                  </a:r>
                  <a:r>
                    <a:rPr lang="bn-BD" sz="2400" dirty="0" smtClean="0">
                      <a:solidFill>
                        <a:schemeClr val="tx1"/>
                      </a:solidFill>
                      <a:latin typeface="NikoshBAN" pitchFamily="2" charset="0"/>
                      <a:cs typeface="NikoshBAN" pitchFamily="2" charset="0"/>
                      <a:sym typeface="Wingdings 3"/>
                    </a:rPr>
                    <a:t>ক) উপরোক্ত তথ্যগুলোকে দুইটি সমীকরণের  মাধ্যমে প্রকাশ কর।</a:t>
                  </a:r>
                </a:p>
                <a:p>
                  <a:pPr marL="45720" indent="0">
                    <a:buNone/>
                  </a:pPr>
                  <a:r>
                    <a:rPr lang="bn-BD" sz="2400" dirty="0">
                      <a:solidFill>
                        <a:schemeClr val="tx1"/>
                      </a:solidFill>
                      <a:latin typeface="NikoshBAN" pitchFamily="2" charset="0"/>
                      <a:cs typeface="NikoshBAN" pitchFamily="2" charset="0"/>
                      <a:sym typeface="Wingdings 3"/>
                    </a:rPr>
                    <a:t> </a:t>
                  </a:r>
                  <a:r>
                    <a:rPr lang="bn-BD" sz="2400" dirty="0" smtClean="0">
                      <a:solidFill>
                        <a:schemeClr val="tx1"/>
                      </a:solidFill>
                      <a:latin typeface="NikoshBAN" pitchFamily="2" charset="0"/>
                      <a:cs typeface="NikoshBAN" pitchFamily="2" charset="0"/>
                      <a:sym typeface="Wingdings 3"/>
                    </a:rPr>
                    <a:t>(খ) ধারাটির  </a:t>
                  </a:r>
                  <a:r>
                    <a:rPr lang="en-US" sz="2400" dirty="0" smtClean="0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  <a:sym typeface="Wingdings 3"/>
                    </a:rPr>
                    <a:t>12</a:t>
                  </a:r>
                  <a:r>
                    <a:rPr lang="bn-BD" sz="2400" dirty="0" smtClean="0">
                      <a:solidFill>
                        <a:schemeClr val="tx1"/>
                      </a:solidFill>
                      <a:latin typeface="NikoshBAN" pitchFamily="2" charset="0"/>
                      <a:cs typeface="NikoshBAN" pitchFamily="2" charset="0"/>
                      <a:sym typeface="Wingdings 3"/>
                    </a:rPr>
                    <a:t>  তম পদ নির্ণয় কর।</a:t>
                  </a:r>
                </a:p>
                <a:p>
                  <a:pPr marL="45720" indent="0">
                    <a:buNone/>
                  </a:pPr>
                  <a:r>
                    <a:rPr lang="en-US" sz="2400" dirty="0" smtClean="0">
                      <a:solidFill>
                        <a:schemeClr val="tx1"/>
                      </a:solidFill>
                      <a:latin typeface="NikoshBAN" pitchFamily="2" charset="0"/>
                      <a:cs typeface="NikoshBAN" pitchFamily="2" charset="0"/>
                      <a:sym typeface="Wingdings 3"/>
                    </a:rPr>
                    <a:t> </a:t>
                  </a:r>
                  <a:r>
                    <a:rPr lang="bn-BD" sz="2400" dirty="0" smtClean="0">
                      <a:solidFill>
                        <a:schemeClr val="tx1"/>
                      </a:solidFill>
                      <a:latin typeface="NikoshBAN" pitchFamily="2" charset="0"/>
                      <a:cs typeface="NikoshBAN" pitchFamily="2" charset="0"/>
                      <a:sym typeface="Wingdings 3"/>
                    </a:rPr>
                    <a:t>(গ) ধারাটি নির্ণয় করে প্রথম সাতটি পদের সমষ্টি নির্ণয় কর।</a:t>
                  </a:r>
                  <a:endParaRPr lang="en-US" sz="2400" dirty="0" smtClean="0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  <a:sym typeface="Wingdings 3"/>
                  </a:endParaRPr>
                </a:p>
                <a:p>
                  <a:pPr marL="45720" indent="0">
                    <a:buNone/>
                  </a:pPr>
                  <a:endParaRPr lang="en-US" sz="3600" dirty="0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endParaRPr>
                </a:p>
              </p:txBody>
            </p:sp>
          </mc:Choice>
          <mc:Fallback xmlns="">
            <p:sp>
              <p:nvSpPr>
                <p:cNvPr id="2" name="Content Placeholder 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13520" y="2681015"/>
                  <a:ext cx="7620000" cy="3186385"/>
                </a:xfrm>
                <a:prstGeom prst="rect">
                  <a:avLst/>
                </a:prstGeom>
                <a:blipFill rotWithShape="1">
                  <a:blip r:embed="rId5"/>
                  <a:stretch>
                    <a:fillRect l="-956" t="-1894"/>
                  </a:stretch>
                </a:blipFill>
                <a:ln w="76200">
                  <a:noFill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5" name="Round Same Side Corner Rectangle 4"/>
            <p:cNvSpPr/>
            <p:nvPr/>
          </p:nvSpPr>
          <p:spPr>
            <a:xfrm>
              <a:off x="547504" y="3172690"/>
              <a:ext cx="7985833" cy="2652070"/>
            </a:xfrm>
            <a:prstGeom prst="round2SameRect">
              <a:avLst>
                <a:gd name="adj1" fmla="val 16667"/>
                <a:gd name="adj2" fmla="val 10921"/>
              </a:avLst>
            </a:prstGeom>
            <a:noFill/>
            <a:ln w="76200"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0" name="Plaque 39"/>
          <p:cNvSpPr/>
          <p:nvPr/>
        </p:nvSpPr>
        <p:spPr>
          <a:xfrm>
            <a:off x="27710" y="152400"/>
            <a:ext cx="8991153" cy="838200"/>
          </a:xfrm>
          <a:prstGeom prst="plaque">
            <a:avLst>
              <a:gd name="adj" fmla="val 0"/>
            </a:avLst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extBox 35"/>
          <p:cNvSpPr txBox="1"/>
          <p:nvPr/>
        </p:nvSpPr>
        <p:spPr>
          <a:xfrm>
            <a:off x="2923086" y="62618"/>
            <a:ext cx="3200400" cy="769441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 prst="convex"/>
          </a:sp3d>
        </p:spPr>
        <p:txBody>
          <a:bodyPr wrap="square" rtlCol="0">
            <a:spAutoFit/>
          </a:bodyPr>
          <a:lstStyle/>
          <a:p>
            <a:r>
              <a:rPr lang="bn-BD" sz="36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    </a:t>
            </a:r>
            <a:r>
              <a:rPr lang="bn-BD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বাড়ির কাজ</a:t>
            </a:r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63047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Rounded Rectangle 37"/>
          <p:cNvSpPr/>
          <p:nvPr/>
        </p:nvSpPr>
        <p:spPr>
          <a:xfrm>
            <a:off x="825092" y="1187295"/>
            <a:ext cx="1537108" cy="1577404"/>
          </a:xfrm>
          <a:prstGeom prst="roundRect">
            <a:avLst>
              <a:gd name="adj" fmla="val 50000"/>
            </a:avLst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bn-BD" sz="11500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ধ</a:t>
            </a:r>
            <a:r>
              <a:rPr lang="en-US" sz="11500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11500" dirty="0">
              <a:ln w="11430"/>
              <a:solidFill>
                <a:srgbClr val="FFFF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9" name="Rounded Rectangle 38"/>
          <p:cNvSpPr/>
          <p:nvPr/>
        </p:nvSpPr>
        <p:spPr>
          <a:xfrm>
            <a:off x="2806292" y="937196"/>
            <a:ext cx="1537108" cy="1577404"/>
          </a:xfrm>
          <a:prstGeom prst="roundRect">
            <a:avLst>
              <a:gd name="adj" fmla="val 50000"/>
            </a:avLst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bn-BD" sz="11500" b="1" dirty="0" smtClean="0">
                <a:ln w="11430"/>
                <a:solidFill>
                  <a:srgbClr val="FF33CC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ন্য</a:t>
            </a:r>
            <a:endParaRPr lang="en-US" sz="11500" b="1" dirty="0">
              <a:ln w="11430"/>
              <a:solidFill>
                <a:srgbClr val="FF33CC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0" name="Rounded Rectangle 39"/>
          <p:cNvSpPr/>
          <p:nvPr/>
        </p:nvSpPr>
        <p:spPr>
          <a:xfrm>
            <a:off x="4800600" y="914400"/>
            <a:ext cx="1537108" cy="1577404"/>
          </a:xfrm>
          <a:prstGeom prst="roundRect">
            <a:avLst>
              <a:gd name="adj" fmla="val 50000"/>
            </a:avLst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bn-BD" sz="11500" b="1" dirty="0" smtClean="0">
                <a:ln w="11430"/>
                <a:solidFill>
                  <a:srgbClr val="3333CC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বা</a:t>
            </a:r>
            <a:endParaRPr lang="en-US" sz="11500" b="1" dirty="0">
              <a:ln w="11430"/>
              <a:solidFill>
                <a:srgbClr val="3333CC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1" name="Rounded Rectangle 40"/>
          <p:cNvSpPr/>
          <p:nvPr/>
        </p:nvSpPr>
        <p:spPr>
          <a:xfrm>
            <a:off x="6705600" y="914400"/>
            <a:ext cx="1537108" cy="1577404"/>
          </a:xfrm>
          <a:prstGeom prst="roundRect">
            <a:avLst>
              <a:gd name="adj" fmla="val 50000"/>
            </a:avLst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bn-BD" sz="11500" b="1" dirty="0" smtClean="0">
                <a:ln w="11430"/>
                <a:solidFill>
                  <a:srgbClr val="00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</a:t>
            </a:r>
            <a:endParaRPr lang="en-US" sz="11500" b="1" dirty="0">
              <a:ln w="11430"/>
              <a:solidFill>
                <a:srgbClr val="00FF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2819400" y="2896850"/>
            <a:ext cx="3657600" cy="1446550"/>
          </a:xfrm>
          <a:prstGeom prst="rect">
            <a:avLst/>
          </a:prstGeom>
          <a:noFill/>
          <a:ln w="1905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bn-BD" sz="8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সকলকে</a:t>
            </a:r>
            <a:endParaRPr lang="en-US" sz="8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5" name="Picture 2" descr="C:\Users\DOEL\Desktop\skin saver\PROVITE COMPUTER.ATATURK SCHOOL MARKET..IQBAL.01717990636 (42)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25107">
            <a:off x="494397" y="3124200"/>
            <a:ext cx="2879902" cy="2879902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6" name="Picture 2" descr="C:\Users\DOEL\Desktop\skin saver\PROVITE COMPUTER.ATATURK SCHOOL MARKET..IQBAL.01717990636 (42)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241990" flipH="1">
            <a:off x="6146837" y="3351708"/>
            <a:ext cx="2590800" cy="2643145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6169400"/>
            <a:ext cx="8763000" cy="538407"/>
          </a:xfrm>
          <a:prstGeom prst="rect">
            <a:avLst/>
          </a:prstGeom>
          <a:noFill/>
          <a:ln w="38100" cmpd="thickThin">
            <a:noFill/>
            <a:prstDash val="dashDot"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endParaRPr lang="bn-BD" sz="2400" b="1" dirty="0">
              <a:solidFill>
                <a:srgbClr val="FF3399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9C0A4-91B2-470C-9B3C-EAD5E83C5AEB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5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  <p:bldP spid="39" grpId="0" animBg="1"/>
      <p:bldP spid="40" grpId="0" animBg="1"/>
      <p:bldP spid="41" grpId="0" animBg="1"/>
      <p:bldP spid="42" grpId="0"/>
      <p:bldP spid="12" grpId="0"/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2466557" y="622281"/>
            <a:ext cx="4262908" cy="1167518"/>
            <a:chOff x="2442692" y="321364"/>
            <a:chExt cx="4262908" cy="1167518"/>
          </a:xfrm>
          <a:gradFill>
            <a:gsLst>
              <a:gs pos="0">
                <a:srgbClr val="FF3399"/>
              </a:gs>
              <a:gs pos="22000">
                <a:srgbClr val="FF6633"/>
              </a:gs>
              <a:gs pos="50000">
                <a:srgbClr val="FFFF00"/>
              </a:gs>
              <a:gs pos="79000">
                <a:srgbClr val="01A78F"/>
              </a:gs>
              <a:gs pos="90000">
                <a:srgbClr val="3366FF"/>
              </a:gs>
            </a:gsLst>
            <a:lin ang="5400000" scaled="1"/>
          </a:gradFill>
        </p:grpSpPr>
        <p:sp>
          <p:nvSpPr>
            <p:cNvPr id="5" name="Oval 4"/>
            <p:cNvSpPr/>
            <p:nvPr/>
          </p:nvSpPr>
          <p:spPr>
            <a:xfrm>
              <a:off x="2442692" y="321364"/>
              <a:ext cx="4262908" cy="1167518"/>
            </a:xfrm>
            <a:prstGeom prst="ellipse">
              <a:avLst/>
            </a:prstGeom>
            <a:ln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2757567" y="469962"/>
              <a:ext cx="3718623" cy="923330"/>
            </a:xfrm>
            <a:prstGeom prst="rect">
              <a:avLst/>
            </a:prstGeom>
            <a:ln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bn-BD" sz="5400" b="1" spc="50" dirty="0" smtClean="0">
                  <a:ln w="11430"/>
                  <a:solidFill>
                    <a:srgbClr val="FFFF00"/>
                  </a:soli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শিক্ষক পরিচিতি</a:t>
              </a:r>
              <a:endParaRPr lang="en-US" sz="5400" b="1" spc="50" dirty="0">
                <a:ln w="11430"/>
                <a:solidFill>
                  <a:srgbClr val="FFFF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endParaRPr>
            </a:p>
          </p:txBody>
        </p:sp>
      </p:grp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1349178" y="2332132"/>
            <a:ext cx="7320653" cy="3943034"/>
          </a:xfrm>
          <a:prstGeom prst="rect">
            <a:avLst/>
          </a:prstGeom>
          <a:noFill/>
          <a:ln w="146050">
            <a:gradFill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5400000" scaled="0"/>
            </a:gra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/>
          <a:lstStyle/>
          <a:p>
            <a:pPr marL="274320" indent="-274320" algn="ctr">
              <a:spcBef>
                <a:spcPts val="600"/>
              </a:spcBef>
            </a:pPr>
            <a:r>
              <a:rPr lang="bn-BD" sz="4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মোঃ </a:t>
            </a:r>
            <a:r>
              <a:rPr lang="en-US" sz="44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বেলালুর</a:t>
            </a:r>
            <a:r>
              <a:rPr lang="en-US" sz="4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রহমান</a:t>
            </a:r>
            <a:endParaRPr lang="bn-BD" sz="4800" b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marL="274320" indent="-274320" algn="ctr">
              <a:spcBef>
                <a:spcPts val="600"/>
              </a:spcBef>
            </a:pPr>
            <a:r>
              <a:rPr lang="en-US" sz="24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বি</a:t>
            </a:r>
            <a:r>
              <a:rPr lang="en-US" sz="2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.</a:t>
            </a:r>
            <a:r>
              <a:rPr lang="bn-BD" sz="2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2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এস </a:t>
            </a:r>
            <a:r>
              <a:rPr lang="bn-BD" sz="2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সি</a:t>
            </a:r>
            <a:r>
              <a:rPr lang="en-US" sz="24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এম</a:t>
            </a:r>
            <a:r>
              <a:rPr lang="bn-BD" sz="2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.এড </a:t>
            </a:r>
            <a:r>
              <a:rPr lang="bn-BD" sz="2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গণিত</a:t>
            </a:r>
            <a:endParaRPr lang="bn-BD" sz="2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marL="274320" indent="-274320" algn="ctr">
              <a:spcBef>
                <a:spcPts val="600"/>
              </a:spcBef>
            </a:pPr>
            <a:r>
              <a:rPr lang="bn-BD" sz="2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সিনিয়র সহকারী </a:t>
            </a:r>
            <a:r>
              <a:rPr lang="bn-BD" sz="24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শিক্ষক </a:t>
            </a:r>
          </a:p>
          <a:p>
            <a:pPr marL="274320" indent="-274320" algn="ctr">
              <a:spcBef>
                <a:spcPts val="600"/>
              </a:spcBef>
            </a:pPr>
            <a:r>
              <a:rPr lang="en-US" sz="24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সেন্ট</a:t>
            </a:r>
            <a:r>
              <a:rPr lang="en-US" sz="2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রীটাস</a:t>
            </a:r>
            <a:r>
              <a:rPr lang="en-US" sz="2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হাই</a:t>
            </a:r>
            <a:r>
              <a:rPr lang="en-US" sz="2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স্কুল</a:t>
            </a:r>
            <a:r>
              <a:rPr lang="en-US" sz="2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, </a:t>
            </a:r>
            <a:r>
              <a:rPr lang="en-US" sz="24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মথুরাপুর</a:t>
            </a:r>
            <a:endParaRPr lang="en-US" sz="2400" b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marL="274320" indent="-274320" algn="ctr">
              <a:spcBef>
                <a:spcPts val="600"/>
              </a:spcBef>
            </a:pPr>
            <a:r>
              <a:rPr lang="en-US" sz="24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চাটমোহর</a:t>
            </a:r>
            <a:r>
              <a:rPr lang="en-US" sz="2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, </a:t>
            </a:r>
            <a:r>
              <a:rPr lang="en-US" sz="24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পাবনা</a:t>
            </a:r>
            <a:endParaRPr lang="en-US" sz="2400" b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marL="274320" indent="-274320" algn="ctr">
              <a:spcBef>
                <a:spcPts val="600"/>
              </a:spcBef>
            </a:pPr>
            <a:r>
              <a:rPr lang="en-US" sz="2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Mobile: </a:t>
            </a:r>
            <a:r>
              <a:rPr lang="en-US" sz="2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Mongolian Baiti" pitchFamily="66" charset="0"/>
                <a:cs typeface="Mongolian Baiti" pitchFamily="66" charset="0"/>
              </a:rPr>
              <a:t>0১৭১৭০৮৮৯২৭</a:t>
            </a:r>
            <a:r>
              <a:rPr lang="en-US" sz="2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bn-BD" b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marL="274320" indent="-274320" algn="ctr">
              <a:spcBef>
                <a:spcPts val="600"/>
              </a:spcBef>
            </a:pPr>
            <a:endParaRPr lang="en-US" sz="32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4" name="Picture 23" descr="d56cd79a5ec90eeda7afb599ba8b40bc.gif"/>
          <p:cNvPicPr>
            <a:picLocks noChangeAspect="1"/>
          </p:cNvPicPr>
          <p:nvPr/>
        </p:nvPicPr>
        <p:blipFill>
          <a:blip r:embed="rId2">
            <a:duotone>
              <a:schemeClr val="accent6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110858" y="476165"/>
            <a:ext cx="1450191" cy="1752600"/>
          </a:xfrm>
          <a:prstGeom prst="rect">
            <a:avLst/>
          </a:prstGeom>
        </p:spPr>
      </p:pic>
      <p:pic>
        <p:nvPicPr>
          <p:cNvPr id="25" name="Picture 24" descr="d56cd79a5ec90eeda7afb599ba8b40bc.gif"/>
          <p:cNvPicPr>
            <a:picLocks noChangeAspect="1"/>
          </p:cNvPicPr>
          <p:nvPr/>
        </p:nvPicPr>
        <p:blipFill>
          <a:blip r:embed="rId2">
            <a:duotone>
              <a:schemeClr val="accent6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 flipH="1">
            <a:off x="7521459" y="506772"/>
            <a:ext cx="1608740" cy="1752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2714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C89F3-836A-4707-894F-29D295D75B15}" type="datetime12">
              <a:rPr lang="en-US" smtClean="0"/>
              <a:t>8:38 PM</a:t>
            </a:fld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9C0A4-91B2-470C-9B3C-EAD5E83C5AEB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4" name="Date Placeholder 2"/>
          <p:cNvSpPr txBox="1">
            <a:spLocks/>
          </p:cNvSpPr>
          <p:nvPr/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EFB5E1F-7E52-4BC9-AA4A-C09786DC1794}" type="datetime12">
              <a:rPr lang="en-US" smtClean="0"/>
              <a:pPr/>
              <a:t>8:38 PM</a:t>
            </a:fld>
            <a:endParaRPr lang="en-US" dirty="0"/>
          </a:p>
        </p:txBody>
      </p:sp>
      <p:sp>
        <p:nvSpPr>
          <p:cNvPr id="5" name="Slide Number Placeholder 3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E909C0A4-91B2-470C-9B3C-EAD5E83C5AEB}" type="slidenum">
              <a:rPr lang="en-US" smtClean="0"/>
              <a:pPr/>
              <a:t>3</a:t>
            </a:fld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1416972" y="873110"/>
            <a:ext cx="6344557" cy="4647426"/>
            <a:chOff x="1297625" y="-26126"/>
            <a:chExt cx="6654049" cy="4203968"/>
          </a:xfrm>
          <a:gradFill flip="none" rotWithShape="1">
            <a:gsLst>
              <a:gs pos="0">
                <a:srgbClr val="FF3399"/>
              </a:gs>
              <a:gs pos="25000">
                <a:srgbClr val="FF6633"/>
              </a:gs>
              <a:gs pos="50000">
                <a:srgbClr val="FFFF00"/>
              </a:gs>
              <a:gs pos="75000">
                <a:srgbClr val="01A78F"/>
              </a:gs>
              <a:gs pos="100000">
                <a:srgbClr val="3366FF"/>
              </a:gs>
            </a:gsLst>
            <a:lin ang="21594000" scaled="0"/>
            <a:tileRect/>
          </a:gradFill>
        </p:grpSpPr>
        <p:sp>
          <p:nvSpPr>
            <p:cNvPr id="7" name="TextBox 6"/>
            <p:cNvSpPr txBox="1"/>
            <p:nvPr/>
          </p:nvSpPr>
          <p:spPr>
            <a:xfrm>
              <a:off x="1297625" y="-26126"/>
              <a:ext cx="6654049" cy="4203968"/>
            </a:xfrm>
            <a:prstGeom prst="rect">
              <a:avLst/>
            </a:prstGeom>
            <a:ln w="193675" cmpd="thickThin">
              <a:solidFill>
                <a:srgbClr val="00CC00"/>
              </a:solidFill>
            </a:ln>
            <a:scene3d>
              <a:camera prst="perspectiveRelaxed"/>
              <a:lightRig rig="threePt" dir="t"/>
            </a:scene3d>
            <a:sp3d>
              <a:bevelT w="114300" prst="hardEdge"/>
            </a:sp3d>
          </p:spPr>
          <p:style>
            <a:lnRef idx="0">
              <a:scrgbClr r="0" g="0" b="0"/>
            </a:lnRef>
            <a:fillRef idx="1001">
              <a:schemeClr val="lt2"/>
            </a:fillRef>
            <a:effectRef idx="0">
              <a:scrgbClr r="0" g="0" b="0"/>
            </a:effectRef>
            <a:fontRef idx="major"/>
          </p:style>
          <p:txBody>
            <a:bodyPr wrap="square" rtlCol="0">
              <a:spAutoFit/>
            </a:bodyPr>
            <a:lstStyle/>
            <a:p>
              <a:pPr algn="ctr"/>
              <a:endParaRPr lang="en-US" sz="5400" dirty="0" smtClean="0">
                <a:solidFill>
                  <a:srgbClr val="D60093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pPr algn="ctr"/>
              <a:r>
                <a:rPr lang="bn-BD" sz="8000" dirty="0" smtClean="0">
                  <a:solidFill>
                    <a:srgbClr val="CC0099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শ্রেণি : নবম</a:t>
              </a:r>
            </a:p>
            <a:p>
              <a:pPr algn="ctr"/>
              <a:r>
                <a:rPr lang="bn-BD" sz="6600" b="1" dirty="0" smtClean="0">
                  <a:solidFill>
                    <a:srgbClr val="6600FF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বিষয় : গণিত</a:t>
              </a:r>
            </a:p>
            <a:p>
              <a:pPr algn="ctr"/>
              <a:r>
                <a:rPr lang="bn-BD" sz="4800" dirty="0" smtClean="0">
                  <a:solidFill>
                    <a:srgbClr val="C0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অধ্যায় : ত্রয়োদশ (১৩.২)</a:t>
              </a:r>
            </a:p>
            <a:p>
              <a:pPr algn="ctr"/>
              <a:r>
                <a:rPr lang="bn-BD" sz="4800" dirty="0" smtClean="0">
                  <a:solidFill>
                    <a:srgbClr val="008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সময় : </a:t>
              </a:r>
              <a:r>
                <a:rPr lang="en-US" sz="4800" dirty="0" smtClean="0">
                  <a:solidFill>
                    <a:srgbClr val="008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5</a:t>
              </a:r>
              <a:r>
                <a:rPr lang="bn-BD" sz="4800" dirty="0" smtClean="0">
                  <a:solidFill>
                    <a:srgbClr val="008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০ মিনিট</a:t>
              </a:r>
              <a:r>
                <a:rPr lang="en-US" sz="44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  </a:t>
              </a:r>
              <a:endParaRPr lang="en-US" sz="32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744344" y="255253"/>
              <a:ext cx="5762898" cy="835226"/>
            </a:xfrm>
            <a:prstGeom prst="rect">
              <a:avLst/>
            </a:prstGeom>
            <a:ln>
              <a:solidFill>
                <a:srgbClr val="00CC00"/>
              </a:solidFill>
            </a:ln>
            <a:scene3d>
              <a:camera prst="orthographicFront"/>
              <a:lightRig rig="threePt" dir="t"/>
            </a:scene3d>
            <a:sp3d>
              <a:bevelT w="114300" prst="hardEdge"/>
            </a:sp3d>
          </p:spPr>
          <p:style>
            <a:lnRef idx="0">
              <a:scrgbClr r="0" g="0" b="0"/>
            </a:lnRef>
            <a:fillRef idx="1001">
              <a:schemeClr val="lt2"/>
            </a:fillRef>
            <a:effectRef idx="0">
              <a:scrgbClr r="0" g="0" b="0"/>
            </a:effectRef>
            <a:fontRef idx="major"/>
          </p:style>
          <p:txBody>
            <a:bodyPr wrap="square" rtlCol="0">
              <a:spAutoFit/>
            </a:bodyPr>
            <a:lstStyle/>
            <a:p>
              <a:r>
                <a:rPr lang="en-US" sz="5400" b="1" spc="50" dirty="0" smtClean="0">
                  <a:ln w="12700" cmpd="sng">
                    <a:solidFill>
                      <a:schemeClr val="accent6">
                        <a:satMod val="120000"/>
                        <a:shade val="80000"/>
                      </a:schemeClr>
                    </a:solidFill>
                    <a:prstDash val="solid"/>
                  </a:ln>
                  <a:solidFill>
                    <a:schemeClr val="accent6">
                      <a:tint val="1000"/>
                    </a:schemeClr>
                  </a:solidFill>
                  <a:effectLst>
                    <a:glow rad="53100">
                      <a:schemeClr val="accent6">
                        <a:satMod val="180000"/>
                        <a:alpha val="30000"/>
                      </a:schemeClr>
                    </a:glo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        </a:t>
              </a:r>
              <a:r>
                <a:rPr lang="bn-BD" sz="5400" b="1" spc="50" dirty="0" smtClean="0">
                  <a:ln w="12700" cmpd="sng">
                    <a:solidFill>
                      <a:schemeClr val="accent6">
                        <a:satMod val="120000"/>
                        <a:shade val="80000"/>
                      </a:schemeClr>
                    </a:solidFill>
                    <a:prstDash val="solid"/>
                  </a:ln>
                  <a:effectLst>
                    <a:glow rad="53100">
                      <a:schemeClr val="accent6">
                        <a:satMod val="180000"/>
                        <a:alpha val="30000"/>
                      </a:schemeClr>
                    </a:glo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পাঠ পরিচিতি</a:t>
              </a:r>
              <a:r>
                <a:rPr lang="en-US" sz="5400" b="1" spc="50" dirty="0" smtClean="0">
                  <a:ln w="12700" cmpd="sng">
                    <a:solidFill>
                      <a:schemeClr val="accent6">
                        <a:satMod val="120000"/>
                        <a:shade val="80000"/>
                      </a:schemeClr>
                    </a:solidFill>
                    <a:prstDash val="solid"/>
                  </a:ln>
                  <a:effectLst>
                    <a:glow rad="53100">
                      <a:schemeClr val="accent6">
                        <a:satMod val="180000"/>
                        <a:alpha val="30000"/>
                      </a:schemeClr>
                    </a:glo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   </a:t>
              </a:r>
              <a:endParaRPr lang="bn-BD" sz="54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pic>
        <p:nvPicPr>
          <p:cNvPr id="9" name="Picture 7" descr="C:\Users\DOEL\Desktop\Book Immage\giuh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640" y="685800"/>
            <a:ext cx="1221360" cy="10087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Slide Number Placeholder 4"/>
          <p:cNvSpPr txBox="1">
            <a:spLocks/>
          </p:cNvSpPr>
          <p:nvPr/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6F15528-21DE-4FAA-801E-634DDDAF4B2B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17" name="Date Placeholder 1"/>
          <p:cNvSpPr txBox="1">
            <a:spLocks/>
          </p:cNvSpPr>
          <p:nvPr/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BC5E186-5D18-4A00-8D13-93674B9F321D}" type="datetime12">
              <a:rPr lang="en-US" smtClean="0"/>
              <a:pPr/>
              <a:t>8:38 PM</a:t>
            </a:fld>
            <a:endParaRPr lang="en-US" dirty="0"/>
          </a:p>
        </p:txBody>
      </p:sp>
      <p:pic>
        <p:nvPicPr>
          <p:cNvPr id="19" name="Picture 7" descr="C:\Users\DOEL\Desktop\Book Immage\giuh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1142" y="726124"/>
            <a:ext cx="1221360" cy="10087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7" descr="D:\Leaptop Document\C=PPP\Animation Image\m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756" y="5408612"/>
            <a:ext cx="1173844" cy="11738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7" descr="D:\Leaptop Document\C=PPP\Animation Image\m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6157" y="5408611"/>
            <a:ext cx="1173843" cy="11738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789882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ectangle 47"/>
          <p:cNvSpPr/>
          <p:nvPr/>
        </p:nvSpPr>
        <p:spPr>
          <a:xfrm>
            <a:off x="6367092" y="406145"/>
            <a:ext cx="1143000" cy="617342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718958" y="380671"/>
            <a:ext cx="1143000" cy="621734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/>
          <p:cNvSpPr/>
          <p:nvPr/>
        </p:nvSpPr>
        <p:spPr>
          <a:xfrm>
            <a:off x="2541091" y="304999"/>
            <a:ext cx="1143000" cy="621734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556028" y="305000"/>
            <a:ext cx="1143000" cy="621734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C89F3-836A-4707-894F-29D295D75B15}" type="datetime12">
              <a:rPr lang="en-US" smtClean="0"/>
              <a:t>8:38 PM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9C0A4-91B2-470C-9B3C-EAD5E83C5AEB}" type="slidenum">
              <a:rPr lang="en-US" smtClean="0"/>
              <a:pPr/>
              <a:t>4</a:t>
            </a:fld>
            <a:endParaRPr lang="en-US"/>
          </a:p>
        </p:txBody>
      </p:sp>
      <p:grpSp>
        <p:nvGrpSpPr>
          <p:cNvPr id="4" name="Group 3"/>
          <p:cNvGrpSpPr/>
          <p:nvPr/>
        </p:nvGrpSpPr>
        <p:grpSpPr>
          <a:xfrm>
            <a:off x="897316" y="2652800"/>
            <a:ext cx="457201" cy="1024309"/>
            <a:chOff x="585058" y="1907922"/>
            <a:chExt cx="715387" cy="1261358"/>
          </a:xfrm>
        </p:grpSpPr>
        <p:pic>
          <p:nvPicPr>
            <p:cNvPr id="5" name="Picture 4" descr="bird.gif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85058" y="2600703"/>
              <a:ext cx="710342" cy="568577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>
              <a:reflection blurRad="12700" stA="38000" endPos="28000" dist="5000" dir="5400000" sy="-100000" algn="bl" rotWithShape="0"/>
            </a:effectLst>
          </p:spPr>
        </p:pic>
        <p:pic>
          <p:nvPicPr>
            <p:cNvPr id="6" name="Picture 5" descr="bird.gif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90103" y="1907922"/>
              <a:ext cx="710342" cy="568577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>
              <a:reflection blurRad="12700" stA="38000" endPos="28000" dist="5000" dir="5400000" sy="-100000" algn="bl" rotWithShape="0"/>
            </a:effectLst>
          </p:spPr>
        </p:pic>
      </p:grpSp>
      <p:grpSp>
        <p:nvGrpSpPr>
          <p:cNvPr id="7" name="Group 6"/>
          <p:cNvGrpSpPr/>
          <p:nvPr/>
        </p:nvGrpSpPr>
        <p:grpSpPr>
          <a:xfrm>
            <a:off x="2743200" y="2044283"/>
            <a:ext cx="467614" cy="2254913"/>
            <a:chOff x="1726610" y="1907923"/>
            <a:chExt cx="798908" cy="2563791"/>
          </a:xfrm>
        </p:grpSpPr>
        <p:pic>
          <p:nvPicPr>
            <p:cNvPr id="8" name="Picture 7" descr="bird.gif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736098" y="1907923"/>
              <a:ext cx="787990" cy="577236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>
              <a:reflection blurRad="12700" stA="38000" endPos="28000" dist="5000" dir="5400000" sy="-100000" algn="bl" rotWithShape="0"/>
            </a:effectLst>
          </p:spPr>
        </p:pic>
        <p:pic>
          <p:nvPicPr>
            <p:cNvPr id="9" name="Picture 8" descr="bird.gif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726610" y="2540090"/>
              <a:ext cx="787990" cy="577236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>
              <a:reflection blurRad="12700" stA="38000" endPos="28000" dist="5000" dir="5400000" sy="-100000" algn="bl" rotWithShape="0"/>
            </a:effectLst>
          </p:spPr>
        </p:pic>
        <p:pic>
          <p:nvPicPr>
            <p:cNvPr id="10" name="Picture 9" descr="bird.gif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737528" y="3262311"/>
              <a:ext cx="787990" cy="577236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>
              <a:reflection blurRad="12700" stA="38000" endPos="28000" dist="5000" dir="5400000" sy="-100000" algn="bl" rotWithShape="0"/>
            </a:effectLst>
          </p:spPr>
        </p:pic>
        <p:pic>
          <p:nvPicPr>
            <p:cNvPr id="11" name="Picture 10" descr="bird.gif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728040" y="3894478"/>
              <a:ext cx="787990" cy="577236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>
              <a:reflection blurRad="12700" stA="38000" endPos="28000" dist="5000" dir="5400000" sy="-100000" algn="bl" rotWithShape="0"/>
            </a:effectLst>
          </p:spPr>
        </p:pic>
      </p:grpSp>
      <p:grpSp>
        <p:nvGrpSpPr>
          <p:cNvPr id="12" name="Group 11"/>
          <p:cNvGrpSpPr/>
          <p:nvPr/>
        </p:nvGrpSpPr>
        <p:grpSpPr>
          <a:xfrm>
            <a:off x="4876800" y="1597527"/>
            <a:ext cx="443909" cy="3268652"/>
            <a:chOff x="2879846" y="1447800"/>
            <a:chExt cx="660733" cy="3657600"/>
          </a:xfrm>
        </p:grpSpPr>
        <p:pic>
          <p:nvPicPr>
            <p:cNvPr id="13" name="Picture 12" descr="bird.gif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889334" y="1447800"/>
              <a:ext cx="614436" cy="406911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>
              <a:reflection blurRad="12700" stA="38000" endPos="28000" dist="5000" dir="5400000" sy="-100000" algn="bl" rotWithShape="0"/>
            </a:effectLst>
          </p:spPr>
        </p:pic>
        <p:pic>
          <p:nvPicPr>
            <p:cNvPr id="14" name="Picture 13" descr="bird.gif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879846" y="1907923"/>
              <a:ext cx="615706" cy="404787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>
              <a:reflection blurRad="12700" stA="38000" endPos="28000" dist="5000" dir="5400000" sy="-100000" algn="bl" rotWithShape="0"/>
            </a:effectLst>
          </p:spPr>
        </p:pic>
        <p:pic>
          <p:nvPicPr>
            <p:cNvPr id="15" name="Picture 14" descr="bird.gif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890764" y="2362200"/>
              <a:ext cx="614436" cy="406911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>
              <a:reflection blurRad="12700" stA="38000" endPos="28000" dist="5000" dir="5400000" sy="-100000" algn="bl" rotWithShape="0"/>
            </a:effectLst>
          </p:spPr>
        </p:pic>
        <p:pic>
          <p:nvPicPr>
            <p:cNvPr id="16" name="Picture 15" descr="bird.gif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881276" y="2819400"/>
              <a:ext cx="614436" cy="406911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>
              <a:reflection blurRad="12700" stA="38000" endPos="28000" dist="5000" dir="5400000" sy="-100000" algn="bl" rotWithShape="0"/>
            </a:effectLst>
          </p:spPr>
        </p:pic>
        <p:pic>
          <p:nvPicPr>
            <p:cNvPr id="17" name="Picture 16" descr="bird.gif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924713" y="3276600"/>
              <a:ext cx="614436" cy="406911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>
              <a:reflection blurRad="12700" stA="38000" endPos="28000" dist="5000" dir="5400000" sy="-100000" algn="bl" rotWithShape="0"/>
            </a:effectLst>
          </p:spPr>
        </p:pic>
        <p:pic>
          <p:nvPicPr>
            <p:cNvPr id="18" name="Picture 17" descr="bird.gif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915225" y="3784089"/>
              <a:ext cx="614436" cy="406911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>
              <a:reflection blurRad="12700" stA="38000" endPos="28000" dist="5000" dir="5400000" sy="-100000" algn="bl" rotWithShape="0"/>
            </a:effectLst>
          </p:spPr>
        </p:pic>
        <p:pic>
          <p:nvPicPr>
            <p:cNvPr id="19" name="Picture 18" descr="bird.gif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926143" y="4232312"/>
              <a:ext cx="614436" cy="406911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>
              <a:reflection blurRad="12700" stA="38000" endPos="28000" dist="5000" dir="5400000" sy="-100000" algn="bl" rotWithShape="0"/>
            </a:effectLst>
          </p:spPr>
        </p:pic>
        <p:pic>
          <p:nvPicPr>
            <p:cNvPr id="20" name="Picture 19" descr="bird.gif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916655" y="4698489"/>
              <a:ext cx="614436" cy="406911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>
              <a:reflection blurRad="12700" stA="38000" endPos="28000" dist="5000" dir="5400000" sy="-100000" algn="bl" rotWithShape="0"/>
            </a:effectLst>
          </p:spPr>
        </p:pic>
      </p:grpSp>
      <p:grpSp>
        <p:nvGrpSpPr>
          <p:cNvPr id="21" name="Group 20"/>
          <p:cNvGrpSpPr/>
          <p:nvPr/>
        </p:nvGrpSpPr>
        <p:grpSpPr>
          <a:xfrm>
            <a:off x="6922409" y="1397485"/>
            <a:ext cx="331109" cy="4766662"/>
            <a:chOff x="3866062" y="640655"/>
            <a:chExt cx="331109" cy="4766662"/>
          </a:xfrm>
        </p:grpSpPr>
        <p:grpSp>
          <p:nvGrpSpPr>
            <p:cNvPr id="22" name="Group 21"/>
            <p:cNvGrpSpPr/>
            <p:nvPr/>
          </p:nvGrpSpPr>
          <p:grpSpPr>
            <a:xfrm>
              <a:off x="3866062" y="640655"/>
              <a:ext cx="322762" cy="2315793"/>
              <a:chOff x="2879846" y="1447800"/>
              <a:chExt cx="660733" cy="3657600"/>
            </a:xfrm>
          </p:grpSpPr>
          <p:pic>
            <p:nvPicPr>
              <p:cNvPr id="32" name="Picture 31" descr="bird.gif"/>
              <p:cNvPicPr>
                <a:picLocks noChangeAspect="1"/>
              </p:cNvPicPr>
              <p:nvPr/>
            </p:nvPicPr>
            <p:blipFill>
              <a:blip r:embed="rId2" cstate="print"/>
              <a:stretch>
                <a:fillRect/>
              </a:stretch>
            </p:blipFill>
            <p:spPr>
              <a:xfrm>
                <a:off x="2889334" y="1447800"/>
                <a:ext cx="614436" cy="406911"/>
              </a:xfrm>
              <a:prstGeom prst="roundRect">
                <a:avLst>
                  <a:gd name="adj" fmla="val 8594"/>
                </a:avLst>
              </a:prstGeom>
              <a:solidFill>
                <a:srgbClr val="FFFFFF">
                  <a:shade val="85000"/>
                </a:srgbClr>
              </a:solidFill>
              <a:ln>
                <a:noFill/>
              </a:ln>
              <a:effectLst>
                <a:reflection blurRad="12700" stA="38000" endPos="28000" dist="5000" dir="5400000" sy="-100000" algn="bl" rotWithShape="0"/>
              </a:effectLst>
            </p:spPr>
          </p:pic>
          <p:pic>
            <p:nvPicPr>
              <p:cNvPr id="33" name="Picture 32" descr="bird.gif"/>
              <p:cNvPicPr>
                <a:picLocks noChangeAspect="1"/>
              </p:cNvPicPr>
              <p:nvPr/>
            </p:nvPicPr>
            <p:blipFill>
              <a:blip r:embed="rId2" cstate="print"/>
              <a:stretch>
                <a:fillRect/>
              </a:stretch>
            </p:blipFill>
            <p:spPr>
              <a:xfrm>
                <a:off x="2879846" y="1907923"/>
                <a:ext cx="615706" cy="404787"/>
              </a:xfrm>
              <a:prstGeom prst="roundRect">
                <a:avLst>
                  <a:gd name="adj" fmla="val 8594"/>
                </a:avLst>
              </a:prstGeom>
              <a:solidFill>
                <a:srgbClr val="FFFFFF">
                  <a:shade val="85000"/>
                </a:srgbClr>
              </a:solidFill>
              <a:ln>
                <a:noFill/>
              </a:ln>
              <a:effectLst>
                <a:reflection blurRad="12700" stA="38000" endPos="28000" dist="5000" dir="5400000" sy="-100000" algn="bl" rotWithShape="0"/>
              </a:effectLst>
            </p:spPr>
          </p:pic>
          <p:pic>
            <p:nvPicPr>
              <p:cNvPr id="34" name="Picture 33" descr="bird.gif"/>
              <p:cNvPicPr>
                <a:picLocks noChangeAspect="1"/>
              </p:cNvPicPr>
              <p:nvPr/>
            </p:nvPicPr>
            <p:blipFill>
              <a:blip r:embed="rId2" cstate="print"/>
              <a:stretch>
                <a:fillRect/>
              </a:stretch>
            </p:blipFill>
            <p:spPr>
              <a:xfrm>
                <a:off x="2890764" y="2362200"/>
                <a:ext cx="614436" cy="406911"/>
              </a:xfrm>
              <a:prstGeom prst="roundRect">
                <a:avLst>
                  <a:gd name="adj" fmla="val 8594"/>
                </a:avLst>
              </a:prstGeom>
              <a:solidFill>
                <a:srgbClr val="FFFFFF">
                  <a:shade val="85000"/>
                </a:srgbClr>
              </a:solidFill>
              <a:ln>
                <a:noFill/>
              </a:ln>
              <a:effectLst>
                <a:reflection blurRad="12700" stA="38000" endPos="28000" dist="5000" dir="5400000" sy="-100000" algn="bl" rotWithShape="0"/>
              </a:effectLst>
            </p:spPr>
          </p:pic>
          <p:pic>
            <p:nvPicPr>
              <p:cNvPr id="35" name="Picture 34" descr="bird.gif"/>
              <p:cNvPicPr>
                <a:picLocks noChangeAspect="1"/>
              </p:cNvPicPr>
              <p:nvPr/>
            </p:nvPicPr>
            <p:blipFill>
              <a:blip r:embed="rId2" cstate="print"/>
              <a:stretch>
                <a:fillRect/>
              </a:stretch>
            </p:blipFill>
            <p:spPr>
              <a:xfrm>
                <a:off x="2881276" y="2819400"/>
                <a:ext cx="614436" cy="406911"/>
              </a:xfrm>
              <a:prstGeom prst="roundRect">
                <a:avLst>
                  <a:gd name="adj" fmla="val 8594"/>
                </a:avLst>
              </a:prstGeom>
              <a:solidFill>
                <a:srgbClr val="FFFFFF">
                  <a:shade val="85000"/>
                </a:srgbClr>
              </a:solidFill>
              <a:ln>
                <a:noFill/>
              </a:ln>
              <a:effectLst>
                <a:reflection blurRad="12700" stA="38000" endPos="28000" dist="5000" dir="5400000" sy="-100000" algn="bl" rotWithShape="0"/>
              </a:effectLst>
            </p:spPr>
          </p:pic>
          <p:pic>
            <p:nvPicPr>
              <p:cNvPr id="36" name="Picture 35" descr="bird.gif"/>
              <p:cNvPicPr>
                <a:picLocks noChangeAspect="1"/>
              </p:cNvPicPr>
              <p:nvPr/>
            </p:nvPicPr>
            <p:blipFill>
              <a:blip r:embed="rId2" cstate="print"/>
              <a:stretch>
                <a:fillRect/>
              </a:stretch>
            </p:blipFill>
            <p:spPr>
              <a:xfrm>
                <a:off x="2924713" y="3276600"/>
                <a:ext cx="614436" cy="406911"/>
              </a:xfrm>
              <a:prstGeom prst="roundRect">
                <a:avLst>
                  <a:gd name="adj" fmla="val 8594"/>
                </a:avLst>
              </a:prstGeom>
              <a:solidFill>
                <a:srgbClr val="FFFFFF">
                  <a:shade val="85000"/>
                </a:srgbClr>
              </a:solidFill>
              <a:ln>
                <a:noFill/>
              </a:ln>
              <a:effectLst>
                <a:reflection blurRad="12700" stA="38000" endPos="28000" dist="5000" dir="5400000" sy="-100000" algn="bl" rotWithShape="0"/>
              </a:effectLst>
            </p:spPr>
          </p:pic>
          <p:pic>
            <p:nvPicPr>
              <p:cNvPr id="37" name="Picture 36" descr="bird.gif"/>
              <p:cNvPicPr>
                <a:picLocks noChangeAspect="1"/>
              </p:cNvPicPr>
              <p:nvPr/>
            </p:nvPicPr>
            <p:blipFill>
              <a:blip r:embed="rId2" cstate="print"/>
              <a:stretch>
                <a:fillRect/>
              </a:stretch>
            </p:blipFill>
            <p:spPr>
              <a:xfrm>
                <a:off x="2915225" y="3784089"/>
                <a:ext cx="614436" cy="406911"/>
              </a:xfrm>
              <a:prstGeom prst="roundRect">
                <a:avLst>
                  <a:gd name="adj" fmla="val 8594"/>
                </a:avLst>
              </a:prstGeom>
              <a:solidFill>
                <a:srgbClr val="FFFFFF">
                  <a:shade val="85000"/>
                </a:srgbClr>
              </a:solidFill>
              <a:ln>
                <a:noFill/>
              </a:ln>
              <a:effectLst>
                <a:reflection blurRad="12700" stA="38000" endPos="28000" dist="5000" dir="5400000" sy="-100000" algn="bl" rotWithShape="0"/>
              </a:effectLst>
            </p:spPr>
          </p:pic>
          <p:pic>
            <p:nvPicPr>
              <p:cNvPr id="38" name="Picture 37" descr="bird.gif"/>
              <p:cNvPicPr>
                <a:picLocks noChangeAspect="1"/>
              </p:cNvPicPr>
              <p:nvPr/>
            </p:nvPicPr>
            <p:blipFill>
              <a:blip r:embed="rId2" cstate="print"/>
              <a:stretch>
                <a:fillRect/>
              </a:stretch>
            </p:blipFill>
            <p:spPr>
              <a:xfrm>
                <a:off x="2926143" y="4232312"/>
                <a:ext cx="614436" cy="406911"/>
              </a:xfrm>
              <a:prstGeom prst="roundRect">
                <a:avLst>
                  <a:gd name="adj" fmla="val 8594"/>
                </a:avLst>
              </a:prstGeom>
              <a:solidFill>
                <a:srgbClr val="FFFFFF">
                  <a:shade val="85000"/>
                </a:srgbClr>
              </a:solidFill>
              <a:ln>
                <a:noFill/>
              </a:ln>
              <a:effectLst>
                <a:reflection blurRad="12700" stA="38000" endPos="28000" dist="5000" dir="5400000" sy="-100000" algn="bl" rotWithShape="0"/>
              </a:effectLst>
            </p:spPr>
          </p:pic>
          <p:pic>
            <p:nvPicPr>
              <p:cNvPr id="39" name="Picture 38" descr="bird.gif"/>
              <p:cNvPicPr>
                <a:picLocks noChangeAspect="1"/>
              </p:cNvPicPr>
              <p:nvPr/>
            </p:nvPicPr>
            <p:blipFill>
              <a:blip r:embed="rId2" cstate="print"/>
              <a:stretch>
                <a:fillRect/>
              </a:stretch>
            </p:blipFill>
            <p:spPr>
              <a:xfrm>
                <a:off x="2916655" y="4698489"/>
                <a:ext cx="614436" cy="406911"/>
              </a:xfrm>
              <a:prstGeom prst="roundRect">
                <a:avLst>
                  <a:gd name="adj" fmla="val 8594"/>
                </a:avLst>
              </a:prstGeom>
              <a:solidFill>
                <a:srgbClr val="FFFFFF">
                  <a:shade val="85000"/>
                </a:srgbClr>
              </a:solidFill>
              <a:ln>
                <a:noFill/>
              </a:ln>
              <a:effectLst>
                <a:reflection blurRad="12700" stA="38000" endPos="28000" dist="5000" dir="5400000" sy="-100000" algn="bl" rotWithShape="0"/>
              </a:effectLst>
            </p:spPr>
          </p:pic>
        </p:grpSp>
        <p:grpSp>
          <p:nvGrpSpPr>
            <p:cNvPr id="23" name="Group 22"/>
            <p:cNvGrpSpPr/>
            <p:nvPr/>
          </p:nvGrpSpPr>
          <p:grpSpPr>
            <a:xfrm>
              <a:off x="3874409" y="3091524"/>
              <a:ext cx="322762" cy="2315793"/>
              <a:chOff x="2879846" y="1447800"/>
              <a:chExt cx="660733" cy="3657600"/>
            </a:xfrm>
          </p:grpSpPr>
          <p:pic>
            <p:nvPicPr>
              <p:cNvPr id="24" name="Picture 23" descr="bird.gif"/>
              <p:cNvPicPr>
                <a:picLocks noChangeAspect="1"/>
              </p:cNvPicPr>
              <p:nvPr/>
            </p:nvPicPr>
            <p:blipFill>
              <a:blip r:embed="rId2" cstate="print"/>
              <a:stretch>
                <a:fillRect/>
              </a:stretch>
            </p:blipFill>
            <p:spPr>
              <a:xfrm>
                <a:off x="2889334" y="1447800"/>
                <a:ext cx="614436" cy="406911"/>
              </a:xfrm>
              <a:prstGeom prst="roundRect">
                <a:avLst>
                  <a:gd name="adj" fmla="val 8594"/>
                </a:avLst>
              </a:prstGeom>
              <a:solidFill>
                <a:srgbClr val="FFFFFF">
                  <a:shade val="85000"/>
                </a:srgbClr>
              </a:solidFill>
              <a:ln>
                <a:noFill/>
              </a:ln>
              <a:effectLst>
                <a:reflection blurRad="12700" stA="38000" endPos="28000" dist="5000" dir="5400000" sy="-100000" algn="bl" rotWithShape="0"/>
              </a:effectLst>
            </p:spPr>
          </p:pic>
          <p:pic>
            <p:nvPicPr>
              <p:cNvPr id="25" name="Picture 24" descr="bird.gif"/>
              <p:cNvPicPr>
                <a:picLocks noChangeAspect="1"/>
              </p:cNvPicPr>
              <p:nvPr/>
            </p:nvPicPr>
            <p:blipFill>
              <a:blip r:embed="rId2" cstate="print"/>
              <a:stretch>
                <a:fillRect/>
              </a:stretch>
            </p:blipFill>
            <p:spPr>
              <a:xfrm>
                <a:off x="2879846" y="1907923"/>
                <a:ext cx="615706" cy="404787"/>
              </a:xfrm>
              <a:prstGeom prst="roundRect">
                <a:avLst>
                  <a:gd name="adj" fmla="val 8594"/>
                </a:avLst>
              </a:prstGeom>
              <a:solidFill>
                <a:srgbClr val="FFFFFF">
                  <a:shade val="85000"/>
                </a:srgbClr>
              </a:solidFill>
              <a:ln>
                <a:noFill/>
              </a:ln>
              <a:effectLst>
                <a:reflection blurRad="12700" stA="38000" endPos="28000" dist="5000" dir="5400000" sy="-100000" algn="bl" rotWithShape="0"/>
              </a:effectLst>
            </p:spPr>
          </p:pic>
          <p:pic>
            <p:nvPicPr>
              <p:cNvPr id="26" name="Picture 25" descr="bird.gif"/>
              <p:cNvPicPr>
                <a:picLocks noChangeAspect="1"/>
              </p:cNvPicPr>
              <p:nvPr/>
            </p:nvPicPr>
            <p:blipFill>
              <a:blip r:embed="rId2" cstate="print"/>
              <a:stretch>
                <a:fillRect/>
              </a:stretch>
            </p:blipFill>
            <p:spPr>
              <a:xfrm>
                <a:off x="2890764" y="2362200"/>
                <a:ext cx="614436" cy="406911"/>
              </a:xfrm>
              <a:prstGeom prst="roundRect">
                <a:avLst>
                  <a:gd name="adj" fmla="val 8594"/>
                </a:avLst>
              </a:prstGeom>
              <a:solidFill>
                <a:srgbClr val="FFFFFF">
                  <a:shade val="85000"/>
                </a:srgbClr>
              </a:solidFill>
              <a:ln>
                <a:noFill/>
              </a:ln>
              <a:effectLst>
                <a:reflection blurRad="12700" stA="38000" endPos="28000" dist="5000" dir="5400000" sy="-100000" algn="bl" rotWithShape="0"/>
              </a:effectLst>
            </p:spPr>
          </p:pic>
          <p:pic>
            <p:nvPicPr>
              <p:cNvPr id="27" name="Picture 26" descr="bird.gif"/>
              <p:cNvPicPr>
                <a:picLocks noChangeAspect="1"/>
              </p:cNvPicPr>
              <p:nvPr/>
            </p:nvPicPr>
            <p:blipFill>
              <a:blip r:embed="rId2" cstate="print"/>
              <a:stretch>
                <a:fillRect/>
              </a:stretch>
            </p:blipFill>
            <p:spPr>
              <a:xfrm>
                <a:off x="2881276" y="2819400"/>
                <a:ext cx="614436" cy="406911"/>
              </a:xfrm>
              <a:prstGeom prst="roundRect">
                <a:avLst>
                  <a:gd name="adj" fmla="val 8594"/>
                </a:avLst>
              </a:prstGeom>
              <a:solidFill>
                <a:srgbClr val="FFFFFF">
                  <a:shade val="85000"/>
                </a:srgbClr>
              </a:solidFill>
              <a:ln>
                <a:noFill/>
              </a:ln>
              <a:effectLst>
                <a:reflection blurRad="12700" stA="38000" endPos="28000" dist="5000" dir="5400000" sy="-100000" algn="bl" rotWithShape="0"/>
              </a:effectLst>
            </p:spPr>
          </p:pic>
          <p:pic>
            <p:nvPicPr>
              <p:cNvPr id="28" name="Picture 27" descr="bird.gif"/>
              <p:cNvPicPr>
                <a:picLocks noChangeAspect="1"/>
              </p:cNvPicPr>
              <p:nvPr/>
            </p:nvPicPr>
            <p:blipFill>
              <a:blip r:embed="rId2" cstate="print"/>
              <a:stretch>
                <a:fillRect/>
              </a:stretch>
            </p:blipFill>
            <p:spPr>
              <a:xfrm>
                <a:off x="2924713" y="3276600"/>
                <a:ext cx="614436" cy="406911"/>
              </a:xfrm>
              <a:prstGeom prst="roundRect">
                <a:avLst>
                  <a:gd name="adj" fmla="val 8594"/>
                </a:avLst>
              </a:prstGeom>
              <a:solidFill>
                <a:srgbClr val="FFFFFF">
                  <a:shade val="85000"/>
                </a:srgbClr>
              </a:solidFill>
              <a:ln>
                <a:noFill/>
              </a:ln>
              <a:effectLst>
                <a:reflection blurRad="12700" stA="38000" endPos="28000" dist="5000" dir="5400000" sy="-100000" algn="bl" rotWithShape="0"/>
              </a:effectLst>
            </p:spPr>
          </p:pic>
          <p:pic>
            <p:nvPicPr>
              <p:cNvPr id="29" name="Picture 28" descr="bird.gif"/>
              <p:cNvPicPr>
                <a:picLocks noChangeAspect="1"/>
              </p:cNvPicPr>
              <p:nvPr/>
            </p:nvPicPr>
            <p:blipFill>
              <a:blip r:embed="rId2" cstate="print"/>
              <a:stretch>
                <a:fillRect/>
              </a:stretch>
            </p:blipFill>
            <p:spPr>
              <a:xfrm>
                <a:off x="2915225" y="3784089"/>
                <a:ext cx="614436" cy="406911"/>
              </a:xfrm>
              <a:prstGeom prst="roundRect">
                <a:avLst>
                  <a:gd name="adj" fmla="val 8594"/>
                </a:avLst>
              </a:prstGeom>
              <a:solidFill>
                <a:srgbClr val="FFFFFF">
                  <a:shade val="85000"/>
                </a:srgbClr>
              </a:solidFill>
              <a:ln>
                <a:noFill/>
              </a:ln>
              <a:effectLst>
                <a:reflection blurRad="12700" stA="38000" endPos="28000" dist="5000" dir="5400000" sy="-100000" algn="bl" rotWithShape="0"/>
              </a:effectLst>
            </p:spPr>
          </p:pic>
          <p:pic>
            <p:nvPicPr>
              <p:cNvPr id="30" name="Picture 29" descr="bird.gif"/>
              <p:cNvPicPr>
                <a:picLocks noChangeAspect="1"/>
              </p:cNvPicPr>
              <p:nvPr/>
            </p:nvPicPr>
            <p:blipFill>
              <a:blip r:embed="rId2" cstate="print"/>
              <a:stretch>
                <a:fillRect/>
              </a:stretch>
            </p:blipFill>
            <p:spPr>
              <a:xfrm>
                <a:off x="2926143" y="4232312"/>
                <a:ext cx="614436" cy="406911"/>
              </a:xfrm>
              <a:prstGeom prst="roundRect">
                <a:avLst>
                  <a:gd name="adj" fmla="val 8594"/>
                </a:avLst>
              </a:prstGeom>
              <a:solidFill>
                <a:srgbClr val="FFFFFF">
                  <a:shade val="85000"/>
                </a:srgbClr>
              </a:solidFill>
              <a:ln>
                <a:noFill/>
              </a:ln>
              <a:effectLst>
                <a:reflection blurRad="12700" stA="38000" endPos="28000" dist="5000" dir="5400000" sy="-100000" algn="bl" rotWithShape="0"/>
              </a:effectLst>
            </p:spPr>
          </p:pic>
          <p:pic>
            <p:nvPicPr>
              <p:cNvPr id="31" name="Picture 30" descr="bird.gif"/>
              <p:cNvPicPr>
                <a:picLocks noChangeAspect="1"/>
              </p:cNvPicPr>
              <p:nvPr/>
            </p:nvPicPr>
            <p:blipFill>
              <a:blip r:embed="rId2" cstate="print"/>
              <a:stretch>
                <a:fillRect/>
              </a:stretch>
            </p:blipFill>
            <p:spPr>
              <a:xfrm>
                <a:off x="2916655" y="4698489"/>
                <a:ext cx="614436" cy="406911"/>
              </a:xfrm>
              <a:prstGeom prst="roundRect">
                <a:avLst>
                  <a:gd name="adj" fmla="val 8594"/>
                </a:avLst>
              </a:prstGeom>
              <a:solidFill>
                <a:srgbClr val="FFFFFF">
                  <a:shade val="85000"/>
                </a:srgbClr>
              </a:solidFill>
              <a:ln>
                <a:noFill/>
              </a:ln>
              <a:effectLst>
                <a:reflection blurRad="12700" stA="38000" endPos="28000" dist="5000" dir="5400000" sy="-100000" algn="bl" rotWithShape="0"/>
              </a:effectLst>
            </p:spPr>
          </p:pic>
        </p:grpSp>
      </p:grpSp>
      <p:sp>
        <p:nvSpPr>
          <p:cNvPr id="51" name="Rectangle 50"/>
          <p:cNvSpPr/>
          <p:nvPr/>
        </p:nvSpPr>
        <p:spPr>
          <a:xfrm>
            <a:off x="6389009" y="406145"/>
            <a:ext cx="1066800" cy="889886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/>
              <a:t>D</a:t>
            </a:r>
            <a:endParaRPr lang="en-US" sz="4800" dirty="0"/>
          </a:p>
        </p:txBody>
      </p:sp>
      <p:sp>
        <p:nvSpPr>
          <p:cNvPr id="52" name="Rectangle 51"/>
          <p:cNvSpPr/>
          <p:nvPr/>
        </p:nvSpPr>
        <p:spPr>
          <a:xfrm>
            <a:off x="4718958" y="406145"/>
            <a:ext cx="1066800" cy="889886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/>
              <a:t>C</a:t>
            </a:r>
            <a:endParaRPr lang="en-US" sz="4800" dirty="0"/>
          </a:p>
        </p:txBody>
      </p:sp>
      <p:sp>
        <p:nvSpPr>
          <p:cNvPr id="53" name="Rectangle 52"/>
          <p:cNvSpPr/>
          <p:nvPr/>
        </p:nvSpPr>
        <p:spPr>
          <a:xfrm>
            <a:off x="2671861" y="372782"/>
            <a:ext cx="1066800" cy="889886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/>
              <a:t>B</a:t>
            </a:r>
            <a:endParaRPr lang="en-US" sz="4800" dirty="0"/>
          </a:p>
        </p:txBody>
      </p:sp>
      <p:sp>
        <p:nvSpPr>
          <p:cNvPr id="54" name="Rectangle 53"/>
          <p:cNvSpPr/>
          <p:nvPr/>
        </p:nvSpPr>
        <p:spPr>
          <a:xfrm>
            <a:off x="562955" y="333457"/>
            <a:ext cx="1066800" cy="889886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/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30922614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 animBg="1"/>
      <p:bldP spid="47" grpId="0" animBg="1"/>
      <p:bldP spid="46" grpId="0" animBg="1"/>
      <p:bldP spid="40" grpId="0" animBg="1"/>
      <p:bldP spid="2" grpId="0"/>
      <p:bldP spid="3" grpId="0"/>
      <p:bldP spid="51" grpId="0" animBg="1"/>
      <p:bldP spid="52" grpId="0" animBg="1"/>
      <p:bldP spid="53" grpId="0" animBg="1"/>
      <p:bldP spid="5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C89F3-836A-4707-894F-29D295D75B15}" type="datetime12">
              <a:rPr lang="en-US" smtClean="0"/>
              <a:t>8:38 PM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9C0A4-91B2-470C-9B3C-EAD5E83C5AEB}" type="slidenum">
              <a:rPr lang="en-US" smtClean="0"/>
              <a:pPr/>
              <a:t>5</a:t>
            </a:fld>
            <a:endParaRPr lang="en-US"/>
          </a:p>
        </p:txBody>
      </p:sp>
      <p:grpSp>
        <p:nvGrpSpPr>
          <p:cNvPr id="77" name="Group 76"/>
          <p:cNvGrpSpPr/>
          <p:nvPr/>
        </p:nvGrpSpPr>
        <p:grpSpPr>
          <a:xfrm rot="5400000">
            <a:off x="4521471" y="-389636"/>
            <a:ext cx="685800" cy="2361114"/>
            <a:chOff x="585058" y="1907922"/>
            <a:chExt cx="715387" cy="1261358"/>
          </a:xfrm>
        </p:grpSpPr>
        <p:pic>
          <p:nvPicPr>
            <p:cNvPr id="78" name="Picture 77" descr="bird.gif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85058" y="2600703"/>
              <a:ext cx="710342" cy="568577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>
              <a:reflection blurRad="12700" stA="38000" endPos="28000" dist="5000" dir="5400000" sy="-100000" algn="bl" rotWithShape="0"/>
            </a:effectLst>
          </p:spPr>
        </p:pic>
        <p:pic>
          <p:nvPicPr>
            <p:cNvPr id="79" name="Picture 78" descr="bird.gif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90103" y="1907922"/>
              <a:ext cx="710342" cy="568577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>
              <a:reflection blurRad="12700" stA="38000" endPos="28000" dist="5000" dir="5400000" sy="-100000" algn="bl" rotWithShape="0"/>
            </a:effectLst>
          </p:spPr>
        </p:pic>
      </p:grpSp>
      <p:grpSp>
        <p:nvGrpSpPr>
          <p:cNvPr id="80" name="Group 79"/>
          <p:cNvGrpSpPr/>
          <p:nvPr/>
        </p:nvGrpSpPr>
        <p:grpSpPr>
          <a:xfrm rot="5400000">
            <a:off x="4403525" y="158544"/>
            <a:ext cx="685801" cy="3264314"/>
            <a:chOff x="1726610" y="1907923"/>
            <a:chExt cx="798908" cy="2563791"/>
          </a:xfrm>
        </p:grpSpPr>
        <p:pic>
          <p:nvPicPr>
            <p:cNvPr id="81" name="Picture 80" descr="bird.gif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736098" y="1907923"/>
              <a:ext cx="787990" cy="577236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>
              <a:reflection blurRad="12700" stA="38000" endPos="28000" dist="5000" dir="5400000" sy="-100000" algn="bl" rotWithShape="0"/>
            </a:effectLst>
          </p:spPr>
        </p:pic>
        <p:pic>
          <p:nvPicPr>
            <p:cNvPr id="82" name="Picture 81" descr="bird.gif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726610" y="2540090"/>
              <a:ext cx="787990" cy="577236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>
              <a:reflection blurRad="12700" stA="38000" endPos="28000" dist="5000" dir="5400000" sy="-100000" algn="bl" rotWithShape="0"/>
            </a:effectLst>
          </p:spPr>
        </p:pic>
        <p:pic>
          <p:nvPicPr>
            <p:cNvPr id="83" name="Picture 82" descr="bird.gif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737528" y="3262311"/>
              <a:ext cx="787990" cy="577236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>
              <a:reflection blurRad="12700" stA="38000" endPos="28000" dist="5000" dir="5400000" sy="-100000" algn="bl" rotWithShape="0"/>
            </a:effectLst>
          </p:spPr>
        </p:pic>
        <p:pic>
          <p:nvPicPr>
            <p:cNvPr id="84" name="Picture 83" descr="bird.gif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728040" y="3894478"/>
              <a:ext cx="787990" cy="577236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>
              <a:reflection blurRad="12700" stA="38000" endPos="28000" dist="5000" dir="5400000" sy="-100000" algn="bl" rotWithShape="0"/>
            </a:effectLst>
          </p:spPr>
        </p:pic>
      </p:grpSp>
      <p:grpSp>
        <p:nvGrpSpPr>
          <p:cNvPr id="85" name="Group 84"/>
          <p:cNvGrpSpPr/>
          <p:nvPr/>
        </p:nvGrpSpPr>
        <p:grpSpPr>
          <a:xfrm rot="5400000">
            <a:off x="4368382" y="799121"/>
            <a:ext cx="609601" cy="3957475"/>
            <a:chOff x="2879846" y="1447800"/>
            <a:chExt cx="660733" cy="3657600"/>
          </a:xfrm>
        </p:grpSpPr>
        <p:pic>
          <p:nvPicPr>
            <p:cNvPr id="86" name="Picture 85" descr="bird.gif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889334" y="1447800"/>
              <a:ext cx="614436" cy="406911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>
              <a:reflection blurRad="12700" stA="38000" endPos="28000" dist="5000" dir="5400000" sy="-100000" algn="bl" rotWithShape="0"/>
            </a:effectLst>
          </p:spPr>
        </p:pic>
        <p:pic>
          <p:nvPicPr>
            <p:cNvPr id="87" name="Picture 86" descr="bird.gif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879846" y="1907923"/>
              <a:ext cx="615706" cy="404787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>
              <a:reflection blurRad="12700" stA="38000" endPos="28000" dist="5000" dir="5400000" sy="-100000" algn="bl" rotWithShape="0"/>
            </a:effectLst>
          </p:spPr>
        </p:pic>
        <p:pic>
          <p:nvPicPr>
            <p:cNvPr id="88" name="Picture 87" descr="bird.gif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890764" y="2362200"/>
              <a:ext cx="614436" cy="406911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>
              <a:reflection blurRad="12700" stA="38000" endPos="28000" dist="5000" dir="5400000" sy="-100000" algn="bl" rotWithShape="0"/>
            </a:effectLst>
          </p:spPr>
        </p:pic>
        <p:pic>
          <p:nvPicPr>
            <p:cNvPr id="89" name="Picture 88" descr="bird.gif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881276" y="2819400"/>
              <a:ext cx="614436" cy="406911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>
              <a:reflection blurRad="12700" stA="38000" endPos="28000" dist="5000" dir="5400000" sy="-100000" algn="bl" rotWithShape="0"/>
            </a:effectLst>
          </p:spPr>
        </p:pic>
        <p:pic>
          <p:nvPicPr>
            <p:cNvPr id="90" name="Picture 89" descr="bird.gif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924713" y="3276600"/>
              <a:ext cx="614436" cy="406911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>
              <a:reflection blurRad="12700" stA="38000" endPos="28000" dist="5000" dir="5400000" sy="-100000" algn="bl" rotWithShape="0"/>
            </a:effectLst>
          </p:spPr>
        </p:pic>
        <p:pic>
          <p:nvPicPr>
            <p:cNvPr id="91" name="Picture 90" descr="bird.gif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915225" y="3784089"/>
              <a:ext cx="614436" cy="406911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>
              <a:reflection blurRad="12700" stA="38000" endPos="28000" dist="5000" dir="5400000" sy="-100000" algn="bl" rotWithShape="0"/>
            </a:effectLst>
          </p:spPr>
        </p:pic>
        <p:pic>
          <p:nvPicPr>
            <p:cNvPr id="92" name="Picture 91" descr="bird.gif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926143" y="4232312"/>
              <a:ext cx="614436" cy="406911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>
              <a:reflection blurRad="12700" stA="38000" endPos="28000" dist="5000" dir="5400000" sy="-100000" algn="bl" rotWithShape="0"/>
            </a:effectLst>
          </p:spPr>
        </p:pic>
        <p:pic>
          <p:nvPicPr>
            <p:cNvPr id="93" name="Picture 92" descr="bird.gif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916655" y="4698489"/>
              <a:ext cx="614436" cy="406911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>
              <a:reflection blurRad="12700" stA="38000" endPos="28000" dist="5000" dir="5400000" sy="-100000" algn="bl" rotWithShape="0"/>
            </a:effectLst>
          </p:spPr>
        </p:pic>
      </p:grpSp>
      <p:grpSp>
        <p:nvGrpSpPr>
          <p:cNvPr id="94" name="Group 93"/>
          <p:cNvGrpSpPr/>
          <p:nvPr/>
        </p:nvGrpSpPr>
        <p:grpSpPr>
          <a:xfrm rot="5400000">
            <a:off x="4038600" y="-152400"/>
            <a:ext cx="761999" cy="7620001"/>
            <a:chOff x="3866062" y="640655"/>
            <a:chExt cx="331109" cy="4766662"/>
          </a:xfrm>
        </p:grpSpPr>
        <p:grpSp>
          <p:nvGrpSpPr>
            <p:cNvPr id="95" name="Group 94"/>
            <p:cNvGrpSpPr/>
            <p:nvPr/>
          </p:nvGrpSpPr>
          <p:grpSpPr>
            <a:xfrm>
              <a:off x="3866062" y="640655"/>
              <a:ext cx="322762" cy="2315793"/>
              <a:chOff x="2879846" y="1447800"/>
              <a:chExt cx="660733" cy="3657600"/>
            </a:xfrm>
          </p:grpSpPr>
          <p:pic>
            <p:nvPicPr>
              <p:cNvPr id="105" name="Picture 104" descr="bird.gif"/>
              <p:cNvPicPr>
                <a:picLocks noChangeAspect="1"/>
              </p:cNvPicPr>
              <p:nvPr/>
            </p:nvPicPr>
            <p:blipFill>
              <a:blip r:embed="rId2" cstate="print"/>
              <a:stretch>
                <a:fillRect/>
              </a:stretch>
            </p:blipFill>
            <p:spPr>
              <a:xfrm>
                <a:off x="2889334" y="1447800"/>
                <a:ext cx="614436" cy="406911"/>
              </a:xfrm>
              <a:prstGeom prst="roundRect">
                <a:avLst>
                  <a:gd name="adj" fmla="val 8594"/>
                </a:avLst>
              </a:prstGeom>
              <a:solidFill>
                <a:srgbClr val="FFFFFF">
                  <a:shade val="85000"/>
                </a:srgbClr>
              </a:solidFill>
              <a:ln>
                <a:noFill/>
              </a:ln>
              <a:effectLst>
                <a:reflection blurRad="12700" stA="38000" endPos="28000" dist="5000" dir="5400000" sy="-100000" algn="bl" rotWithShape="0"/>
              </a:effectLst>
            </p:spPr>
          </p:pic>
          <p:pic>
            <p:nvPicPr>
              <p:cNvPr id="106" name="Picture 105" descr="bird.gif"/>
              <p:cNvPicPr>
                <a:picLocks noChangeAspect="1"/>
              </p:cNvPicPr>
              <p:nvPr/>
            </p:nvPicPr>
            <p:blipFill>
              <a:blip r:embed="rId2" cstate="print"/>
              <a:stretch>
                <a:fillRect/>
              </a:stretch>
            </p:blipFill>
            <p:spPr>
              <a:xfrm>
                <a:off x="2879846" y="1907923"/>
                <a:ext cx="615706" cy="404787"/>
              </a:xfrm>
              <a:prstGeom prst="roundRect">
                <a:avLst>
                  <a:gd name="adj" fmla="val 8594"/>
                </a:avLst>
              </a:prstGeom>
              <a:solidFill>
                <a:srgbClr val="FFFFFF">
                  <a:shade val="85000"/>
                </a:srgbClr>
              </a:solidFill>
              <a:ln>
                <a:noFill/>
              </a:ln>
              <a:effectLst>
                <a:reflection blurRad="12700" stA="38000" endPos="28000" dist="5000" dir="5400000" sy="-100000" algn="bl" rotWithShape="0"/>
              </a:effectLst>
            </p:spPr>
          </p:pic>
          <p:pic>
            <p:nvPicPr>
              <p:cNvPr id="107" name="Picture 106" descr="bird.gif"/>
              <p:cNvPicPr>
                <a:picLocks noChangeAspect="1"/>
              </p:cNvPicPr>
              <p:nvPr/>
            </p:nvPicPr>
            <p:blipFill>
              <a:blip r:embed="rId2" cstate="print"/>
              <a:stretch>
                <a:fillRect/>
              </a:stretch>
            </p:blipFill>
            <p:spPr>
              <a:xfrm>
                <a:off x="2890764" y="2362200"/>
                <a:ext cx="614436" cy="406911"/>
              </a:xfrm>
              <a:prstGeom prst="roundRect">
                <a:avLst>
                  <a:gd name="adj" fmla="val 8594"/>
                </a:avLst>
              </a:prstGeom>
              <a:solidFill>
                <a:srgbClr val="FFFFFF">
                  <a:shade val="85000"/>
                </a:srgbClr>
              </a:solidFill>
              <a:ln>
                <a:noFill/>
              </a:ln>
              <a:effectLst>
                <a:reflection blurRad="12700" stA="38000" endPos="28000" dist="5000" dir="5400000" sy="-100000" algn="bl" rotWithShape="0"/>
              </a:effectLst>
            </p:spPr>
          </p:pic>
          <p:pic>
            <p:nvPicPr>
              <p:cNvPr id="108" name="Picture 107" descr="bird.gif"/>
              <p:cNvPicPr>
                <a:picLocks noChangeAspect="1"/>
              </p:cNvPicPr>
              <p:nvPr/>
            </p:nvPicPr>
            <p:blipFill>
              <a:blip r:embed="rId2" cstate="print"/>
              <a:stretch>
                <a:fillRect/>
              </a:stretch>
            </p:blipFill>
            <p:spPr>
              <a:xfrm>
                <a:off x="2881276" y="2819400"/>
                <a:ext cx="614436" cy="406911"/>
              </a:xfrm>
              <a:prstGeom prst="roundRect">
                <a:avLst>
                  <a:gd name="adj" fmla="val 8594"/>
                </a:avLst>
              </a:prstGeom>
              <a:solidFill>
                <a:srgbClr val="FFFFFF">
                  <a:shade val="85000"/>
                </a:srgbClr>
              </a:solidFill>
              <a:ln>
                <a:noFill/>
              </a:ln>
              <a:effectLst>
                <a:reflection blurRad="12700" stA="38000" endPos="28000" dist="5000" dir="5400000" sy="-100000" algn="bl" rotWithShape="0"/>
              </a:effectLst>
            </p:spPr>
          </p:pic>
          <p:pic>
            <p:nvPicPr>
              <p:cNvPr id="109" name="Picture 108" descr="bird.gif"/>
              <p:cNvPicPr>
                <a:picLocks noChangeAspect="1"/>
              </p:cNvPicPr>
              <p:nvPr/>
            </p:nvPicPr>
            <p:blipFill>
              <a:blip r:embed="rId2" cstate="print"/>
              <a:stretch>
                <a:fillRect/>
              </a:stretch>
            </p:blipFill>
            <p:spPr>
              <a:xfrm>
                <a:off x="2924713" y="3276600"/>
                <a:ext cx="614436" cy="406911"/>
              </a:xfrm>
              <a:prstGeom prst="roundRect">
                <a:avLst>
                  <a:gd name="adj" fmla="val 8594"/>
                </a:avLst>
              </a:prstGeom>
              <a:solidFill>
                <a:srgbClr val="FFFFFF">
                  <a:shade val="85000"/>
                </a:srgbClr>
              </a:solidFill>
              <a:ln>
                <a:noFill/>
              </a:ln>
              <a:effectLst>
                <a:reflection blurRad="12700" stA="38000" endPos="28000" dist="5000" dir="5400000" sy="-100000" algn="bl" rotWithShape="0"/>
              </a:effectLst>
            </p:spPr>
          </p:pic>
          <p:pic>
            <p:nvPicPr>
              <p:cNvPr id="110" name="Picture 109" descr="bird.gif"/>
              <p:cNvPicPr>
                <a:picLocks noChangeAspect="1"/>
              </p:cNvPicPr>
              <p:nvPr/>
            </p:nvPicPr>
            <p:blipFill>
              <a:blip r:embed="rId2" cstate="print"/>
              <a:stretch>
                <a:fillRect/>
              </a:stretch>
            </p:blipFill>
            <p:spPr>
              <a:xfrm>
                <a:off x="2915225" y="3784089"/>
                <a:ext cx="614436" cy="406911"/>
              </a:xfrm>
              <a:prstGeom prst="roundRect">
                <a:avLst>
                  <a:gd name="adj" fmla="val 8594"/>
                </a:avLst>
              </a:prstGeom>
              <a:solidFill>
                <a:srgbClr val="FFFFFF">
                  <a:shade val="85000"/>
                </a:srgbClr>
              </a:solidFill>
              <a:ln>
                <a:noFill/>
              </a:ln>
              <a:effectLst>
                <a:reflection blurRad="12700" stA="38000" endPos="28000" dist="5000" dir="5400000" sy="-100000" algn="bl" rotWithShape="0"/>
              </a:effectLst>
            </p:spPr>
          </p:pic>
          <p:pic>
            <p:nvPicPr>
              <p:cNvPr id="111" name="Picture 110" descr="bird.gif"/>
              <p:cNvPicPr>
                <a:picLocks noChangeAspect="1"/>
              </p:cNvPicPr>
              <p:nvPr/>
            </p:nvPicPr>
            <p:blipFill>
              <a:blip r:embed="rId2" cstate="print"/>
              <a:stretch>
                <a:fillRect/>
              </a:stretch>
            </p:blipFill>
            <p:spPr>
              <a:xfrm>
                <a:off x="2926143" y="4232312"/>
                <a:ext cx="614436" cy="406911"/>
              </a:xfrm>
              <a:prstGeom prst="roundRect">
                <a:avLst>
                  <a:gd name="adj" fmla="val 8594"/>
                </a:avLst>
              </a:prstGeom>
              <a:solidFill>
                <a:srgbClr val="FFFFFF">
                  <a:shade val="85000"/>
                </a:srgbClr>
              </a:solidFill>
              <a:ln>
                <a:noFill/>
              </a:ln>
              <a:effectLst>
                <a:reflection blurRad="12700" stA="38000" endPos="28000" dist="5000" dir="5400000" sy="-100000" algn="bl" rotWithShape="0"/>
              </a:effectLst>
            </p:spPr>
          </p:pic>
          <p:pic>
            <p:nvPicPr>
              <p:cNvPr id="112" name="Picture 111" descr="bird.gif"/>
              <p:cNvPicPr>
                <a:picLocks noChangeAspect="1"/>
              </p:cNvPicPr>
              <p:nvPr/>
            </p:nvPicPr>
            <p:blipFill>
              <a:blip r:embed="rId2" cstate="print"/>
              <a:stretch>
                <a:fillRect/>
              </a:stretch>
            </p:blipFill>
            <p:spPr>
              <a:xfrm>
                <a:off x="2916655" y="4698489"/>
                <a:ext cx="614436" cy="406911"/>
              </a:xfrm>
              <a:prstGeom prst="roundRect">
                <a:avLst>
                  <a:gd name="adj" fmla="val 8594"/>
                </a:avLst>
              </a:prstGeom>
              <a:solidFill>
                <a:srgbClr val="FFFFFF">
                  <a:shade val="85000"/>
                </a:srgbClr>
              </a:solidFill>
              <a:ln>
                <a:noFill/>
              </a:ln>
              <a:effectLst>
                <a:reflection blurRad="12700" stA="38000" endPos="28000" dist="5000" dir="5400000" sy="-100000" algn="bl" rotWithShape="0"/>
              </a:effectLst>
            </p:spPr>
          </p:pic>
        </p:grpSp>
        <p:grpSp>
          <p:nvGrpSpPr>
            <p:cNvPr id="96" name="Group 95"/>
            <p:cNvGrpSpPr/>
            <p:nvPr/>
          </p:nvGrpSpPr>
          <p:grpSpPr>
            <a:xfrm>
              <a:off x="3874409" y="3091524"/>
              <a:ext cx="322762" cy="2315793"/>
              <a:chOff x="2879846" y="1447800"/>
              <a:chExt cx="660733" cy="3657600"/>
            </a:xfrm>
          </p:grpSpPr>
          <p:pic>
            <p:nvPicPr>
              <p:cNvPr id="97" name="Picture 96" descr="bird.gif"/>
              <p:cNvPicPr>
                <a:picLocks noChangeAspect="1"/>
              </p:cNvPicPr>
              <p:nvPr/>
            </p:nvPicPr>
            <p:blipFill>
              <a:blip r:embed="rId2" cstate="print"/>
              <a:stretch>
                <a:fillRect/>
              </a:stretch>
            </p:blipFill>
            <p:spPr>
              <a:xfrm>
                <a:off x="2889334" y="1447800"/>
                <a:ext cx="614436" cy="406911"/>
              </a:xfrm>
              <a:prstGeom prst="roundRect">
                <a:avLst>
                  <a:gd name="adj" fmla="val 8594"/>
                </a:avLst>
              </a:prstGeom>
              <a:solidFill>
                <a:srgbClr val="FFFFFF">
                  <a:shade val="85000"/>
                </a:srgbClr>
              </a:solidFill>
              <a:ln>
                <a:noFill/>
              </a:ln>
              <a:effectLst>
                <a:reflection blurRad="12700" stA="38000" endPos="28000" dist="5000" dir="5400000" sy="-100000" algn="bl" rotWithShape="0"/>
              </a:effectLst>
            </p:spPr>
          </p:pic>
          <p:pic>
            <p:nvPicPr>
              <p:cNvPr id="98" name="Picture 97" descr="bird.gif"/>
              <p:cNvPicPr>
                <a:picLocks noChangeAspect="1"/>
              </p:cNvPicPr>
              <p:nvPr/>
            </p:nvPicPr>
            <p:blipFill>
              <a:blip r:embed="rId2" cstate="print"/>
              <a:stretch>
                <a:fillRect/>
              </a:stretch>
            </p:blipFill>
            <p:spPr>
              <a:xfrm>
                <a:off x="2879846" y="1907923"/>
                <a:ext cx="615706" cy="404787"/>
              </a:xfrm>
              <a:prstGeom prst="roundRect">
                <a:avLst>
                  <a:gd name="adj" fmla="val 8594"/>
                </a:avLst>
              </a:prstGeom>
              <a:solidFill>
                <a:srgbClr val="FFFFFF">
                  <a:shade val="85000"/>
                </a:srgbClr>
              </a:solidFill>
              <a:ln>
                <a:noFill/>
              </a:ln>
              <a:effectLst>
                <a:reflection blurRad="12700" stA="38000" endPos="28000" dist="5000" dir="5400000" sy="-100000" algn="bl" rotWithShape="0"/>
              </a:effectLst>
            </p:spPr>
          </p:pic>
          <p:pic>
            <p:nvPicPr>
              <p:cNvPr id="99" name="Picture 98" descr="bird.gif"/>
              <p:cNvPicPr>
                <a:picLocks noChangeAspect="1"/>
              </p:cNvPicPr>
              <p:nvPr/>
            </p:nvPicPr>
            <p:blipFill>
              <a:blip r:embed="rId2" cstate="print"/>
              <a:stretch>
                <a:fillRect/>
              </a:stretch>
            </p:blipFill>
            <p:spPr>
              <a:xfrm>
                <a:off x="2890764" y="2362200"/>
                <a:ext cx="614436" cy="406911"/>
              </a:xfrm>
              <a:prstGeom prst="roundRect">
                <a:avLst>
                  <a:gd name="adj" fmla="val 8594"/>
                </a:avLst>
              </a:prstGeom>
              <a:solidFill>
                <a:srgbClr val="FFFFFF">
                  <a:shade val="85000"/>
                </a:srgbClr>
              </a:solidFill>
              <a:ln>
                <a:noFill/>
              </a:ln>
              <a:effectLst>
                <a:reflection blurRad="12700" stA="38000" endPos="28000" dist="5000" dir="5400000" sy="-100000" algn="bl" rotWithShape="0"/>
              </a:effectLst>
            </p:spPr>
          </p:pic>
          <p:pic>
            <p:nvPicPr>
              <p:cNvPr id="100" name="Picture 99" descr="bird.gif"/>
              <p:cNvPicPr>
                <a:picLocks noChangeAspect="1"/>
              </p:cNvPicPr>
              <p:nvPr/>
            </p:nvPicPr>
            <p:blipFill>
              <a:blip r:embed="rId2" cstate="print"/>
              <a:stretch>
                <a:fillRect/>
              </a:stretch>
            </p:blipFill>
            <p:spPr>
              <a:xfrm>
                <a:off x="2881276" y="2819400"/>
                <a:ext cx="614436" cy="406911"/>
              </a:xfrm>
              <a:prstGeom prst="roundRect">
                <a:avLst>
                  <a:gd name="adj" fmla="val 8594"/>
                </a:avLst>
              </a:prstGeom>
              <a:solidFill>
                <a:srgbClr val="FFFFFF">
                  <a:shade val="85000"/>
                </a:srgbClr>
              </a:solidFill>
              <a:ln>
                <a:noFill/>
              </a:ln>
              <a:effectLst>
                <a:reflection blurRad="12700" stA="38000" endPos="28000" dist="5000" dir="5400000" sy="-100000" algn="bl" rotWithShape="0"/>
              </a:effectLst>
            </p:spPr>
          </p:pic>
          <p:pic>
            <p:nvPicPr>
              <p:cNvPr id="101" name="Picture 100" descr="bird.gif"/>
              <p:cNvPicPr>
                <a:picLocks noChangeAspect="1"/>
              </p:cNvPicPr>
              <p:nvPr/>
            </p:nvPicPr>
            <p:blipFill>
              <a:blip r:embed="rId2" cstate="print"/>
              <a:stretch>
                <a:fillRect/>
              </a:stretch>
            </p:blipFill>
            <p:spPr>
              <a:xfrm>
                <a:off x="2924713" y="3276600"/>
                <a:ext cx="614436" cy="406911"/>
              </a:xfrm>
              <a:prstGeom prst="roundRect">
                <a:avLst>
                  <a:gd name="adj" fmla="val 8594"/>
                </a:avLst>
              </a:prstGeom>
              <a:solidFill>
                <a:srgbClr val="FFFFFF">
                  <a:shade val="85000"/>
                </a:srgbClr>
              </a:solidFill>
              <a:ln>
                <a:noFill/>
              </a:ln>
              <a:effectLst>
                <a:reflection blurRad="12700" stA="38000" endPos="28000" dist="5000" dir="5400000" sy="-100000" algn="bl" rotWithShape="0"/>
              </a:effectLst>
            </p:spPr>
          </p:pic>
          <p:pic>
            <p:nvPicPr>
              <p:cNvPr id="102" name="Picture 101" descr="bird.gif"/>
              <p:cNvPicPr>
                <a:picLocks noChangeAspect="1"/>
              </p:cNvPicPr>
              <p:nvPr/>
            </p:nvPicPr>
            <p:blipFill>
              <a:blip r:embed="rId2" cstate="print"/>
              <a:stretch>
                <a:fillRect/>
              </a:stretch>
            </p:blipFill>
            <p:spPr>
              <a:xfrm>
                <a:off x="2915225" y="3784089"/>
                <a:ext cx="614436" cy="406911"/>
              </a:xfrm>
              <a:prstGeom prst="roundRect">
                <a:avLst>
                  <a:gd name="adj" fmla="val 8594"/>
                </a:avLst>
              </a:prstGeom>
              <a:solidFill>
                <a:srgbClr val="FFFFFF">
                  <a:shade val="85000"/>
                </a:srgbClr>
              </a:solidFill>
              <a:ln>
                <a:noFill/>
              </a:ln>
              <a:effectLst>
                <a:reflection blurRad="12700" stA="38000" endPos="28000" dist="5000" dir="5400000" sy="-100000" algn="bl" rotWithShape="0"/>
              </a:effectLst>
            </p:spPr>
          </p:pic>
          <p:pic>
            <p:nvPicPr>
              <p:cNvPr id="103" name="Picture 102" descr="bird.gif"/>
              <p:cNvPicPr>
                <a:picLocks noChangeAspect="1"/>
              </p:cNvPicPr>
              <p:nvPr/>
            </p:nvPicPr>
            <p:blipFill>
              <a:blip r:embed="rId2" cstate="print"/>
              <a:stretch>
                <a:fillRect/>
              </a:stretch>
            </p:blipFill>
            <p:spPr>
              <a:xfrm>
                <a:off x="2926143" y="4232312"/>
                <a:ext cx="614436" cy="406911"/>
              </a:xfrm>
              <a:prstGeom prst="roundRect">
                <a:avLst>
                  <a:gd name="adj" fmla="val 8594"/>
                </a:avLst>
              </a:prstGeom>
              <a:solidFill>
                <a:srgbClr val="FFFFFF">
                  <a:shade val="85000"/>
                </a:srgbClr>
              </a:solidFill>
              <a:ln>
                <a:noFill/>
              </a:ln>
              <a:effectLst>
                <a:reflection blurRad="12700" stA="38000" endPos="28000" dist="5000" dir="5400000" sy="-100000" algn="bl" rotWithShape="0"/>
              </a:effectLst>
            </p:spPr>
          </p:pic>
          <p:pic>
            <p:nvPicPr>
              <p:cNvPr id="104" name="Picture 103" descr="bird.gif"/>
              <p:cNvPicPr>
                <a:picLocks noChangeAspect="1"/>
              </p:cNvPicPr>
              <p:nvPr/>
            </p:nvPicPr>
            <p:blipFill>
              <a:blip r:embed="rId2" cstate="print"/>
              <a:stretch>
                <a:fillRect/>
              </a:stretch>
            </p:blipFill>
            <p:spPr>
              <a:xfrm>
                <a:off x="2916655" y="4698489"/>
                <a:ext cx="614436" cy="406911"/>
              </a:xfrm>
              <a:prstGeom prst="roundRect">
                <a:avLst>
                  <a:gd name="adj" fmla="val 8594"/>
                </a:avLst>
              </a:prstGeom>
              <a:solidFill>
                <a:srgbClr val="FFFFFF">
                  <a:shade val="85000"/>
                </a:srgbClr>
              </a:solidFill>
              <a:ln>
                <a:noFill/>
              </a:ln>
              <a:effectLst>
                <a:reflection blurRad="12700" stA="38000" endPos="28000" dist="5000" dir="5400000" sy="-100000" algn="bl" rotWithShape="0"/>
              </a:effectLst>
            </p:spPr>
          </p:pic>
        </p:grpSp>
      </p:grpSp>
      <p:sp>
        <p:nvSpPr>
          <p:cNvPr id="113" name="Rectangle 112"/>
          <p:cNvSpPr/>
          <p:nvPr/>
        </p:nvSpPr>
        <p:spPr>
          <a:xfrm>
            <a:off x="244937" y="4343400"/>
            <a:ext cx="7778735" cy="990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dirty="0" smtClean="0">
                <a:latin typeface="NikoshBAN" pitchFamily="2" charset="0"/>
                <a:cs typeface="NikoshBAN" pitchFamily="2" charset="0"/>
              </a:rPr>
              <a:t>2,4,8,16, ? ,?</a:t>
            </a:r>
            <a:endParaRPr lang="en-US" sz="72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66132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C89F3-836A-4707-894F-29D295D75B15}" type="datetime12">
              <a:rPr lang="en-US" smtClean="0"/>
              <a:t>8:38 PM</a:t>
            </a:fld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9C0A4-91B2-470C-9B3C-EAD5E83C5AEB}" type="slidenum">
              <a:rPr lang="en-US" smtClean="0"/>
              <a:pPr/>
              <a:t>6</a:t>
            </a:fld>
            <a:endParaRPr lang="en-US" dirty="0"/>
          </a:p>
        </p:txBody>
      </p:sp>
      <p:grpSp>
        <p:nvGrpSpPr>
          <p:cNvPr id="45" name="Group 44"/>
          <p:cNvGrpSpPr/>
          <p:nvPr/>
        </p:nvGrpSpPr>
        <p:grpSpPr>
          <a:xfrm>
            <a:off x="399874" y="2495502"/>
            <a:ext cx="457201" cy="1024309"/>
            <a:chOff x="585058" y="1907922"/>
            <a:chExt cx="715387" cy="1261358"/>
          </a:xfrm>
        </p:grpSpPr>
        <p:pic>
          <p:nvPicPr>
            <p:cNvPr id="29" name="Picture 28" descr="bird.gif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85058" y="2600703"/>
              <a:ext cx="710342" cy="568577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>
              <a:reflection blurRad="12700" stA="38000" endPos="28000" dist="5000" dir="5400000" sy="-100000" algn="bl" rotWithShape="0"/>
            </a:effectLst>
          </p:spPr>
        </p:pic>
        <p:pic>
          <p:nvPicPr>
            <p:cNvPr id="30" name="Picture 29" descr="bird.gif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90103" y="1907922"/>
              <a:ext cx="710342" cy="568577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>
              <a:reflection blurRad="12700" stA="38000" endPos="28000" dist="5000" dir="5400000" sy="-100000" algn="bl" rotWithShape="0"/>
            </a:effectLst>
          </p:spPr>
        </p:pic>
      </p:grpSp>
      <p:grpSp>
        <p:nvGrpSpPr>
          <p:cNvPr id="44" name="Group 43"/>
          <p:cNvGrpSpPr/>
          <p:nvPr/>
        </p:nvGrpSpPr>
        <p:grpSpPr>
          <a:xfrm>
            <a:off x="1116085" y="1898246"/>
            <a:ext cx="467614" cy="2254913"/>
            <a:chOff x="1726610" y="1907923"/>
            <a:chExt cx="798908" cy="2563791"/>
          </a:xfrm>
        </p:grpSpPr>
        <p:pic>
          <p:nvPicPr>
            <p:cNvPr id="23" name="Picture 22" descr="bird.gif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736098" y="1907923"/>
              <a:ext cx="787990" cy="577236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>
              <a:reflection blurRad="12700" stA="38000" endPos="28000" dist="5000" dir="5400000" sy="-100000" algn="bl" rotWithShape="0"/>
            </a:effectLst>
          </p:spPr>
        </p:pic>
        <p:pic>
          <p:nvPicPr>
            <p:cNvPr id="24" name="Picture 23" descr="bird.gif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726610" y="2540090"/>
              <a:ext cx="787990" cy="577236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>
              <a:reflection blurRad="12700" stA="38000" endPos="28000" dist="5000" dir="5400000" sy="-100000" algn="bl" rotWithShape="0"/>
            </a:effectLst>
          </p:spPr>
        </p:pic>
        <p:pic>
          <p:nvPicPr>
            <p:cNvPr id="31" name="Picture 30" descr="bird.gif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737528" y="3262311"/>
              <a:ext cx="787990" cy="577236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>
              <a:reflection blurRad="12700" stA="38000" endPos="28000" dist="5000" dir="5400000" sy="-100000" algn="bl" rotWithShape="0"/>
            </a:effectLst>
          </p:spPr>
        </p:pic>
        <p:pic>
          <p:nvPicPr>
            <p:cNvPr id="32" name="Picture 31" descr="bird.gif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728040" y="3894478"/>
              <a:ext cx="787990" cy="577236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>
              <a:reflection blurRad="12700" stA="38000" endPos="28000" dist="5000" dir="5400000" sy="-100000" algn="bl" rotWithShape="0"/>
            </a:effectLst>
          </p:spPr>
        </p:pic>
      </p:grpSp>
      <p:grpSp>
        <p:nvGrpSpPr>
          <p:cNvPr id="46" name="Group 45"/>
          <p:cNvGrpSpPr/>
          <p:nvPr/>
        </p:nvGrpSpPr>
        <p:grpSpPr>
          <a:xfrm>
            <a:off x="1919462" y="1418273"/>
            <a:ext cx="443909" cy="3268652"/>
            <a:chOff x="2879846" y="1447800"/>
            <a:chExt cx="660733" cy="3657600"/>
          </a:xfrm>
        </p:grpSpPr>
        <p:pic>
          <p:nvPicPr>
            <p:cNvPr id="33" name="Picture 32" descr="bird.gif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889334" y="1447800"/>
              <a:ext cx="614436" cy="406911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>
              <a:reflection blurRad="12700" stA="38000" endPos="28000" dist="5000" dir="5400000" sy="-100000" algn="bl" rotWithShape="0"/>
            </a:effectLst>
          </p:spPr>
        </p:pic>
        <p:pic>
          <p:nvPicPr>
            <p:cNvPr id="34" name="Picture 33" descr="bird.gif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879846" y="1907923"/>
              <a:ext cx="615706" cy="404787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>
              <a:reflection blurRad="12700" stA="38000" endPos="28000" dist="5000" dir="5400000" sy="-100000" algn="bl" rotWithShape="0"/>
            </a:effectLst>
          </p:spPr>
        </p:pic>
        <p:pic>
          <p:nvPicPr>
            <p:cNvPr id="36" name="Picture 35" descr="bird.gif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890764" y="2362200"/>
              <a:ext cx="614436" cy="406911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>
              <a:reflection blurRad="12700" stA="38000" endPos="28000" dist="5000" dir="5400000" sy="-100000" algn="bl" rotWithShape="0"/>
            </a:effectLst>
          </p:spPr>
        </p:pic>
        <p:pic>
          <p:nvPicPr>
            <p:cNvPr id="37" name="Picture 36" descr="bird.gif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881276" y="2819400"/>
              <a:ext cx="614436" cy="406911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>
              <a:reflection blurRad="12700" stA="38000" endPos="28000" dist="5000" dir="5400000" sy="-100000" algn="bl" rotWithShape="0"/>
            </a:effectLst>
          </p:spPr>
        </p:pic>
        <p:pic>
          <p:nvPicPr>
            <p:cNvPr id="38" name="Picture 37" descr="bird.gif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924713" y="3276600"/>
              <a:ext cx="614436" cy="406911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>
              <a:reflection blurRad="12700" stA="38000" endPos="28000" dist="5000" dir="5400000" sy="-100000" algn="bl" rotWithShape="0"/>
            </a:effectLst>
          </p:spPr>
        </p:pic>
        <p:pic>
          <p:nvPicPr>
            <p:cNvPr id="39" name="Picture 38" descr="bird.gif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915225" y="3784089"/>
              <a:ext cx="614436" cy="406911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>
              <a:reflection blurRad="12700" stA="38000" endPos="28000" dist="5000" dir="5400000" sy="-100000" algn="bl" rotWithShape="0"/>
            </a:effectLst>
          </p:spPr>
        </p:pic>
        <p:pic>
          <p:nvPicPr>
            <p:cNvPr id="41" name="Picture 40" descr="bird.gif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926143" y="4232312"/>
              <a:ext cx="614436" cy="406911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>
              <a:reflection blurRad="12700" stA="38000" endPos="28000" dist="5000" dir="5400000" sy="-100000" algn="bl" rotWithShape="0"/>
            </a:effectLst>
          </p:spPr>
        </p:pic>
        <p:pic>
          <p:nvPicPr>
            <p:cNvPr id="42" name="Picture 41" descr="bird.gif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916655" y="4698489"/>
              <a:ext cx="614436" cy="406911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>
              <a:reflection blurRad="12700" stA="38000" endPos="28000" dist="5000" dir="5400000" sy="-100000" algn="bl" rotWithShape="0"/>
            </a:effectLst>
          </p:spPr>
        </p:pic>
      </p:grpSp>
      <p:grpSp>
        <p:nvGrpSpPr>
          <p:cNvPr id="65" name="Group 64"/>
          <p:cNvGrpSpPr/>
          <p:nvPr/>
        </p:nvGrpSpPr>
        <p:grpSpPr>
          <a:xfrm>
            <a:off x="2722741" y="661068"/>
            <a:ext cx="331109" cy="4766662"/>
            <a:chOff x="3866062" y="640655"/>
            <a:chExt cx="331109" cy="4766662"/>
          </a:xfrm>
        </p:grpSpPr>
        <p:grpSp>
          <p:nvGrpSpPr>
            <p:cNvPr id="47" name="Group 46"/>
            <p:cNvGrpSpPr/>
            <p:nvPr/>
          </p:nvGrpSpPr>
          <p:grpSpPr>
            <a:xfrm>
              <a:off x="3866062" y="640655"/>
              <a:ext cx="322762" cy="2315793"/>
              <a:chOff x="2879846" y="1447800"/>
              <a:chExt cx="660733" cy="3657600"/>
            </a:xfrm>
          </p:grpSpPr>
          <p:pic>
            <p:nvPicPr>
              <p:cNvPr id="48" name="Picture 47" descr="bird.gif"/>
              <p:cNvPicPr>
                <a:picLocks noChangeAspect="1"/>
              </p:cNvPicPr>
              <p:nvPr/>
            </p:nvPicPr>
            <p:blipFill>
              <a:blip r:embed="rId2" cstate="print"/>
              <a:stretch>
                <a:fillRect/>
              </a:stretch>
            </p:blipFill>
            <p:spPr>
              <a:xfrm>
                <a:off x="2889334" y="1447800"/>
                <a:ext cx="614436" cy="406911"/>
              </a:xfrm>
              <a:prstGeom prst="roundRect">
                <a:avLst>
                  <a:gd name="adj" fmla="val 8594"/>
                </a:avLst>
              </a:prstGeom>
              <a:solidFill>
                <a:srgbClr val="FFFFFF">
                  <a:shade val="85000"/>
                </a:srgbClr>
              </a:solidFill>
              <a:ln>
                <a:noFill/>
              </a:ln>
              <a:effectLst>
                <a:reflection blurRad="12700" stA="38000" endPos="28000" dist="5000" dir="5400000" sy="-100000" algn="bl" rotWithShape="0"/>
              </a:effectLst>
            </p:spPr>
          </p:pic>
          <p:pic>
            <p:nvPicPr>
              <p:cNvPr id="49" name="Picture 48" descr="bird.gif"/>
              <p:cNvPicPr>
                <a:picLocks noChangeAspect="1"/>
              </p:cNvPicPr>
              <p:nvPr/>
            </p:nvPicPr>
            <p:blipFill>
              <a:blip r:embed="rId2" cstate="print"/>
              <a:stretch>
                <a:fillRect/>
              </a:stretch>
            </p:blipFill>
            <p:spPr>
              <a:xfrm>
                <a:off x="2879846" y="1907923"/>
                <a:ext cx="615706" cy="404787"/>
              </a:xfrm>
              <a:prstGeom prst="roundRect">
                <a:avLst>
                  <a:gd name="adj" fmla="val 8594"/>
                </a:avLst>
              </a:prstGeom>
              <a:solidFill>
                <a:srgbClr val="FFFFFF">
                  <a:shade val="85000"/>
                </a:srgbClr>
              </a:solidFill>
              <a:ln>
                <a:noFill/>
              </a:ln>
              <a:effectLst>
                <a:reflection blurRad="12700" stA="38000" endPos="28000" dist="5000" dir="5400000" sy="-100000" algn="bl" rotWithShape="0"/>
              </a:effectLst>
            </p:spPr>
          </p:pic>
          <p:pic>
            <p:nvPicPr>
              <p:cNvPr id="50" name="Picture 49" descr="bird.gif"/>
              <p:cNvPicPr>
                <a:picLocks noChangeAspect="1"/>
              </p:cNvPicPr>
              <p:nvPr/>
            </p:nvPicPr>
            <p:blipFill>
              <a:blip r:embed="rId2" cstate="print"/>
              <a:stretch>
                <a:fillRect/>
              </a:stretch>
            </p:blipFill>
            <p:spPr>
              <a:xfrm>
                <a:off x="2890764" y="2362200"/>
                <a:ext cx="614436" cy="406911"/>
              </a:xfrm>
              <a:prstGeom prst="roundRect">
                <a:avLst>
                  <a:gd name="adj" fmla="val 8594"/>
                </a:avLst>
              </a:prstGeom>
              <a:solidFill>
                <a:srgbClr val="FFFFFF">
                  <a:shade val="85000"/>
                </a:srgbClr>
              </a:solidFill>
              <a:ln>
                <a:noFill/>
              </a:ln>
              <a:effectLst>
                <a:reflection blurRad="12700" stA="38000" endPos="28000" dist="5000" dir="5400000" sy="-100000" algn="bl" rotWithShape="0"/>
              </a:effectLst>
            </p:spPr>
          </p:pic>
          <p:pic>
            <p:nvPicPr>
              <p:cNvPr id="51" name="Picture 50" descr="bird.gif"/>
              <p:cNvPicPr>
                <a:picLocks noChangeAspect="1"/>
              </p:cNvPicPr>
              <p:nvPr/>
            </p:nvPicPr>
            <p:blipFill>
              <a:blip r:embed="rId2" cstate="print"/>
              <a:stretch>
                <a:fillRect/>
              </a:stretch>
            </p:blipFill>
            <p:spPr>
              <a:xfrm>
                <a:off x="2881276" y="2819400"/>
                <a:ext cx="614436" cy="406911"/>
              </a:xfrm>
              <a:prstGeom prst="roundRect">
                <a:avLst>
                  <a:gd name="adj" fmla="val 8594"/>
                </a:avLst>
              </a:prstGeom>
              <a:solidFill>
                <a:srgbClr val="FFFFFF">
                  <a:shade val="85000"/>
                </a:srgbClr>
              </a:solidFill>
              <a:ln>
                <a:noFill/>
              </a:ln>
              <a:effectLst>
                <a:reflection blurRad="12700" stA="38000" endPos="28000" dist="5000" dir="5400000" sy="-100000" algn="bl" rotWithShape="0"/>
              </a:effectLst>
            </p:spPr>
          </p:pic>
          <p:pic>
            <p:nvPicPr>
              <p:cNvPr id="52" name="Picture 51" descr="bird.gif"/>
              <p:cNvPicPr>
                <a:picLocks noChangeAspect="1"/>
              </p:cNvPicPr>
              <p:nvPr/>
            </p:nvPicPr>
            <p:blipFill>
              <a:blip r:embed="rId2" cstate="print"/>
              <a:stretch>
                <a:fillRect/>
              </a:stretch>
            </p:blipFill>
            <p:spPr>
              <a:xfrm>
                <a:off x="2924713" y="3276600"/>
                <a:ext cx="614436" cy="406911"/>
              </a:xfrm>
              <a:prstGeom prst="roundRect">
                <a:avLst>
                  <a:gd name="adj" fmla="val 8594"/>
                </a:avLst>
              </a:prstGeom>
              <a:solidFill>
                <a:srgbClr val="FFFFFF">
                  <a:shade val="85000"/>
                </a:srgbClr>
              </a:solidFill>
              <a:ln>
                <a:noFill/>
              </a:ln>
              <a:effectLst>
                <a:reflection blurRad="12700" stA="38000" endPos="28000" dist="5000" dir="5400000" sy="-100000" algn="bl" rotWithShape="0"/>
              </a:effectLst>
            </p:spPr>
          </p:pic>
          <p:pic>
            <p:nvPicPr>
              <p:cNvPr id="53" name="Picture 52" descr="bird.gif"/>
              <p:cNvPicPr>
                <a:picLocks noChangeAspect="1"/>
              </p:cNvPicPr>
              <p:nvPr/>
            </p:nvPicPr>
            <p:blipFill>
              <a:blip r:embed="rId2" cstate="print"/>
              <a:stretch>
                <a:fillRect/>
              </a:stretch>
            </p:blipFill>
            <p:spPr>
              <a:xfrm>
                <a:off x="2915225" y="3784089"/>
                <a:ext cx="614436" cy="406911"/>
              </a:xfrm>
              <a:prstGeom prst="roundRect">
                <a:avLst>
                  <a:gd name="adj" fmla="val 8594"/>
                </a:avLst>
              </a:prstGeom>
              <a:solidFill>
                <a:srgbClr val="FFFFFF">
                  <a:shade val="85000"/>
                </a:srgbClr>
              </a:solidFill>
              <a:ln>
                <a:noFill/>
              </a:ln>
              <a:effectLst>
                <a:reflection blurRad="12700" stA="38000" endPos="28000" dist="5000" dir="5400000" sy="-100000" algn="bl" rotWithShape="0"/>
              </a:effectLst>
            </p:spPr>
          </p:pic>
          <p:pic>
            <p:nvPicPr>
              <p:cNvPr id="54" name="Picture 53" descr="bird.gif"/>
              <p:cNvPicPr>
                <a:picLocks noChangeAspect="1"/>
              </p:cNvPicPr>
              <p:nvPr/>
            </p:nvPicPr>
            <p:blipFill>
              <a:blip r:embed="rId2" cstate="print"/>
              <a:stretch>
                <a:fillRect/>
              </a:stretch>
            </p:blipFill>
            <p:spPr>
              <a:xfrm>
                <a:off x="2926143" y="4232312"/>
                <a:ext cx="614436" cy="406911"/>
              </a:xfrm>
              <a:prstGeom prst="roundRect">
                <a:avLst>
                  <a:gd name="adj" fmla="val 8594"/>
                </a:avLst>
              </a:prstGeom>
              <a:solidFill>
                <a:srgbClr val="FFFFFF">
                  <a:shade val="85000"/>
                </a:srgbClr>
              </a:solidFill>
              <a:ln>
                <a:noFill/>
              </a:ln>
              <a:effectLst>
                <a:reflection blurRad="12700" stA="38000" endPos="28000" dist="5000" dir="5400000" sy="-100000" algn="bl" rotWithShape="0"/>
              </a:effectLst>
            </p:spPr>
          </p:pic>
          <p:pic>
            <p:nvPicPr>
              <p:cNvPr id="55" name="Picture 54" descr="bird.gif"/>
              <p:cNvPicPr>
                <a:picLocks noChangeAspect="1"/>
              </p:cNvPicPr>
              <p:nvPr/>
            </p:nvPicPr>
            <p:blipFill>
              <a:blip r:embed="rId2" cstate="print"/>
              <a:stretch>
                <a:fillRect/>
              </a:stretch>
            </p:blipFill>
            <p:spPr>
              <a:xfrm>
                <a:off x="2916655" y="4698489"/>
                <a:ext cx="614436" cy="406911"/>
              </a:xfrm>
              <a:prstGeom prst="roundRect">
                <a:avLst>
                  <a:gd name="adj" fmla="val 8594"/>
                </a:avLst>
              </a:prstGeom>
              <a:solidFill>
                <a:srgbClr val="FFFFFF">
                  <a:shade val="85000"/>
                </a:srgbClr>
              </a:solidFill>
              <a:ln>
                <a:noFill/>
              </a:ln>
              <a:effectLst>
                <a:reflection blurRad="12700" stA="38000" endPos="28000" dist="5000" dir="5400000" sy="-100000" algn="bl" rotWithShape="0"/>
              </a:effectLst>
            </p:spPr>
          </p:pic>
        </p:grpSp>
        <p:grpSp>
          <p:nvGrpSpPr>
            <p:cNvPr id="56" name="Group 55"/>
            <p:cNvGrpSpPr/>
            <p:nvPr/>
          </p:nvGrpSpPr>
          <p:grpSpPr>
            <a:xfrm>
              <a:off x="3874409" y="3091524"/>
              <a:ext cx="322762" cy="2315793"/>
              <a:chOff x="2879846" y="1447800"/>
              <a:chExt cx="660733" cy="3657600"/>
            </a:xfrm>
          </p:grpSpPr>
          <p:pic>
            <p:nvPicPr>
              <p:cNvPr id="57" name="Picture 56" descr="bird.gif"/>
              <p:cNvPicPr>
                <a:picLocks noChangeAspect="1"/>
              </p:cNvPicPr>
              <p:nvPr/>
            </p:nvPicPr>
            <p:blipFill>
              <a:blip r:embed="rId2" cstate="print"/>
              <a:stretch>
                <a:fillRect/>
              </a:stretch>
            </p:blipFill>
            <p:spPr>
              <a:xfrm>
                <a:off x="2889334" y="1447800"/>
                <a:ext cx="614436" cy="406911"/>
              </a:xfrm>
              <a:prstGeom prst="roundRect">
                <a:avLst>
                  <a:gd name="adj" fmla="val 8594"/>
                </a:avLst>
              </a:prstGeom>
              <a:solidFill>
                <a:srgbClr val="FFFFFF">
                  <a:shade val="85000"/>
                </a:srgbClr>
              </a:solidFill>
              <a:ln>
                <a:noFill/>
              </a:ln>
              <a:effectLst>
                <a:reflection blurRad="12700" stA="38000" endPos="28000" dist="5000" dir="5400000" sy="-100000" algn="bl" rotWithShape="0"/>
              </a:effectLst>
            </p:spPr>
          </p:pic>
          <p:pic>
            <p:nvPicPr>
              <p:cNvPr id="58" name="Picture 57" descr="bird.gif"/>
              <p:cNvPicPr>
                <a:picLocks noChangeAspect="1"/>
              </p:cNvPicPr>
              <p:nvPr/>
            </p:nvPicPr>
            <p:blipFill>
              <a:blip r:embed="rId2" cstate="print"/>
              <a:stretch>
                <a:fillRect/>
              </a:stretch>
            </p:blipFill>
            <p:spPr>
              <a:xfrm>
                <a:off x="2879846" y="1907923"/>
                <a:ext cx="615706" cy="404787"/>
              </a:xfrm>
              <a:prstGeom prst="roundRect">
                <a:avLst>
                  <a:gd name="adj" fmla="val 8594"/>
                </a:avLst>
              </a:prstGeom>
              <a:solidFill>
                <a:srgbClr val="FFFFFF">
                  <a:shade val="85000"/>
                </a:srgbClr>
              </a:solidFill>
              <a:ln>
                <a:noFill/>
              </a:ln>
              <a:effectLst>
                <a:reflection blurRad="12700" stA="38000" endPos="28000" dist="5000" dir="5400000" sy="-100000" algn="bl" rotWithShape="0"/>
              </a:effectLst>
            </p:spPr>
          </p:pic>
          <p:pic>
            <p:nvPicPr>
              <p:cNvPr id="59" name="Picture 58" descr="bird.gif"/>
              <p:cNvPicPr>
                <a:picLocks noChangeAspect="1"/>
              </p:cNvPicPr>
              <p:nvPr/>
            </p:nvPicPr>
            <p:blipFill>
              <a:blip r:embed="rId2" cstate="print"/>
              <a:stretch>
                <a:fillRect/>
              </a:stretch>
            </p:blipFill>
            <p:spPr>
              <a:xfrm>
                <a:off x="2890764" y="2362200"/>
                <a:ext cx="614436" cy="406911"/>
              </a:xfrm>
              <a:prstGeom prst="roundRect">
                <a:avLst>
                  <a:gd name="adj" fmla="val 8594"/>
                </a:avLst>
              </a:prstGeom>
              <a:solidFill>
                <a:srgbClr val="FFFFFF">
                  <a:shade val="85000"/>
                </a:srgbClr>
              </a:solidFill>
              <a:ln>
                <a:noFill/>
              </a:ln>
              <a:effectLst>
                <a:reflection blurRad="12700" stA="38000" endPos="28000" dist="5000" dir="5400000" sy="-100000" algn="bl" rotWithShape="0"/>
              </a:effectLst>
            </p:spPr>
          </p:pic>
          <p:pic>
            <p:nvPicPr>
              <p:cNvPr id="60" name="Picture 59" descr="bird.gif"/>
              <p:cNvPicPr>
                <a:picLocks noChangeAspect="1"/>
              </p:cNvPicPr>
              <p:nvPr/>
            </p:nvPicPr>
            <p:blipFill>
              <a:blip r:embed="rId2" cstate="print"/>
              <a:stretch>
                <a:fillRect/>
              </a:stretch>
            </p:blipFill>
            <p:spPr>
              <a:xfrm>
                <a:off x="2881276" y="2819400"/>
                <a:ext cx="614436" cy="406911"/>
              </a:xfrm>
              <a:prstGeom prst="roundRect">
                <a:avLst>
                  <a:gd name="adj" fmla="val 8594"/>
                </a:avLst>
              </a:prstGeom>
              <a:solidFill>
                <a:srgbClr val="FFFFFF">
                  <a:shade val="85000"/>
                </a:srgbClr>
              </a:solidFill>
              <a:ln>
                <a:noFill/>
              </a:ln>
              <a:effectLst>
                <a:reflection blurRad="12700" stA="38000" endPos="28000" dist="5000" dir="5400000" sy="-100000" algn="bl" rotWithShape="0"/>
              </a:effectLst>
            </p:spPr>
          </p:pic>
          <p:pic>
            <p:nvPicPr>
              <p:cNvPr id="61" name="Picture 60" descr="bird.gif"/>
              <p:cNvPicPr>
                <a:picLocks noChangeAspect="1"/>
              </p:cNvPicPr>
              <p:nvPr/>
            </p:nvPicPr>
            <p:blipFill>
              <a:blip r:embed="rId2" cstate="print"/>
              <a:stretch>
                <a:fillRect/>
              </a:stretch>
            </p:blipFill>
            <p:spPr>
              <a:xfrm>
                <a:off x="2924713" y="3276600"/>
                <a:ext cx="614436" cy="406911"/>
              </a:xfrm>
              <a:prstGeom prst="roundRect">
                <a:avLst>
                  <a:gd name="adj" fmla="val 8594"/>
                </a:avLst>
              </a:prstGeom>
              <a:solidFill>
                <a:srgbClr val="FFFFFF">
                  <a:shade val="85000"/>
                </a:srgbClr>
              </a:solidFill>
              <a:ln>
                <a:noFill/>
              </a:ln>
              <a:effectLst>
                <a:reflection blurRad="12700" stA="38000" endPos="28000" dist="5000" dir="5400000" sy="-100000" algn="bl" rotWithShape="0"/>
              </a:effectLst>
            </p:spPr>
          </p:pic>
          <p:pic>
            <p:nvPicPr>
              <p:cNvPr id="62" name="Picture 61" descr="bird.gif"/>
              <p:cNvPicPr>
                <a:picLocks noChangeAspect="1"/>
              </p:cNvPicPr>
              <p:nvPr/>
            </p:nvPicPr>
            <p:blipFill>
              <a:blip r:embed="rId2" cstate="print"/>
              <a:stretch>
                <a:fillRect/>
              </a:stretch>
            </p:blipFill>
            <p:spPr>
              <a:xfrm>
                <a:off x="2915225" y="3784089"/>
                <a:ext cx="614436" cy="406911"/>
              </a:xfrm>
              <a:prstGeom prst="roundRect">
                <a:avLst>
                  <a:gd name="adj" fmla="val 8594"/>
                </a:avLst>
              </a:prstGeom>
              <a:solidFill>
                <a:srgbClr val="FFFFFF">
                  <a:shade val="85000"/>
                </a:srgbClr>
              </a:solidFill>
              <a:ln>
                <a:noFill/>
              </a:ln>
              <a:effectLst>
                <a:reflection blurRad="12700" stA="38000" endPos="28000" dist="5000" dir="5400000" sy="-100000" algn="bl" rotWithShape="0"/>
              </a:effectLst>
            </p:spPr>
          </p:pic>
          <p:pic>
            <p:nvPicPr>
              <p:cNvPr id="63" name="Picture 62" descr="bird.gif"/>
              <p:cNvPicPr>
                <a:picLocks noChangeAspect="1"/>
              </p:cNvPicPr>
              <p:nvPr/>
            </p:nvPicPr>
            <p:blipFill>
              <a:blip r:embed="rId2" cstate="print"/>
              <a:stretch>
                <a:fillRect/>
              </a:stretch>
            </p:blipFill>
            <p:spPr>
              <a:xfrm>
                <a:off x="2926143" y="4232312"/>
                <a:ext cx="614436" cy="406911"/>
              </a:xfrm>
              <a:prstGeom prst="roundRect">
                <a:avLst>
                  <a:gd name="adj" fmla="val 8594"/>
                </a:avLst>
              </a:prstGeom>
              <a:solidFill>
                <a:srgbClr val="FFFFFF">
                  <a:shade val="85000"/>
                </a:srgbClr>
              </a:solidFill>
              <a:ln>
                <a:noFill/>
              </a:ln>
              <a:effectLst>
                <a:reflection blurRad="12700" stA="38000" endPos="28000" dist="5000" dir="5400000" sy="-100000" algn="bl" rotWithShape="0"/>
              </a:effectLst>
            </p:spPr>
          </p:pic>
          <p:pic>
            <p:nvPicPr>
              <p:cNvPr id="64" name="Picture 63" descr="bird.gif"/>
              <p:cNvPicPr>
                <a:picLocks noChangeAspect="1"/>
              </p:cNvPicPr>
              <p:nvPr/>
            </p:nvPicPr>
            <p:blipFill>
              <a:blip r:embed="rId2" cstate="print"/>
              <a:stretch>
                <a:fillRect/>
              </a:stretch>
            </p:blipFill>
            <p:spPr>
              <a:xfrm>
                <a:off x="2916655" y="4698489"/>
                <a:ext cx="614436" cy="406911"/>
              </a:xfrm>
              <a:prstGeom prst="roundRect">
                <a:avLst>
                  <a:gd name="adj" fmla="val 8594"/>
                </a:avLst>
              </a:prstGeom>
              <a:solidFill>
                <a:srgbClr val="FFFFFF">
                  <a:shade val="85000"/>
                </a:srgbClr>
              </a:solidFill>
              <a:ln>
                <a:noFill/>
              </a:ln>
              <a:effectLst>
                <a:reflection blurRad="12700" stA="38000" endPos="28000" dist="5000" dir="5400000" sy="-100000" algn="bl" rotWithShape="0"/>
              </a:effectLst>
            </p:spPr>
          </p:pic>
        </p:grpSp>
      </p:grpSp>
      <p:sp>
        <p:nvSpPr>
          <p:cNvPr id="68" name="TextBox 67"/>
          <p:cNvSpPr txBox="1"/>
          <p:nvPr/>
        </p:nvSpPr>
        <p:spPr>
          <a:xfrm>
            <a:off x="304795" y="149641"/>
            <a:ext cx="5522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1086839" y="144902"/>
            <a:ext cx="5522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1815984" y="141173"/>
            <a:ext cx="5522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endParaRPr lang="en-US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2555412" y="141173"/>
            <a:ext cx="6657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16</a:t>
            </a:r>
            <a:endParaRPr lang="en-US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3221180" y="2026686"/>
            <a:ext cx="5541820" cy="461665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marL="457200" indent="-457200">
              <a:buFont typeface="Wingdings 2"/>
              <a:buChar char=""/>
            </a:pPr>
            <a:r>
              <a:rPr lang="bn-BD" sz="2400" dirty="0" smtClean="0">
                <a:latin typeface="NikoshBAN" pitchFamily="2" charset="0"/>
                <a:cs typeface="NikoshBAN" pitchFamily="2" charset="0"/>
                <a:sym typeface="Wingdings 2"/>
              </a:rPr>
              <a:t>১ম দল ও ২য় দলের পাখির অনুপাত=</a:t>
            </a:r>
            <a:r>
              <a:rPr lang="bn-BD" sz="2400" dirty="0" smtClean="0">
                <a:latin typeface="Times New Roman" pitchFamily="18" charset="0"/>
                <a:cs typeface="NikoshBAN" pitchFamily="2" charset="0"/>
                <a:sym typeface="Wingdings 2"/>
              </a:rPr>
              <a:t> </a:t>
            </a:r>
            <a:r>
              <a:rPr lang="en-US" sz="2400" dirty="0" smtClean="0">
                <a:latin typeface="Times New Roman" pitchFamily="18" charset="0"/>
                <a:cs typeface="NikoshBAN" pitchFamily="2" charset="0"/>
                <a:sym typeface="Wingdings 2"/>
              </a:rPr>
              <a:t>2 : 4 = 1:2</a:t>
            </a:r>
            <a:endParaRPr lang="bn-BD" sz="2400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5" name="Rectangle 84"/>
          <p:cNvSpPr/>
          <p:nvPr/>
        </p:nvSpPr>
        <p:spPr>
          <a:xfrm>
            <a:off x="3235041" y="1219603"/>
            <a:ext cx="414568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indent="-457200">
              <a:buFont typeface="Wingdings 2"/>
              <a:buChar char=""/>
            </a:pPr>
            <a:r>
              <a:rPr lang="bn-BD" sz="2800" b="1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  <a:sym typeface="Wingdings 2"/>
              </a:rPr>
              <a:t>পাশের চিত্রে বাম থেকে </a:t>
            </a:r>
            <a:r>
              <a:rPr lang="bn-BD" sz="28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  <a:sym typeface="Wingdings 2"/>
              </a:rPr>
              <a:t>ডানে</a:t>
            </a:r>
            <a:r>
              <a:rPr lang="en-US" sz="28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  <a:sym typeface="Wingdings 2"/>
              </a:rPr>
              <a:t> </a:t>
            </a:r>
            <a:r>
              <a:rPr lang="en-US" sz="28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  <a:sym typeface="Wingdings"/>
              </a:rPr>
              <a:t></a:t>
            </a:r>
            <a:endParaRPr lang="bn-BD" sz="2800" b="1" dirty="0">
              <a:solidFill>
                <a:srgbClr val="C00000"/>
              </a:solidFill>
              <a:latin typeface="NikoshBAN" pitchFamily="2" charset="0"/>
              <a:cs typeface="NikoshBAN" pitchFamily="2" charset="0"/>
              <a:sym typeface="Wingdings 2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3221180" y="3071260"/>
            <a:ext cx="5541820" cy="461665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marL="457200" indent="-457200">
              <a:buFont typeface="Wingdings 2"/>
              <a:buChar char=""/>
            </a:pPr>
            <a:r>
              <a:rPr lang="bn-BD" sz="2400" dirty="0" smtClean="0">
                <a:latin typeface="NikoshBAN" pitchFamily="2" charset="0"/>
                <a:cs typeface="NikoshBAN" pitchFamily="2" charset="0"/>
                <a:sym typeface="Wingdings 2"/>
              </a:rPr>
              <a:t>২য় দল ও ৩য় দলের পাখির অনুপাত=</a:t>
            </a:r>
            <a:r>
              <a:rPr lang="bn-BD" sz="2400" dirty="0" smtClean="0">
                <a:latin typeface="Times New Roman" pitchFamily="18" charset="0"/>
                <a:cs typeface="NikoshBAN" pitchFamily="2" charset="0"/>
                <a:sym typeface="Wingdings 2"/>
              </a:rPr>
              <a:t> </a:t>
            </a:r>
            <a:r>
              <a:rPr lang="en-US" sz="2400" dirty="0">
                <a:latin typeface="Times New Roman" pitchFamily="18" charset="0"/>
                <a:cs typeface="NikoshBAN" pitchFamily="2" charset="0"/>
                <a:sym typeface="Wingdings 2"/>
              </a:rPr>
              <a:t>4</a:t>
            </a:r>
            <a:r>
              <a:rPr lang="en-US" sz="2400" dirty="0" smtClean="0">
                <a:latin typeface="Times New Roman" pitchFamily="18" charset="0"/>
                <a:cs typeface="NikoshBAN" pitchFamily="2" charset="0"/>
                <a:sym typeface="Wingdings 2"/>
              </a:rPr>
              <a:t> : 8</a:t>
            </a:r>
            <a:r>
              <a:rPr lang="bn-BD" sz="2400" dirty="0" smtClean="0">
                <a:latin typeface="Times New Roman" pitchFamily="18" charset="0"/>
                <a:cs typeface="NikoshBAN" pitchFamily="2" charset="0"/>
                <a:sym typeface="Wingdings 2"/>
              </a:rPr>
              <a:t> </a:t>
            </a:r>
            <a:r>
              <a:rPr lang="en-US" sz="2400" dirty="0" smtClean="0">
                <a:latin typeface="Times New Roman" pitchFamily="18" charset="0"/>
                <a:cs typeface="NikoshBAN" pitchFamily="2" charset="0"/>
                <a:sym typeface="Wingdings 2"/>
              </a:rPr>
              <a:t>= 1:2</a:t>
            </a:r>
            <a:endParaRPr lang="bn-BD" sz="2400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3221179" y="4225260"/>
            <a:ext cx="5669901" cy="461665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marL="457200" indent="-457200">
              <a:buFont typeface="Wingdings 2"/>
              <a:buChar char=""/>
            </a:pPr>
            <a:r>
              <a:rPr lang="bn-BD" sz="2400" dirty="0" smtClean="0">
                <a:latin typeface="NikoshBAN" pitchFamily="2" charset="0"/>
                <a:cs typeface="NikoshBAN" pitchFamily="2" charset="0"/>
                <a:sym typeface="Wingdings 2"/>
              </a:rPr>
              <a:t>৩য় দল ও ৪র্থ দলের পাখির অনুপাত=</a:t>
            </a:r>
            <a:r>
              <a:rPr lang="bn-BD" sz="2400" dirty="0" smtClean="0">
                <a:latin typeface="Times New Roman" pitchFamily="18" charset="0"/>
                <a:cs typeface="NikoshBAN" pitchFamily="2" charset="0"/>
                <a:sym typeface="Wingdings 2"/>
              </a:rPr>
              <a:t> </a:t>
            </a:r>
            <a:r>
              <a:rPr lang="en-US" sz="2400" dirty="0" smtClean="0">
                <a:latin typeface="Times New Roman" pitchFamily="18" charset="0"/>
                <a:cs typeface="NikoshBAN" pitchFamily="2" charset="0"/>
                <a:sym typeface="Wingdings 2"/>
              </a:rPr>
              <a:t>8 : 16= 1:2</a:t>
            </a:r>
            <a:endParaRPr lang="bn-BD" sz="2400" dirty="0" smtClean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85004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1" dur="2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68" grpId="0"/>
      <p:bldP spid="72" grpId="0"/>
      <p:bldP spid="73" grpId="0"/>
      <p:bldP spid="74" grpId="0"/>
      <p:bldP spid="84" grpId="0"/>
      <p:bldP spid="85" grpId="0"/>
      <p:bldP spid="86" grpId="0"/>
      <p:bldP spid="8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lgCheck">
          <a:fgClr>
            <a:schemeClr val="bg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79501" y="3212255"/>
            <a:ext cx="7573900" cy="750145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prstTxWarp prst="textStop">
              <a:avLst>
                <a:gd name="adj" fmla="val 26847"/>
              </a:avLst>
            </a:prstTxWarp>
            <a:spAutoFit/>
          </a:bodyPr>
          <a:lstStyle/>
          <a:p>
            <a:r>
              <a:rPr lang="bn-BD" sz="48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গুণোত্তর ধারার সমস্যা ও সমাধান</a:t>
            </a:r>
            <a:endParaRPr lang="en-US" sz="48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chemeClr val="tx1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199557" y="2070584"/>
            <a:ext cx="8182444" cy="3033485"/>
          </a:xfrm>
          <a:prstGeom prst="ellipse">
            <a:avLst/>
          </a:prstGeom>
          <a:noFill/>
          <a:ln w="212725" cmpd="thickThin">
            <a:gradFill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-422794" y="6170266"/>
            <a:ext cx="9338194" cy="538407"/>
          </a:xfrm>
          <a:prstGeom prst="rect">
            <a:avLst/>
          </a:prstGeom>
          <a:noFill/>
          <a:ln w="38100" cmpd="thickThin">
            <a:noFill/>
            <a:prstDash val="dashDot"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endParaRPr lang="bn-BD" sz="2400" b="1" dirty="0">
              <a:solidFill>
                <a:srgbClr val="FF3399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13153" y="6356350"/>
            <a:ext cx="2273647" cy="365125"/>
          </a:xfrm>
        </p:spPr>
        <p:txBody>
          <a:bodyPr/>
          <a:lstStyle/>
          <a:p>
            <a:fld id="{E909C0A4-91B2-470C-9B3C-EAD5E83C5AEB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7261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9C0A4-91B2-470C-9B3C-EAD5E83C5AEB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556414" y="1295400"/>
            <a:ext cx="5638800" cy="830997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>
            <a:spAutoFit/>
          </a:bodyPr>
          <a:lstStyle/>
          <a:p>
            <a:r>
              <a:rPr lang="bn-BD" sz="4800" b="1" dirty="0">
                <a:latin typeface="NikoshBAN" pitchFamily="2" charset="0"/>
                <a:cs typeface="NikoshBAN" pitchFamily="2" charset="0"/>
                <a:sym typeface="Wingdings 3"/>
              </a:rPr>
              <a:t>এই পাঠ শেষে শিক্ষার্থীরা </a:t>
            </a:r>
            <a:r>
              <a:rPr lang="bn-BD" sz="4800" b="1" dirty="0" smtClean="0">
                <a:latin typeface="NikoshBAN" pitchFamily="2" charset="0"/>
                <a:cs typeface="NikoshBAN" pitchFamily="2" charset="0"/>
                <a:sym typeface="Wingdings 3"/>
              </a:rPr>
              <a:t> </a:t>
            </a:r>
            <a:endParaRPr lang="en-US" sz="4800" dirty="0"/>
          </a:p>
        </p:txBody>
      </p:sp>
      <p:sp>
        <p:nvSpPr>
          <p:cNvPr id="16" name="Freeform 15"/>
          <p:cNvSpPr/>
          <p:nvPr/>
        </p:nvSpPr>
        <p:spPr>
          <a:xfrm>
            <a:off x="60118" y="2667328"/>
            <a:ext cx="1038004" cy="1482863"/>
          </a:xfrm>
          <a:custGeom>
            <a:avLst/>
            <a:gdLst>
              <a:gd name="connsiteX0" fmla="*/ 0 w 1482862"/>
              <a:gd name="connsiteY0" fmla="*/ 0 h 1038004"/>
              <a:gd name="connsiteX1" fmla="*/ 963860 w 1482862"/>
              <a:gd name="connsiteY1" fmla="*/ 0 h 1038004"/>
              <a:gd name="connsiteX2" fmla="*/ 1482862 w 1482862"/>
              <a:gd name="connsiteY2" fmla="*/ 519002 h 1038004"/>
              <a:gd name="connsiteX3" fmla="*/ 963860 w 1482862"/>
              <a:gd name="connsiteY3" fmla="*/ 1038004 h 1038004"/>
              <a:gd name="connsiteX4" fmla="*/ 0 w 1482862"/>
              <a:gd name="connsiteY4" fmla="*/ 1038004 h 1038004"/>
              <a:gd name="connsiteX5" fmla="*/ 519002 w 1482862"/>
              <a:gd name="connsiteY5" fmla="*/ 519002 h 1038004"/>
              <a:gd name="connsiteX6" fmla="*/ 0 w 1482862"/>
              <a:gd name="connsiteY6" fmla="*/ 0 h 10380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82862" h="1038004">
                <a:moveTo>
                  <a:pt x="1482862" y="0"/>
                </a:moveTo>
                <a:lnTo>
                  <a:pt x="1482862" y="674702"/>
                </a:lnTo>
                <a:lnTo>
                  <a:pt x="741431" y="1038004"/>
                </a:lnTo>
                <a:lnTo>
                  <a:pt x="0" y="674702"/>
                </a:lnTo>
                <a:lnTo>
                  <a:pt x="0" y="0"/>
                </a:lnTo>
                <a:lnTo>
                  <a:pt x="741431" y="363302"/>
                </a:lnTo>
                <a:lnTo>
                  <a:pt x="1482862" y="0"/>
                </a:lnTo>
                <a:close/>
              </a:path>
            </a:pathLst>
          </a:cu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spcFirstLastPara="0" vert="horz" wrap="square" lIns="25400" tIns="544403" rIns="25400" bIns="544402" numCol="1" spcCol="1270" anchor="ctr" anchorCtr="0">
            <a:noAutofit/>
          </a:bodyPr>
          <a:lstStyle/>
          <a:p>
            <a:pPr lvl="0" algn="ctr" defTabSz="1778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bn-BD" sz="4000" kern="1200" dirty="0" smtClean="0">
                <a:latin typeface="NikoshBAN" pitchFamily="2" charset="0"/>
                <a:cs typeface="NikoshBAN" pitchFamily="2" charset="0"/>
              </a:rPr>
              <a:t>১</a:t>
            </a:r>
            <a:endParaRPr lang="en-US" sz="4000" kern="1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7" name="Freeform 16"/>
          <p:cNvSpPr/>
          <p:nvPr/>
        </p:nvSpPr>
        <p:spPr>
          <a:xfrm>
            <a:off x="1082882" y="2667328"/>
            <a:ext cx="8061118" cy="964367"/>
          </a:xfrm>
          <a:custGeom>
            <a:avLst/>
            <a:gdLst>
              <a:gd name="connsiteX0" fmla="*/ 160731 w 964367"/>
              <a:gd name="connsiteY0" fmla="*/ 0 h 7420195"/>
              <a:gd name="connsiteX1" fmla="*/ 803636 w 964367"/>
              <a:gd name="connsiteY1" fmla="*/ 0 h 7420195"/>
              <a:gd name="connsiteX2" fmla="*/ 964367 w 964367"/>
              <a:gd name="connsiteY2" fmla="*/ 160731 h 7420195"/>
              <a:gd name="connsiteX3" fmla="*/ 964367 w 964367"/>
              <a:gd name="connsiteY3" fmla="*/ 7420195 h 7420195"/>
              <a:gd name="connsiteX4" fmla="*/ 964367 w 964367"/>
              <a:gd name="connsiteY4" fmla="*/ 7420195 h 7420195"/>
              <a:gd name="connsiteX5" fmla="*/ 0 w 964367"/>
              <a:gd name="connsiteY5" fmla="*/ 7420195 h 7420195"/>
              <a:gd name="connsiteX6" fmla="*/ 0 w 964367"/>
              <a:gd name="connsiteY6" fmla="*/ 7420195 h 7420195"/>
              <a:gd name="connsiteX7" fmla="*/ 0 w 964367"/>
              <a:gd name="connsiteY7" fmla="*/ 160731 h 7420195"/>
              <a:gd name="connsiteX8" fmla="*/ 160731 w 964367"/>
              <a:gd name="connsiteY8" fmla="*/ 0 h 74201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64367" h="7420195">
                <a:moveTo>
                  <a:pt x="964367" y="1236726"/>
                </a:moveTo>
                <a:lnTo>
                  <a:pt x="964367" y="6183469"/>
                </a:lnTo>
                <a:cubicBezTo>
                  <a:pt x="964367" y="6866490"/>
                  <a:pt x="955014" y="7420191"/>
                  <a:pt x="943478" y="7420191"/>
                </a:cubicBezTo>
                <a:lnTo>
                  <a:pt x="0" y="7420191"/>
                </a:lnTo>
                <a:lnTo>
                  <a:pt x="0" y="7420191"/>
                </a:lnTo>
                <a:lnTo>
                  <a:pt x="0" y="4"/>
                </a:lnTo>
                <a:lnTo>
                  <a:pt x="0" y="4"/>
                </a:lnTo>
                <a:lnTo>
                  <a:pt x="943478" y="4"/>
                </a:lnTo>
                <a:cubicBezTo>
                  <a:pt x="955014" y="4"/>
                  <a:pt x="964367" y="553705"/>
                  <a:pt x="964367" y="1236726"/>
                </a:cubicBezTo>
                <a:close/>
              </a:path>
            </a:pathLst>
          </a:cu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spcFirstLastPara="0" vert="horz" wrap="square" lIns="284481" tIns="72476" rIns="72476" bIns="72478" numCol="1" spcCol="1270" anchor="ctr" anchorCtr="0">
            <a:noAutofit/>
          </a:bodyPr>
          <a:lstStyle/>
          <a:p>
            <a:pPr indent="-457200" defTabSz="17780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bn-BD" sz="4000" b="0" kern="1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  <a:sym typeface="Wingdings 3"/>
              </a:rPr>
              <a:t>গুণোত্তর ধারা কি  তা বলতে পারবে।</a:t>
            </a:r>
            <a:endParaRPr lang="en-US" sz="4000" b="0" kern="1200" dirty="0">
              <a:solidFill>
                <a:schemeClr val="tx1"/>
              </a:solidFill>
            </a:endParaRPr>
          </a:p>
        </p:txBody>
      </p:sp>
      <p:sp>
        <p:nvSpPr>
          <p:cNvPr id="18" name="Freeform 17"/>
          <p:cNvSpPr/>
          <p:nvPr/>
        </p:nvSpPr>
        <p:spPr>
          <a:xfrm>
            <a:off x="44878" y="3878609"/>
            <a:ext cx="1038004" cy="1482862"/>
          </a:xfrm>
          <a:custGeom>
            <a:avLst/>
            <a:gdLst>
              <a:gd name="connsiteX0" fmla="*/ 0 w 1482862"/>
              <a:gd name="connsiteY0" fmla="*/ 0 h 1038004"/>
              <a:gd name="connsiteX1" fmla="*/ 963860 w 1482862"/>
              <a:gd name="connsiteY1" fmla="*/ 0 h 1038004"/>
              <a:gd name="connsiteX2" fmla="*/ 1482862 w 1482862"/>
              <a:gd name="connsiteY2" fmla="*/ 519002 h 1038004"/>
              <a:gd name="connsiteX3" fmla="*/ 963860 w 1482862"/>
              <a:gd name="connsiteY3" fmla="*/ 1038004 h 1038004"/>
              <a:gd name="connsiteX4" fmla="*/ 0 w 1482862"/>
              <a:gd name="connsiteY4" fmla="*/ 1038004 h 1038004"/>
              <a:gd name="connsiteX5" fmla="*/ 519002 w 1482862"/>
              <a:gd name="connsiteY5" fmla="*/ 519002 h 1038004"/>
              <a:gd name="connsiteX6" fmla="*/ 0 w 1482862"/>
              <a:gd name="connsiteY6" fmla="*/ 0 h 10380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82862" h="1038004">
                <a:moveTo>
                  <a:pt x="1482862" y="0"/>
                </a:moveTo>
                <a:lnTo>
                  <a:pt x="1482862" y="674702"/>
                </a:lnTo>
                <a:lnTo>
                  <a:pt x="741431" y="1038004"/>
                </a:lnTo>
                <a:lnTo>
                  <a:pt x="0" y="674702"/>
                </a:lnTo>
                <a:lnTo>
                  <a:pt x="0" y="0"/>
                </a:lnTo>
                <a:lnTo>
                  <a:pt x="741431" y="363302"/>
                </a:lnTo>
                <a:lnTo>
                  <a:pt x="1482862" y="0"/>
                </a:lnTo>
                <a:close/>
              </a:path>
            </a:pathLst>
          </a:cu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spcFirstLastPara="0" vert="horz" wrap="square" lIns="25400" tIns="544402" rIns="25400" bIns="544402" numCol="1" spcCol="1270" anchor="ctr" anchorCtr="0">
            <a:noAutofit/>
          </a:bodyPr>
          <a:lstStyle/>
          <a:p>
            <a:pPr lvl="0" algn="ctr" defTabSz="1778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bn-BD" sz="4000" kern="1200" dirty="0" smtClean="0">
                <a:latin typeface="NikoshBAN" pitchFamily="2" charset="0"/>
                <a:cs typeface="NikoshBAN" pitchFamily="2" charset="0"/>
              </a:rPr>
              <a:t>২</a:t>
            </a:r>
            <a:endParaRPr lang="en-US" sz="4000" kern="1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9" name="Freeform 18"/>
          <p:cNvSpPr/>
          <p:nvPr/>
        </p:nvSpPr>
        <p:spPr>
          <a:xfrm>
            <a:off x="1082882" y="3880507"/>
            <a:ext cx="8061118" cy="963861"/>
          </a:xfrm>
          <a:custGeom>
            <a:avLst/>
            <a:gdLst>
              <a:gd name="connsiteX0" fmla="*/ 160647 w 963860"/>
              <a:gd name="connsiteY0" fmla="*/ 0 h 7420195"/>
              <a:gd name="connsiteX1" fmla="*/ 803213 w 963860"/>
              <a:gd name="connsiteY1" fmla="*/ 0 h 7420195"/>
              <a:gd name="connsiteX2" fmla="*/ 963860 w 963860"/>
              <a:gd name="connsiteY2" fmla="*/ 160647 h 7420195"/>
              <a:gd name="connsiteX3" fmla="*/ 963860 w 963860"/>
              <a:gd name="connsiteY3" fmla="*/ 7420195 h 7420195"/>
              <a:gd name="connsiteX4" fmla="*/ 963860 w 963860"/>
              <a:gd name="connsiteY4" fmla="*/ 7420195 h 7420195"/>
              <a:gd name="connsiteX5" fmla="*/ 0 w 963860"/>
              <a:gd name="connsiteY5" fmla="*/ 7420195 h 7420195"/>
              <a:gd name="connsiteX6" fmla="*/ 0 w 963860"/>
              <a:gd name="connsiteY6" fmla="*/ 7420195 h 7420195"/>
              <a:gd name="connsiteX7" fmla="*/ 0 w 963860"/>
              <a:gd name="connsiteY7" fmla="*/ 160647 h 7420195"/>
              <a:gd name="connsiteX8" fmla="*/ 160647 w 963860"/>
              <a:gd name="connsiteY8" fmla="*/ 0 h 74201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63860" h="7420195">
                <a:moveTo>
                  <a:pt x="963860" y="1236730"/>
                </a:moveTo>
                <a:lnTo>
                  <a:pt x="963860" y="6183465"/>
                </a:lnTo>
                <a:cubicBezTo>
                  <a:pt x="963860" y="6866491"/>
                  <a:pt x="954517" y="7420191"/>
                  <a:pt x="942992" y="7420191"/>
                </a:cubicBezTo>
                <a:lnTo>
                  <a:pt x="0" y="7420191"/>
                </a:lnTo>
                <a:lnTo>
                  <a:pt x="0" y="7420191"/>
                </a:lnTo>
                <a:lnTo>
                  <a:pt x="0" y="4"/>
                </a:lnTo>
                <a:lnTo>
                  <a:pt x="0" y="4"/>
                </a:lnTo>
                <a:lnTo>
                  <a:pt x="942992" y="4"/>
                </a:lnTo>
                <a:cubicBezTo>
                  <a:pt x="954517" y="4"/>
                  <a:pt x="963860" y="553704"/>
                  <a:pt x="963860" y="1236730"/>
                </a:cubicBezTo>
                <a:close/>
              </a:path>
            </a:pathLst>
          </a:cu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spcFirstLastPara="0" vert="horz" wrap="square" lIns="227585" tIns="67372" rIns="67372" bIns="67373" numCol="1" spcCol="1270" anchor="ctr" anchorCtr="0">
            <a:noAutofit/>
          </a:bodyPr>
          <a:lstStyle/>
          <a:p>
            <a:pPr marL="285750" lvl="1" indent="-285750" algn="l" defTabSz="14224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bn-BD" sz="3600" b="0" kern="1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  <a:sym typeface="Wingdings 3"/>
              </a:rPr>
              <a:t>গুণোত্তর ধারার সাধারণ অনুপাত  নির্ণয় করতে পারবে।</a:t>
            </a:r>
            <a:endParaRPr lang="en-US" sz="3600" b="0" kern="1200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0" name="Freeform 19"/>
          <p:cNvSpPr/>
          <p:nvPr/>
        </p:nvSpPr>
        <p:spPr>
          <a:xfrm>
            <a:off x="90598" y="5025888"/>
            <a:ext cx="1038004" cy="1482862"/>
          </a:xfrm>
          <a:custGeom>
            <a:avLst/>
            <a:gdLst>
              <a:gd name="connsiteX0" fmla="*/ 0 w 1482862"/>
              <a:gd name="connsiteY0" fmla="*/ 0 h 1038004"/>
              <a:gd name="connsiteX1" fmla="*/ 963860 w 1482862"/>
              <a:gd name="connsiteY1" fmla="*/ 0 h 1038004"/>
              <a:gd name="connsiteX2" fmla="*/ 1482862 w 1482862"/>
              <a:gd name="connsiteY2" fmla="*/ 519002 h 1038004"/>
              <a:gd name="connsiteX3" fmla="*/ 963860 w 1482862"/>
              <a:gd name="connsiteY3" fmla="*/ 1038004 h 1038004"/>
              <a:gd name="connsiteX4" fmla="*/ 0 w 1482862"/>
              <a:gd name="connsiteY4" fmla="*/ 1038004 h 1038004"/>
              <a:gd name="connsiteX5" fmla="*/ 519002 w 1482862"/>
              <a:gd name="connsiteY5" fmla="*/ 519002 h 1038004"/>
              <a:gd name="connsiteX6" fmla="*/ 0 w 1482862"/>
              <a:gd name="connsiteY6" fmla="*/ 0 h 10380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82862" h="1038004">
                <a:moveTo>
                  <a:pt x="1482862" y="0"/>
                </a:moveTo>
                <a:lnTo>
                  <a:pt x="1482862" y="674702"/>
                </a:lnTo>
                <a:lnTo>
                  <a:pt x="741431" y="1038004"/>
                </a:lnTo>
                <a:lnTo>
                  <a:pt x="0" y="674702"/>
                </a:lnTo>
                <a:lnTo>
                  <a:pt x="0" y="0"/>
                </a:lnTo>
                <a:lnTo>
                  <a:pt x="741431" y="363302"/>
                </a:lnTo>
                <a:lnTo>
                  <a:pt x="1482862" y="0"/>
                </a:lnTo>
                <a:close/>
              </a:path>
            </a:pathLst>
          </a:cu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spcFirstLastPara="0" vert="horz" wrap="square" lIns="25400" tIns="544402" rIns="25400" bIns="544402" numCol="1" spcCol="1270" anchor="ctr" anchorCtr="0">
            <a:noAutofit/>
          </a:bodyPr>
          <a:lstStyle/>
          <a:p>
            <a:pPr lvl="0" algn="ctr" defTabSz="1778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bn-BD" sz="4000" kern="1200" dirty="0" smtClean="0">
                <a:latin typeface="NikoshBAN" pitchFamily="2" charset="0"/>
                <a:cs typeface="NikoshBAN" pitchFamily="2" charset="0"/>
              </a:rPr>
              <a:t>৩</a:t>
            </a:r>
            <a:endParaRPr lang="en-US" sz="4000" kern="1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1" name="Freeform 20"/>
          <p:cNvSpPr/>
          <p:nvPr/>
        </p:nvSpPr>
        <p:spPr>
          <a:xfrm>
            <a:off x="1128602" y="5047248"/>
            <a:ext cx="8015398" cy="963861"/>
          </a:xfrm>
          <a:custGeom>
            <a:avLst/>
            <a:gdLst>
              <a:gd name="connsiteX0" fmla="*/ 160647 w 963860"/>
              <a:gd name="connsiteY0" fmla="*/ 0 h 7420195"/>
              <a:gd name="connsiteX1" fmla="*/ 803213 w 963860"/>
              <a:gd name="connsiteY1" fmla="*/ 0 h 7420195"/>
              <a:gd name="connsiteX2" fmla="*/ 963860 w 963860"/>
              <a:gd name="connsiteY2" fmla="*/ 160647 h 7420195"/>
              <a:gd name="connsiteX3" fmla="*/ 963860 w 963860"/>
              <a:gd name="connsiteY3" fmla="*/ 7420195 h 7420195"/>
              <a:gd name="connsiteX4" fmla="*/ 963860 w 963860"/>
              <a:gd name="connsiteY4" fmla="*/ 7420195 h 7420195"/>
              <a:gd name="connsiteX5" fmla="*/ 0 w 963860"/>
              <a:gd name="connsiteY5" fmla="*/ 7420195 h 7420195"/>
              <a:gd name="connsiteX6" fmla="*/ 0 w 963860"/>
              <a:gd name="connsiteY6" fmla="*/ 7420195 h 7420195"/>
              <a:gd name="connsiteX7" fmla="*/ 0 w 963860"/>
              <a:gd name="connsiteY7" fmla="*/ 160647 h 7420195"/>
              <a:gd name="connsiteX8" fmla="*/ 160647 w 963860"/>
              <a:gd name="connsiteY8" fmla="*/ 0 h 74201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63860" h="7420195">
                <a:moveTo>
                  <a:pt x="963860" y="1236730"/>
                </a:moveTo>
                <a:lnTo>
                  <a:pt x="963860" y="6183465"/>
                </a:lnTo>
                <a:cubicBezTo>
                  <a:pt x="963860" y="6866491"/>
                  <a:pt x="954517" y="7420191"/>
                  <a:pt x="942992" y="7420191"/>
                </a:cubicBezTo>
                <a:lnTo>
                  <a:pt x="0" y="7420191"/>
                </a:lnTo>
                <a:lnTo>
                  <a:pt x="0" y="7420191"/>
                </a:lnTo>
                <a:lnTo>
                  <a:pt x="0" y="4"/>
                </a:lnTo>
                <a:lnTo>
                  <a:pt x="0" y="4"/>
                </a:lnTo>
                <a:lnTo>
                  <a:pt x="942992" y="4"/>
                </a:lnTo>
                <a:cubicBezTo>
                  <a:pt x="954517" y="4"/>
                  <a:pt x="963860" y="553704"/>
                  <a:pt x="963860" y="1236730"/>
                </a:cubicBezTo>
                <a:close/>
              </a:path>
            </a:pathLst>
          </a:cu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spcFirstLastPara="0" vert="horz" wrap="square" lIns="199137" tIns="64832" rIns="64832" bIns="64833" numCol="1" spcCol="1270" anchor="ctr" anchorCtr="0">
            <a:noAutofit/>
          </a:bodyPr>
          <a:lstStyle/>
          <a:p>
            <a:pPr marL="285750" lvl="1" indent="-285750" algn="l" defTabSz="12446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bn-BD" sz="3600" b="0" kern="1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  <a:sym typeface="Wingdings 3"/>
              </a:rPr>
              <a:t>গুণোত্তর ধারার সাধারণ পদ ও সমষ্টি নির্ণয় করতে পারবে।</a:t>
            </a:r>
            <a:endParaRPr lang="en-US" sz="3600" b="0" kern="1200" dirty="0">
              <a:solidFill>
                <a:schemeClr val="tx1"/>
              </a:solidFill>
            </a:endParaRPr>
          </a:p>
        </p:txBody>
      </p:sp>
      <p:sp>
        <p:nvSpPr>
          <p:cNvPr id="14" name="Date Placeholder 15"/>
          <p:cNvSpPr txBox="1">
            <a:spLocks/>
          </p:cNvSpPr>
          <p:nvPr/>
        </p:nvSpPr>
        <p:spPr>
          <a:xfrm>
            <a:off x="609600" y="65087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26620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8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1" presetClass="entr" presetSubtype="1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1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/>
          <p:cNvSpPr txBox="1"/>
          <p:nvPr/>
        </p:nvSpPr>
        <p:spPr>
          <a:xfrm>
            <a:off x="1084639" y="3923310"/>
            <a:ext cx="5544761" cy="523220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  <a:sym typeface="Wingdings 2"/>
              </a:rPr>
              <a:t>১ম পদ ও ২য় </a:t>
            </a:r>
            <a:r>
              <a:rPr lang="en-US" sz="2800" dirty="0" smtClean="0">
                <a:latin typeface="NikoshBAN" pitchFamily="2" charset="0"/>
                <a:cs typeface="NikoshBAN" pitchFamily="2" charset="0"/>
                <a:sym typeface="Wingdings 2"/>
              </a:rPr>
              <a:t> </a:t>
            </a:r>
            <a:r>
              <a:rPr lang="bn-BD" sz="2800" dirty="0" smtClean="0">
                <a:latin typeface="NikoshBAN" pitchFamily="2" charset="0"/>
                <a:cs typeface="NikoshBAN" pitchFamily="2" charset="0"/>
                <a:sym typeface="Wingdings 2"/>
              </a:rPr>
              <a:t>পদের  অনুপাত=</a:t>
            </a:r>
            <a:r>
              <a:rPr lang="bn-BD" sz="2800" dirty="0" smtClean="0">
                <a:latin typeface="Times New Roman" pitchFamily="18" charset="0"/>
                <a:cs typeface="NikoshBAN" pitchFamily="2" charset="0"/>
                <a:sym typeface="Wingdings 2"/>
              </a:rPr>
              <a:t> </a:t>
            </a:r>
            <a:r>
              <a:rPr lang="en-US" sz="2800" dirty="0">
                <a:latin typeface="Times New Roman" pitchFamily="18" charset="0"/>
                <a:cs typeface="NikoshBAN" pitchFamily="2" charset="0"/>
                <a:sym typeface="Wingdings 2"/>
              </a:rPr>
              <a:t>3</a:t>
            </a:r>
            <a:r>
              <a:rPr lang="en-US" sz="2800" dirty="0" smtClean="0">
                <a:latin typeface="Times New Roman" pitchFamily="18" charset="0"/>
                <a:cs typeface="NikoshBAN" pitchFamily="2" charset="0"/>
                <a:sym typeface="Wingdings 2"/>
              </a:rPr>
              <a:t> : 9</a:t>
            </a:r>
            <a:r>
              <a:rPr lang="bn-BD" sz="2800" dirty="0" smtClean="0">
                <a:latin typeface="Times New Roman" pitchFamily="18" charset="0"/>
                <a:cs typeface="NikoshBAN" pitchFamily="2" charset="0"/>
                <a:sym typeface="Wingdings 2"/>
              </a:rPr>
              <a:t> </a:t>
            </a:r>
            <a:r>
              <a:rPr lang="en-US" sz="2800" dirty="0" smtClean="0">
                <a:latin typeface="Times New Roman" pitchFamily="18" charset="0"/>
                <a:cs typeface="NikoshBAN" pitchFamily="2" charset="0"/>
                <a:sym typeface="Wingdings 2"/>
              </a:rPr>
              <a:t> = 1:3</a:t>
            </a:r>
            <a:endParaRPr lang="bn-BD" sz="2800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070783" y="4442620"/>
            <a:ext cx="5558617" cy="523220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  <a:sym typeface="Wingdings 2"/>
              </a:rPr>
              <a:t>২য় পদ ও ৩য়</a:t>
            </a:r>
            <a:r>
              <a:rPr lang="en-US" sz="2800" dirty="0" smtClean="0">
                <a:latin typeface="NikoshBAN" pitchFamily="2" charset="0"/>
                <a:cs typeface="NikoshBAN" pitchFamily="2" charset="0"/>
                <a:sym typeface="Wingdings 2"/>
              </a:rPr>
              <a:t> </a:t>
            </a:r>
            <a:r>
              <a:rPr lang="bn-BD" sz="2800" dirty="0" smtClean="0">
                <a:latin typeface="NikoshBAN" pitchFamily="2" charset="0"/>
                <a:cs typeface="NikoshBAN" pitchFamily="2" charset="0"/>
                <a:sym typeface="Wingdings 2"/>
              </a:rPr>
              <a:t> পদের অনুপাত=</a:t>
            </a:r>
            <a:r>
              <a:rPr lang="bn-BD" sz="2800" dirty="0" smtClean="0">
                <a:latin typeface="Times New Roman" pitchFamily="18" charset="0"/>
                <a:cs typeface="NikoshBAN" pitchFamily="2" charset="0"/>
                <a:sym typeface="Wingdings 2"/>
              </a:rPr>
              <a:t> </a:t>
            </a:r>
            <a:r>
              <a:rPr lang="en-US" sz="2800" dirty="0" smtClean="0">
                <a:latin typeface="Times New Roman" pitchFamily="18" charset="0"/>
                <a:cs typeface="NikoshBAN" pitchFamily="2" charset="0"/>
                <a:sym typeface="Wingdings 2"/>
              </a:rPr>
              <a:t>9 : 27</a:t>
            </a:r>
            <a:r>
              <a:rPr lang="bn-BD" sz="2800" dirty="0" smtClean="0">
                <a:latin typeface="Times New Roman" pitchFamily="18" charset="0"/>
                <a:cs typeface="NikoshBAN" pitchFamily="2" charset="0"/>
                <a:sym typeface="Wingdings 2"/>
              </a:rPr>
              <a:t> </a:t>
            </a:r>
            <a:r>
              <a:rPr lang="en-US" sz="2800" dirty="0" smtClean="0">
                <a:latin typeface="Times New Roman" pitchFamily="18" charset="0"/>
                <a:cs typeface="NikoshBAN" pitchFamily="2" charset="0"/>
                <a:sym typeface="Wingdings 2"/>
              </a:rPr>
              <a:t>= 1:3</a:t>
            </a:r>
            <a:endParaRPr lang="bn-BD" sz="2800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069141" y="4964850"/>
            <a:ext cx="5560260" cy="523220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  <a:sym typeface="Wingdings 2"/>
              </a:rPr>
              <a:t>৩য় পদ ও ৪র্থ  পদের অনুপাত=</a:t>
            </a:r>
            <a:r>
              <a:rPr lang="bn-BD" sz="2800" dirty="0" smtClean="0">
                <a:latin typeface="Times New Roman" pitchFamily="18" charset="0"/>
                <a:cs typeface="NikoshBAN" pitchFamily="2" charset="0"/>
                <a:sym typeface="Wingdings 2"/>
              </a:rPr>
              <a:t> </a:t>
            </a:r>
            <a:r>
              <a:rPr lang="en-US" sz="2800" dirty="0" smtClean="0">
                <a:latin typeface="Times New Roman" pitchFamily="18" charset="0"/>
                <a:cs typeface="NikoshBAN" pitchFamily="2" charset="0"/>
                <a:sym typeface="Wingdings 2"/>
              </a:rPr>
              <a:t>27 : 81=1:3</a:t>
            </a:r>
            <a:endParaRPr lang="bn-BD" sz="2800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33809" y="5715000"/>
            <a:ext cx="7086191" cy="523220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just"/>
            <a:r>
              <a:rPr lang="bn-BD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NikoshBAN" pitchFamily="2" charset="0"/>
              </a:rPr>
              <a:t>অর্থাৎ প্রতিক্ষেত্রে 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NikoshBAN" pitchFamily="2" charset="0"/>
              </a:rPr>
              <a:t> </a:t>
            </a:r>
            <a:r>
              <a:rPr lang="bn-BD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NikoshBAN" pitchFamily="2" charset="0"/>
              </a:rPr>
              <a:t>অনুপাত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>
                <a:latin typeface="Times New Roman" pitchFamily="18" charset="0"/>
                <a:cs typeface="NikoshBAN" pitchFamily="2" charset="0"/>
                <a:sym typeface="Wingdings 2"/>
              </a:rPr>
              <a:t>1:3</a:t>
            </a:r>
            <a:r>
              <a:rPr lang="bn-BD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NikoshBAN" pitchFamily="2" charset="0"/>
              </a:rPr>
              <a:t>, তাই এটি একটি গুণোত্তর ধারা।</a:t>
            </a: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297875" y="1253855"/>
            <a:ext cx="84582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bn-BD" sz="2800" dirty="0">
                <a:latin typeface="NikoshBAN" pitchFamily="2" charset="0"/>
                <a:cs typeface="NikoshBAN" pitchFamily="2" charset="0"/>
                <a:sym typeface="Wingdings"/>
              </a:rPr>
              <a:t> </a:t>
            </a:r>
            <a:r>
              <a:rPr lang="bn-BD" sz="2800" dirty="0">
                <a:latin typeface="NikoshBAN" pitchFamily="2" charset="0"/>
                <a:cs typeface="NikoshBAN" pitchFamily="2" charset="0"/>
                <a:sym typeface="Wingdings 2"/>
              </a:rPr>
              <a:t></a:t>
            </a:r>
            <a:r>
              <a:rPr lang="bn-BD" sz="2800" dirty="0">
                <a:latin typeface="NikoshBAN" pitchFamily="2" charset="0"/>
                <a:cs typeface="NikoshBAN" pitchFamily="2" charset="0"/>
                <a:sym typeface="Wingdings"/>
              </a:rPr>
              <a:t> </a:t>
            </a:r>
            <a:r>
              <a:rPr lang="bn-BD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  <a:sym typeface="Wingdings 2"/>
              </a:rPr>
              <a:t>গুণোত্তর</a:t>
            </a:r>
            <a:r>
              <a:rPr lang="bn-BD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ধারা:-</a:t>
            </a:r>
            <a:r>
              <a:rPr lang="bn-BD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কোনো</a:t>
            </a:r>
            <a:r>
              <a:rPr lang="bn-BD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ধারার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যে</a:t>
            </a:r>
            <a:r>
              <a:rPr lang="bn-BD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কোনো পদ ও এর পূর্ববর্তী পদের অনুপাত সব সময় সমান হলে অর্থাৎ যেকোনো পদকে এর পূর্ববর্তী পদ দ্বারা ভাগ করে ভাগফল সমান পাওয়া গেলে, সে ধারাটিকে গুণোত্তর ধারা বলে এবং ভাগফলকে সাধারণ অনুপাত বলে।</a:t>
            </a:r>
            <a:r>
              <a:rPr lang="bn-BD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onnyBanglaOMJ" pitchFamily="2" charset="0"/>
                <a:cs typeface="NikoshBAN" pitchFamily="2" charset="0"/>
              </a:rPr>
              <a:t> </a:t>
            </a:r>
            <a:r>
              <a:rPr lang="bn-BD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যেমন</a:t>
            </a:r>
            <a:r>
              <a:rPr lang="bn-BD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NikoshBAN" pitchFamily="2" charset="0"/>
              </a:rPr>
              <a:t>: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NikoshBAN" pitchFamily="2" charset="0"/>
              </a:rPr>
              <a:t> 3 + 9 + 27 + 81 +……</a:t>
            </a:r>
            <a:r>
              <a:rPr lang="bn-BD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NikoshBAN" pitchFamily="2" charset="0"/>
              </a:rPr>
              <a:t>একটি  গুণোত্তর ধারা। কারণ- </a:t>
            </a: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NikoshBAN" pitchFamily="2" charset="0"/>
            </a:endParaRPr>
          </a:p>
          <a:p>
            <a:pPr algn="just"/>
            <a:r>
              <a:rPr lang="bn-BD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NikoshBAN" pitchFamily="2" charset="0"/>
              </a:rPr>
              <a:t>এখানে, </a:t>
            </a:r>
            <a:endParaRPr lang="en-US" sz="2800" dirty="0"/>
          </a:p>
        </p:txBody>
      </p:sp>
      <p:sp>
        <p:nvSpPr>
          <p:cNvPr id="34" name="Rectangle 33"/>
          <p:cNvSpPr/>
          <p:nvPr/>
        </p:nvSpPr>
        <p:spPr>
          <a:xfrm>
            <a:off x="311729" y="1230494"/>
            <a:ext cx="8492835" cy="5170306"/>
          </a:xfrm>
          <a:prstGeom prst="rect">
            <a:avLst/>
          </a:prstGeom>
          <a:noFill/>
          <a:ln w="38100">
            <a:solidFill>
              <a:schemeClr val="accent6">
                <a:lumMod val="7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61427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27" grpId="0"/>
      <p:bldP spid="28" grpId="0"/>
      <p:bldP spid="3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3222</TotalTime>
  <Words>1165</Words>
  <Application>Microsoft Office PowerPoint</Application>
  <PresentationFormat>On-screen Show (4:3)</PresentationFormat>
  <Paragraphs>157</Paragraphs>
  <Slides>18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ECS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স্বাগতম</dc:title>
  <dc:creator>College</dc:creator>
  <cp:lastModifiedBy>bd rita</cp:lastModifiedBy>
  <cp:revision>762</cp:revision>
  <dcterms:created xsi:type="dcterms:W3CDTF">2012-09-20T03:56:32Z</dcterms:created>
  <dcterms:modified xsi:type="dcterms:W3CDTF">2021-01-17T14:50:05Z</dcterms:modified>
</cp:coreProperties>
</file>