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44" autoAdjust="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9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1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5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4602-7BA6-42EC-AC8C-D2BD06342F3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46F6-92EC-4271-9964-3489B313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4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42" y="0"/>
            <a:ext cx="8082116" cy="684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5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12192000" cy="827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True or False: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943430"/>
            <a:ext cx="12090399" cy="44123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>
                <a:solidFill>
                  <a:srgbClr val="FFFF00"/>
                </a:solidFill>
              </a:rPr>
              <a:t>1. </a:t>
            </a:r>
            <a:r>
              <a:rPr lang="en-GB" sz="4000" dirty="0" err="1">
                <a:solidFill>
                  <a:srgbClr val="FFFF00"/>
                </a:solidFill>
              </a:rPr>
              <a:t>Raju</a:t>
            </a:r>
            <a:r>
              <a:rPr lang="en-GB" sz="4000" dirty="0">
                <a:solidFill>
                  <a:srgbClr val="FFFF00"/>
                </a:solidFill>
              </a:rPr>
              <a:t> was a fire fighter from class 5.</a:t>
            </a:r>
          </a:p>
          <a:p>
            <a:r>
              <a:rPr lang="en-GB" sz="4000" dirty="0">
                <a:solidFill>
                  <a:srgbClr val="FFFF00"/>
                </a:solidFill>
              </a:rPr>
              <a:t>2. There was a fire in the building near the school</a:t>
            </a:r>
          </a:p>
          <a:p>
            <a:r>
              <a:rPr lang="en-GB" sz="4000" dirty="0">
                <a:solidFill>
                  <a:srgbClr val="FFFF00"/>
                </a:solidFill>
              </a:rPr>
              <a:t>3. Seeing the fire, all got frightened.</a:t>
            </a:r>
          </a:p>
          <a:p>
            <a:r>
              <a:rPr lang="en-GB" sz="4000" dirty="0">
                <a:solidFill>
                  <a:srgbClr val="FFFF00"/>
                </a:solidFill>
              </a:rPr>
              <a:t>4. The fire was put out by the volunteer students.</a:t>
            </a:r>
          </a:p>
          <a:p>
            <a:r>
              <a:rPr lang="en-GB" sz="4000" dirty="0">
                <a:solidFill>
                  <a:srgbClr val="FFFF00"/>
                </a:solidFill>
              </a:rPr>
              <a:t>5. </a:t>
            </a:r>
            <a:r>
              <a:rPr lang="en-GB" sz="4000" dirty="0" err="1">
                <a:solidFill>
                  <a:srgbClr val="FFFF00"/>
                </a:solidFill>
              </a:rPr>
              <a:t>Raju</a:t>
            </a:r>
            <a:r>
              <a:rPr lang="en-GB" sz="4000" dirty="0">
                <a:solidFill>
                  <a:srgbClr val="FFFF00"/>
                </a:solidFill>
              </a:rPr>
              <a:t> earns money because he is a full time fire fighter.</a:t>
            </a:r>
          </a:p>
          <a:p>
            <a:r>
              <a:rPr lang="en-GB" sz="4000" dirty="0">
                <a:solidFill>
                  <a:srgbClr val="FFFF00"/>
                </a:solidFill>
              </a:rPr>
              <a:t>6. The teachers assisted to quit the building safely.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544456"/>
            <a:ext cx="12090399" cy="1313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>
                <a:solidFill>
                  <a:srgbClr val="FF0000"/>
                </a:solidFill>
              </a:rPr>
              <a:t>Ans</a:t>
            </a:r>
            <a:r>
              <a:rPr lang="en-GB" sz="4000" dirty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en-GB" sz="4000" dirty="0">
                <a:solidFill>
                  <a:srgbClr val="FF0000"/>
                </a:solidFill>
              </a:rPr>
              <a:t>1. False, 2. False, 3. True, 4. False, 5. True, 6. True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"/>
            <a:ext cx="12192000" cy="21336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Group Work</a:t>
            </a:r>
            <a:r>
              <a:rPr lang="en-GB" sz="44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4400" b="1" dirty="0" err="1">
                <a:solidFill>
                  <a:schemeClr val="tx1"/>
                </a:solidFill>
              </a:rPr>
              <a:t>Ss</a:t>
            </a:r>
            <a:r>
              <a:rPr lang="en-GB" sz="4400" b="1" dirty="0">
                <a:solidFill>
                  <a:schemeClr val="tx1"/>
                </a:solidFill>
              </a:rPr>
              <a:t> will read the text in group and answer the question below.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97371" y="55154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92005" y="2264229"/>
            <a:ext cx="8299994" cy="459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005" y="2264229"/>
            <a:ext cx="8302169" cy="45937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64229"/>
            <a:ext cx="3730170" cy="45937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Class room activities are going on.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5388"/>
            <a:ext cx="12192000" cy="7837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rgbClr val="FFFF00"/>
                </a:solidFill>
              </a:rPr>
              <a:t>Answer the questions: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074058"/>
            <a:ext cx="12192000" cy="5783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400" dirty="0"/>
          </a:p>
          <a:p>
            <a:pPr marL="742950" indent="-742950">
              <a:buAutoNum type="arabicPeriod"/>
            </a:pPr>
            <a:r>
              <a:rPr lang="en-GB" sz="4400" dirty="0">
                <a:solidFill>
                  <a:srgbClr val="002060"/>
                </a:solidFill>
              </a:rPr>
              <a:t>What</a:t>
            </a:r>
            <a:r>
              <a:rPr lang="en-US" sz="4400" dirty="0">
                <a:solidFill>
                  <a:srgbClr val="002060"/>
                </a:solidFill>
              </a:rPr>
              <a:t> happened in </a:t>
            </a:r>
            <a:r>
              <a:rPr lang="en-US" sz="4400" dirty="0" err="1">
                <a:solidFill>
                  <a:srgbClr val="002060"/>
                </a:solidFill>
              </a:rPr>
              <a:t>Raju’s</a:t>
            </a:r>
            <a:r>
              <a:rPr lang="en-US" sz="4400" dirty="0">
                <a:solidFill>
                  <a:srgbClr val="002060"/>
                </a:solidFill>
              </a:rPr>
              <a:t> school when he was in  </a:t>
            </a:r>
          </a:p>
          <a:p>
            <a:r>
              <a:rPr lang="en-US" sz="4400" dirty="0">
                <a:solidFill>
                  <a:srgbClr val="002060"/>
                </a:solidFill>
              </a:rPr>
              <a:t>       class five.</a:t>
            </a:r>
          </a:p>
          <a:p>
            <a:r>
              <a:rPr lang="en-GB" sz="4400" dirty="0">
                <a:solidFill>
                  <a:srgbClr val="002060"/>
                </a:solidFill>
              </a:rPr>
              <a:t>2. How did the teacher help them?</a:t>
            </a:r>
          </a:p>
          <a:p>
            <a:r>
              <a:rPr lang="en-GB" sz="4400" dirty="0">
                <a:solidFill>
                  <a:srgbClr val="002060"/>
                </a:solidFill>
              </a:rPr>
              <a:t>3. Why were all afraid?</a:t>
            </a:r>
          </a:p>
          <a:p>
            <a:r>
              <a:rPr lang="en-GB" sz="4400" dirty="0">
                <a:solidFill>
                  <a:srgbClr val="002060"/>
                </a:solidFill>
              </a:rPr>
              <a:t>4. Who put out the fire?</a:t>
            </a:r>
          </a:p>
          <a:p>
            <a:r>
              <a:rPr lang="en-GB" sz="4400" dirty="0">
                <a:solidFill>
                  <a:srgbClr val="002060"/>
                </a:solidFill>
              </a:rPr>
              <a:t>5. When did </a:t>
            </a:r>
            <a:r>
              <a:rPr lang="en-GB" sz="4400" dirty="0" err="1">
                <a:solidFill>
                  <a:srgbClr val="002060"/>
                </a:solidFill>
              </a:rPr>
              <a:t>Raju</a:t>
            </a:r>
            <a:r>
              <a:rPr lang="en-GB" sz="4400" dirty="0">
                <a:solidFill>
                  <a:srgbClr val="002060"/>
                </a:solidFill>
              </a:rPr>
              <a:t> join a volunteer fire department?</a:t>
            </a:r>
          </a:p>
          <a:p>
            <a:r>
              <a:rPr lang="en-GB" sz="4400" dirty="0">
                <a:solidFill>
                  <a:srgbClr val="002060"/>
                </a:solidFill>
              </a:rPr>
              <a:t>6. What is the main work of a fire fighter?</a:t>
            </a:r>
          </a:p>
          <a:p>
            <a:endParaRPr lang="en-GB" sz="4400" dirty="0">
              <a:solidFill>
                <a:srgbClr val="002060"/>
              </a:solidFill>
            </a:endParaRP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7975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7" y="116114"/>
            <a:ext cx="11800114" cy="7982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accent1"/>
                </a:solidFill>
              </a:rPr>
              <a:t>Solution: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657" y="1088571"/>
            <a:ext cx="12032343" cy="57694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sz="4000" dirty="0"/>
              <a:t> </a:t>
            </a:r>
            <a:r>
              <a:rPr lang="en-GB" sz="4000" dirty="0">
                <a:solidFill>
                  <a:schemeClr val="tx1"/>
                </a:solidFill>
              </a:rPr>
              <a:t>When </a:t>
            </a:r>
            <a:r>
              <a:rPr lang="en-GB" sz="4000" dirty="0" err="1">
                <a:solidFill>
                  <a:schemeClr val="tx1"/>
                </a:solidFill>
              </a:rPr>
              <a:t>Raju</a:t>
            </a:r>
            <a:r>
              <a:rPr lang="en-GB" sz="4000" dirty="0">
                <a:solidFill>
                  <a:schemeClr val="tx1"/>
                </a:solidFill>
              </a:rPr>
              <a:t> was in class five there was a fire in their school building.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chemeClr val="tx1"/>
                </a:solidFill>
              </a:rPr>
              <a:t> The </a:t>
            </a:r>
            <a:r>
              <a:rPr lang="en-GB" sz="4000" dirty="0" err="1">
                <a:solidFill>
                  <a:schemeClr val="tx1"/>
                </a:solidFill>
              </a:rPr>
              <a:t>teacers</a:t>
            </a:r>
            <a:r>
              <a:rPr lang="en-GB" sz="4000" dirty="0">
                <a:solidFill>
                  <a:schemeClr val="tx1"/>
                </a:solidFill>
              </a:rPr>
              <a:t> helped them to quit the building quietly and safely.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chemeClr val="tx1"/>
                </a:solidFill>
              </a:rPr>
              <a:t> All were afraid seeing the fire.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chemeClr val="tx1"/>
                </a:solidFill>
              </a:rPr>
              <a:t> The fire fighters came and put out the fire.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dirty="0" err="1">
                <a:solidFill>
                  <a:schemeClr val="tx1"/>
                </a:solidFill>
              </a:rPr>
              <a:t>Raju</a:t>
            </a:r>
            <a:r>
              <a:rPr lang="en-GB" sz="4000" dirty="0">
                <a:solidFill>
                  <a:schemeClr val="tx1"/>
                </a:solidFill>
              </a:rPr>
              <a:t> joined a volunteer fire department after college/HSC.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chemeClr val="tx1"/>
                </a:solidFill>
              </a:rPr>
              <a:t> The main work of a fire </a:t>
            </a:r>
            <a:r>
              <a:rPr lang="en-GB" sz="4000" dirty="0" err="1">
                <a:solidFill>
                  <a:schemeClr val="tx1"/>
                </a:solidFill>
              </a:rPr>
              <a:t>fghter</a:t>
            </a:r>
            <a:r>
              <a:rPr lang="en-GB" sz="4000" dirty="0">
                <a:solidFill>
                  <a:schemeClr val="tx1"/>
                </a:solidFill>
              </a:rPr>
              <a:t> is to put out fire.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87" y="1"/>
            <a:ext cx="11582400" cy="17126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Evaluation:</a:t>
            </a:r>
          </a:p>
          <a:p>
            <a:pPr algn="ctr"/>
            <a:r>
              <a:rPr lang="en-GB" sz="5400" b="1" dirty="0">
                <a:solidFill>
                  <a:srgbClr val="FF0000"/>
                </a:solidFill>
              </a:rPr>
              <a:t> </a:t>
            </a:r>
            <a:r>
              <a:rPr lang="en-GB" sz="4800" dirty="0">
                <a:solidFill>
                  <a:srgbClr val="FF0000"/>
                </a:solidFill>
              </a:rPr>
              <a:t>Match column A with column B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30400"/>
            <a:ext cx="12090400" cy="492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41379"/>
              </p:ext>
            </p:extLst>
          </p:nvPr>
        </p:nvGraphicFramePr>
        <p:xfrm>
          <a:off x="101600" y="2133600"/>
          <a:ext cx="12090400" cy="458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384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Column A 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Column B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971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a) The fire incident took place 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err="1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) Volunteer fire department.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752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b)Seeing the fire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ii) When </a:t>
                      </a:r>
                      <a:r>
                        <a:rPr lang="en-GB" sz="4000" dirty="0" err="1">
                          <a:solidFill>
                            <a:srgbClr val="00B050"/>
                          </a:solidFill>
                        </a:rPr>
                        <a:t>Raju</a:t>
                      </a:r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 was in class 5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752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c) The students left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iii)</a:t>
                      </a:r>
                      <a:r>
                        <a:rPr lang="en-GB" sz="4000" baseline="0" dirty="0">
                          <a:solidFill>
                            <a:srgbClr val="00B050"/>
                          </a:solidFill>
                        </a:rPr>
                        <a:t> All were afraid.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240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d) </a:t>
                      </a:r>
                      <a:r>
                        <a:rPr lang="en-GB" sz="4000" dirty="0" err="1">
                          <a:solidFill>
                            <a:srgbClr val="00B050"/>
                          </a:solidFill>
                        </a:rPr>
                        <a:t>Raju</a:t>
                      </a:r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 joined a 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B050"/>
                          </a:solidFill>
                        </a:rPr>
                        <a:t>iv)</a:t>
                      </a:r>
                      <a:r>
                        <a:rPr lang="en-GB" sz="4000" baseline="0" dirty="0">
                          <a:solidFill>
                            <a:srgbClr val="00B050"/>
                          </a:solidFill>
                        </a:rPr>
                        <a:t> Building safely.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11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01600"/>
            <a:ext cx="12075886" cy="1973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Solution: </a:t>
            </a:r>
          </a:p>
          <a:p>
            <a:pPr algn="ctr"/>
            <a:r>
              <a:rPr lang="en-GB" sz="5400" dirty="0">
                <a:solidFill>
                  <a:srgbClr val="FF0000"/>
                </a:solidFill>
              </a:rPr>
              <a:t>(</a:t>
            </a:r>
            <a:r>
              <a:rPr lang="en-GB" sz="5400" dirty="0" err="1">
                <a:solidFill>
                  <a:srgbClr val="FF0000"/>
                </a:solidFill>
              </a:rPr>
              <a:t>a+ii</a:t>
            </a:r>
            <a:r>
              <a:rPr lang="en-GB" sz="5400" dirty="0">
                <a:solidFill>
                  <a:srgbClr val="FF0000"/>
                </a:solidFill>
              </a:rPr>
              <a:t>), (</a:t>
            </a:r>
            <a:r>
              <a:rPr lang="en-GB" sz="5400" dirty="0" err="1">
                <a:solidFill>
                  <a:srgbClr val="FF0000"/>
                </a:solidFill>
              </a:rPr>
              <a:t>b+iii</a:t>
            </a:r>
            <a:r>
              <a:rPr lang="en-GB" sz="5400" dirty="0">
                <a:solidFill>
                  <a:srgbClr val="FF0000"/>
                </a:solidFill>
              </a:rPr>
              <a:t>), (</a:t>
            </a:r>
            <a:r>
              <a:rPr lang="en-GB" sz="5400" dirty="0" err="1">
                <a:solidFill>
                  <a:srgbClr val="FF0000"/>
                </a:solidFill>
              </a:rPr>
              <a:t>c+iv</a:t>
            </a:r>
            <a:r>
              <a:rPr lang="en-GB" sz="5400" dirty="0">
                <a:solidFill>
                  <a:srgbClr val="FF0000"/>
                </a:solidFill>
              </a:rPr>
              <a:t>), (</a:t>
            </a:r>
            <a:r>
              <a:rPr lang="en-GB" sz="5400" dirty="0" err="1">
                <a:solidFill>
                  <a:srgbClr val="FF0000"/>
                </a:solidFill>
              </a:rPr>
              <a:t>d+i</a:t>
            </a:r>
            <a:r>
              <a:rPr lang="en-GB" sz="5400" dirty="0">
                <a:solidFill>
                  <a:srgbClr val="FF0000"/>
                </a:solidFill>
              </a:rPr>
              <a:t>)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9801"/>
            <a:ext cx="12192000" cy="4786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2209801"/>
            <a:ext cx="5699759" cy="47660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2209801"/>
            <a:ext cx="5974080" cy="501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1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0"/>
            <a:ext cx="11887200" cy="18745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task:</a:t>
            </a:r>
          </a:p>
          <a:p>
            <a:pPr algn="ctr"/>
            <a:r>
              <a:rPr lang="en-GB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a paragraph about </a:t>
            </a:r>
            <a:r>
              <a:rPr lang="en-GB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aim in life</a:t>
            </a:r>
            <a:r>
              <a:rPr lang="en-GB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’.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" y="2057400"/>
            <a:ext cx="12039600" cy="49225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040" y="2057401"/>
            <a:ext cx="6705599" cy="48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7640"/>
            <a:ext cx="10607040" cy="1371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Thanks a lot all the Ss.</a:t>
            </a:r>
            <a:endParaRPr lang="en-US" sz="66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369" y="1650345"/>
            <a:ext cx="6669261" cy="48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0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7" y="159657"/>
            <a:ext cx="12032343" cy="10450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FF00"/>
                </a:solidFill>
              </a:rPr>
              <a:t>Teacher’s Identity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2456" y="1204686"/>
            <a:ext cx="7866743" cy="553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Md.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Mostafizur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Rahman</a:t>
            </a:r>
          </a:p>
          <a:p>
            <a:pPr algn="ctr"/>
            <a:r>
              <a:rPr lang="en-GB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Assistant Teacher</a:t>
            </a:r>
          </a:p>
          <a:p>
            <a:pPr algn="ctr"/>
            <a:r>
              <a:rPr lang="en-GB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Batisa</a:t>
            </a:r>
            <a:r>
              <a:rPr lang="en-GB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Balika </a:t>
            </a:r>
            <a:r>
              <a:rPr lang="en-GB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gps</a:t>
            </a:r>
            <a:endParaRPr lang="en-GB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GB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Chauddagram,Cumilla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7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8" y="0"/>
            <a:ext cx="11742057" cy="8853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Warm up: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3429" y="1059543"/>
            <a:ext cx="6168571" cy="57984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429" y="1828800"/>
            <a:ext cx="6091108" cy="44123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59544"/>
            <a:ext cx="5863771" cy="57984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rgbClr val="00B050"/>
                </a:solidFill>
              </a:rPr>
              <a:t>1. What do you see in the picture?</a:t>
            </a:r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2. What are they doing in the picture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0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0630"/>
            <a:ext cx="11625943" cy="10305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bg2">
                    <a:lumMod val="25000"/>
                  </a:schemeClr>
                </a:solidFill>
              </a:rPr>
              <a:t>Solution:</a:t>
            </a:r>
            <a:endParaRPr lang="en-US" sz="7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5143" y="1378857"/>
            <a:ext cx="12191999" cy="54791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sz="5400" dirty="0"/>
              <a:t> </a:t>
            </a:r>
            <a:r>
              <a:rPr lang="en-GB" sz="5400" dirty="0">
                <a:solidFill>
                  <a:srgbClr val="FF0000"/>
                </a:solidFill>
              </a:rPr>
              <a:t>In the picture, we see a fire incident and a fire fighter.</a:t>
            </a:r>
          </a:p>
          <a:p>
            <a:pPr marL="342900" indent="-342900">
              <a:buAutoNum type="arabicPeriod"/>
            </a:pPr>
            <a:r>
              <a:rPr lang="en-GB" sz="5400" dirty="0">
                <a:solidFill>
                  <a:srgbClr val="FF0000"/>
                </a:solidFill>
              </a:rPr>
              <a:t> In the picture, we see a fire fighter and a fire burnt person.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29" y="145143"/>
            <a:ext cx="11771086" cy="1074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Declaration of lesson and title: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1486" y="1378857"/>
            <a:ext cx="6110514" cy="4252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86" y="1396093"/>
            <a:ext cx="6110513" cy="42354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81486" y="5808435"/>
            <a:ext cx="6110514" cy="8998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rgbClr val="002060"/>
                </a:solidFill>
              </a:rPr>
              <a:t>Image of a fire-fighter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96094"/>
            <a:ext cx="5936343" cy="54619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dirty="0">
                <a:solidFill>
                  <a:srgbClr val="00B050"/>
                </a:solidFill>
              </a:rPr>
              <a:t>Class: Five</a:t>
            </a:r>
          </a:p>
          <a:p>
            <a:r>
              <a:rPr lang="en-GB" sz="6000" dirty="0">
                <a:solidFill>
                  <a:srgbClr val="00B050"/>
                </a:solidFill>
              </a:rPr>
              <a:t>Subject: English</a:t>
            </a:r>
          </a:p>
          <a:p>
            <a:r>
              <a:rPr lang="en-GB" sz="6000" dirty="0">
                <a:solidFill>
                  <a:srgbClr val="00B050"/>
                </a:solidFill>
              </a:rPr>
              <a:t>Unit: 9</a:t>
            </a:r>
          </a:p>
          <a:p>
            <a:r>
              <a:rPr lang="en-GB" sz="6000" dirty="0">
                <a:solidFill>
                  <a:srgbClr val="00B050"/>
                </a:solidFill>
              </a:rPr>
              <a:t>Lesson: 1-2</a:t>
            </a:r>
          </a:p>
          <a:p>
            <a:r>
              <a:rPr lang="en-GB" sz="6000" dirty="0">
                <a:solidFill>
                  <a:srgbClr val="00B050"/>
                </a:solidFill>
              </a:rPr>
              <a:t>Title: Occupation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4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7" y="101600"/>
            <a:ext cx="11872686" cy="9724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Outcomes: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306286"/>
            <a:ext cx="12192000" cy="55517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By the end of the lesson </a:t>
            </a:r>
            <a:r>
              <a:rPr lang="en-GB" sz="4800" b="1" dirty="0" err="1">
                <a:solidFill>
                  <a:srgbClr val="FF0000"/>
                </a:solidFill>
              </a:rPr>
              <a:t>Ss</a:t>
            </a:r>
            <a:r>
              <a:rPr lang="en-GB" sz="4800" b="1" dirty="0">
                <a:solidFill>
                  <a:srgbClr val="FF0000"/>
                </a:solidFill>
              </a:rPr>
              <a:t> will be able to—</a:t>
            </a:r>
          </a:p>
          <a:p>
            <a:pPr marL="342900" indent="-342900">
              <a:buAutoNum type="arabicPeriod"/>
            </a:pP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000" dirty="0">
                <a:solidFill>
                  <a:srgbClr val="FF0000"/>
                </a:solidFill>
              </a:rPr>
              <a:t>Tell  some vocabularies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rgbClr val="FF0000"/>
                </a:solidFill>
              </a:rPr>
              <a:t> Explain the consequence of fire accident.</a:t>
            </a:r>
          </a:p>
          <a:p>
            <a:pPr marL="342900" indent="-342900">
              <a:buAutoNum type="arabicPeriod"/>
            </a:pPr>
            <a:r>
              <a:rPr lang="en-GB" sz="4000" dirty="0">
                <a:solidFill>
                  <a:srgbClr val="FF0000"/>
                </a:solidFill>
              </a:rPr>
              <a:t> Illustrate what to do and how to do in case of fire incident</a:t>
            </a:r>
            <a:r>
              <a:rPr lang="en-GB" sz="4400" dirty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9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743" y="116114"/>
            <a:ext cx="11669485" cy="22497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accent2"/>
                </a:solidFill>
              </a:rPr>
              <a:t>Individual work: </a:t>
            </a:r>
          </a:p>
          <a:p>
            <a:pPr algn="ctr"/>
            <a:r>
              <a:rPr lang="en-GB" sz="4400" b="1" dirty="0">
                <a:solidFill>
                  <a:schemeClr val="accent2"/>
                </a:solidFill>
              </a:rPr>
              <a:t>Teacher will read out the text loudly and </a:t>
            </a:r>
            <a:r>
              <a:rPr lang="en-GB" sz="4400" b="1" dirty="0" err="1">
                <a:solidFill>
                  <a:schemeClr val="accent2"/>
                </a:solidFill>
              </a:rPr>
              <a:t>ss</a:t>
            </a:r>
            <a:r>
              <a:rPr lang="en-GB" sz="4400" b="1" dirty="0">
                <a:solidFill>
                  <a:schemeClr val="accent2"/>
                </a:solidFill>
              </a:rPr>
              <a:t> will fill in the gap individually.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01" y="2525486"/>
            <a:ext cx="12090400" cy="43325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2525486"/>
            <a:ext cx="9173029" cy="433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143" y="188686"/>
            <a:ext cx="11887200" cy="8418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rgbClr val="002060"/>
                </a:solidFill>
              </a:rPr>
              <a:t>Fill in the gaps: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75657"/>
            <a:ext cx="12191999" cy="419462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dirty="0">
                <a:solidFill>
                  <a:srgbClr val="FF0000"/>
                </a:solidFill>
              </a:rPr>
              <a:t>Once </a:t>
            </a:r>
            <a:r>
              <a:rPr lang="en-GB" sz="4400" dirty="0" err="1">
                <a:solidFill>
                  <a:srgbClr val="FF0000"/>
                </a:solidFill>
              </a:rPr>
              <a:t>Raju</a:t>
            </a:r>
            <a:r>
              <a:rPr lang="en-GB" sz="4400" dirty="0">
                <a:solidFill>
                  <a:srgbClr val="FF0000"/>
                </a:solidFill>
              </a:rPr>
              <a:t> was a (a) ---- of class five. Suddenly there was a (b) ---- in their school building. Seeing the fire, every one was © ----. But the teachers assisted them to (d) ---- the school building quietly. Hearing this mishap,  fire fighters came and (e ) ----- the fire.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515429"/>
            <a:ext cx="12032343" cy="13425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err="1">
                <a:solidFill>
                  <a:srgbClr val="FFFF00"/>
                </a:solidFill>
              </a:rPr>
              <a:t>Ans</a:t>
            </a:r>
            <a:r>
              <a:rPr lang="en-GB" sz="4400" dirty="0">
                <a:solidFill>
                  <a:srgbClr val="FFFF00"/>
                </a:solidFill>
              </a:rPr>
              <a:t>: </a:t>
            </a:r>
          </a:p>
          <a:p>
            <a:pPr algn="ctr"/>
            <a:r>
              <a:rPr lang="en-GB" sz="4400" dirty="0">
                <a:solidFill>
                  <a:srgbClr val="FFFF00"/>
                </a:solidFill>
              </a:rPr>
              <a:t>a) student, b) fire, c) afraid, d) leave, e) put out.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7" y="1"/>
            <a:ext cx="11814629" cy="23948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FFFF00"/>
                </a:solidFill>
              </a:rPr>
              <a:t>Pair work</a:t>
            </a:r>
            <a:r>
              <a:rPr lang="en-GB" sz="6000" b="1" dirty="0">
                <a:solidFill>
                  <a:srgbClr val="FFFF00"/>
                </a:solidFill>
              </a:rPr>
              <a:t>: </a:t>
            </a:r>
          </a:p>
          <a:p>
            <a:pPr algn="ctr"/>
            <a:r>
              <a:rPr lang="en-GB" sz="4800" b="1" dirty="0" err="1">
                <a:solidFill>
                  <a:srgbClr val="FFFF00"/>
                </a:solidFill>
              </a:rPr>
              <a:t>Ss</a:t>
            </a:r>
            <a:r>
              <a:rPr lang="en-GB" sz="4800" b="1" dirty="0">
                <a:solidFill>
                  <a:srgbClr val="FFFF00"/>
                </a:solidFill>
              </a:rPr>
              <a:t> will read the text in pair and will say true/false.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9200" y="2525486"/>
            <a:ext cx="5892800" cy="433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2656114"/>
            <a:ext cx="5830326" cy="42018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0804" y="2525485"/>
            <a:ext cx="5955196" cy="433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0" y="2525485"/>
            <a:ext cx="5936343" cy="433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4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628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S. M. MAHABUBUR RAHAMAN SHIBLU</cp:lastModifiedBy>
  <cp:revision>71</cp:revision>
  <dcterms:created xsi:type="dcterms:W3CDTF">2019-09-15T03:20:50Z</dcterms:created>
  <dcterms:modified xsi:type="dcterms:W3CDTF">2021-01-17T02:24:56Z</dcterms:modified>
</cp:coreProperties>
</file>