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8" r:id="rId1"/>
  </p:sldMasterIdLst>
  <p:notesMasterIdLst>
    <p:notesMasterId r:id="rId22"/>
  </p:notesMasterIdLst>
  <p:sldIdLst>
    <p:sldId id="349" r:id="rId2"/>
    <p:sldId id="363" r:id="rId3"/>
    <p:sldId id="348" r:id="rId4"/>
    <p:sldId id="353" r:id="rId5"/>
    <p:sldId id="354" r:id="rId6"/>
    <p:sldId id="350" r:id="rId7"/>
    <p:sldId id="299" r:id="rId8"/>
    <p:sldId id="351" r:id="rId9"/>
    <p:sldId id="352" r:id="rId10"/>
    <p:sldId id="355" r:id="rId11"/>
    <p:sldId id="356" r:id="rId12"/>
    <p:sldId id="357" r:id="rId13"/>
    <p:sldId id="358" r:id="rId14"/>
    <p:sldId id="359" r:id="rId15"/>
    <p:sldId id="362" r:id="rId16"/>
    <p:sldId id="360" r:id="rId17"/>
    <p:sldId id="361" r:id="rId18"/>
    <p:sldId id="340" r:id="rId19"/>
    <p:sldId id="338" r:id="rId20"/>
    <p:sldId id="34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03" autoAdjust="0"/>
    <p:restoredTop sz="94660"/>
  </p:normalViewPr>
  <p:slideViewPr>
    <p:cSldViewPr>
      <p:cViewPr varScale="1">
        <p:scale>
          <a:sx n="81" d="100"/>
          <a:sy n="81" d="100"/>
        </p:scale>
        <p:origin x="396" y="9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983522-22FD-402E-84CF-2701A6F9666C}" type="datetimeFigureOut">
              <a:rPr lang="en-GB" smtClean="0"/>
              <a:t>20/05/2020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CDAC20-0028-429F-A1BB-FCB67D4948B4}" type="slidenum">
              <a:rPr lang="en-GB" smtClean="0"/>
              <a:t>‹#›</a:t>
            </a:fld>
            <a:endParaRPr lang="en-GB"/>
          </a:p>
        </p:txBody>
      </p:sp>
    </p:spTree>
    <p:extLst>
      <p:ext uri="{BB962C8B-B14F-4D97-AF65-F5344CB8AC3E}">
        <p14:creationId xmlns:p14="http://schemas.microsoft.com/office/powerpoint/2010/main" val="1779040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8CDAC20-0028-429F-A1BB-FCB67D4948B4}" type="slidenum">
              <a:rPr lang="en-GB" smtClean="0"/>
              <a:t>18</a:t>
            </a:fld>
            <a:endParaRPr lang="en-GB"/>
          </a:p>
        </p:txBody>
      </p:sp>
    </p:spTree>
    <p:extLst>
      <p:ext uri="{BB962C8B-B14F-4D97-AF65-F5344CB8AC3E}">
        <p14:creationId xmlns:p14="http://schemas.microsoft.com/office/powerpoint/2010/main" val="1172463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88397108"/>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97170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9384067"/>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04275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66213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D8BD707-D9CF-40AE-B4C6-C98DA3205C09}"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45548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D8BD707-D9CF-40AE-B4C6-C98DA3205C09}" type="datetimeFigureOut">
              <a:rPr lang="en-US" smtClean="0"/>
              <a:pPr/>
              <a:t>5/20/2020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75087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D8BD707-D9CF-40AE-B4C6-C98DA3205C09}" type="datetimeFigureOut">
              <a:rPr lang="en-US" smtClean="0"/>
              <a:pPr/>
              <a:t>5/20/2020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61679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3092725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7929267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0250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81380734"/>
      </p:ext>
    </p:extLst>
  </p:cSld>
  <p:clrMap bg1="lt1" tx1="dk1" bg2="lt2" tx2="dk2" accent1="accent1" accent2="accent2" accent3="accent3" accent4="accent4" accent5="accent5" accent6="accent6" hlink="hlink" folHlink="folHlink"/>
  <p:sldLayoutIdLst>
    <p:sldLayoutId id="2147484039" r:id="rId1"/>
    <p:sldLayoutId id="2147484040" r:id="rId2"/>
    <p:sldLayoutId id="2147484041" r:id="rId3"/>
    <p:sldLayoutId id="2147484042" r:id="rId4"/>
    <p:sldLayoutId id="2147484043" r:id="rId5"/>
    <p:sldLayoutId id="2147484044" r:id="rId6"/>
    <p:sldLayoutId id="2147484045" r:id="rId7"/>
    <p:sldLayoutId id="2147484046" r:id="rId8"/>
    <p:sldLayoutId id="2147484047" r:id="rId9"/>
    <p:sldLayoutId id="2147484048" r:id="rId10"/>
    <p:sldLayoutId id="214748404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7.xml"/><Relationship Id="rId6" Type="http://schemas.openxmlformats.org/officeDocument/2006/relationships/image" Target="../media/image11.jpg"/><Relationship Id="rId5" Type="http://schemas.openxmlformats.org/officeDocument/2006/relationships/image" Target="../media/image10.jpeg"/><Relationship Id="rId4" Type="http://schemas.openxmlformats.org/officeDocument/2006/relationships/image" Target="../media/image9.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133600" y="2133600"/>
            <a:ext cx="7924800" cy="3957505"/>
          </a:xfrm>
          <a:prstGeom prst="rect">
            <a:avLst/>
          </a:prstGeom>
        </p:spPr>
        <p:txBody>
          <a:bodyPr>
            <a:noAutofit/>
          </a:bodyPr>
          <a:lstStyle/>
          <a:p>
            <a:pPr marL="0" indent="0" algn="ctr">
              <a:buNone/>
            </a:pPr>
            <a:r>
              <a:rPr lang="en-US" sz="3600" b="1" dirty="0" smtClean="0">
                <a:latin typeface="NikoshBAN" panose="02000000000000000000" pitchFamily="2" charset="0"/>
                <a:cs typeface="NikoshBAN" panose="02000000000000000000" pitchFamily="2" charset="0"/>
              </a:rPr>
              <a:t> </a:t>
            </a:r>
            <a:endParaRPr lang="en-US" sz="3600" b="1" dirty="0">
              <a:latin typeface="NikoshBAN" panose="02000000000000000000" pitchFamily="2" charset="0"/>
              <a:cs typeface="NikoshBAN" panose="02000000000000000000" pitchFamily="2" charset="0"/>
            </a:endParaRPr>
          </a:p>
          <a:p>
            <a:pPr marL="0" indent="0" algn="ctr">
              <a:buNone/>
            </a:pPr>
            <a:endParaRPr lang="en-US" sz="3600" b="1" dirty="0">
              <a:latin typeface="NikoshBAN" panose="02000000000000000000" pitchFamily="2" charset="0"/>
              <a:cs typeface="NikoshBAN" panose="02000000000000000000" pitchFamily="2" charset="0"/>
            </a:endParaRPr>
          </a:p>
        </p:txBody>
      </p:sp>
      <p:sp>
        <p:nvSpPr>
          <p:cNvPr id="6" name="Rectangle 5"/>
          <p:cNvSpPr/>
          <p:nvPr/>
        </p:nvSpPr>
        <p:spPr>
          <a:xfrm>
            <a:off x="1371600" y="2644170"/>
            <a:ext cx="9982200" cy="1569660"/>
          </a:xfrm>
          <a:prstGeom prst="rect">
            <a:avLst/>
          </a:prstGeom>
        </p:spPr>
        <p:txBody>
          <a:bodyPr wrap="square">
            <a:spAutoFit/>
          </a:bodyPr>
          <a:lstStyle/>
          <a:p>
            <a:r>
              <a:rPr lang="bn-BD" sz="96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NikoshBAN" panose="02000000000000000000" pitchFamily="2" charset="0"/>
                <a:cs typeface="NikoshBAN" panose="02000000000000000000" pitchFamily="2" charset="0"/>
              </a:rPr>
              <a:t>          </a:t>
            </a:r>
            <a:r>
              <a:rPr lang="bn-IN" sz="9600" b="1" dirty="0" smtClean="0">
                <a:ln w="12700" cmpd="sng">
                  <a:solidFill>
                    <a:schemeClr val="accent4"/>
                  </a:solidFill>
                  <a:prstDash val="solid"/>
                </a:ln>
                <a:latin typeface="NikoshBAN" panose="02000000000000000000" pitchFamily="2" charset="0"/>
                <a:cs typeface="NikoshBAN" panose="02000000000000000000" pitchFamily="2" charset="0"/>
              </a:rPr>
              <a:t>স্বাগতম</a:t>
            </a:r>
            <a:endParaRPr lang="en-GB" sz="9600"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3124200"/>
            <a:ext cx="3970564" cy="2987377"/>
          </a:xfrm>
          <a:prstGeom prst="rect">
            <a:avLst/>
          </a:prstGeom>
        </p:spPr>
      </p:pic>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5636" y="152400"/>
            <a:ext cx="3970564" cy="2987377"/>
          </a:xfrm>
          <a:prstGeom prst="rect">
            <a:avLst/>
          </a:prstGeom>
        </p:spPr>
      </p:pic>
    </p:spTree>
    <p:extLst>
      <p:ext uri="{BB962C8B-B14F-4D97-AF65-F5344CB8AC3E}">
        <p14:creationId xmlns:p14="http://schemas.microsoft.com/office/powerpoint/2010/main" val="18030646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images.idgesg.net/images/article/2018/11/amazonbasics-wireless-keyboard-100780769-large.3x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2057400"/>
            <a:ext cx="5257800" cy="3810000"/>
          </a:xfrm>
          <a:prstGeom prst="rect">
            <a:avLst/>
          </a:prstGeom>
          <a:noFill/>
          <a:extLst>
            <a:ext uri="{909E8E84-426E-40DD-AFC4-6F175D3DCCD1}">
              <a14:hiddenFill xmlns:a14="http://schemas.microsoft.com/office/drawing/2010/main">
                <a:solidFill>
                  <a:srgbClr val="FFFFFF"/>
                </a:solidFill>
              </a14:hiddenFill>
            </a:ext>
          </a:extLst>
        </p:spPr>
      </p:pic>
      <p:sp>
        <p:nvSpPr>
          <p:cNvPr id="9" name="Rounded Rectangle 8"/>
          <p:cNvSpPr/>
          <p:nvPr/>
        </p:nvSpPr>
        <p:spPr>
          <a:xfrm>
            <a:off x="6477000" y="1905000"/>
            <a:ext cx="5486400" cy="41910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bn-BD" sz="2800" dirty="0">
                <a:solidFill>
                  <a:srgbClr val="565656"/>
                </a:solidFill>
                <a:latin typeface="NikoshBAN" panose="02000000000000000000" pitchFamily="2" charset="0"/>
                <a:cs typeface="NikoshBAN" panose="02000000000000000000" pitchFamily="2" charset="0"/>
              </a:rPr>
              <a:t>এটি এমন একটি ইনপুট ডিভাইস, যার সাহায্যে কম্পিউটারের মধ্যে সরাসরি কোনও তথ্য ঢুকিয়ে দেওয়া যায়। টাইপরাইটার যন্ত্রটির সাহায্যে যেমন টাইপ করা যায়, বিভিন্ন নির্দেশও পাঠানো যায়। কি বোর্ডে অনেকগুলি বাটন বা বোতাম থাকে, এগুলির উপরে সাধারণত ইংরাজি বর্ণমালা মুদ্রিত থাকে এবং তার বিন্যাস টাইপরাইটারেরই অনুরূপ। এটি সর্বাধিক ব্যবহৃত ইনপুট ডিভাইস।</a:t>
            </a:r>
            <a:endParaRPr lang="en-GB" sz="2800" dirty="0">
              <a:latin typeface="NikoshBAN" panose="02000000000000000000" pitchFamily="2" charset="0"/>
              <a:cs typeface="NikoshBAN" panose="02000000000000000000" pitchFamily="2" charset="0"/>
            </a:endParaRPr>
          </a:p>
        </p:txBody>
      </p:sp>
      <p:sp>
        <p:nvSpPr>
          <p:cNvPr id="10" name="Rounded Rectangle 9"/>
          <p:cNvSpPr/>
          <p:nvPr/>
        </p:nvSpPr>
        <p:spPr>
          <a:xfrm>
            <a:off x="1295400" y="6172200"/>
            <a:ext cx="2438400" cy="4572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bn-IN" sz="3600" dirty="0" smtClean="0">
              <a:latin typeface="NikoshBAN" panose="02000000000000000000" pitchFamily="2" charset="0"/>
              <a:cs typeface="NikoshBAN" panose="02000000000000000000" pitchFamily="2" charset="0"/>
            </a:endParaRPr>
          </a:p>
          <a:p>
            <a:r>
              <a:rPr lang="bn-IN" sz="3600" dirty="0" smtClean="0">
                <a:latin typeface="NikoshBAN" panose="02000000000000000000" pitchFamily="2" charset="0"/>
                <a:cs typeface="NikoshBAN" panose="02000000000000000000" pitchFamily="2" charset="0"/>
              </a:rPr>
              <a:t>     </a:t>
            </a:r>
            <a:r>
              <a:rPr lang="bn-IN" sz="3600" dirty="0" smtClean="0">
                <a:solidFill>
                  <a:schemeClr val="tx1"/>
                </a:solidFill>
                <a:latin typeface="NikoshBAN" panose="02000000000000000000" pitchFamily="2" charset="0"/>
                <a:cs typeface="NikoshBAN" panose="02000000000000000000" pitchFamily="2" charset="0"/>
              </a:rPr>
              <a:t>কী </a:t>
            </a:r>
            <a:r>
              <a:rPr lang="bn-IN" sz="3600" dirty="0">
                <a:solidFill>
                  <a:schemeClr val="tx1"/>
                </a:solidFill>
                <a:latin typeface="NikoshBAN" panose="02000000000000000000" pitchFamily="2" charset="0"/>
                <a:cs typeface="NikoshBAN" panose="02000000000000000000" pitchFamily="2" charset="0"/>
              </a:rPr>
              <a:t>বোর্ড</a:t>
            </a:r>
            <a:endParaRPr lang="en-GB" sz="3600" dirty="0">
              <a:solidFill>
                <a:schemeClr val="tx1"/>
              </a:solidFill>
              <a:latin typeface="NikoshBAN" panose="02000000000000000000" pitchFamily="2" charset="0"/>
              <a:cs typeface="NikoshBAN" panose="02000000000000000000" pitchFamily="2" charset="0"/>
            </a:endParaRPr>
          </a:p>
          <a:p>
            <a:endParaRPr lang="en-GB" sz="3600" dirty="0"/>
          </a:p>
        </p:txBody>
      </p:sp>
      <p:sp>
        <p:nvSpPr>
          <p:cNvPr id="12" name="Flowchart: Alternate Process 11"/>
          <p:cNvSpPr/>
          <p:nvPr/>
        </p:nvSpPr>
        <p:spPr>
          <a:xfrm>
            <a:off x="4343400" y="381000"/>
            <a:ext cx="3048000" cy="1066800"/>
          </a:xfrm>
          <a:prstGeom prst="flowChartAlternate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bn-BD" sz="4000" b="1" dirty="0">
                <a:solidFill>
                  <a:schemeClr val="tx1"/>
                </a:solidFill>
                <a:latin typeface="NikoshBAN" panose="02000000000000000000" pitchFamily="2" charset="0"/>
                <a:cs typeface="NikoshBAN" panose="02000000000000000000" pitchFamily="2" charset="0"/>
              </a:rPr>
              <a:t>ইনপুট </a:t>
            </a:r>
            <a:r>
              <a:rPr lang="bn-BD" sz="4000" dirty="0">
                <a:solidFill>
                  <a:schemeClr val="tx1"/>
                </a:solidFill>
                <a:latin typeface="NikoshBAN" panose="02000000000000000000" pitchFamily="2" charset="0"/>
                <a:cs typeface="NikoshBAN" panose="02000000000000000000" pitchFamily="2" charset="0"/>
              </a:rPr>
              <a:t> </a:t>
            </a:r>
            <a:r>
              <a:rPr lang="bn-BD" sz="4000" b="1" dirty="0">
                <a:solidFill>
                  <a:schemeClr val="tx1"/>
                </a:solidFill>
                <a:latin typeface="NikoshBAN" panose="02000000000000000000" pitchFamily="2" charset="0"/>
                <a:cs typeface="NikoshBAN" panose="02000000000000000000" pitchFamily="2" charset="0"/>
              </a:rPr>
              <a:t>ডিভাইস</a:t>
            </a:r>
            <a:endParaRPr lang="en-US" sz="4000" b="1" dirty="0">
              <a:solidFill>
                <a:schemeClr val="tx1"/>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11936343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brain-images-ssl.cdn.dixons.com/1/7/10168571/u_1016857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981200"/>
            <a:ext cx="4553100" cy="4038600"/>
          </a:xfrm>
          <a:prstGeom prst="rect">
            <a:avLst/>
          </a:prstGeom>
          <a:noFill/>
          <a:extLst>
            <a:ext uri="{909E8E84-426E-40DD-AFC4-6F175D3DCCD1}">
              <a14:hiddenFill xmlns:a14="http://schemas.microsoft.com/office/drawing/2010/main">
                <a:solidFill>
                  <a:srgbClr val="FFFFFF"/>
                </a:solidFill>
              </a14:hiddenFill>
            </a:ext>
          </a:extLst>
        </p:spPr>
      </p:pic>
      <p:sp>
        <p:nvSpPr>
          <p:cNvPr id="6" name="Flowchart: Alternate Process 5"/>
          <p:cNvSpPr/>
          <p:nvPr/>
        </p:nvSpPr>
        <p:spPr>
          <a:xfrm>
            <a:off x="4419600" y="152400"/>
            <a:ext cx="3657600" cy="990600"/>
          </a:xfrm>
          <a:prstGeom prst="flowChartAlternate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4000" b="1" dirty="0">
                <a:solidFill>
                  <a:schemeClr val="tx1"/>
                </a:solidFill>
                <a:latin typeface="NikoshBAN" panose="02000000000000000000" pitchFamily="2" charset="0"/>
                <a:cs typeface="NikoshBAN" panose="02000000000000000000" pitchFamily="2" charset="0"/>
              </a:rPr>
              <a:t>ইনপুট </a:t>
            </a:r>
            <a:r>
              <a:rPr lang="bn-BD" sz="4000" dirty="0">
                <a:solidFill>
                  <a:schemeClr val="tx1"/>
                </a:solidFill>
                <a:latin typeface="NikoshBAN" panose="02000000000000000000" pitchFamily="2" charset="0"/>
                <a:cs typeface="NikoshBAN" panose="02000000000000000000" pitchFamily="2" charset="0"/>
              </a:rPr>
              <a:t> </a:t>
            </a:r>
            <a:r>
              <a:rPr lang="bn-BD" sz="4000" b="1" dirty="0">
                <a:solidFill>
                  <a:schemeClr val="tx1"/>
                </a:solidFill>
                <a:latin typeface="NikoshBAN" panose="02000000000000000000" pitchFamily="2" charset="0"/>
                <a:cs typeface="NikoshBAN" panose="02000000000000000000" pitchFamily="2" charset="0"/>
              </a:rPr>
              <a:t>ডিভাইস</a:t>
            </a:r>
            <a:endParaRPr lang="en-US" sz="4000" b="1" dirty="0">
              <a:solidFill>
                <a:schemeClr val="tx1"/>
              </a:solidFill>
              <a:latin typeface="NikoshBAN" panose="02000000000000000000" pitchFamily="2" charset="0"/>
              <a:cs typeface="NikoshBAN" panose="02000000000000000000" pitchFamily="2" charset="0"/>
            </a:endParaRPr>
          </a:p>
        </p:txBody>
      </p:sp>
      <p:sp>
        <p:nvSpPr>
          <p:cNvPr id="7" name="Flowchart: Alternate Process 6"/>
          <p:cNvSpPr/>
          <p:nvPr/>
        </p:nvSpPr>
        <p:spPr>
          <a:xfrm>
            <a:off x="6019800" y="1828800"/>
            <a:ext cx="6096000" cy="3733800"/>
          </a:xfrm>
          <a:prstGeom prst="flowChartAlternate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bn-BD" sz="2800" dirty="0">
                <a:solidFill>
                  <a:schemeClr val="tx1"/>
                </a:solidFill>
                <a:latin typeface="NikoshBAN" panose="02000000000000000000" pitchFamily="2" charset="0"/>
                <a:cs typeface="NikoshBAN" panose="02000000000000000000" pitchFamily="2" charset="0"/>
              </a:rPr>
              <a:t>এটি একটি ইনপুট ডিভাইস হলেও পয়েন্টার ডিভাইসও বলা হয়। কম্পিউটার চালু করলে তার পর্দায় তীর চিহ্নের চেহারার একটি পয়েন্টার বা নির্দেশকে দেখা যায়, যাকে বলা হয় মাউস পয়েন্টার। মাউসের নাড়াচাড়ার মাধ্যমে এটির অবস্থান পরিবর্তন করা সম্ভব। সাধারণত মূল কম্পিউটারের পাশে একটি প্যাডের উপর মাউসটি রাখা থাকে। </a:t>
            </a:r>
            <a:endParaRPr lang="en-GB" sz="2800" dirty="0">
              <a:solidFill>
                <a:schemeClr val="tx1"/>
              </a:solidFill>
              <a:latin typeface="NikoshBAN" panose="02000000000000000000" pitchFamily="2" charset="0"/>
              <a:cs typeface="NikoshBAN" panose="02000000000000000000" pitchFamily="2" charset="0"/>
            </a:endParaRPr>
          </a:p>
        </p:txBody>
      </p:sp>
      <p:sp>
        <p:nvSpPr>
          <p:cNvPr id="8" name="Flowchart: Alternate Process 7"/>
          <p:cNvSpPr/>
          <p:nvPr/>
        </p:nvSpPr>
        <p:spPr>
          <a:xfrm>
            <a:off x="1600200" y="6172200"/>
            <a:ext cx="2514600" cy="533400"/>
          </a:xfrm>
          <a:prstGeom prst="flowChartAlternate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IN" sz="3600" dirty="0">
                <a:solidFill>
                  <a:schemeClr val="tx1"/>
                </a:solidFill>
                <a:latin typeface="NikoshBAN" panose="02000000000000000000" pitchFamily="2" charset="0"/>
                <a:cs typeface="NikoshBAN" panose="02000000000000000000" pitchFamily="2" charset="0"/>
              </a:rPr>
              <a:t>মাউস</a:t>
            </a:r>
            <a:endParaRPr lang="en-GB" sz="3600" dirty="0">
              <a:solidFill>
                <a:schemeClr val="tx1"/>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25404911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4953000" y="969110"/>
            <a:ext cx="7239000" cy="646331"/>
          </a:xfrm>
          <a:prstGeom prst="rect">
            <a:avLst/>
          </a:prstGeom>
        </p:spPr>
        <p:txBody>
          <a:bodyPr wrap="square">
            <a:spAutoFit/>
          </a:bodyPr>
          <a:lstStyle/>
          <a:p>
            <a:pPr algn="just"/>
            <a:endParaRPr lang="en-US" sz="3600" dirty="0">
              <a:latin typeface="NikoshBAN" panose="02000000000000000000" pitchFamily="2" charset="0"/>
              <a:cs typeface="NikoshBAN" panose="02000000000000000000" pitchFamily="2" charset="0"/>
            </a:endParaRPr>
          </a:p>
        </p:txBody>
      </p:sp>
      <p:sp>
        <p:nvSpPr>
          <p:cNvPr id="11" name="Rounded Rectangle 10"/>
          <p:cNvSpPr/>
          <p:nvPr/>
        </p:nvSpPr>
        <p:spPr>
          <a:xfrm>
            <a:off x="6705600" y="1905000"/>
            <a:ext cx="5257800" cy="40386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bn-BD" sz="3600" dirty="0">
                <a:solidFill>
                  <a:schemeClr val="tx1"/>
                </a:solidFill>
                <a:latin typeface="NikoshBAN" panose="02000000000000000000" pitchFamily="2" charset="0"/>
                <a:cs typeface="NikoshBAN" panose="02000000000000000000" pitchFamily="2" charset="0"/>
              </a:rPr>
              <a:t>মাল্টিমিডিয়া প্রজেক্টর </a:t>
            </a:r>
            <a:r>
              <a:rPr lang="bn-BD" sz="3600" dirty="0" smtClean="0">
                <a:solidFill>
                  <a:schemeClr val="tx1"/>
                </a:solidFill>
                <a:latin typeface="NikoshBAN" panose="02000000000000000000" pitchFamily="2" charset="0"/>
                <a:cs typeface="NikoshBAN" panose="02000000000000000000" pitchFamily="2" charset="0"/>
              </a:rPr>
              <a:t>সাধারণত</a:t>
            </a:r>
            <a:r>
              <a:rPr lang="bn-IN" sz="3600" dirty="0" smtClean="0">
                <a:solidFill>
                  <a:schemeClr val="tx1"/>
                </a:solidFill>
                <a:latin typeface="NikoshBAN" panose="02000000000000000000" pitchFamily="2" charset="0"/>
                <a:cs typeface="NikoshBAN" panose="02000000000000000000" pitchFamily="2" charset="0"/>
              </a:rPr>
              <a:t> </a:t>
            </a:r>
            <a:r>
              <a:rPr lang="bn-BD" sz="3600" dirty="0" smtClean="0">
                <a:solidFill>
                  <a:schemeClr val="tx1"/>
                </a:solidFill>
                <a:latin typeface="NikoshBAN" panose="02000000000000000000" pitchFamily="2" charset="0"/>
                <a:cs typeface="NikoshBAN" panose="02000000000000000000" pitchFamily="2" charset="0"/>
              </a:rPr>
              <a:t>প্রেজেন্টেশনের </a:t>
            </a:r>
            <a:r>
              <a:rPr lang="bn-BD" sz="3600" dirty="0">
                <a:solidFill>
                  <a:schemeClr val="tx1"/>
                </a:solidFill>
                <a:latin typeface="NikoshBAN" panose="02000000000000000000" pitchFamily="2" charset="0"/>
                <a:cs typeface="NikoshBAN" panose="02000000000000000000" pitchFamily="2" charset="0"/>
              </a:rPr>
              <a:t>কাজে ব্যবহার করা হয়। এটি ডিজিটাল ইমেজকে যে কোনো সমতলে যেমন- দেয়াল বা ডেস্কের উপর বড় করে ফেলতে পারে।</a:t>
            </a:r>
            <a:endParaRPr lang="en-US" sz="3600" dirty="0">
              <a:solidFill>
                <a:schemeClr val="tx1"/>
              </a:solidFill>
              <a:latin typeface="NikoshBAN" panose="02000000000000000000" pitchFamily="2" charset="0"/>
              <a:cs typeface="NikoshBAN" panose="02000000000000000000" pitchFamily="2" charset="0"/>
            </a:endParaRPr>
          </a:p>
        </p:txBody>
      </p:sp>
      <p:sp>
        <p:nvSpPr>
          <p:cNvPr id="13" name="Rounded Rectangle 12"/>
          <p:cNvSpPr/>
          <p:nvPr/>
        </p:nvSpPr>
        <p:spPr>
          <a:xfrm>
            <a:off x="4191000" y="304800"/>
            <a:ext cx="3962400" cy="9144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IN" sz="4400" b="1" dirty="0">
                <a:latin typeface="NikoshBAN" panose="02000000000000000000" pitchFamily="2" charset="0"/>
                <a:cs typeface="NikoshBAN" panose="02000000000000000000" pitchFamily="2" charset="0"/>
              </a:rPr>
              <a:t> </a:t>
            </a:r>
            <a:r>
              <a:rPr lang="bn-BD" sz="4400" b="1" dirty="0">
                <a:solidFill>
                  <a:schemeClr val="tx1"/>
                </a:solidFill>
                <a:latin typeface="NikoshBAN" panose="02000000000000000000" pitchFamily="2" charset="0"/>
                <a:cs typeface="NikoshBAN" panose="02000000000000000000" pitchFamily="2" charset="0"/>
              </a:rPr>
              <a:t>আউটপুট</a:t>
            </a:r>
            <a:r>
              <a:rPr lang="bn-BD" sz="4400" dirty="0">
                <a:solidFill>
                  <a:schemeClr val="tx1"/>
                </a:solidFill>
                <a:latin typeface="NikoshBAN" panose="02000000000000000000" pitchFamily="2" charset="0"/>
                <a:cs typeface="NikoshBAN" panose="02000000000000000000" pitchFamily="2" charset="0"/>
              </a:rPr>
              <a:t> </a:t>
            </a:r>
            <a:r>
              <a:rPr lang="bn-BD" sz="4400" b="1" dirty="0">
                <a:solidFill>
                  <a:schemeClr val="tx1"/>
                </a:solidFill>
                <a:latin typeface="NikoshBAN" panose="02000000000000000000" pitchFamily="2" charset="0"/>
                <a:cs typeface="NikoshBAN" panose="02000000000000000000" pitchFamily="2" charset="0"/>
              </a:rPr>
              <a:t>ডিভাইস</a:t>
            </a:r>
            <a:endParaRPr lang="en-GB" sz="4400" dirty="0">
              <a:solidFill>
                <a:schemeClr val="tx1"/>
              </a:solidFill>
            </a:endParaRPr>
          </a:p>
        </p:txBody>
      </p:sp>
      <p:pic>
        <p:nvPicPr>
          <p:cNvPr id="6146" name="Picture 2" descr="https://tse1.mm.bing.net/th?id=OIP.dgMUfp5OZRhrjvAV6WuZMgHaHa&amp;pid=Api&amp;P=0&amp;w=300&amp;h=3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752600"/>
            <a:ext cx="4572000" cy="3886200"/>
          </a:xfrm>
          <a:prstGeom prst="rect">
            <a:avLst/>
          </a:prstGeom>
          <a:noFill/>
          <a:extLst>
            <a:ext uri="{909E8E84-426E-40DD-AFC4-6F175D3DCCD1}">
              <a14:hiddenFill xmlns:a14="http://schemas.microsoft.com/office/drawing/2010/main">
                <a:solidFill>
                  <a:srgbClr val="FFFFFF"/>
                </a:solidFill>
              </a14:hiddenFill>
            </a:ext>
          </a:extLst>
        </p:spPr>
      </p:pic>
      <p:sp>
        <p:nvSpPr>
          <p:cNvPr id="14" name="Rounded Rectangle 13"/>
          <p:cNvSpPr/>
          <p:nvPr/>
        </p:nvSpPr>
        <p:spPr>
          <a:xfrm>
            <a:off x="838200" y="6019800"/>
            <a:ext cx="4343400" cy="5334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3600" dirty="0">
                <a:solidFill>
                  <a:schemeClr val="tx1"/>
                </a:solidFill>
                <a:latin typeface="NikoshBAN" panose="02000000000000000000" pitchFamily="2" charset="0"/>
                <a:cs typeface="NikoshBAN" panose="02000000000000000000" pitchFamily="2" charset="0"/>
              </a:rPr>
              <a:t>মাল্টিমিডিয়া প্রজেক্টর</a:t>
            </a:r>
            <a:endParaRPr lang="en-US" sz="3600" dirty="0">
              <a:solidFill>
                <a:schemeClr val="tx1"/>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5869199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114800" y="228600"/>
            <a:ext cx="3962400" cy="9144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IN" sz="4400" b="1" dirty="0">
                <a:latin typeface="NikoshBAN" panose="02000000000000000000" pitchFamily="2" charset="0"/>
                <a:cs typeface="NikoshBAN" panose="02000000000000000000" pitchFamily="2" charset="0"/>
              </a:rPr>
              <a:t> </a:t>
            </a:r>
            <a:r>
              <a:rPr lang="bn-BD" sz="4400" b="1" dirty="0">
                <a:solidFill>
                  <a:schemeClr val="tx1"/>
                </a:solidFill>
                <a:latin typeface="NikoshBAN" panose="02000000000000000000" pitchFamily="2" charset="0"/>
                <a:cs typeface="NikoshBAN" panose="02000000000000000000" pitchFamily="2" charset="0"/>
              </a:rPr>
              <a:t>আউটপুট</a:t>
            </a:r>
            <a:r>
              <a:rPr lang="bn-BD" sz="4400" dirty="0">
                <a:solidFill>
                  <a:schemeClr val="tx1"/>
                </a:solidFill>
                <a:latin typeface="NikoshBAN" panose="02000000000000000000" pitchFamily="2" charset="0"/>
                <a:cs typeface="NikoshBAN" panose="02000000000000000000" pitchFamily="2" charset="0"/>
              </a:rPr>
              <a:t> </a:t>
            </a:r>
            <a:r>
              <a:rPr lang="bn-BD" sz="4400" b="1" dirty="0">
                <a:solidFill>
                  <a:schemeClr val="tx1"/>
                </a:solidFill>
                <a:latin typeface="NikoshBAN" panose="02000000000000000000" pitchFamily="2" charset="0"/>
                <a:cs typeface="NikoshBAN" panose="02000000000000000000" pitchFamily="2" charset="0"/>
              </a:rPr>
              <a:t>ডিভাইস</a:t>
            </a:r>
            <a:endParaRPr lang="en-GB" sz="4400" dirty="0">
              <a:solidFill>
                <a:schemeClr val="tx1"/>
              </a:solidFill>
            </a:endParaRPr>
          </a:p>
        </p:txBody>
      </p:sp>
      <p:sp>
        <p:nvSpPr>
          <p:cNvPr id="7" name="Rectangle 6"/>
          <p:cNvSpPr/>
          <p:nvPr/>
        </p:nvSpPr>
        <p:spPr>
          <a:xfrm>
            <a:off x="1107440" y="5933440"/>
            <a:ext cx="3464560" cy="79248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4800" dirty="0" smtClean="0">
                <a:solidFill>
                  <a:schemeClr val="tx1"/>
                </a:solidFill>
                <a:latin typeface="NikoshBAN" panose="02000000000000000000" pitchFamily="2" charset="0"/>
                <a:cs typeface="NikoshBAN" panose="02000000000000000000" pitchFamily="2" charset="0"/>
              </a:rPr>
              <a:t>স্পিকার</a:t>
            </a:r>
            <a:endParaRPr lang="en-US" sz="4800" dirty="0">
              <a:solidFill>
                <a:schemeClr val="tx1"/>
              </a:solidFill>
              <a:latin typeface="NikoshBAN" panose="02000000000000000000" pitchFamily="2" charset="0"/>
              <a:cs typeface="NikoshBAN" panose="02000000000000000000" pitchFamily="2" charset="0"/>
            </a:endParaRPr>
          </a:p>
        </p:txBody>
      </p:sp>
      <p:sp>
        <p:nvSpPr>
          <p:cNvPr id="4" name="AutoShape 2" descr="https://tse3.mm.bing.net/th?id=OIP.FiGhROYiOHbq5gcgBje98QHaHa&amp;pid=Api&amp;P=0&amp;w=300&amp;h=300"/>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775" y="1371600"/>
            <a:ext cx="3730625" cy="4161367"/>
          </a:xfrm>
          <a:prstGeom prst="rect">
            <a:avLst/>
          </a:prstGeom>
        </p:spPr>
      </p:pic>
      <p:sp>
        <p:nvSpPr>
          <p:cNvPr id="11" name="Rounded Rectangle 10"/>
          <p:cNvSpPr/>
          <p:nvPr/>
        </p:nvSpPr>
        <p:spPr>
          <a:xfrm>
            <a:off x="5715000" y="1905000"/>
            <a:ext cx="6324600" cy="28956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bn-BD" sz="3600" dirty="0">
                <a:solidFill>
                  <a:schemeClr val="tx1"/>
                </a:solidFill>
                <a:latin typeface="NikoshBAN" panose="02000000000000000000" pitchFamily="2" charset="0"/>
                <a:cs typeface="NikoshBAN" panose="02000000000000000000" pitchFamily="2" charset="0"/>
              </a:rPr>
              <a:t>সাউন্ড কার্ড বা রিসিভার থেকে সৃষ্ট বৈদ্যুতিক তরঙ্গকে শ্রবণযোগ্য শব্দতরঙ্গে রূপান্তরিত করা স্পিকারের কাজ।</a:t>
            </a:r>
            <a:endParaRPr lang="en-US" sz="3600" dirty="0">
              <a:solidFill>
                <a:schemeClr val="tx1"/>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3416883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209800" y="228600"/>
            <a:ext cx="5867400" cy="9144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IN" sz="4400" b="1" dirty="0" smtClean="0">
                <a:solidFill>
                  <a:schemeClr val="tx1"/>
                </a:solidFill>
                <a:latin typeface="NikoshBAN" panose="02000000000000000000" pitchFamily="2" charset="0"/>
                <a:cs typeface="NikoshBAN" panose="02000000000000000000" pitchFamily="2" charset="0"/>
              </a:rPr>
              <a:t> </a:t>
            </a:r>
            <a:r>
              <a:rPr lang="bn-BD" sz="4400" b="1" dirty="0" smtClean="0">
                <a:solidFill>
                  <a:schemeClr val="tx1"/>
                </a:solidFill>
                <a:latin typeface="NikoshBAN" panose="02000000000000000000" pitchFamily="2" charset="0"/>
                <a:cs typeface="NikoshBAN" panose="02000000000000000000" pitchFamily="2" charset="0"/>
              </a:rPr>
              <a:t>আউটপুট</a:t>
            </a:r>
            <a:r>
              <a:rPr lang="bn-BD" sz="4400" dirty="0" smtClean="0">
                <a:solidFill>
                  <a:schemeClr val="tx1"/>
                </a:solidFill>
                <a:latin typeface="NikoshBAN" panose="02000000000000000000" pitchFamily="2" charset="0"/>
                <a:cs typeface="NikoshBAN" panose="02000000000000000000" pitchFamily="2" charset="0"/>
              </a:rPr>
              <a:t> </a:t>
            </a:r>
            <a:r>
              <a:rPr lang="bn-BD" sz="4400" b="1" dirty="0" smtClean="0">
                <a:solidFill>
                  <a:schemeClr val="tx1"/>
                </a:solidFill>
                <a:latin typeface="NikoshBAN" panose="02000000000000000000" pitchFamily="2" charset="0"/>
                <a:cs typeface="NikoshBAN" panose="02000000000000000000" pitchFamily="2" charset="0"/>
              </a:rPr>
              <a:t>ডিভাইস</a:t>
            </a:r>
            <a:endParaRPr lang="en-GB" sz="4400" dirty="0">
              <a:solidFill>
                <a:schemeClr val="tx1"/>
              </a:solidFill>
            </a:endParaRPr>
          </a:p>
        </p:txBody>
      </p:sp>
      <p:sp>
        <p:nvSpPr>
          <p:cNvPr id="7" name="Rectangle 6"/>
          <p:cNvSpPr/>
          <p:nvPr/>
        </p:nvSpPr>
        <p:spPr>
          <a:xfrm>
            <a:off x="203786" y="5933440"/>
            <a:ext cx="5130214" cy="79248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IN" sz="4800" dirty="0" smtClean="0">
                <a:solidFill>
                  <a:schemeClr val="tx1"/>
                </a:solidFill>
                <a:latin typeface="NikoshBAN" panose="02000000000000000000" pitchFamily="2" charset="0"/>
                <a:cs typeface="NikoshBAN" panose="02000000000000000000" pitchFamily="2" charset="0"/>
              </a:rPr>
              <a:t>মনিটর</a:t>
            </a:r>
            <a:endParaRPr lang="en-US" sz="4800" dirty="0">
              <a:solidFill>
                <a:schemeClr val="tx1"/>
              </a:solidFill>
              <a:latin typeface="NikoshBAN" panose="02000000000000000000" pitchFamily="2" charset="0"/>
              <a:cs typeface="NikoshBAN" panose="02000000000000000000" pitchFamily="2" charset="0"/>
            </a:endParaRPr>
          </a:p>
        </p:txBody>
      </p:sp>
      <p:sp>
        <p:nvSpPr>
          <p:cNvPr id="4" name="AutoShape 2" descr="https://tse3.mm.bing.net/th?id=OIP.FiGhROYiOHbq5gcgBje98QHaHa&amp;pid=Api&amp;P=0&amp;w=300&amp;h=300"/>
          <p:cNvSpPr>
            <a:spLocks noChangeAspect="1" noChangeArrowheads="1"/>
          </p:cNvSpPr>
          <p:nvPr/>
        </p:nvSpPr>
        <p:spPr bwMode="auto">
          <a:xfrm>
            <a:off x="9037" y="-144463"/>
            <a:ext cx="451338"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 name="Rounded Rectangle 1"/>
          <p:cNvSpPr/>
          <p:nvPr/>
        </p:nvSpPr>
        <p:spPr>
          <a:xfrm>
            <a:off x="6553200" y="2209800"/>
            <a:ext cx="5486400" cy="35814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bn-BD" sz="3600" dirty="0">
                <a:solidFill>
                  <a:schemeClr val="tx1"/>
                </a:solidFill>
                <a:latin typeface="NikoshBAN" panose="02000000000000000000" pitchFamily="2" charset="0"/>
                <a:cs typeface="NikoshBAN" panose="02000000000000000000" pitchFamily="2" charset="0"/>
              </a:rPr>
              <a:t>কম্পিউটারের টেলিভিশনের মতো অংশটির নাম মনিটর। এটি মূল কম্পিউটার বা সি পি ইউ-র সঙ্গে তারের মাধ্যমে যুক্ত থাকে। এটির আরেকটি নাম ভি ডি ইউ বা </a:t>
            </a:r>
            <a:endParaRPr lang="bn-IN" sz="3600" dirty="0" smtClean="0">
              <a:solidFill>
                <a:schemeClr val="tx1"/>
              </a:solidFill>
              <a:latin typeface="NikoshBAN" panose="02000000000000000000" pitchFamily="2" charset="0"/>
              <a:cs typeface="NikoshBAN" panose="02000000000000000000" pitchFamily="2" charset="0"/>
            </a:endParaRPr>
          </a:p>
          <a:p>
            <a:pPr algn="just"/>
            <a:r>
              <a:rPr lang="bn-BD" sz="3600" dirty="0" smtClean="0">
                <a:solidFill>
                  <a:schemeClr val="tx1"/>
                </a:solidFill>
                <a:latin typeface="NikoshBAN" panose="02000000000000000000" pitchFamily="2" charset="0"/>
                <a:cs typeface="NikoshBAN" panose="02000000000000000000" pitchFamily="2" charset="0"/>
              </a:rPr>
              <a:t>ভিস্যুয়াল </a:t>
            </a:r>
            <a:r>
              <a:rPr lang="bn-BD" sz="3600" dirty="0">
                <a:solidFill>
                  <a:schemeClr val="tx1"/>
                </a:solidFill>
                <a:latin typeface="NikoshBAN" panose="02000000000000000000" pitchFamily="2" charset="0"/>
                <a:cs typeface="NikoshBAN" panose="02000000000000000000" pitchFamily="2" charset="0"/>
              </a:rPr>
              <a:t>ডিসপ্লে ইউনিট </a:t>
            </a:r>
            <a:r>
              <a:rPr lang="bn-IN" sz="3600" dirty="0" smtClean="0">
                <a:solidFill>
                  <a:schemeClr val="tx1"/>
                </a:solidFill>
                <a:latin typeface="NikoshBAN" panose="02000000000000000000" pitchFamily="2" charset="0"/>
                <a:cs typeface="NikoshBAN" panose="02000000000000000000" pitchFamily="2" charset="0"/>
              </a:rPr>
              <a:t>।</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2082000"/>
            <a:ext cx="5791200" cy="3556800"/>
          </a:xfrm>
          <a:prstGeom prst="rect">
            <a:avLst/>
          </a:prstGeom>
        </p:spPr>
      </p:pic>
    </p:spTree>
    <p:extLst>
      <p:ext uri="{BB962C8B-B14F-4D97-AF65-F5344CB8AC3E}">
        <p14:creationId xmlns:p14="http://schemas.microsoft.com/office/powerpoint/2010/main" val="3973189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743200" y="228600"/>
            <a:ext cx="5867400" cy="9144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4400" b="1" dirty="0">
                <a:solidFill>
                  <a:schemeClr val="tx1"/>
                </a:solidFill>
                <a:latin typeface="NikoshBAN" panose="02000000000000000000" pitchFamily="2" charset="0"/>
                <a:cs typeface="NikoshBAN" panose="02000000000000000000" pitchFamily="2" charset="0"/>
              </a:rPr>
              <a:t>ইনপুট ও আউটপুট</a:t>
            </a:r>
            <a:r>
              <a:rPr lang="bn-BD" sz="4400" dirty="0">
                <a:solidFill>
                  <a:schemeClr val="tx1"/>
                </a:solidFill>
                <a:latin typeface="NikoshBAN" panose="02000000000000000000" pitchFamily="2" charset="0"/>
                <a:cs typeface="NikoshBAN" panose="02000000000000000000" pitchFamily="2" charset="0"/>
              </a:rPr>
              <a:t> </a:t>
            </a:r>
            <a:r>
              <a:rPr lang="bn-BD" sz="4400" b="1" dirty="0">
                <a:solidFill>
                  <a:schemeClr val="tx1"/>
                </a:solidFill>
                <a:latin typeface="NikoshBAN" panose="02000000000000000000" pitchFamily="2" charset="0"/>
                <a:cs typeface="NikoshBAN" panose="02000000000000000000" pitchFamily="2" charset="0"/>
              </a:rPr>
              <a:t>ডিভাইস</a:t>
            </a:r>
            <a:endParaRPr lang="en-US" sz="4400" b="1" dirty="0">
              <a:solidFill>
                <a:schemeClr val="tx1"/>
              </a:solidFill>
              <a:latin typeface="NikoshBAN" panose="02000000000000000000" pitchFamily="2" charset="0"/>
              <a:cs typeface="NikoshBAN" panose="02000000000000000000" pitchFamily="2" charset="0"/>
            </a:endParaRPr>
          </a:p>
        </p:txBody>
      </p:sp>
      <p:sp>
        <p:nvSpPr>
          <p:cNvPr id="4" name="AutoShape 2" descr="https://tse3.mm.bing.net/th?id=OIP.FiGhROYiOHbq5gcgBje98QHaHa&amp;pid=Api&amp;P=0&amp;w=300&amp;h=300"/>
          <p:cNvSpPr>
            <a:spLocks noChangeAspect="1" noChangeArrowheads="1"/>
          </p:cNvSpPr>
          <p:nvPr/>
        </p:nvSpPr>
        <p:spPr bwMode="auto">
          <a:xfrm>
            <a:off x="9037" y="-144463"/>
            <a:ext cx="451338"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Hexagon 7"/>
          <p:cNvSpPr/>
          <p:nvPr/>
        </p:nvSpPr>
        <p:spPr>
          <a:xfrm>
            <a:off x="2514600" y="2133600"/>
            <a:ext cx="6705600" cy="3886200"/>
          </a:xfrm>
          <a:prstGeom prst="hexagon">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bn-BD" sz="3600" dirty="0">
                <a:solidFill>
                  <a:schemeClr val="tx1"/>
                </a:solidFill>
                <a:latin typeface="NikoshBAN" panose="02000000000000000000" pitchFamily="2" charset="0"/>
                <a:cs typeface="NikoshBAN" panose="02000000000000000000" pitchFamily="2" charset="0"/>
              </a:rPr>
              <a:t>একই সাথে ইনপুট ও আউটপুট ডিভাইস হিসেবে কাজ করে</a:t>
            </a:r>
            <a:r>
              <a:rPr lang="bn-IN" sz="3600" dirty="0">
                <a:solidFill>
                  <a:schemeClr val="tx1"/>
                </a:solidFill>
                <a:latin typeface="NikoshBAN" panose="02000000000000000000" pitchFamily="2" charset="0"/>
                <a:cs typeface="NikoshBAN" panose="02000000000000000000" pitchFamily="2" charset="0"/>
              </a:rPr>
              <a:t> বলে এই </a:t>
            </a:r>
            <a:r>
              <a:rPr lang="bn-IN" sz="3600" dirty="0" smtClean="0">
                <a:solidFill>
                  <a:schemeClr val="tx1"/>
                </a:solidFill>
                <a:latin typeface="NikoshBAN" panose="02000000000000000000" pitchFamily="2" charset="0"/>
                <a:cs typeface="NikoshBAN" panose="02000000000000000000" pitchFamily="2" charset="0"/>
              </a:rPr>
              <a:t>ডিভাইস </a:t>
            </a:r>
            <a:r>
              <a:rPr lang="bn-IN" sz="3600" dirty="0">
                <a:solidFill>
                  <a:schemeClr val="tx1"/>
                </a:solidFill>
                <a:latin typeface="NikoshBAN" panose="02000000000000000000" pitchFamily="2" charset="0"/>
                <a:cs typeface="NikoshBAN" panose="02000000000000000000" pitchFamily="2" charset="0"/>
              </a:rPr>
              <a:t>গুলিকে </a:t>
            </a:r>
            <a:r>
              <a:rPr lang="bn-BD" sz="3600" dirty="0">
                <a:solidFill>
                  <a:schemeClr val="tx1"/>
                </a:solidFill>
                <a:latin typeface="NikoshBAN" panose="02000000000000000000" pitchFamily="2" charset="0"/>
                <a:cs typeface="NikoshBAN" panose="02000000000000000000" pitchFamily="2" charset="0"/>
              </a:rPr>
              <a:t>ইনপুট ও আউটপুট ডিভাইস </a:t>
            </a:r>
            <a:r>
              <a:rPr lang="bn-IN" sz="3600" dirty="0">
                <a:solidFill>
                  <a:schemeClr val="tx1"/>
                </a:solidFill>
                <a:latin typeface="NikoshBAN" panose="02000000000000000000" pitchFamily="2" charset="0"/>
                <a:cs typeface="NikoshBAN" panose="02000000000000000000" pitchFamily="2" charset="0"/>
              </a:rPr>
              <a:t>বলে।</a:t>
            </a:r>
          </a:p>
        </p:txBody>
      </p:sp>
    </p:spTree>
    <p:extLst>
      <p:ext uri="{BB962C8B-B14F-4D97-AF65-F5344CB8AC3E}">
        <p14:creationId xmlns:p14="http://schemas.microsoft.com/office/powerpoint/2010/main" val="39603954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209800" y="228600"/>
            <a:ext cx="5867400" cy="9144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4400" b="1" dirty="0">
                <a:solidFill>
                  <a:schemeClr val="tx1"/>
                </a:solidFill>
                <a:latin typeface="NikoshBAN" panose="02000000000000000000" pitchFamily="2" charset="0"/>
                <a:cs typeface="NikoshBAN" panose="02000000000000000000" pitchFamily="2" charset="0"/>
              </a:rPr>
              <a:t>ইনপুট ও আউটপুট</a:t>
            </a:r>
            <a:r>
              <a:rPr lang="bn-BD" sz="4400" dirty="0">
                <a:solidFill>
                  <a:schemeClr val="tx1"/>
                </a:solidFill>
                <a:latin typeface="NikoshBAN" panose="02000000000000000000" pitchFamily="2" charset="0"/>
                <a:cs typeface="NikoshBAN" panose="02000000000000000000" pitchFamily="2" charset="0"/>
              </a:rPr>
              <a:t> </a:t>
            </a:r>
            <a:r>
              <a:rPr lang="bn-BD" sz="4400" b="1" dirty="0">
                <a:solidFill>
                  <a:schemeClr val="tx1"/>
                </a:solidFill>
                <a:latin typeface="NikoshBAN" panose="02000000000000000000" pitchFamily="2" charset="0"/>
                <a:cs typeface="NikoshBAN" panose="02000000000000000000" pitchFamily="2" charset="0"/>
              </a:rPr>
              <a:t>ডিভাইস</a:t>
            </a:r>
            <a:endParaRPr lang="en-US" sz="4400" b="1" dirty="0">
              <a:solidFill>
                <a:schemeClr val="tx1"/>
              </a:solidFill>
              <a:latin typeface="NikoshBAN" panose="02000000000000000000" pitchFamily="2" charset="0"/>
              <a:cs typeface="NikoshBAN" panose="02000000000000000000" pitchFamily="2" charset="0"/>
            </a:endParaRPr>
          </a:p>
        </p:txBody>
      </p:sp>
      <p:sp>
        <p:nvSpPr>
          <p:cNvPr id="7" name="Rectangle 6"/>
          <p:cNvSpPr/>
          <p:nvPr/>
        </p:nvSpPr>
        <p:spPr>
          <a:xfrm>
            <a:off x="549633" y="5836095"/>
            <a:ext cx="5130214" cy="79248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err="1">
                <a:solidFill>
                  <a:schemeClr val="tx1"/>
                </a:solidFill>
                <a:latin typeface="NikoshBAN" panose="02000000000000000000" pitchFamily="2" charset="0"/>
                <a:cs typeface="NikoshBAN" panose="02000000000000000000" pitchFamily="2" charset="0"/>
              </a:rPr>
              <a:t>সাউন্ড</a:t>
            </a:r>
            <a:r>
              <a:rPr lang="en-US" sz="4800" dirty="0">
                <a:solidFill>
                  <a:schemeClr val="tx1"/>
                </a:solidFill>
                <a:latin typeface="NikoshBAN" panose="02000000000000000000" pitchFamily="2" charset="0"/>
                <a:cs typeface="NikoshBAN" panose="02000000000000000000" pitchFamily="2" charset="0"/>
              </a:rPr>
              <a:t> </a:t>
            </a:r>
            <a:r>
              <a:rPr lang="en-US" sz="4800" dirty="0" err="1" smtClean="0">
                <a:solidFill>
                  <a:schemeClr val="tx1"/>
                </a:solidFill>
                <a:latin typeface="NikoshBAN" panose="02000000000000000000" pitchFamily="2" charset="0"/>
                <a:cs typeface="NikoshBAN" panose="02000000000000000000" pitchFamily="2" charset="0"/>
              </a:rPr>
              <a:t>কার্ড</a:t>
            </a:r>
            <a:endParaRPr lang="en-US" sz="4800" dirty="0">
              <a:solidFill>
                <a:schemeClr val="tx1"/>
              </a:solidFill>
              <a:latin typeface="NikoshBAN" panose="02000000000000000000" pitchFamily="2" charset="0"/>
              <a:cs typeface="NikoshBAN" panose="02000000000000000000" pitchFamily="2" charset="0"/>
            </a:endParaRPr>
          </a:p>
        </p:txBody>
      </p:sp>
      <p:sp>
        <p:nvSpPr>
          <p:cNvPr id="4" name="AutoShape 2" descr="https://tse3.mm.bing.net/th?id=OIP.FiGhROYiOHbq5gcgBje98QHaHa&amp;pid=Api&amp;P=0&amp;w=300&amp;h=300"/>
          <p:cNvSpPr>
            <a:spLocks noChangeAspect="1" noChangeArrowheads="1"/>
          </p:cNvSpPr>
          <p:nvPr/>
        </p:nvSpPr>
        <p:spPr bwMode="auto">
          <a:xfrm>
            <a:off x="9037" y="-144463"/>
            <a:ext cx="451338"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 name="Rounded Rectangle 1"/>
          <p:cNvSpPr/>
          <p:nvPr/>
        </p:nvSpPr>
        <p:spPr>
          <a:xfrm>
            <a:off x="6553200" y="2057400"/>
            <a:ext cx="5486400" cy="37338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bn-BD" sz="2800" dirty="0">
                <a:solidFill>
                  <a:schemeClr val="tx1"/>
                </a:solidFill>
                <a:latin typeface="NikoshBAN" panose="02000000000000000000" pitchFamily="2" charset="0"/>
                <a:cs typeface="NikoshBAN" panose="02000000000000000000" pitchFamily="2" charset="0"/>
              </a:rPr>
              <a:t>কম্পিউটারে সাউন্ড কার্ড একই সাথে ইনপুট ও আউটপুট ডিভাইস হিসেবে কাজ </a:t>
            </a:r>
            <a:r>
              <a:rPr lang="bn-BD" sz="2800" dirty="0" smtClean="0">
                <a:solidFill>
                  <a:schemeClr val="tx1"/>
                </a:solidFill>
                <a:latin typeface="NikoshBAN" panose="02000000000000000000" pitchFamily="2" charset="0"/>
                <a:cs typeface="NikoshBAN" panose="02000000000000000000" pitchFamily="2" charset="0"/>
              </a:rPr>
              <a:t>করে</a:t>
            </a:r>
            <a:r>
              <a:rPr lang="bn-IN" sz="2800" dirty="0" smtClean="0">
                <a:solidFill>
                  <a:schemeClr val="tx1"/>
                </a:solidFill>
                <a:latin typeface="NikoshBAN" panose="02000000000000000000" pitchFamily="2" charset="0"/>
                <a:cs typeface="NikoshBAN" panose="02000000000000000000" pitchFamily="2" charset="0"/>
              </a:rPr>
              <a:t>।</a:t>
            </a:r>
            <a:r>
              <a:rPr lang="bn-BD" sz="2800" dirty="0" smtClean="0">
                <a:solidFill>
                  <a:schemeClr val="tx1"/>
                </a:solidFill>
                <a:latin typeface="NikoshBAN" panose="02000000000000000000" pitchFamily="2" charset="0"/>
                <a:cs typeface="NikoshBAN" panose="02000000000000000000" pitchFamily="2" charset="0"/>
              </a:rPr>
              <a:t> </a:t>
            </a:r>
            <a:r>
              <a:rPr lang="bn-BD" sz="2800" dirty="0">
                <a:solidFill>
                  <a:schemeClr val="tx1"/>
                </a:solidFill>
                <a:latin typeface="NikoshBAN" panose="02000000000000000000" pitchFamily="2" charset="0"/>
                <a:cs typeface="NikoshBAN" panose="02000000000000000000" pitchFamily="2" charset="0"/>
              </a:rPr>
              <a:t>যে কার্ডের মাধ্যমে আমরা কম্পিউটারে কোন শব্দকে ইনপুট হিসেবে দিতে পারি এবং আউটপুট হিসেবে শব্দ শুনতে পারি সেটিই হচ্ছে সাউন্ড </a:t>
            </a:r>
            <a:r>
              <a:rPr lang="bn-BD" sz="2800" dirty="0" smtClean="0">
                <a:solidFill>
                  <a:schemeClr val="tx1"/>
                </a:solidFill>
                <a:latin typeface="NikoshBAN" panose="02000000000000000000" pitchFamily="2" charset="0"/>
                <a:cs typeface="NikoshBAN" panose="02000000000000000000" pitchFamily="2" charset="0"/>
              </a:rPr>
              <a:t>কার্ড</a:t>
            </a:r>
            <a:r>
              <a:rPr lang="bn-IN" sz="2800" dirty="0" smtClean="0">
                <a:solidFill>
                  <a:schemeClr val="tx1"/>
                </a:solidFill>
                <a:latin typeface="NikoshBAN" panose="02000000000000000000" pitchFamily="2" charset="0"/>
                <a:cs typeface="NikoshBAN" panose="02000000000000000000" pitchFamily="2" charset="0"/>
              </a:rPr>
              <a:t>।</a:t>
            </a:r>
            <a:r>
              <a:rPr lang="bn-BD" sz="2800" dirty="0" smtClean="0">
                <a:solidFill>
                  <a:schemeClr val="tx1"/>
                </a:solidFill>
                <a:latin typeface="NikoshBAN" panose="02000000000000000000" pitchFamily="2" charset="0"/>
                <a:cs typeface="NikoshBAN" panose="02000000000000000000" pitchFamily="2" charset="0"/>
              </a:rPr>
              <a:t> </a:t>
            </a:r>
            <a:r>
              <a:rPr lang="bn-BD" sz="2800" dirty="0">
                <a:solidFill>
                  <a:schemeClr val="tx1"/>
                </a:solidFill>
                <a:latin typeface="NikoshBAN" panose="02000000000000000000" pitchFamily="2" charset="0"/>
                <a:cs typeface="NikoshBAN" panose="02000000000000000000" pitchFamily="2" charset="0"/>
              </a:rPr>
              <a:t>এটি সাধারণত একটি সফটওয়ার দিয়ে নিয়ন্ত্রিত হয়| সাউন্ড কার্ড ডিজিটাল উপাত্তকে এনালগ শব্দে রুপান্তর </a:t>
            </a:r>
            <a:r>
              <a:rPr lang="bn-BD" sz="2800" dirty="0" smtClean="0">
                <a:solidFill>
                  <a:schemeClr val="tx1"/>
                </a:solidFill>
                <a:latin typeface="NikoshBAN" panose="02000000000000000000" pitchFamily="2" charset="0"/>
                <a:cs typeface="NikoshBAN" panose="02000000000000000000" pitchFamily="2" charset="0"/>
              </a:rPr>
              <a:t>করে</a:t>
            </a:r>
            <a:r>
              <a:rPr lang="bn-IN" sz="2800" dirty="0" smtClean="0">
                <a:solidFill>
                  <a:schemeClr val="tx1"/>
                </a:solidFill>
                <a:latin typeface="NikoshBAN" panose="02000000000000000000" pitchFamily="2" charset="0"/>
                <a:cs typeface="NikoshBAN" panose="02000000000000000000" pitchFamily="2" charset="0"/>
              </a:rPr>
              <a: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2706" y="2057400"/>
            <a:ext cx="4186240" cy="3462020"/>
          </a:xfrm>
          <a:prstGeom prst="rect">
            <a:avLst/>
          </a:prstGeom>
        </p:spPr>
      </p:pic>
    </p:spTree>
    <p:extLst>
      <p:ext uri="{BB962C8B-B14F-4D97-AF65-F5344CB8AC3E}">
        <p14:creationId xmlns:p14="http://schemas.microsoft.com/office/powerpoint/2010/main" val="4128039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667000" y="228600"/>
            <a:ext cx="5867400" cy="9144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4400" b="1" dirty="0">
                <a:solidFill>
                  <a:schemeClr val="tx1"/>
                </a:solidFill>
                <a:latin typeface="NikoshBAN" panose="02000000000000000000" pitchFamily="2" charset="0"/>
                <a:cs typeface="NikoshBAN" panose="02000000000000000000" pitchFamily="2" charset="0"/>
              </a:rPr>
              <a:t>ইনপুট ও আউটপুট</a:t>
            </a:r>
            <a:r>
              <a:rPr lang="bn-BD" sz="4400" dirty="0">
                <a:solidFill>
                  <a:schemeClr val="tx1"/>
                </a:solidFill>
                <a:latin typeface="NikoshBAN" panose="02000000000000000000" pitchFamily="2" charset="0"/>
                <a:cs typeface="NikoshBAN" panose="02000000000000000000" pitchFamily="2" charset="0"/>
              </a:rPr>
              <a:t> </a:t>
            </a:r>
            <a:r>
              <a:rPr lang="bn-BD" sz="4400" b="1" dirty="0">
                <a:solidFill>
                  <a:schemeClr val="tx1"/>
                </a:solidFill>
                <a:latin typeface="NikoshBAN" panose="02000000000000000000" pitchFamily="2" charset="0"/>
                <a:cs typeface="NikoshBAN" panose="02000000000000000000" pitchFamily="2" charset="0"/>
              </a:rPr>
              <a:t>ডিভাইস</a:t>
            </a:r>
            <a:endParaRPr lang="en-US" sz="4400" b="1" dirty="0">
              <a:solidFill>
                <a:schemeClr val="tx1"/>
              </a:solidFill>
              <a:latin typeface="NikoshBAN" panose="02000000000000000000" pitchFamily="2" charset="0"/>
              <a:cs typeface="NikoshBAN" panose="02000000000000000000" pitchFamily="2" charset="0"/>
            </a:endParaRPr>
          </a:p>
        </p:txBody>
      </p:sp>
      <p:sp>
        <p:nvSpPr>
          <p:cNvPr id="7" name="Rectangle 6"/>
          <p:cNvSpPr/>
          <p:nvPr/>
        </p:nvSpPr>
        <p:spPr>
          <a:xfrm>
            <a:off x="914400" y="5844399"/>
            <a:ext cx="5130214" cy="79248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err="1">
                <a:solidFill>
                  <a:schemeClr val="tx1"/>
                </a:solidFill>
                <a:latin typeface="NikoshBAN" panose="02000000000000000000" pitchFamily="2" charset="0"/>
                <a:cs typeface="NikoshBAN" panose="02000000000000000000" pitchFamily="2" charset="0"/>
              </a:rPr>
              <a:t>গ্রাফিক্স</a:t>
            </a:r>
            <a:r>
              <a:rPr lang="en-US" sz="4800" dirty="0">
                <a:solidFill>
                  <a:schemeClr val="tx1"/>
                </a:solidFill>
                <a:latin typeface="NikoshBAN" panose="02000000000000000000" pitchFamily="2" charset="0"/>
                <a:cs typeface="NikoshBAN" panose="02000000000000000000" pitchFamily="2" charset="0"/>
              </a:rPr>
              <a:t> </a:t>
            </a:r>
            <a:r>
              <a:rPr lang="en-US" sz="4800" dirty="0" err="1">
                <a:solidFill>
                  <a:schemeClr val="tx1"/>
                </a:solidFill>
                <a:latin typeface="NikoshBAN" panose="02000000000000000000" pitchFamily="2" charset="0"/>
                <a:cs typeface="NikoshBAN" panose="02000000000000000000" pitchFamily="2" charset="0"/>
              </a:rPr>
              <a:t>কার্ড</a:t>
            </a:r>
            <a:endParaRPr lang="en-US" sz="4800" dirty="0">
              <a:solidFill>
                <a:schemeClr val="tx1"/>
              </a:solidFill>
              <a:latin typeface="NikoshBAN" panose="02000000000000000000" pitchFamily="2" charset="0"/>
              <a:cs typeface="NikoshBAN" panose="02000000000000000000" pitchFamily="2" charset="0"/>
            </a:endParaRPr>
          </a:p>
        </p:txBody>
      </p:sp>
      <p:sp>
        <p:nvSpPr>
          <p:cNvPr id="4" name="AutoShape 2" descr="https://tse3.mm.bing.net/th?id=OIP.FiGhROYiOHbq5gcgBje98QHaHa&amp;pid=Api&amp;P=0&amp;w=300&amp;h=300"/>
          <p:cNvSpPr>
            <a:spLocks noChangeAspect="1" noChangeArrowheads="1"/>
          </p:cNvSpPr>
          <p:nvPr/>
        </p:nvSpPr>
        <p:spPr bwMode="auto">
          <a:xfrm>
            <a:off x="9037" y="-144463"/>
            <a:ext cx="451338"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 name="Rounded Rectangle 1"/>
          <p:cNvSpPr/>
          <p:nvPr/>
        </p:nvSpPr>
        <p:spPr>
          <a:xfrm>
            <a:off x="6553200" y="2209800"/>
            <a:ext cx="5486400" cy="35814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bn-BD" sz="3200" dirty="0">
                <a:solidFill>
                  <a:schemeClr val="tx1"/>
                </a:solidFill>
                <a:latin typeface="NikoshBAN" panose="02000000000000000000" pitchFamily="2" charset="0"/>
                <a:cs typeface="NikoshBAN" panose="02000000000000000000" pitchFamily="2" charset="0"/>
              </a:rPr>
              <a:t> গ্রাফিক্স কার্ড হল কম্পিউটিং ডিভাইসের মধ্যে থাকা এমন একটি ডিসপ্লে অ্যাডাপ্টর যা ছবির মধ্যে স্বচ্ছতা, সঠিক রঙ এবং সামগ্রিক গ্রাফিকাল তথ্য প্রদর্শন করতে সক্ষম।</a:t>
            </a:r>
          </a:p>
          <a:p>
            <a:pPr algn="just"/>
            <a:r>
              <a:rPr lang="bn-BD" sz="3200" dirty="0">
                <a:solidFill>
                  <a:schemeClr val="tx1"/>
                </a:solidFill>
                <a:latin typeface="NikoshBAN" panose="02000000000000000000" pitchFamily="2" charset="0"/>
                <a:cs typeface="NikoshBAN" panose="02000000000000000000" pitchFamily="2" charset="0"/>
              </a:rPr>
              <a:t>গ্রাফিক্স কার্ড </a:t>
            </a:r>
            <a:r>
              <a:rPr lang="bn-BD" sz="3200" dirty="0" smtClean="0">
                <a:solidFill>
                  <a:schemeClr val="tx1"/>
                </a:solidFill>
                <a:latin typeface="NikoshBAN" panose="02000000000000000000" pitchFamily="2" charset="0"/>
                <a:cs typeface="NikoshBAN" panose="02000000000000000000" pitchFamily="2" charset="0"/>
              </a:rPr>
              <a:t>ছা</a:t>
            </a:r>
            <a:r>
              <a:rPr lang="bn-IN" sz="3200" dirty="0" smtClean="0">
                <a:solidFill>
                  <a:schemeClr val="tx1"/>
                </a:solidFill>
                <a:latin typeface="NikoshBAN" panose="02000000000000000000" pitchFamily="2" charset="0"/>
                <a:cs typeface="NikoshBAN" panose="02000000000000000000" pitchFamily="2" charset="0"/>
              </a:rPr>
              <a:t>ড়া</a:t>
            </a:r>
            <a:r>
              <a:rPr lang="bn-BD" sz="3200" dirty="0" smtClean="0">
                <a:solidFill>
                  <a:schemeClr val="tx1"/>
                </a:solidFill>
                <a:latin typeface="NikoshBAN" panose="02000000000000000000" pitchFamily="2" charset="0"/>
                <a:cs typeface="NikoshBAN" panose="02000000000000000000" pitchFamily="2" charset="0"/>
              </a:rPr>
              <a:t> </a:t>
            </a:r>
            <a:r>
              <a:rPr lang="bn-BD" sz="3200" dirty="0">
                <a:solidFill>
                  <a:schemeClr val="tx1"/>
                </a:solidFill>
                <a:latin typeface="NikoshBAN" panose="02000000000000000000" pitchFamily="2" charset="0"/>
                <a:cs typeface="NikoshBAN" panose="02000000000000000000" pitchFamily="2" charset="0"/>
              </a:rPr>
              <a:t>পিসির মনিটরে কিছু আসবে </a:t>
            </a:r>
            <a:r>
              <a:rPr lang="bn-BD" sz="3200" dirty="0" smtClean="0">
                <a:solidFill>
                  <a:schemeClr val="tx1"/>
                </a:solidFill>
                <a:latin typeface="NikoshBAN" panose="02000000000000000000" pitchFamily="2" charset="0"/>
                <a:cs typeface="NikoshBAN" panose="02000000000000000000" pitchFamily="2" charset="0"/>
              </a:rPr>
              <a:t>না</a:t>
            </a:r>
            <a:r>
              <a:rPr lang="bn-IN" sz="3200" dirty="0" smtClean="0">
                <a:solidFill>
                  <a:schemeClr val="tx1"/>
                </a:solidFill>
                <a:latin typeface="NikoshBAN" panose="02000000000000000000" pitchFamily="2" charset="0"/>
                <a:cs typeface="NikoshBAN" panose="02000000000000000000" pitchFamily="2" charset="0"/>
              </a:rPr>
              <a:t>।</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9633" y="2424944"/>
            <a:ext cx="4708167" cy="2897334"/>
          </a:xfrm>
          <a:prstGeom prst="rect">
            <a:avLst/>
          </a:prstGeom>
        </p:spPr>
      </p:pic>
    </p:spTree>
    <p:extLst>
      <p:ext uri="{BB962C8B-B14F-4D97-AF65-F5344CB8AC3E}">
        <p14:creationId xmlns:p14="http://schemas.microsoft.com/office/powerpoint/2010/main" val="875461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Alternate Process 5"/>
          <p:cNvSpPr/>
          <p:nvPr/>
        </p:nvSpPr>
        <p:spPr>
          <a:xfrm>
            <a:off x="4343400" y="152400"/>
            <a:ext cx="3657600" cy="838200"/>
          </a:xfrm>
          <a:prstGeom prst="flowChartAlternate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4000" dirty="0">
                <a:solidFill>
                  <a:schemeClr val="tx1"/>
                </a:solidFill>
                <a:latin typeface="NikoshBAN" panose="02000000000000000000" pitchFamily="2" charset="0"/>
                <a:cs typeface="NikoshBAN" panose="02000000000000000000" pitchFamily="2" charset="0"/>
              </a:rPr>
              <a:t>মূল্যায়ন</a:t>
            </a:r>
            <a:endParaRPr lang="en-US" sz="4000" dirty="0">
              <a:solidFill>
                <a:schemeClr val="tx1"/>
              </a:solidFill>
              <a:latin typeface="NikoshBAN" panose="02000000000000000000" pitchFamily="2" charset="0"/>
              <a:cs typeface="NikoshBAN" panose="02000000000000000000" pitchFamily="2" charset="0"/>
            </a:endParaRPr>
          </a:p>
        </p:txBody>
      </p:sp>
      <p:sp>
        <p:nvSpPr>
          <p:cNvPr id="7" name="Hexagon 6"/>
          <p:cNvSpPr/>
          <p:nvPr/>
        </p:nvSpPr>
        <p:spPr>
          <a:xfrm>
            <a:off x="1828800" y="2133600"/>
            <a:ext cx="8229600" cy="3733800"/>
          </a:xfrm>
          <a:prstGeom prst="hexagon">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bn-IN" sz="3600" dirty="0">
                <a:solidFill>
                  <a:schemeClr val="tx1"/>
                </a:solidFill>
                <a:latin typeface="NikoshBAN" panose="02000000000000000000" pitchFamily="2" charset="0"/>
                <a:cs typeface="NikoshBAN" panose="02000000000000000000" pitchFamily="2" charset="0"/>
              </a:rPr>
              <a:t>১। </a:t>
            </a:r>
            <a:r>
              <a:rPr lang="en-US" sz="3600" dirty="0" err="1">
                <a:solidFill>
                  <a:schemeClr val="tx1"/>
                </a:solidFill>
                <a:latin typeface="NikoshBAN" panose="02000000000000000000" pitchFamily="2" charset="0"/>
                <a:cs typeface="NikoshBAN" panose="02000000000000000000" pitchFamily="2" charset="0"/>
              </a:rPr>
              <a:t>ইনপুট</a:t>
            </a:r>
            <a:r>
              <a:rPr lang="en-US" sz="3600" dirty="0">
                <a:solidFill>
                  <a:schemeClr val="tx1"/>
                </a:solidFill>
                <a:latin typeface="NikoshBAN" panose="02000000000000000000" pitchFamily="2" charset="0"/>
                <a:cs typeface="NikoshBAN" panose="02000000000000000000" pitchFamily="2" charset="0"/>
              </a:rPr>
              <a:t> ও </a:t>
            </a:r>
            <a:r>
              <a:rPr lang="en-US" sz="3600" dirty="0" err="1">
                <a:solidFill>
                  <a:schemeClr val="tx1"/>
                </a:solidFill>
                <a:latin typeface="NikoshBAN" panose="02000000000000000000" pitchFamily="2" charset="0"/>
                <a:cs typeface="NikoshBAN" panose="02000000000000000000" pitchFamily="2" charset="0"/>
              </a:rPr>
              <a:t>আউটপুট</a:t>
            </a:r>
            <a:r>
              <a:rPr lang="en-US" sz="3600" dirty="0">
                <a:solidFill>
                  <a:schemeClr val="tx1"/>
                </a:solidFill>
                <a:latin typeface="NikoshBAN" panose="02000000000000000000" pitchFamily="2" charset="0"/>
                <a:cs typeface="NikoshBAN" panose="02000000000000000000" pitchFamily="2" charset="0"/>
              </a:rPr>
              <a:t> </a:t>
            </a:r>
            <a:r>
              <a:rPr lang="en-US" sz="3600" dirty="0" err="1">
                <a:solidFill>
                  <a:schemeClr val="tx1"/>
                </a:solidFill>
                <a:latin typeface="NikoshBAN" panose="02000000000000000000" pitchFamily="2" charset="0"/>
                <a:cs typeface="NikoshBAN" panose="02000000000000000000" pitchFamily="2" charset="0"/>
              </a:rPr>
              <a:t>উভয়</a:t>
            </a:r>
            <a:r>
              <a:rPr lang="en-US" sz="3600" dirty="0">
                <a:solidFill>
                  <a:schemeClr val="tx1"/>
                </a:solidFill>
                <a:latin typeface="NikoshBAN" panose="02000000000000000000" pitchFamily="2" charset="0"/>
                <a:cs typeface="NikoshBAN" panose="02000000000000000000" pitchFamily="2" charset="0"/>
              </a:rPr>
              <a:t> </a:t>
            </a:r>
            <a:r>
              <a:rPr lang="en-US" sz="3600" dirty="0" err="1">
                <a:solidFill>
                  <a:schemeClr val="tx1"/>
                </a:solidFill>
                <a:latin typeface="NikoshBAN" panose="02000000000000000000" pitchFamily="2" charset="0"/>
                <a:cs typeface="NikoshBAN" panose="02000000000000000000" pitchFamily="2" charset="0"/>
              </a:rPr>
              <a:t>ডিভাইস</a:t>
            </a:r>
            <a:r>
              <a:rPr lang="en-US" sz="3600" dirty="0">
                <a:solidFill>
                  <a:schemeClr val="tx1"/>
                </a:solidFill>
                <a:latin typeface="NikoshBAN" panose="02000000000000000000" pitchFamily="2" charset="0"/>
                <a:cs typeface="NikoshBAN" panose="02000000000000000000" pitchFamily="2" charset="0"/>
              </a:rPr>
              <a:t> </a:t>
            </a:r>
            <a:r>
              <a:rPr lang="en-US" sz="3600" dirty="0" err="1">
                <a:solidFill>
                  <a:schemeClr val="tx1"/>
                </a:solidFill>
                <a:latin typeface="NikoshBAN" panose="02000000000000000000" pitchFamily="2" charset="0"/>
                <a:cs typeface="NikoshBAN" panose="02000000000000000000" pitchFamily="2" charset="0"/>
              </a:rPr>
              <a:t>হিসেবে</a:t>
            </a:r>
            <a:r>
              <a:rPr lang="en-US" sz="3600" dirty="0">
                <a:solidFill>
                  <a:schemeClr val="tx1"/>
                </a:solidFill>
                <a:latin typeface="NikoshBAN" panose="02000000000000000000" pitchFamily="2" charset="0"/>
                <a:cs typeface="NikoshBAN" panose="02000000000000000000" pitchFamily="2" charset="0"/>
              </a:rPr>
              <a:t> </a:t>
            </a:r>
            <a:r>
              <a:rPr lang="en-US" sz="3600" dirty="0" err="1">
                <a:solidFill>
                  <a:schemeClr val="tx1"/>
                </a:solidFill>
                <a:latin typeface="NikoshBAN" panose="02000000000000000000" pitchFamily="2" charset="0"/>
                <a:cs typeface="NikoshBAN" panose="02000000000000000000" pitchFamily="2" charset="0"/>
              </a:rPr>
              <a:t>কাজ</a:t>
            </a:r>
            <a:r>
              <a:rPr lang="en-US" sz="3600" dirty="0">
                <a:solidFill>
                  <a:schemeClr val="tx1"/>
                </a:solidFill>
                <a:latin typeface="NikoshBAN" panose="02000000000000000000" pitchFamily="2" charset="0"/>
                <a:cs typeface="NikoshBAN" panose="02000000000000000000" pitchFamily="2" charset="0"/>
              </a:rPr>
              <a:t> </a:t>
            </a:r>
            <a:r>
              <a:rPr lang="en-US" sz="3600" dirty="0" err="1">
                <a:solidFill>
                  <a:schemeClr val="tx1"/>
                </a:solidFill>
                <a:latin typeface="NikoshBAN" panose="02000000000000000000" pitchFamily="2" charset="0"/>
                <a:cs typeface="NikoshBAN" panose="02000000000000000000" pitchFamily="2" charset="0"/>
              </a:rPr>
              <a:t>করে</a:t>
            </a:r>
            <a:r>
              <a:rPr lang="en-US" sz="3600" dirty="0">
                <a:solidFill>
                  <a:schemeClr val="tx1"/>
                </a:solidFill>
                <a:latin typeface="NikoshBAN" panose="02000000000000000000" pitchFamily="2" charset="0"/>
                <a:cs typeface="NikoshBAN" panose="02000000000000000000" pitchFamily="2" charset="0"/>
              </a:rPr>
              <a:t> </a:t>
            </a:r>
            <a:r>
              <a:rPr lang="en-US" sz="3600" dirty="0" err="1">
                <a:solidFill>
                  <a:schemeClr val="tx1"/>
                </a:solidFill>
                <a:latin typeface="NikoshBAN" panose="02000000000000000000" pitchFamily="2" charset="0"/>
                <a:cs typeface="NikoshBAN" panose="02000000000000000000" pitchFamily="2" charset="0"/>
              </a:rPr>
              <a:t>এমন</a:t>
            </a:r>
            <a:r>
              <a:rPr lang="en-US" sz="3600" dirty="0">
                <a:solidFill>
                  <a:schemeClr val="tx1"/>
                </a:solidFill>
                <a:latin typeface="NikoshBAN" panose="02000000000000000000" pitchFamily="2" charset="0"/>
                <a:cs typeface="NikoshBAN" panose="02000000000000000000" pitchFamily="2" charset="0"/>
              </a:rPr>
              <a:t> </a:t>
            </a:r>
            <a:r>
              <a:rPr lang="bn-IN" sz="3600" dirty="0">
                <a:solidFill>
                  <a:schemeClr val="tx1"/>
                </a:solidFill>
                <a:latin typeface="NikoshBAN" panose="02000000000000000000" pitchFamily="2" charset="0"/>
                <a:cs typeface="NikoshBAN" panose="02000000000000000000" pitchFamily="2" charset="0"/>
              </a:rPr>
              <a:t>৪ </a:t>
            </a:r>
            <a:r>
              <a:rPr lang="en-US" sz="3600" dirty="0" err="1">
                <a:solidFill>
                  <a:schemeClr val="tx1"/>
                </a:solidFill>
                <a:latin typeface="NikoshBAN" panose="02000000000000000000" pitchFamily="2" charset="0"/>
                <a:cs typeface="NikoshBAN" panose="02000000000000000000" pitchFamily="2" charset="0"/>
              </a:rPr>
              <a:t>টি</a:t>
            </a:r>
            <a:r>
              <a:rPr lang="en-US" sz="3600" dirty="0">
                <a:solidFill>
                  <a:schemeClr val="tx1"/>
                </a:solidFill>
                <a:latin typeface="NikoshBAN" panose="02000000000000000000" pitchFamily="2" charset="0"/>
                <a:cs typeface="NikoshBAN" panose="02000000000000000000" pitchFamily="2" charset="0"/>
              </a:rPr>
              <a:t> </a:t>
            </a:r>
            <a:r>
              <a:rPr lang="en-US" sz="3600" dirty="0" err="1">
                <a:solidFill>
                  <a:schemeClr val="tx1"/>
                </a:solidFill>
                <a:latin typeface="NikoshBAN" panose="02000000000000000000" pitchFamily="2" charset="0"/>
                <a:cs typeface="NikoshBAN" panose="02000000000000000000" pitchFamily="2" charset="0"/>
              </a:rPr>
              <a:t>ডিভাইসের</a:t>
            </a:r>
            <a:r>
              <a:rPr lang="en-US" sz="3600" dirty="0">
                <a:solidFill>
                  <a:schemeClr val="tx1"/>
                </a:solidFill>
                <a:latin typeface="NikoshBAN" panose="02000000000000000000" pitchFamily="2" charset="0"/>
                <a:cs typeface="NikoshBAN" panose="02000000000000000000" pitchFamily="2" charset="0"/>
              </a:rPr>
              <a:t> </a:t>
            </a:r>
            <a:r>
              <a:rPr lang="en-US" sz="3600" dirty="0" err="1">
                <a:solidFill>
                  <a:schemeClr val="tx1"/>
                </a:solidFill>
                <a:latin typeface="NikoshBAN" panose="02000000000000000000" pitchFamily="2" charset="0"/>
                <a:cs typeface="NikoshBAN" panose="02000000000000000000" pitchFamily="2" charset="0"/>
              </a:rPr>
              <a:t>নাম</a:t>
            </a:r>
            <a:r>
              <a:rPr lang="en-US" sz="3600" dirty="0">
                <a:solidFill>
                  <a:schemeClr val="tx1"/>
                </a:solidFill>
                <a:latin typeface="NikoshBAN" panose="02000000000000000000" pitchFamily="2" charset="0"/>
                <a:cs typeface="NikoshBAN" panose="02000000000000000000" pitchFamily="2" charset="0"/>
              </a:rPr>
              <a:t> </a:t>
            </a:r>
            <a:r>
              <a:rPr lang="en-US" sz="3600" dirty="0" err="1">
                <a:solidFill>
                  <a:schemeClr val="tx1"/>
                </a:solidFill>
                <a:latin typeface="NikoshBAN" panose="02000000000000000000" pitchFamily="2" charset="0"/>
                <a:cs typeface="NikoshBAN" panose="02000000000000000000" pitchFamily="2" charset="0"/>
              </a:rPr>
              <a:t>বল</a:t>
            </a:r>
            <a:r>
              <a:rPr lang="en-US" sz="3600" dirty="0">
                <a:solidFill>
                  <a:schemeClr val="tx1"/>
                </a:solidFill>
                <a:latin typeface="NikoshBAN" panose="02000000000000000000" pitchFamily="2" charset="0"/>
                <a:cs typeface="NikoshBAN" panose="02000000000000000000" pitchFamily="2" charset="0"/>
              </a:rPr>
              <a:t>।</a:t>
            </a:r>
            <a:endParaRPr lang="bn-IN" sz="3600" dirty="0">
              <a:solidFill>
                <a:schemeClr val="tx1"/>
              </a:solidFill>
              <a:latin typeface="NikoshBAN" panose="02000000000000000000" pitchFamily="2" charset="0"/>
              <a:cs typeface="NikoshBAN" panose="02000000000000000000" pitchFamily="2" charset="0"/>
            </a:endParaRPr>
          </a:p>
          <a:p>
            <a:pPr algn="just"/>
            <a:r>
              <a:rPr lang="bn-IN" sz="3600" dirty="0">
                <a:solidFill>
                  <a:schemeClr val="tx1"/>
                </a:solidFill>
                <a:latin typeface="NikoshBAN" panose="02000000000000000000" pitchFamily="2" charset="0"/>
                <a:cs typeface="NikoshBAN" panose="02000000000000000000" pitchFamily="2" charset="0"/>
              </a:rPr>
              <a:t>২। </a:t>
            </a:r>
            <a:r>
              <a:rPr lang="en-US" sz="3600" dirty="0" err="1">
                <a:solidFill>
                  <a:schemeClr val="tx1"/>
                </a:solidFill>
                <a:latin typeface="NikoshBAN" panose="02000000000000000000" pitchFamily="2" charset="0"/>
                <a:cs typeface="NikoshBAN" panose="02000000000000000000" pitchFamily="2" charset="0"/>
              </a:rPr>
              <a:t>গ্রাফিক্স</a:t>
            </a:r>
            <a:r>
              <a:rPr lang="en-US" sz="3600" dirty="0">
                <a:solidFill>
                  <a:schemeClr val="tx1"/>
                </a:solidFill>
                <a:latin typeface="NikoshBAN" panose="02000000000000000000" pitchFamily="2" charset="0"/>
                <a:cs typeface="NikoshBAN" panose="02000000000000000000" pitchFamily="2" charset="0"/>
              </a:rPr>
              <a:t> </a:t>
            </a:r>
            <a:r>
              <a:rPr lang="en-US" sz="3600" dirty="0" err="1">
                <a:solidFill>
                  <a:schemeClr val="tx1"/>
                </a:solidFill>
                <a:latin typeface="NikoshBAN" panose="02000000000000000000" pitchFamily="2" charset="0"/>
                <a:cs typeface="NikoshBAN" panose="02000000000000000000" pitchFamily="2" charset="0"/>
              </a:rPr>
              <a:t>কার্ড</a:t>
            </a:r>
            <a:r>
              <a:rPr lang="bn-IN" sz="3600" dirty="0">
                <a:solidFill>
                  <a:schemeClr val="tx1"/>
                </a:solidFill>
                <a:latin typeface="NikoshBAN" panose="02000000000000000000" pitchFamily="2" charset="0"/>
                <a:cs typeface="NikoshBAN" panose="02000000000000000000" pitchFamily="2" charset="0"/>
              </a:rPr>
              <a:t> এর কাজ কী?</a:t>
            </a:r>
          </a:p>
          <a:p>
            <a:pPr algn="just"/>
            <a:r>
              <a:rPr lang="bn-IN" sz="3600" dirty="0">
                <a:solidFill>
                  <a:schemeClr val="tx1"/>
                </a:solidFill>
                <a:latin typeface="NikoshBAN" panose="02000000000000000000" pitchFamily="2" charset="0"/>
                <a:cs typeface="NikoshBAN" panose="02000000000000000000" pitchFamily="2" charset="0"/>
              </a:rPr>
              <a:t>৩।</a:t>
            </a:r>
            <a:r>
              <a:rPr lang="en-US" sz="3600" dirty="0" err="1">
                <a:solidFill>
                  <a:schemeClr val="tx1"/>
                </a:solidFill>
                <a:latin typeface="NikoshBAN" panose="02000000000000000000" pitchFamily="2" charset="0"/>
                <a:cs typeface="NikoshBAN" panose="02000000000000000000" pitchFamily="2" charset="0"/>
              </a:rPr>
              <a:t>সাউন্ড</a:t>
            </a:r>
            <a:r>
              <a:rPr lang="en-US" sz="3600" dirty="0">
                <a:solidFill>
                  <a:schemeClr val="tx1"/>
                </a:solidFill>
                <a:latin typeface="NikoshBAN" panose="02000000000000000000" pitchFamily="2" charset="0"/>
                <a:cs typeface="NikoshBAN" panose="02000000000000000000" pitchFamily="2" charset="0"/>
              </a:rPr>
              <a:t> </a:t>
            </a:r>
            <a:r>
              <a:rPr lang="en-US" sz="3600" dirty="0" err="1">
                <a:solidFill>
                  <a:schemeClr val="tx1"/>
                </a:solidFill>
                <a:latin typeface="NikoshBAN" panose="02000000000000000000" pitchFamily="2" charset="0"/>
                <a:cs typeface="NikoshBAN" panose="02000000000000000000" pitchFamily="2" charset="0"/>
              </a:rPr>
              <a:t>কার্ড</a:t>
            </a:r>
            <a:r>
              <a:rPr lang="bn-IN" sz="3600" dirty="0">
                <a:solidFill>
                  <a:schemeClr val="tx1"/>
                </a:solidFill>
                <a:latin typeface="NikoshBAN" panose="02000000000000000000" pitchFamily="2" charset="0"/>
                <a:cs typeface="NikoshBAN" panose="02000000000000000000" pitchFamily="2" charset="0"/>
              </a:rPr>
              <a:t> কেন ব্যবহার করা হয় </a:t>
            </a:r>
            <a:r>
              <a:rPr lang="bn-IN" sz="3600" dirty="0" smtClean="0">
                <a:solidFill>
                  <a:schemeClr val="tx1"/>
                </a:solidFill>
                <a:latin typeface="NikoshBAN" panose="02000000000000000000" pitchFamily="2" charset="0"/>
                <a:cs typeface="NikoshBAN" panose="02000000000000000000" pitchFamily="2" charset="0"/>
              </a:rPr>
              <a:t>?</a:t>
            </a:r>
          </a:p>
        </p:txBody>
      </p:sp>
    </p:spTree>
    <p:extLst>
      <p:ext uri="{BB962C8B-B14F-4D97-AF65-F5344CB8AC3E}">
        <p14:creationId xmlns:p14="http://schemas.microsoft.com/office/powerpoint/2010/main" val="4279554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43200" y="2362200"/>
            <a:ext cx="5943600" cy="369332"/>
          </a:xfrm>
          <a:prstGeom prst="rect">
            <a:avLst/>
          </a:prstGeom>
          <a:noFill/>
        </p:spPr>
        <p:txBody>
          <a:bodyPr wrap="square" rtlCol="0">
            <a:spAutoFit/>
          </a:bodyPr>
          <a:lstStyle/>
          <a:p>
            <a:pPr marL="0" lvl="5"/>
            <a:r>
              <a:rPr lang="en-US" b="1" dirty="0">
                <a:solidFill>
                  <a:srgbClr val="000000"/>
                </a:solidFill>
                <a:latin typeface="inherit"/>
                <a:cs typeface="Vrinda" panose="020B0502040204020203" pitchFamily="34" charset="0"/>
              </a:rPr>
              <a:t> </a:t>
            </a:r>
            <a:endParaRPr lang="en-GB" sz="3600" dirty="0">
              <a:latin typeface="NikoshBAN" panose="02000000000000000000" pitchFamily="2" charset="0"/>
              <a:cs typeface="NikoshBAN" panose="02000000000000000000" pitchFamily="2" charset="0"/>
            </a:endParaRPr>
          </a:p>
        </p:txBody>
      </p:sp>
      <p:sp>
        <p:nvSpPr>
          <p:cNvPr id="10" name="Flowchart: Alternate Process 9"/>
          <p:cNvSpPr/>
          <p:nvPr/>
        </p:nvSpPr>
        <p:spPr>
          <a:xfrm>
            <a:off x="4495800" y="381000"/>
            <a:ext cx="3124200" cy="1066800"/>
          </a:xfrm>
          <a:prstGeom prst="flowChartAlternate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4000" dirty="0">
                <a:solidFill>
                  <a:schemeClr val="tx1"/>
                </a:solidFill>
                <a:latin typeface="NikoshBAN" pitchFamily="2" charset="0"/>
                <a:cs typeface="NikoshBAN" pitchFamily="2" charset="0"/>
              </a:rPr>
              <a:t>বাড়ির কাজ</a:t>
            </a:r>
            <a:endParaRPr lang="en-US" sz="4000" dirty="0">
              <a:solidFill>
                <a:schemeClr val="tx1"/>
              </a:solidFill>
              <a:latin typeface="NikoshBAN" pitchFamily="2" charset="0"/>
              <a:cs typeface="NikoshBAN" pitchFamily="2" charset="0"/>
            </a:endParaRPr>
          </a:p>
        </p:txBody>
      </p:sp>
      <p:sp>
        <p:nvSpPr>
          <p:cNvPr id="11" name="Hexagon 10"/>
          <p:cNvSpPr/>
          <p:nvPr/>
        </p:nvSpPr>
        <p:spPr>
          <a:xfrm>
            <a:off x="1709950" y="3505200"/>
            <a:ext cx="8695899" cy="2209800"/>
          </a:xfrm>
          <a:prstGeom prst="hexagon">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bn-BD" sz="3600" dirty="0">
                <a:solidFill>
                  <a:schemeClr val="tx1"/>
                </a:solidFill>
                <a:latin typeface="NikoshBAN" panose="02000000000000000000" pitchFamily="2" charset="0"/>
                <a:cs typeface="NikoshBAN" panose="02000000000000000000" pitchFamily="2" charset="0"/>
              </a:rPr>
              <a:t>যেকোন ৫টি </a:t>
            </a:r>
            <a:r>
              <a:rPr lang="bn-IN" sz="3600" dirty="0">
                <a:solidFill>
                  <a:schemeClr val="tx1"/>
                </a:solidFill>
                <a:latin typeface="NikoshBAN" panose="02000000000000000000" pitchFamily="2" charset="0"/>
                <a:cs typeface="NikoshBAN" panose="02000000000000000000" pitchFamily="2" charset="0"/>
              </a:rPr>
              <a:t>ইনপুট</a:t>
            </a:r>
            <a:r>
              <a:rPr lang="bn-BD" sz="3600" dirty="0">
                <a:solidFill>
                  <a:schemeClr val="tx1"/>
                </a:solidFill>
                <a:latin typeface="NikoshBAN" panose="02000000000000000000" pitchFamily="2" charset="0"/>
                <a:cs typeface="NikoshBAN" panose="02000000000000000000" pitchFamily="2" charset="0"/>
              </a:rPr>
              <a:t> ডিভাইসের নাম লিখে তাদের কাজ বর্ণনা কর। </a:t>
            </a:r>
            <a:endParaRPr lang="en-GB" sz="3600" dirty="0">
              <a:solidFill>
                <a:schemeClr val="tx1"/>
              </a:solidFill>
            </a:endParaRPr>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421" y="190500"/>
            <a:ext cx="2695575" cy="2857500"/>
          </a:xfrm>
          <a:prstGeom prst="rect">
            <a:avLst/>
          </a:prstGeom>
        </p:spPr>
      </p:pic>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86825" y="190500"/>
            <a:ext cx="2695575" cy="2857500"/>
          </a:xfrm>
          <a:prstGeom prst="rect">
            <a:avLst/>
          </a:prstGeom>
        </p:spPr>
      </p:pic>
    </p:spTree>
    <p:extLst>
      <p:ext uri="{BB962C8B-B14F-4D97-AF65-F5344CB8AC3E}">
        <p14:creationId xmlns:p14="http://schemas.microsoft.com/office/powerpoint/2010/main" val="7631458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133600" y="2133600"/>
            <a:ext cx="7924800" cy="3957505"/>
          </a:xfrm>
          <a:prstGeom prst="rect">
            <a:avLst/>
          </a:prstGeom>
        </p:spPr>
        <p:txBody>
          <a:bodyPr>
            <a:noAutofit/>
          </a:bodyPr>
          <a:lstStyle/>
          <a:p>
            <a:pPr marL="0" indent="0" algn="ctr">
              <a:buNone/>
            </a:pPr>
            <a:r>
              <a:rPr lang="en-US" sz="3600" b="1" dirty="0" smtClean="0">
                <a:latin typeface="NikoshBAN" panose="02000000000000000000" pitchFamily="2" charset="0"/>
                <a:cs typeface="NikoshBAN" panose="02000000000000000000" pitchFamily="2" charset="0"/>
              </a:rPr>
              <a:t> </a:t>
            </a:r>
            <a:endParaRPr lang="en-US" sz="3600" b="1" dirty="0">
              <a:latin typeface="NikoshBAN" panose="02000000000000000000" pitchFamily="2" charset="0"/>
              <a:cs typeface="NikoshBAN" panose="02000000000000000000" pitchFamily="2" charset="0"/>
            </a:endParaRPr>
          </a:p>
          <a:p>
            <a:pPr marL="0" indent="0" algn="ctr">
              <a:buNone/>
            </a:pPr>
            <a:endParaRPr lang="en-US" sz="3600" b="1" dirty="0">
              <a:latin typeface="NikoshBAN" panose="02000000000000000000" pitchFamily="2" charset="0"/>
              <a:cs typeface="NikoshBAN" panose="02000000000000000000" pitchFamily="2" charset="0"/>
            </a:endParaRPr>
          </a:p>
        </p:txBody>
      </p:sp>
      <p:sp>
        <p:nvSpPr>
          <p:cNvPr id="4" name="Snip Same Side Corner Rectangle 3"/>
          <p:cNvSpPr/>
          <p:nvPr/>
        </p:nvSpPr>
        <p:spPr>
          <a:xfrm>
            <a:off x="3810000" y="685800"/>
            <a:ext cx="3886200" cy="838200"/>
          </a:xfrm>
          <a:prstGeom prst="snip2Same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err="1" smtClean="0">
                <a:solidFill>
                  <a:schemeClr val="tx1"/>
                </a:solidFill>
                <a:latin typeface="NikoshBAN" panose="02000000000000000000" pitchFamily="2" charset="0"/>
                <a:cs typeface="NikoshBAN" panose="02000000000000000000" pitchFamily="2" charset="0"/>
              </a:rPr>
              <a:t>শিক্ষক</a:t>
            </a:r>
            <a:r>
              <a:rPr lang="en-US" sz="4400" dirty="0" smtClean="0">
                <a:solidFill>
                  <a:schemeClr val="tx1"/>
                </a:solidFill>
                <a:latin typeface="NikoshBAN" panose="02000000000000000000" pitchFamily="2" charset="0"/>
                <a:cs typeface="NikoshBAN" panose="02000000000000000000" pitchFamily="2" charset="0"/>
              </a:rPr>
              <a:t> </a:t>
            </a:r>
            <a:r>
              <a:rPr lang="en-US" sz="4400" dirty="0" err="1" smtClean="0">
                <a:solidFill>
                  <a:schemeClr val="tx1"/>
                </a:solidFill>
                <a:latin typeface="NikoshBAN" panose="02000000000000000000" pitchFamily="2" charset="0"/>
                <a:cs typeface="NikoshBAN" panose="02000000000000000000" pitchFamily="2" charset="0"/>
              </a:rPr>
              <a:t>পরিচিতি</a:t>
            </a:r>
            <a:endParaRPr lang="en-GB" sz="4400" dirty="0">
              <a:solidFill>
                <a:schemeClr val="tx1"/>
              </a:solidFill>
            </a:endParaRPr>
          </a:p>
        </p:txBody>
      </p:sp>
      <p:sp>
        <p:nvSpPr>
          <p:cNvPr id="5" name="Bevel 4"/>
          <p:cNvSpPr/>
          <p:nvPr/>
        </p:nvSpPr>
        <p:spPr>
          <a:xfrm>
            <a:off x="1905000" y="1828800"/>
            <a:ext cx="7772400" cy="3657600"/>
          </a:xfrm>
          <a:prstGeom prst="bevel">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chemeClr val="tx1"/>
                </a:solidFill>
                <a:latin typeface="NikoshBAN" panose="02000000000000000000" pitchFamily="2" charset="0"/>
                <a:cs typeface="NikoshBAN" panose="02000000000000000000" pitchFamily="2" charset="0"/>
              </a:rPr>
              <a:t>নামঃ</a:t>
            </a:r>
            <a:r>
              <a:rPr lang="en-US" sz="3200" b="1" dirty="0">
                <a:solidFill>
                  <a:schemeClr val="tx1"/>
                </a:solidFill>
                <a:latin typeface="NikoshBAN" panose="02000000000000000000" pitchFamily="2" charset="0"/>
                <a:cs typeface="NikoshBAN" panose="02000000000000000000" pitchFamily="2" charset="0"/>
              </a:rPr>
              <a:t> </a:t>
            </a:r>
            <a:r>
              <a:rPr lang="en-US" sz="3200" b="1" dirty="0" err="1">
                <a:solidFill>
                  <a:schemeClr val="tx1"/>
                </a:solidFill>
                <a:latin typeface="NikoshBAN" panose="02000000000000000000" pitchFamily="2" charset="0"/>
                <a:cs typeface="NikoshBAN" panose="02000000000000000000" pitchFamily="2" charset="0"/>
              </a:rPr>
              <a:t>আফ্রিন</a:t>
            </a:r>
            <a:r>
              <a:rPr lang="en-US" sz="3200" b="1" dirty="0">
                <a:solidFill>
                  <a:schemeClr val="tx1"/>
                </a:solidFill>
                <a:latin typeface="NikoshBAN" panose="02000000000000000000" pitchFamily="2" charset="0"/>
                <a:cs typeface="NikoshBAN" panose="02000000000000000000" pitchFamily="2" charset="0"/>
              </a:rPr>
              <a:t> </a:t>
            </a:r>
            <a:r>
              <a:rPr lang="en-US" sz="3200" b="1" dirty="0" err="1">
                <a:solidFill>
                  <a:schemeClr val="tx1"/>
                </a:solidFill>
                <a:latin typeface="NikoshBAN" panose="02000000000000000000" pitchFamily="2" charset="0"/>
                <a:cs typeface="NikoshBAN" panose="02000000000000000000" pitchFamily="2" charset="0"/>
              </a:rPr>
              <a:t>সুলতানা</a:t>
            </a:r>
            <a:r>
              <a:rPr lang="en-US" sz="3200" b="1" dirty="0">
                <a:solidFill>
                  <a:schemeClr val="tx1"/>
                </a:solidFill>
                <a:latin typeface="NikoshBAN" panose="02000000000000000000" pitchFamily="2" charset="0"/>
                <a:cs typeface="NikoshBAN" panose="02000000000000000000" pitchFamily="2" charset="0"/>
              </a:rPr>
              <a:t> </a:t>
            </a:r>
            <a:r>
              <a:rPr lang="en-US" sz="3200" b="1" dirty="0" err="1">
                <a:solidFill>
                  <a:schemeClr val="tx1"/>
                </a:solidFill>
                <a:latin typeface="NikoshBAN" panose="02000000000000000000" pitchFamily="2" charset="0"/>
                <a:cs typeface="NikoshBAN" panose="02000000000000000000" pitchFamily="2" charset="0"/>
              </a:rPr>
              <a:t>ফাতেমা</a:t>
            </a:r>
            <a:endParaRPr lang="en-US" sz="3200" b="1" dirty="0">
              <a:solidFill>
                <a:schemeClr val="tx1"/>
              </a:solidFill>
              <a:latin typeface="NikoshBAN" panose="02000000000000000000" pitchFamily="2" charset="0"/>
              <a:cs typeface="NikoshBAN" panose="02000000000000000000" pitchFamily="2" charset="0"/>
            </a:endParaRPr>
          </a:p>
          <a:p>
            <a:pPr algn="ctr"/>
            <a:r>
              <a:rPr lang="bn-IN" sz="3200" b="1" dirty="0">
                <a:solidFill>
                  <a:schemeClr val="tx1"/>
                </a:solidFill>
                <a:latin typeface="NikoshBAN" panose="02000000000000000000" pitchFamily="2" charset="0"/>
                <a:cs typeface="NikoshBAN" panose="02000000000000000000" pitchFamily="2" charset="0"/>
              </a:rPr>
              <a:t>প্রতিষ্ঠানের</a:t>
            </a:r>
            <a:r>
              <a:rPr lang="en-US" sz="3200" b="1" dirty="0">
                <a:solidFill>
                  <a:schemeClr val="tx1"/>
                </a:solidFill>
                <a:latin typeface="NikoshBAN" panose="02000000000000000000" pitchFamily="2" charset="0"/>
                <a:cs typeface="NikoshBAN" panose="02000000000000000000" pitchFamily="2" charset="0"/>
              </a:rPr>
              <a:t> </a:t>
            </a:r>
            <a:r>
              <a:rPr lang="en-US" sz="3200" b="1" dirty="0" err="1">
                <a:solidFill>
                  <a:schemeClr val="tx1"/>
                </a:solidFill>
                <a:latin typeface="NikoshBAN" panose="02000000000000000000" pitchFamily="2" charset="0"/>
                <a:cs typeface="NikoshBAN" panose="02000000000000000000" pitchFamily="2" charset="0"/>
              </a:rPr>
              <a:t>নামঃ</a:t>
            </a:r>
            <a:r>
              <a:rPr lang="bn-IN" sz="3200" b="1" dirty="0">
                <a:solidFill>
                  <a:schemeClr val="tx1"/>
                </a:solidFill>
                <a:latin typeface="NikoshBAN" panose="02000000000000000000" pitchFamily="2" charset="0"/>
                <a:cs typeface="NikoshBAN" panose="02000000000000000000" pitchFamily="2" charset="0"/>
              </a:rPr>
              <a:t> কুর্মিটোলা</a:t>
            </a:r>
            <a:r>
              <a:rPr lang="en-US" sz="3200" b="1" dirty="0">
                <a:solidFill>
                  <a:schemeClr val="tx1"/>
                </a:solidFill>
                <a:latin typeface="NikoshBAN" panose="02000000000000000000" pitchFamily="2" charset="0"/>
                <a:cs typeface="NikoshBAN" panose="02000000000000000000" pitchFamily="2" charset="0"/>
              </a:rPr>
              <a:t> </a:t>
            </a:r>
            <a:r>
              <a:rPr lang="en-US" sz="3200" b="1" dirty="0" err="1">
                <a:solidFill>
                  <a:schemeClr val="tx1"/>
                </a:solidFill>
                <a:latin typeface="NikoshBAN" panose="02000000000000000000" pitchFamily="2" charset="0"/>
                <a:cs typeface="NikoshBAN" panose="02000000000000000000" pitchFamily="2" charset="0"/>
              </a:rPr>
              <a:t>হাই</a:t>
            </a:r>
            <a:r>
              <a:rPr lang="en-US" sz="3200" b="1" dirty="0">
                <a:solidFill>
                  <a:schemeClr val="tx1"/>
                </a:solidFill>
                <a:latin typeface="NikoshBAN" panose="02000000000000000000" pitchFamily="2" charset="0"/>
                <a:cs typeface="NikoshBAN" panose="02000000000000000000" pitchFamily="2" charset="0"/>
              </a:rPr>
              <a:t> </a:t>
            </a:r>
            <a:r>
              <a:rPr lang="en-US" sz="3200" b="1" dirty="0" err="1">
                <a:solidFill>
                  <a:schemeClr val="tx1"/>
                </a:solidFill>
                <a:latin typeface="NikoshBAN" panose="02000000000000000000" pitchFamily="2" charset="0"/>
                <a:cs typeface="NikoshBAN" panose="02000000000000000000" pitchFamily="2" charset="0"/>
              </a:rPr>
              <a:t>স্কুল</a:t>
            </a:r>
            <a:r>
              <a:rPr lang="en-US" sz="3200" b="1" dirty="0">
                <a:solidFill>
                  <a:schemeClr val="tx1"/>
                </a:solidFill>
                <a:latin typeface="NikoshBAN" panose="02000000000000000000" pitchFamily="2" charset="0"/>
                <a:cs typeface="NikoshBAN" panose="02000000000000000000" pitchFamily="2" charset="0"/>
              </a:rPr>
              <a:t> </a:t>
            </a:r>
            <a:r>
              <a:rPr lang="en-US" sz="3200" b="1" dirty="0" err="1">
                <a:solidFill>
                  <a:schemeClr val="tx1"/>
                </a:solidFill>
                <a:latin typeface="NikoshBAN" panose="02000000000000000000" pitchFamily="2" charset="0"/>
                <a:cs typeface="NikoshBAN" panose="02000000000000000000" pitchFamily="2" charset="0"/>
              </a:rPr>
              <a:t>অ্যান্ড</a:t>
            </a:r>
            <a:r>
              <a:rPr lang="en-US" sz="3200" b="1" dirty="0">
                <a:solidFill>
                  <a:schemeClr val="tx1"/>
                </a:solidFill>
                <a:latin typeface="NikoshBAN" panose="02000000000000000000" pitchFamily="2" charset="0"/>
                <a:cs typeface="NikoshBAN" panose="02000000000000000000" pitchFamily="2" charset="0"/>
              </a:rPr>
              <a:t> </a:t>
            </a:r>
            <a:r>
              <a:rPr lang="en-US" sz="3200" b="1" dirty="0" err="1">
                <a:solidFill>
                  <a:schemeClr val="tx1"/>
                </a:solidFill>
                <a:latin typeface="NikoshBAN" panose="02000000000000000000" pitchFamily="2" charset="0"/>
                <a:cs typeface="NikoshBAN" panose="02000000000000000000" pitchFamily="2" charset="0"/>
              </a:rPr>
              <a:t>কলেজ</a:t>
            </a:r>
            <a:endParaRPr lang="bn-IN" sz="3200" b="1" dirty="0">
              <a:solidFill>
                <a:schemeClr val="tx1"/>
              </a:solidFill>
              <a:latin typeface="NikoshBAN" panose="02000000000000000000" pitchFamily="2" charset="0"/>
              <a:cs typeface="NikoshBAN" panose="02000000000000000000" pitchFamily="2" charset="0"/>
            </a:endParaRPr>
          </a:p>
          <a:p>
            <a:pPr algn="ctr"/>
            <a:r>
              <a:rPr lang="en-US" sz="3200" b="1" dirty="0" err="1">
                <a:solidFill>
                  <a:schemeClr val="tx1"/>
                </a:solidFill>
                <a:latin typeface="NikoshBAN" panose="02000000000000000000" pitchFamily="2" charset="0"/>
                <a:cs typeface="NikoshBAN" panose="02000000000000000000" pitchFamily="2" charset="0"/>
              </a:rPr>
              <a:t>শ্রেনিঃ</a:t>
            </a:r>
            <a:r>
              <a:rPr lang="en-US" sz="3200" b="1" dirty="0">
                <a:solidFill>
                  <a:schemeClr val="tx1"/>
                </a:solidFill>
                <a:latin typeface="NikoshBAN" panose="02000000000000000000" pitchFamily="2" charset="0"/>
                <a:cs typeface="NikoshBAN" panose="02000000000000000000" pitchFamily="2" charset="0"/>
              </a:rPr>
              <a:t> </a:t>
            </a:r>
            <a:r>
              <a:rPr lang="bn-IN" sz="3200" b="1" dirty="0">
                <a:solidFill>
                  <a:schemeClr val="tx1"/>
                </a:solidFill>
                <a:latin typeface="NikoshBAN" panose="02000000000000000000" pitchFamily="2" charset="0"/>
                <a:cs typeface="NikoshBAN" panose="02000000000000000000" pitchFamily="2" charset="0"/>
              </a:rPr>
              <a:t>সপ্তম</a:t>
            </a:r>
          </a:p>
          <a:p>
            <a:pPr algn="ctr"/>
            <a:r>
              <a:rPr lang="en-US" sz="3200" b="1" dirty="0" err="1">
                <a:solidFill>
                  <a:schemeClr val="tx1"/>
                </a:solidFill>
                <a:latin typeface="NikoshBAN" panose="02000000000000000000" pitchFamily="2" charset="0"/>
                <a:cs typeface="NikoshBAN" panose="02000000000000000000" pitchFamily="2" charset="0"/>
              </a:rPr>
              <a:t>বিষয়ঃ</a:t>
            </a:r>
            <a:r>
              <a:rPr lang="en-US" sz="3200" b="1" dirty="0">
                <a:solidFill>
                  <a:schemeClr val="tx1"/>
                </a:solidFill>
                <a:latin typeface="NikoshBAN" panose="02000000000000000000" pitchFamily="2" charset="0"/>
                <a:cs typeface="NikoshBAN" panose="02000000000000000000" pitchFamily="2" charset="0"/>
              </a:rPr>
              <a:t> </a:t>
            </a:r>
            <a:r>
              <a:rPr lang="en-US" sz="3200" b="1" dirty="0" err="1">
                <a:solidFill>
                  <a:schemeClr val="tx1"/>
                </a:solidFill>
                <a:latin typeface="NikoshBAN" panose="02000000000000000000" pitchFamily="2" charset="0"/>
                <a:cs typeface="NikoshBAN" panose="02000000000000000000" pitchFamily="2" charset="0"/>
              </a:rPr>
              <a:t>তথ্য</a:t>
            </a:r>
            <a:r>
              <a:rPr lang="en-US" sz="3200" b="1" dirty="0">
                <a:solidFill>
                  <a:schemeClr val="tx1"/>
                </a:solidFill>
                <a:latin typeface="NikoshBAN" panose="02000000000000000000" pitchFamily="2" charset="0"/>
                <a:cs typeface="NikoshBAN" panose="02000000000000000000" pitchFamily="2" charset="0"/>
              </a:rPr>
              <a:t> ও </a:t>
            </a:r>
            <a:r>
              <a:rPr lang="en-US" sz="3200" b="1" dirty="0" err="1">
                <a:solidFill>
                  <a:schemeClr val="tx1"/>
                </a:solidFill>
                <a:latin typeface="NikoshBAN" panose="02000000000000000000" pitchFamily="2" charset="0"/>
                <a:cs typeface="NikoshBAN" panose="02000000000000000000" pitchFamily="2" charset="0"/>
              </a:rPr>
              <a:t>যোগাযোগ</a:t>
            </a:r>
            <a:r>
              <a:rPr lang="en-US" sz="3200" b="1" dirty="0">
                <a:solidFill>
                  <a:schemeClr val="tx1"/>
                </a:solidFill>
                <a:latin typeface="NikoshBAN" panose="02000000000000000000" pitchFamily="2" charset="0"/>
                <a:cs typeface="NikoshBAN" panose="02000000000000000000" pitchFamily="2" charset="0"/>
              </a:rPr>
              <a:t> </a:t>
            </a:r>
            <a:r>
              <a:rPr lang="en-US" sz="3200" b="1" dirty="0" err="1">
                <a:solidFill>
                  <a:schemeClr val="tx1"/>
                </a:solidFill>
                <a:latin typeface="NikoshBAN" panose="02000000000000000000" pitchFamily="2" charset="0"/>
                <a:cs typeface="NikoshBAN" panose="02000000000000000000" pitchFamily="2" charset="0"/>
              </a:rPr>
              <a:t>প্রযুক্তি</a:t>
            </a:r>
            <a:endParaRPr lang="bn-IN" sz="3200" b="1" dirty="0">
              <a:solidFill>
                <a:schemeClr val="tx1"/>
              </a:solidFill>
              <a:latin typeface="NikoshBAN" panose="02000000000000000000" pitchFamily="2" charset="0"/>
              <a:cs typeface="NikoshBAN" panose="02000000000000000000" pitchFamily="2" charset="0"/>
            </a:endParaRPr>
          </a:p>
          <a:p>
            <a:pPr algn="ctr"/>
            <a:r>
              <a:rPr lang="bn-IN" sz="3200" b="1" dirty="0">
                <a:solidFill>
                  <a:schemeClr val="tx1"/>
                </a:solidFill>
                <a:latin typeface="NikoshBAN" panose="02000000000000000000" pitchFamily="2" charset="0"/>
                <a:cs typeface="NikoshBAN" panose="02000000000000000000" pitchFamily="2" charset="0"/>
              </a:rPr>
              <a:t>অধ্যায়ঃ </a:t>
            </a:r>
            <a:r>
              <a:rPr lang="en-US" sz="3200" b="1" spc="-100" dirty="0">
                <a:solidFill>
                  <a:schemeClr val="tx1"/>
                </a:solidFill>
                <a:latin typeface="NikoshBAN" pitchFamily="2" charset="0"/>
                <a:cs typeface="NikoshBAN" pitchFamily="2" charset="0"/>
              </a:rPr>
              <a:t>দ</a:t>
            </a:r>
            <a:r>
              <a:rPr lang="bn-BD" sz="3200" b="1" spc="-100" dirty="0">
                <a:solidFill>
                  <a:schemeClr val="tx1"/>
                </a:solidFill>
                <a:latin typeface="NikoshBAN" pitchFamily="2" charset="0"/>
                <a:cs typeface="NikoshBAN" pitchFamily="2" charset="0"/>
              </a:rPr>
              <a:t>্</a:t>
            </a:r>
            <a:r>
              <a:rPr lang="en-US" sz="3200" b="1" spc="-100" dirty="0">
                <a:solidFill>
                  <a:schemeClr val="tx1"/>
                </a:solidFill>
                <a:latin typeface="NikoshBAN" pitchFamily="2" charset="0"/>
                <a:cs typeface="NikoshBAN" pitchFamily="2" charset="0"/>
              </a:rPr>
              <a:t>ব</a:t>
            </a:r>
            <a:r>
              <a:rPr lang="bn-BD" sz="3200" b="1" spc="-100" dirty="0">
                <a:solidFill>
                  <a:schemeClr val="tx1"/>
                </a:solidFill>
                <a:latin typeface="NikoshBAN" pitchFamily="2" charset="0"/>
                <a:cs typeface="NikoshBAN" pitchFamily="2" charset="0"/>
              </a:rPr>
              <a:t>ি</a:t>
            </a:r>
            <a:r>
              <a:rPr lang="en-US" sz="3200" b="1" spc="-100" dirty="0">
                <a:solidFill>
                  <a:schemeClr val="tx1"/>
                </a:solidFill>
                <a:latin typeface="NikoshBAN" pitchFamily="2" charset="0"/>
                <a:cs typeface="NikoshBAN" pitchFamily="2" charset="0"/>
              </a:rPr>
              <a:t>ত</a:t>
            </a:r>
            <a:r>
              <a:rPr lang="bn-BD" sz="3200" b="1" spc="-100" dirty="0">
                <a:solidFill>
                  <a:schemeClr val="tx1"/>
                </a:solidFill>
                <a:latin typeface="NikoshBAN" pitchFamily="2" charset="0"/>
                <a:cs typeface="NikoshBAN" pitchFamily="2" charset="0"/>
              </a:rPr>
              <a:t>ী</a:t>
            </a:r>
            <a:r>
              <a:rPr lang="en-US" sz="3200" b="1" spc="-100" dirty="0">
                <a:solidFill>
                  <a:schemeClr val="tx1"/>
                </a:solidFill>
                <a:latin typeface="NikoshBAN" pitchFamily="2" charset="0"/>
                <a:cs typeface="NikoshBAN" pitchFamily="2" charset="0"/>
              </a:rPr>
              <a:t>য় </a:t>
            </a:r>
          </a:p>
        </p:txBody>
      </p:sp>
    </p:spTree>
    <p:extLst>
      <p:ext uri="{BB962C8B-B14F-4D97-AF65-F5344CB8AC3E}">
        <p14:creationId xmlns:p14="http://schemas.microsoft.com/office/powerpoint/2010/main" val="9275151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581400" y="1828800"/>
            <a:ext cx="4953000" cy="2819400"/>
          </a:xfrm>
          <a:prstGeom prst="ellipse">
            <a:avLst/>
          </a:prstGeom>
          <a:solidFill>
            <a:schemeClr val="accent2">
              <a:lumMod val="20000"/>
              <a:lumOff val="80000"/>
            </a:schemeClr>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8000" dirty="0">
                <a:solidFill>
                  <a:schemeClr val="tx1"/>
                </a:solidFill>
                <a:latin typeface="NikoshBAN" pitchFamily="2" charset="0"/>
                <a:cs typeface="NikoshBAN" pitchFamily="2" charset="0"/>
              </a:rPr>
              <a:t>ধন্যবাদ</a:t>
            </a:r>
            <a:endParaRPr lang="en-US" sz="8000" dirty="0">
              <a:solidFill>
                <a:schemeClr val="tx1"/>
              </a:solidFill>
              <a:latin typeface="NikoshBAN" pitchFamily="2" charset="0"/>
              <a:cs typeface="NikoshBAN" pitchFamily="2"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900" y="342900"/>
            <a:ext cx="2857500" cy="2857500"/>
          </a:xfrm>
          <a:prstGeom prst="rect">
            <a:avLst/>
          </a:prstGeom>
        </p:spPr>
      </p:pic>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4400" y="2895600"/>
            <a:ext cx="2857500" cy="2857500"/>
          </a:xfrm>
          <a:prstGeom prst="rect">
            <a:avLst/>
          </a:prstGeom>
        </p:spPr>
      </p:pic>
    </p:spTree>
    <p:extLst>
      <p:ext uri="{BB962C8B-B14F-4D97-AF65-F5344CB8AC3E}">
        <p14:creationId xmlns:p14="http://schemas.microsoft.com/office/powerpoint/2010/main" val="16442972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evel 2"/>
          <p:cNvSpPr/>
          <p:nvPr/>
        </p:nvSpPr>
        <p:spPr>
          <a:xfrm>
            <a:off x="1295400" y="1066800"/>
            <a:ext cx="9601200" cy="4114800"/>
          </a:xfrm>
          <a:prstGeom prst="bevel">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bn-IN" sz="4800" b="1" dirty="0">
                <a:solidFill>
                  <a:schemeClr val="tx1"/>
                </a:solidFill>
                <a:latin typeface="NikoshBAN" panose="02000000000000000000" pitchFamily="2" charset="0"/>
                <a:cs typeface="NikoshBAN" panose="02000000000000000000" pitchFamily="2" charset="0"/>
              </a:rPr>
              <a:t>শিক্ষার্থীরা চল আমরা কিছু ছবি </a:t>
            </a:r>
            <a:r>
              <a:rPr lang="bn-IN" sz="4800" b="1" dirty="0" smtClean="0">
                <a:solidFill>
                  <a:schemeClr val="tx1"/>
                </a:solidFill>
                <a:latin typeface="NikoshBAN" panose="02000000000000000000" pitchFamily="2" charset="0"/>
                <a:cs typeface="NikoshBAN" panose="02000000000000000000" pitchFamily="2" charset="0"/>
              </a:rPr>
              <a:t>দেখি</a:t>
            </a:r>
            <a:r>
              <a:rPr lang="bn-BD" sz="4800" b="1" dirty="0" smtClean="0">
                <a:solidFill>
                  <a:schemeClr val="tx1"/>
                </a:solidFill>
                <a:latin typeface="NikoshBAN" panose="02000000000000000000" pitchFamily="2" charset="0"/>
                <a:cs typeface="NikoshBAN" panose="02000000000000000000" pitchFamily="2" charset="0"/>
              </a:rPr>
              <a:t>....</a:t>
            </a:r>
            <a:endParaRPr lang="en-GB" sz="4800" b="1" dirty="0">
              <a:solidFill>
                <a:schemeClr val="tx1"/>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37881561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xahlee.info/kbd/i/Dell_SK-8135_Multimedia_keyboard_01555.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32761" y="3978685"/>
            <a:ext cx="3633534" cy="20046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tse3.mm.bing.net/th?id=OIP.7u05uafEQsgILCWLtDmm1AHaHa&amp;pid=Api&amp;P=0&amp;w=300&amp;h=3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098278" cy="33528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s://tse2.mm.bing.net/th?id=OIP.DEekNWK0vfz_VbKjy6Oi4gHaHa&amp;pid=Api&amp;P=0&amp;w=300&amp;h=30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24800" y="29570"/>
            <a:ext cx="3393984" cy="294223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tse3.mm.bing.net/th?id=OIP.8-oe2-KIGUC57UzJ0cGoKgHaGk&amp;pid=Api&amp;P=0&amp;w=172&amp;h=15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3731036"/>
            <a:ext cx="3308657" cy="249992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s://tse1.mm.bing.net/th?id=OIP.J_b7SAwQq3ZJTiOB31bFYAHaHa&amp;pid=Api&amp;P=0&amp;w=300&amp;h=30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26179" y="1924050"/>
            <a:ext cx="2857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1077589" y="3113856"/>
            <a:ext cx="1437011" cy="646331"/>
          </a:xfrm>
          <a:prstGeom prst="rect">
            <a:avLst/>
          </a:prstGeom>
          <a:noFill/>
        </p:spPr>
        <p:txBody>
          <a:bodyPr wrap="square" rtlCol="0">
            <a:spAutoFit/>
          </a:bodyPr>
          <a:lstStyle/>
          <a:p>
            <a:r>
              <a:rPr lang="bn-IN" sz="3600" dirty="0" smtClean="0">
                <a:latin typeface="NikoshBAN" panose="02000000000000000000" pitchFamily="2" charset="0"/>
                <a:cs typeface="NikoshBAN" panose="02000000000000000000" pitchFamily="2" charset="0"/>
              </a:rPr>
              <a:t>মাউস</a:t>
            </a:r>
            <a:endParaRPr lang="en-GB" dirty="0">
              <a:latin typeface="NikoshBAN" panose="02000000000000000000" pitchFamily="2" charset="0"/>
              <a:cs typeface="NikoshBAN" panose="02000000000000000000" pitchFamily="2" charset="0"/>
            </a:endParaRPr>
          </a:p>
        </p:txBody>
      </p:sp>
      <p:sp>
        <p:nvSpPr>
          <p:cNvPr id="11" name="TextBox 10"/>
          <p:cNvSpPr txBox="1"/>
          <p:nvPr/>
        </p:nvSpPr>
        <p:spPr>
          <a:xfrm>
            <a:off x="8250192" y="3091190"/>
            <a:ext cx="2743200" cy="646331"/>
          </a:xfrm>
          <a:prstGeom prst="rect">
            <a:avLst/>
          </a:prstGeom>
          <a:noFill/>
        </p:spPr>
        <p:txBody>
          <a:bodyPr wrap="square" rtlCol="0">
            <a:spAutoFit/>
          </a:bodyPr>
          <a:lstStyle/>
          <a:p>
            <a:pPr algn="ctr"/>
            <a:r>
              <a:rPr lang="bn-IN" sz="3600" dirty="0" smtClean="0">
                <a:latin typeface="NikoshBAN" panose="02000000000000000000" pitchFamily="2" charset="0"/>
                <a:cs typeface="NikoshBAN" panose="02000000000000000000" pitchFamily="2" charset="0"/>
              </a:rPr>
              <a:t>ওয়েব ক্যাম</a:t>
            </a:r>
            <a:endParaRPr lang="en-GB" sz="2400" dirty="0">
              <a:latin typeface="NikoshBAN" panose="02000000000000000000" pitchFamily="2" charset="0"/>
              <a:cs typeface="NikoshBAN" panose="02000000000000000000" pitchFamily="2" charset="0"/>
            </a:endParaRPr>
          </a:p>
        </p:txBody>
      </p:sp>
      <p:sp>
        <p:nvSpPr>
          <p:cNvPr id="12" name="TextBox 11"/>
          <p:cNvSpPr txBox="1"/>
          <p:nvPr/>
        </p:nvSpPr>
        <p:spPr>
          <a:xfrm>
            <a:off x="76199" y="6166401"/>
            <a:ext cx="3156257" cy="646331"/>
          </a:xfrm>
          <a:prstGeom prst="rect">
            <a:avLst/>
          </a:prstGeom>
          <a:noFill/>
        </p:spPr>
        <p:txBody>
          <a:bodyPr wrap="square" rtlCol="0">
            <a:spAutoFit/>
          </a:bodyPr>
          <a:lstStyle/>
          <a:p>
            <a:pPr algn="ctr"/>
            <a:r>
              <a:rPr lang="bn-IN" sz="3600" dirty="0" smtClean="0">
                <a:latin typeface="NikoshBAN" panose="02000000000000000000" pitchFamily="2" charset="0"/>
                <a:cs typeface="NikoshBAN" panose="02000000000000000000" pitchFamily="2" charset="0"/>
              </a:rPr>
              <a:t>স্ক্যানার</a:t>
            </a:r>
            <a:endParaRPr lang="en-GB" sz="3600" dirty="0">
              <a:latin typeface="NikoshBAN" panose="02000000000000000000" pitchFamily="2" charset="0"/>
              <a:cs typeface="NikoshBAN" panose="02000000000000000000" pitchFamily="2" charset="0"/>
            </a:endParaRPr>
          </a:p>
        </p:txBody>
      </p:sp>
      <p:sp>
        <p:nvSpPr>
          <p:cNvPr id="13" name="TextBox 12"/>
          <p:cNvSpPr txBox="1"/>
          <p:nvPr/>
        </p:nvSpPr>
        <p:spPr>
          <a:xfrm>
            <a:off x="4386246" y="5193312"/>
            <a:ext cx="2280268" cy="646331"/>
          </a:xfrm>
          <a:prstGeom prst="rect">
            <a:avLst/>
          </a:prstGeom>
          <a:noFill/>
        </p:spPr>
        <p:txBody>
          <a:bodyPr wrap="square" rtlCol="0">
            <a:spAutoFit/>
          </a:bodyPr>
          <a:lstStyle/>
          <a:p>
            <a:pPr algn="ctr"/>
            <a:r>
              <a:rPr lang="bn-IN" sz="3600" dirty="0" smtClean="0">
                <a:latin typeface="NikoshBAN" panose="02000000000000000000" pitchFamily="2" charset="0"/>
                <a:cs typeface="NikoshBAN" panose="02000000000000000000" pitchFamily="2" charset="0"/>
              </a:rPr>
              <a:t>মাইক্রোফোন</a:t>
            </a:r>
            <a:endParaRPr lang="en-GB" dirty="0">
              <a:latin typeface="NikoshBAN" panose="02000000000000000000" pitchFamily="2" charset="0"/>
              <a:cs typeface="NikoshBAN" panose="02000000000000000000" pitchFamily="2" charset="0"/>
            </a:endParaRPr>
          </a:p>
        </p:txBody>
      </p:sp>
      <p:sp>
        <p:nvSpPr>
          <p:cNvPr id="15" name="TextBox 14"/>
          <p:cNvSpPr txBox="1"/>
          <p:nvPr/>
        </p:nvSpPr>
        <p:spPr>
          <a:xfrm>
            <a:off x="8261268" y="6230960"/>
            <a:ext cx="3473532" cy="646331"/>
          </a:xfrm>
          <a:prstGeom prst="rect">
            <a:avLst/>
          </a:prstGeom>
          <a:noFill/>
        </p:spPr>
        <p:txBody>
          <a:bodyPr wrap="square" rtlCol="0">
            <a:spAutoFit/>
          </a:bodyPr>
          <a:lstStyle/>
          <a:p>
            <a:pPr algn="ctr"/>
            <a:r>
              <a:rPr lang="bn-IN" sz="3600" dirty="0" smtClean="0">
                <a:latin typeface="NikoshBAN" panose="02000000000000000000" pitchFamily="2" charset="0"/>
                <a:cs typeface="NikoshBAN" panose="02000000000000000000" pitchFamily="2" charset="0"/>
              </a:rPr>
              <a:t>কী বোর্ড</a:t>
            </a:r>
            <a:endParaRPr lang="en-GB" sz="3600" dirty="0">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17435560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2510"/>
            <a:ext cx="2362200" cy="21336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0" y="1828800"/>
            <a:ext cx="3429000" cy="2116058"/>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63022" y="-182896"/>
            <a:ext cx="3962400" cy="236333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3597240"/>
            <a:ext cx="2514600" cy="2514600"/>
          </a:xfrm>
          <a:prstGeom prst="rect">
            <a:avLst/>
          </a:prstGeom>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529711" y="3733800"/>
            <a:ext cx="3662289" cy="2614874"/>
          </a:xfrm>
          <a:prstGeom prst="rect">
            <a:avLst/>
          </a:prstGeom>
        </p:spPr>
      </p:pic>
      <p:sp>
        <p:nvSpPr>
          <p:cNvPr id="3" name="TextBox 2"/>
          <p:cNvSpPr txBox="1"/>
          <p:nvPr/>
        </p:nvSpPr>
        <p:spPr>
          <a:xfrm>
            <a:off x="3805311" y="3931210"/>
            <a:ext cx="3657600" cy="923330"/>
          </a:xfrm>
          <a:prstGeom prst="rect">
            <a:avLst/>
          </a:prstGeom>
          <a:noFill/>
        </p:spPr>
        <p:txBody>
          <a:bodyPr wrap="square" rtlCol="0">
            <a:spAutoFit/>
          </a:bodyPr>
          <a:lstStyle/>
          <a:p>
            <a:r>
              <a:rPr lang="bn-BD" sz="3600" dirty="0">
                <a:latin typeface="NikoshBAN" panose="02000000000000000000" pitchFamily="2" charset="0"/>
                <a:cs typeface="NikoshBAN" panose="02000000000000000000" pitchFamily="2" charset="0"/>
              </a:rPr>
              <a:t>মাল্টিমিডিয়া প্রজেক্টর</a:t>
            </a:r>
            <a:endParaRPr lang="en-US" sz="3600" dirty="0">
              <a:latin typeface="NikoshBAN" panose="02000000000000000000" pitchFamily="2" charset="0"/>
              <a:cs typeface="NikoshBAN" panose="02000000000000000000" pitchFamily="2" charset="0"/>
            </a:endParaRPr>
          </a:p>
          <a:p>
            <a:endParaRPr lang="en-GB" dirty="0"/>
          </a:p>
        </p:txBody>
      </p:sp>
      <p:sp>
        <p:nvSpPr>
          <p:cNvPr id="7" name="TextBox 6"/>
          <p:cNvSpPr txBox="1"/>
          <p:nvPr/>
        </p:nvSpPr>
        <p:spPr>
          <a:xfrm>
            <a:off x="-186984" y="5943600"/>
            <a:ext cx="2888567" cy="1261884"/>
          </a:xfrm>
          <a:prstGeom prst="rect">
            <a:avLst/>
          </a:prstGeom>
          <a:noFill/>
        </p:spPr>
        <p:txBody>
          <a:bodyPr wrap="square" rtlCol="0">
            <a:spAutoFit/>
          </a:bodyPr>
          <a:lstStyle/>
          <a:p>
            <a:pPr algn="ctr"/>
            <a:r>
              <a:rPr lang="bn-BD" sz="3600" dirty="0">
                <a:latin typeface="NikoshBAN" panose="02000000000000000000" pitchFamily="2" charset="0"/>
                <a:cs typeface="NikoshBAN" panose="02000000000000000000" pitchFamily="2" charset="0"/>
              </a:rPr>
              <a:t>হেডফোন</a:t>
            </a:r>
            <a:endParaRPr lang="en-US" sz="3600" dirty="0">
              <a:latin typeface="NikoshBAN" panose="02000000000000000000" pitchFamily="2" charset="0"/>
              <a:cs typeface="NikoshBAN" panose="02000000000000000000" pitchFamily="2" charset="0"/>
            </a:endParaRPr>
          </a:p>
          <a:p>
            <a:endParaRPr lang="en-GB" sz="4000" dirty="0"/>
          </a:p>
        </p:txBody>
      </p:sp>
      <p:sp>
        <p:nvSpPr>
          <p:cNvPr id="9" name="TextBox 8"/>
          <p:cNvSpPr txBox="1"/>
          <p:nvPr/>
        </p:nvSpPr>
        <p:spPr>
          <a:xfrm>
            <a:off x="9144000" y="6111840"/>
            <a:ext cx="2438400" cy="923330"/>
          </a:xfrm>
          <a:prstGeom prst="rect">
            <a:avLst/>
          </a:prstGeom>
          <a:noFill/>
        </p:spPr>
        <p:txBody>
          <a:bodyPr wrap="square" rtlCol="0">
            <a:spAutoFit/>
          </a:bodyPr>
          <a:lstStyle/>
          <a:p>
            <a:pPr algn="ctr"/>
            <a:r>
              <a:rPr lang="bn-BD" sz="3600" dirty="0">
                <a:latin typeface="NikoshBAN" panose="02000000000000000000" pitchFamily="2" charset="0"/>
                <a:cs typeface="NikoshBAN" panose="02000000000000000000" pitchFamily="2" charset="0"/>
              </a:rPr>
              <a:t>প্লটার</a:t>
            </a:r>
            <a:endParaRPr lang="en-US" sz="3600" dirty="0">
              <a:latin typeface="NikoshBAN" panose="02000000000000000000" pitchFamily="2" charset="0"/>
              <a:cs typeface="NikoshBAN" panose="02000000000000000000" pitchFamily="2" charset="0"/>
            </a:endParaRPr>
          </a:p>
          <a:p>
            <a:pPr algn="ctr"/>
            <a:endParaRPr lang="en-US" dirty="0">
              <a:solidFill>
                <a:schemeClr val="bg1"/>
              </a:solidFill>
              <a:latin typeface="NikoshBAN" panose="02000000000000000000" pitchFamily="2" charset="0"/>
              <a:cs typeface="NikoshBAN" panose="02000000000000000000" pitchFamily="2" charset="0"/>
            </a:endParaRPr>
          </a:p>
        </p:txBody>
      </p:sp>
      <p:sp>
        <p:nvSpPr>
          <p:cNvPr id="10" name="TextBox 9"/>
          <p:cNvSpPr txBox="1"/>
          <p:nvPr/>
        </p:nvSpPr>
        <p:spPr>
          <a:xfrm>
            <a:off x="457200" y="2180442"/>
            <a:ext cx="2244383" cy="923330"/>
          </a:xfrm>
          <a:prstGeom prst="rect">
            <a:avLst/>
          </a:prstGeom>
          <a:noFill/>
        </p:spPr>
        <p:txBody>
          <a:bodyPr wrap="square" rtlCol="0">
            <a:spAutoFit/>
          </a:bodyPr>
          <a:lstStyle/>
          <a:p>
            <a:r>
              <a:rPr lang="bn-BD" sz="3600" dirty="0">
                <a:latin typeface="NikoshBAN" panose="02000000000000000000" pitchFamily="2" charset="0"/>
                <a:cs typeface="NikoshBAN" panose="02000000000000000000" pitchFamily="2" charset="0"/>
              </a:rPr>
              <a:t>মনিটর</a:t>
            </a:r>
            <a:endParaRPr lang="en-US" sz="3600" dirty="0">
              <a:latin typeface="NikoshBAN" panose="02000000000000000000" pitchFamily="2" charset="0"/>
              <a:cs typeface="NikoshBAN" panose="02000000000000000000" pitchFamily="2" charset="0"/>
            </a:endParaRPr>
          </a:p>
          <a:p>
            <a:endParaRPr lang="en-GB" dirty="0"/>
          </a:p>
        </p:txBody>
      </p:sp>
      <p:sp>
        <p:nvSpPr>
          <p:cNvPr id="11" name="TextBox 10"/>
          <p:cNvSpPr txBox="1"/>
          <p:nvPr/>
        </p:nvSpPr>
        <p:spPr>
          <a:xfrm>
            <a:off x="8153400" y="1857276"/>
            <a:ext cx="2514600" cy="923330"/>
          </a:xfrm>
          <a:prstGeom prst="rect">
            <a:avLst/>
          </a:prstGeom>
          <a:noFill/>
        </p:spPr>
        <p:txBody>
          <a:bodyPr wrap="square" rtlCol="0">
            <a:spAutoFit/>
          </a:bodyPr>
          <a:lstStyle/>
          <a:p>
            <a:r>
              <a:rPr lang="bn-BD" sz="3600" dirty="0">
                <a:latin typeface="NikoshBAN" panose="02000000000000000000" pitchFamily="2" charset="0"/>
                <a:cs typeface="NikoshBAN" panose="02000000000000000000" pitchFamily="2" charset="0"/>
              </a:rPr>
              <a:t>স্পিকার</a:t>
            </a:r>
            <a:endParaRPr lang="en-US" sz="3600" dirty="0">
              <a:latin typeface="NikoshBAN" panose="02000000000000000000" pitchFamily="2" charset="0"/>
              <a:cs typeface="NikoshBAN" panose="02000000000000000000" pitchFamily="2" charset="0"/>
            </a:endParaRPr>
          </a:p>
          <a:p>
            <a:endParaRPr lang="en-GB" dirty="0"/>
          </a:p>
        </p:txBody>
      </p:sp>
    </p:spTree>
    <p:extLst>
      <p:ext uri="{BB962C8B-B14F-4D97-AF65-F5344CB8AC3E}">
        <p14:creationId xmlns:p14="http://schemas.microsoft.com/office/powerpoint/2010/main" val="41732362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143000"/>
            <a:ext cx="10134600" cy="6001643"/>
          </a:xfrm>
          <a:prstGeom prst="rect">
            <a:avLst/>
          </a:prstGeom>
        </p:spPr>
        <p:txBody>
          <a:bodyPr wrap="square">
            <a:spAutoFit/>
          </a:bodyPr>
          <a:lstStyle/>
          <a:p>
            <a:pPr algn="ctr"/>
            <a:r>
              <a:rPr lang="bn-IN" sz="9600" b="1" spc="-150" dirty="0" smtClean="0">
                <a:ln>
                  <a:solidFill>
                    <a:schemeClr val="bg1"/>
                  </a:solidFill>
                </a:ln>
                <a:effectLst>
                  <a:outerShdw blurRad="38100" dist="38100" dir="2700000" algn="tl">
                    <a:srgbClr val="000000">
                      <a:alpha val="43137"/>
                    </a:srgbClr>
                  </a:outerShdw>
                </a:effectLst>
                <a:latin typeface="NikoshBAN" panose="02000000000000000000" pitchFamily="2" charset="0"/>
                <a:cs typeface="NikoshBAN" panose="02000000000000000000" pitchFamily="2" charset="0"/>
              </a:rPr>
              <a:t>ইনপুট ডিভাইস</a:t>
            </a:r>
          </a:p>
          <a:p>
            <a:pPr algn="ctr"/>
            <a:r>
              <a:rPr lang="bn-IN" sz="9600" b="1" spc="-150" dirty="0" smtClean="0">
                <a:ln>
                  <a:solidFill>
                    <a:schemeClr val="bg1"/>
                  </a:solidFill>
                </a:ln>
                <a:effectLst>
                  <a:outerShdw blurRad="38100" dist="38100" dir="2700000" algn="tl">
                    <a:srgbClr val="000000">
                      <a:alpha val="43137"/>
                    </a:srgbClr>
                  </a:outerShdw>
                </a:effectLst>
                <a:latin typeface="NikoshBAN" panose="02000000000000000000" pitchFamily="2" charset="0"/>
                <a:cs typeface="NikoshBAN" panose="02000000000000000000" pitchFamily="2" charset="0"/>
              </a:rPr>
              <a:t>এবং</a:t>
            </a:r>
          </a:p>
          <a:p>
            <a:pPr algn="ctr"/>
            <a:r>
              <a:rPr lang="bn-BD" sz="9600" b="1" spc="-150" dirty="0">
                <a:ln>
                  <a:solidFill>
                    <a:schemeClr val="bg1"/>
                  </a:solidFill>
                </a:ln>
                <a:effectLst>
                  <a:outerShdw blurRad="38100" dist="38100" dir="2700000" algn="tl">
                    <a:srgbClr val="000000">
                      <a:alpha val="43137"/>
                    </a:srgbClr>
                  </a:outerShdw>
                </a:effectLst>
                <a:latin typeface="NikoshBAN" panose="02000000000000000000" pitchFamily="2" charset="0"/>
                <a:cs typeface="NikoshBAN" panose="02000000000000000000" pitchFamily="2" charset="0"/>
              </a:rPr>
              <a:t>আউট</a:t>
            </a:r>
            <a:r>
              <a:rPr lang="bn-IN" sz="9600" b="1" spc="-150" dirty="0">
                <a:ln>
                  <a:solidFill>
                    <a:schemeClr val="bg1"/>
                  </a:solidFill>
                </a:ln>
                <a:effectLst>
                  <a:outerShdw blurRad="38100" dist="38100" dir="2700000" algn="tl">
                    <a:srgbClr val="000000">
                      <a:alpha val="43137"/>
                    </a:srgbClr>
                  </a:outerShdw>
                </a:effectLst>
                <a:latin typeface="NikoshBAN" panose="02000000000000000000" pitchFamily="2" charset="0"/>
                <a:cs typeface="NikoshBAN" panose="02000000000000000000" pitchFamily="2" charset="0"/>
              </a:rPr>
              <a:t>পুট </a:t>
            </a:r>
            <a:r>
              <a:rPr lang="bn-IN" sz="9600" b="1" spc="-150" dirty="0" smtClean="0">
                <a:ln>
                  <a:solidFill>
                    <a:schemeClr val="bg1"/>
                  </a:solidFill>
                </a:ln>
                <a:effectLst>
                  <a:outerShdw blurRad="38100" dist="38100" dir="2700000" algn="tl">
                    <a:srgbClr val="000000">
                      <a:alpha val="43137"/>
                    </a:srgbClr>
                  </a:outerShdw>
                </a:effectLst>
                <a:latin typeface="NikoshBAN" panose="02000000000000000000" pitchFamily="2" charset="0"/>
                <a:cs typeface="NikoshBAN" panose="02000000000000000000" pitchFamily="2" charset="0"/>
              </a:rPr>
              <a:t>ডিভাইস</a:t>
            </a:r>
            <a:endParaRPr lang="bn-IN" sz="9600" b="1" spc="-150" dirty="0">
              <a:ln>
                <a:solidFill>
                  <a:schemeClr val="bg1"/>
                </a:solidFill>
              </a:ln>
              <a:effectLst>
                <a:outerShdw blurRad="38100" dist="38100" dir="2700000" algn="tl">
                  <a:srgbClr val="000000">
                    <a:alpha val="43137"/>
                  </a:srgbClr>
                </a:outerShdw>
              </a:effectLst>
              <a:latin typeface="NikoshBAN" panose="02000000000000000000" pitchFamily="2" charset="0"/>
              <a:cs typeface="NikoshBAN" panose="02000000000000000000" pitchFamily="2" charset="0"/>
            </a:endParaRPr>
          </a:p>
          <a:p>
            <a:pPr algn="ctr"/>
            <a:endParaRPr lang="en-US" sz="9600" b="1" spc="-150" dirty="0">
              <a:ln>
                <a:solidFill>
                  <a:schemeClr val="bg1"/>
                </a:solidFill>
              </a:ln>
              <a:effectLst>
                <a:outerShdw blurRad="38100" dist="38100" dir="2700000" algn="tl">
                  <a:srgbClr val="000000">
                    <a:alpha val="43137"/>
                  </a:srgbClr>
                </a:outerShdw>
              </a:effectLst>
              <a:latin typeface="NikoshBAN" panose="02000000000000000000" pitchFamily="2" charset="0"/>
              <a:cs typeface="NikoshBAN" panose="02000000000000000000" pitchFamily="2" charset="0"/>
            </a:endParaRPr>
          </a:p>
        </p:txBody>
      </p:sp>
      <p:sp>
        <p:nvSpPr>
          <p:cNvPr id="3" name="TextBox 2"/>
          <p:cNvSpPr txBox="1"/>
          <p:nvPr/>
        </p:nvSpPr>
        <p:spPr>
          <a:xfrm>
            <a:off x="2362200" y="304800"/>
            <a:ext cx="6019800" cy="646331"/>
          </a:xfrm>
          <a:prstGeom prst="rect">
            <a:avLst/>
          </a:prstGeom>
          <a:noFill/>
        </p:spPr>
        <p:txBody>
          <a:bodyPr wrap="square" rtlCol="0">
            <a:spAutoFit/>
          </a:bodyPr>
          <a:lstStyle/>
          <a:p>
            <a:pPr algn="ctr"/>
            <a:r>
              <a:rPr lang="bn-IN" sz="3600" dirty="0" smtClean="0">
                <a:latin typeface="NikoshBAN" panose="02000000000000000000" pitchFamily="2" charset="0"/>
                <a:cs typeface="NikoshBAN" panose="02000000000000000000" pitchFamily="2" charset="0"/>
              </a:rPr>
              <a:t>       আজকের পাঠ</a:t>
            </a:r>
            <a:endParaRPr lang="en-GB" dirty="0">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19591687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59353"/>
            <a:ext cx="11658600" cy="7663636"/>
          </a:xfrm>
          <a:prstGeom prst="rect">
            <a:avLst/>
          </a:prstGeom>
        </p:spPr>
        <p:txBody>
          <a:bodyPr wrap="square">
            <a:spAutoFit/>
          </a:bodyPr>
          <a:lstStyle/>
          <a:p>
            <a:r>
              <a:rPr lang="bn-BD" sz="3600" dirty="0">
                <a:latin typeface="NikoshBAN" panose="02000000000000000000" pitchFamily="2" charset="0"/>
                <a:cs typeface="NikoshBAN" panose="02000000000000000000" pitchFamily="2" charset="0"/>
              </a:rPr>
              <a:t/>
            </a:r>
            <a:br>
              <a:rPr lang="bn-BD" sz="3600" dirty="0">
                <a:latin typeface="NikoshBAN" panose="02000000000000000000" pitchFamily="2" charset="0"/>
                <a:cs typeface="NikoshBAN" panose="02000000000000000000" pitchFamily="2" charset="0"/>
              </a:rPr>
            </a:br>
            <a:endParaRPr lang="bn-BD" sz="3600" dirty="0" smtClean="0">
              <a:latin typeface="NikoshBAN" panose="02000000000000000000" pitchFamily="2" charset="0"/>
              <a:cs typeface="NikoshBAN" panose="02000000000000000000" pitchFamily="2" charset="0"/>
            </a:endParaRPr>
          </a:p>
          <a:p>
            <a:endParaRPr lang="bn-BD" sz="3600" dirty="0" smtClean="0">
              <a:latin typeface="NikoshBAN" panose="02000000000000000000" pitchFamily="2" charset="0"/>
              <a:cs typeface="NikoshBAN" panose="02000000000000000000" pitchFamily="2" charset="0"/>
            </a:endParaRPr>
          </a:p>
          <a:p>
            <a:r>
              <a:rPr lang="bn-IN" sz="3600" dirty="0" smtClean="0">
                <a:latin typeface="NikoshBAN" panose="02000000000000000000" pitchFamily="2" charset="0"/>
                <a:cs typeface="NikoshBAN" panose="02000000000000000000" pitchFamily="2" charset="0"/>
              </a:rPr>
              <a:t>এই </a:t>
            </a:r>
            <a:r>
              <a:rPr lang="bn-BD" sz="3600" dirty="0">
                <a:latin typeface="NikoshBAN" panose="02000000000000000000" pitchFamily="2" charset="0"/>
                <a:cs typeface="NikoshBAN" panose="02000000000000000000" pitchFamily="2" charset="0"/>
              </a:rPr>
              <a:t>পাঠ শেষে শিক্ষার্থীরা</a:t>
            </a:r>
            <a:r>
              <a:rPr lang="bn-BD" sz="3600" dirty="0" smtClean="0">
                <a:latin typeface="NikoshBAN" panose="02000000000000000000" pitchFamily="2" charset="0"/>
                <a:cs typeface="NikoshBAN" panose="02000000000000000000" pitchFamily="2" charset="0"/>
              </a:rPr>
              <a:t>……</a:t>
            </a:r>
            <a:endParaRPr lang="bn-IN" sz="3600" dirty="0">
              <a:latin typeface="NikoshBAN" panose="02000000000000000000" pitchFamily="2" charset="0"/>
              <a:cs typeface="NikoshBAN" panose="02000000000000000000" pitchFamily="2" charset="0"/>
            </a:endParaRPr>
          </a:p>
          <a:p>
            <a:pPr marL="457200" indent="-457200">
              <a:buFont typeface="Wingdings" panose="05000000000000000000" pitchFamily="2" charset="2"/>
              <a:buChar char="v"/>
            </a:pPr>
            <a:r>
              <a:rPr lang="bn-IN" sz="3600" dirty="0" smtClean="0">
                <a:latin typeface="NikoshBAN" panose="02000000000000000000" pitchFamily="2" charset="0"/>
                <a:cs typeface="NikoshBAN" panose="02000000000000000000" pitchFamily="2" charset="0"/>
              </a:rPr>
              <a:t>ইনপুট</a:t>
            </a:r>
            <a:r>
              <a:rPr lang="bn-BD" sz="3600" dirty="0" smtClean="0">
                <a:latin typeface="NikoshBAN" panose="02000000000000000000" pitchFamily="2" charset="0"/>
                <a:cs typeface="NikoshBAN" panose="02000000000000000000" pitchFamily="2" charset="0"/>
              </a:rPr>
              <a:t> </a:t>
            </a:r>
            <a:r>
              <a:rPr lang="bn-BD" sz="3600" dirty="0">
                <a:latin typeface="NikoshBAN" panose="02000000000000000000" pitchFamily="2" charset="0"/>
                <a:cs typeface="NikoshBAN" panose="02000000000000000000" pitchFamily="2" charset="0"/>
              </a:rPr>
              <a:t>ডিভাইস কী তা </a:t>
            </a:r>
            <a:r>
              <a:rPr lang="bn-IN" sz="3600" dirty="0">
                <a:latin typeface="NikoshBAN" panose="02000000000000000000" pitchFamily="2" charset="0"/>
                <a:cs typeface="NikoshBAN" panose="02000000000000000000" pitchFamily="2" charset="0"/>
              </a:rPr>
              <a:t>বলতে</a:t>
            </a:r>
            <a:r>
              <a:rPr lang="bn-BD" sz="3600" dirty="0">
                <a:latin typeface="NikoshBAN" panose="02000000000000000000" pitchFamily="2" charset="0"/>
                <a:cs typeface="NikoshBAN" panose="02000000000000000000" pitchFamily="2" charset="0"/>
              </a:rPr>
              <a:t> </a:t>
            </a:r>
            <a:r>
              <a:rPr lang="bn-BD" sz="3600" dirty="0" smtClean="0">
                <a:latin typeface="NikoshBAN" panose="02000000000000000000" pitchFamily="2" charset="0"/>
                <a:cs typeface="NikoshBAN" panose="02000000000000000000" pitchFamily="2" charset="0"/>
              </a:rPr>
              <a:t>পারবে</a:t>
            </a:r>
            <a:r>
              <a:rPr lang="bn-IN" sz="3600" dirty="0" smtClean="0">
                <a:latin typeface="NikoshBAN" panose="02000000000000000000" pitchFamily="2" charset="0"/>
                <a:cs typeface="NikoshBAN" panose="02000000000000000000" pitchFamily="2" charset="0"/>
              </a:rPr>
              <a:t> ।</a:t>
            </a:r>
            <a:endParaRPr lang="bn-IN" sz="3600" b="1" dirty="0">
              <a:latin typeface="NikoshBAN" panose="02000000000000000000" pitchFamily="2" charset="0"/>
              <a:cs typeface="NikoshBAN" panose="02000000000000000000" pitchFamily="2" charset="0"/>
            </a:endParaRPr>
          </a:p>
          <a:p>
            <a:pPr marL="457200" indent="-457200">
              <a:buFont typeface="Wingdings" panose="05000000000000000000" pitchFamily="2" charset="2"/>
              <a:buChar char="v"/>
            </a:pPr>
            <a:r>
              <a:rPr lang="bn-BD" sz="3600" dirty="0">
                <a:latin typeface="NikoshBAN" panose="02000000000000000000" pitchFamily="2" charset="0"/>
                <a:cs typeface="NikoshBAN" panose="02000000000000000000" pitchFamily="2" charset="0"/>
              </a:rPr>
              <a:t>আউটপুট ডিভাইস কী তা </a:t>
            </a:r>
            <a:r>
              <a:rPr lang="bn-IN" sz="3600" dirty="0">
                <a:latin typeface="NikoshBAN" panose="02000000000000000000" pitchFamily="2" charset="0"/>
                <a:cs typeface="NikoshBAN" panose="02000000000000000000" pitchFamily="2" charset="0"/>
              </a:rPr>
              <a:t>বলতে</a:t>
            </a:r>
            <a:r>
              <a:rPr lang="bn-BD" sz="3600" dirty="0">
                <a:latin typeface="NikoshBAN" panose="02000000000000000000" pitchFamily="2" charset="0"/>
                <a:cs typeface="NikoshBAN" panose="02000000000000000000" pitchFamily="2" charset="0"/>
              </a:rPr>
              <a:t> </a:t>
            </a:r>
            <a:r>
              <a:rPr lang="bn-BD" sz="3600" dirty="0" smtClean="0">
                <a:latin typeface="NikoshBAN" panose="02000000000000000000" pitchFamily="2" charset="0"/>
                <a:cs typeface="NikoshBAN" panose="02000000000000000000" pitchFamily="2" charset="0"/>
              </a:rPr>
              <a:t>পারবে</a:t>
            </a:r>
            <a:r>
              <a:rPr lang="bn-IN" sz="3600" dirty="0" smtClean="0">
                <a:latin typeface="NikoshBAN" panose="02000000000000000000" pitchFamily="2" charset="0"/>
                <a:cs typeface="NikoshBAN" panose="02000000000000000000" pitchFamily="2" charset="0"/>
              </a:rPr>
              <a:t> ।</a:t>
            </a:r>
          </a:p>
          <a:p>
            <a:pPr marL="457200" indent="-457200">
              <a:buFont typeface="Wingdings" panose="05000000000000000000" pitchFamily="2" charset="2"/>
              <a:buChar char="v"/>
            </a:pPr>
            <a:r>
              <a:rPr lang="bn-BD" sz="3600" dirty="0">
                <a:latin typeface="NikoshBAN" panose="02000000000000000000" pitchFamily="2" charset="0"/>
                <a:cs typeface="NikoshBAN" panose="02000000000000000000" pitchFamily="2" charset="0"/>
              </a:rPr>
              <a:t>ইনপুট</a:t>
            </a:r>
            <a:r>
              <a:rPr lang="bn-IN" sz="3600" dirty="0" smtClean="0">
                <a:latin typeface="NikoshBAN" panose="02000000000000000000" pitchFamily="2" charset="0"/>
                <a:cs typeface="NikoshBAN" panose="02000000000000000000" pitchFamily="2" charset="0"/>
              </a:rPr>
              <a:t> </a:t>
            </a:r>
            <a:r>
              <a:rPr lang="bn-IN" sz="3600" dirty="0">
                <a:latin typeface="NikoshBAN" panose="02000000000000000000" pitchFamily="2" charset="0"/>
                <a:cs typeface="NikoshBAN" panose="02000000000000000000" pitchFamily="2" charset="0"/>
              </a:rPr>
              <a:t>/আউটপুট ডিভাইস চিহ্নিত করতে </a:t>
            </a:r>
            <a:r>
              <a:rPr lang="bn-IN" sz="3600" dirty="0" smtClean="0">
                <a:latin typeface="NikoshBAN" panose="02000000000000000000" pitchFamily="2" charset="0"/>
                <a:cs typeface="NikoshBAN" panose="02000000000000000000" pitchFamily="2" charset="0"/>
              </a:rPr>
              <a:t>পারবে ।</a:t>
            </a:r>
            <a:r>
              <a:rPr lang="bn-BD" sz="3600" dirty="0" smtClean="0">
                <a:solidFill>
                  <a:schemeClr val="bg1"/>
                </a:solidFill>
                <a:latin typeface="NikoshBAN" panose="02000000000000000000" pitchFamily="2" charset="0"/>
                <a:cs typeface="NikoshBAN" panose="02000000000000000000" pitchFamily="2" charset="0"/>
              </a:rPr>
              <a:t>ব </a:t>
            </a:r>
            <a:r>
              <a:rPr lang="bn-BD" sz="3600" dirty="0">
                <a:solidFill>
                  <a:schemeClr val="bg1"/>
                </a:solidFill>
                <a:latin typeface="NikoshBAN" panose="02000000000000000000" pitchFamily="2" charset="0"/>
                <a:cs typeface="NikoshBAN" panose="02000000000000000000" pitchFamily="2" charset="0"/>
              </a:rPr>
              <a:t>কাজ </a:t>
            </a:r>
            <a:r>
              <a:rPr lang="bn-BD" sz="3600" dirty="0" smtClean="0">
                <a:solidFill>
                  <a:schemeClr val="bg1"/>
                </a:solidFill>
                <a:latin typeface="NikoshBAN" panose="02000000000000000000" pitchFamily="2" charset="0"/>
                <a:cs typeface="NikoshBAN" panose="02000000000000000000" pitchFamily="2" charset="0"/>
              </a:rPr>
              <a:t>করভাসমূবর্ণনাপারবে</a:t>
            </a:r>
            <a:r>
              <a:rPr lang="bn-BD" sz="3600" dirty="0">
                <a:solidFill>
                  <a:schemeClr val="bg1"/>
                </a:solidFill>
                <a:latin typeface="NikoshBAN" panose="02000000000000000000" pitchFamily="2" charset="0"/>
                <a:cs typeface="NikoshBAN" panose="02000000000000000000" pitchFamily="2" charset="0"/>
              </a:rPr>
              <a:t>;</a:t>
            </a:r>
            <a:endParaRPr lang="en-US" sz="3600" dirty="0">
              <a:solidFill>
                <a:schemeClr val="bg1"/>
              </a:solidFill>
              <a:latin typeface="NikoshBAN" panose="02000000000000000000" pitchFamily="2" charset="0"/>
              <a:cs typeface="NikoshBAN" panose="02000000000000000000" pitchFamily="2" charset="0"/>
            </a:endParaRPr>
          </a:p>
          <a:p>
            <a:pPr marL="457200" indent="-457200">
              <a:buFont typeface="Wingdings" panose="05000000000000000000" pitchFamily="2" charset="2"/>
              <a:buChar char="v"/>
            </a:pPr>
            <a:r>
              <a:rPr lang="bn-BD" sz="3600" dirty="0" smtClean="0">
                <a:latin typeface="NikoshBAN" panose="02000000000000000000" pitchFamily="2" charset="0"/>
                <a:cs typeface="NikoshBAN" panose="02000000000000000000" pitchFamily="2" charset="0"/>
              </a:rPr>
              <a:t>ইনপুট </a:t>
            </a:r>
            <a:r>
              <a:rPr lang="bn-BD" sz="3600" dirty="0">
                <a:latin typeface="NikoshBAN" panose="02000000000000000000" pitchFamily="2" charset="0"/>
                <a:cs typeface="NikoshBAN" panose="02000000000000000000" pitchFamily="2" charset="0"/>
              </a:rPr>
              <a:t>ও আউটপুট উভয় ডিভাইস হিসাবে কাজ করে এমন ডিভাইস সমূহ </a:t>
            </a:r>
            <a:r>
              <a:rPr lang="bn-IN" sz="3600" dirty="0" smtClean="0">
                <a:latin typeface="NikoshBAN" panose="02000000000000000000" pitchFamily="2" charset="0"/>
                <a:cs typeface="NikoshBAN" panose="02000000000000000000" pitchFamily="2" charset="0"/>
              </a:rPr>
              <a:t>চিহ্নিত </a:t>
            </a:r>
            <a:r>
              <a:rPr lang="bn-BD" sz="3600" dirty="0" smtClean="0">
                <a:latin typeface="NikoshBAN" panose="02000000000000000000" pitchFamily="2" charset="0"/>
                <a:cs typeface="NikoshBAN" panose="02000000000000000000" pitchFamily="2" charset="0"/>
              </a:rPr>
              <a:t>করতে পারবে</a:t>
            </a:r>
            <a:r>
              <a:rPr lang="bn-IN" sz="3600" dirty="0" smtClean="0">
                <a:latin typeface="NikoshBAN" panose="02000000000000000000" pitchFamily="2" charset="0"/>
                <a:cs typeface="NikoshBAN" panose="02000000000000000000" pitchFamily="2" charset="0"/>
              </a:rPr>
              <a:t> ।</a:t>
            </a:r>
          </a:p>
          <a:p>
            <a:pPr marL="457200" indent="-457200">
              <a:buFont typeface="Wingdings" panose="05000000000000000000" pitchFamily="2" charset="2"/>
              <a:buChar char="v"/>
            </a:pPr>
            <a:r>
              <a:rPr lang="bn-BD" sz="3600" dirty="0">
                <a:latin typeface="NikoshBAN" panose="02000000000000000000" pitchFamily="2" charset="0"/>
                <a:cs typeface="NikoshBAN" panose="02000000000000000000" pitchFamily="2" charset="0"/>
              </a:rPr>
              <a:t>ইনপুট ও আউটপুট উভয় ডিভাইস হিসাবে কাজ করে এমন ডিভাইস সমূহের কাজ বর্ণনা করতে </a:t>
            </a:r>
            <a:r>
              <a:rPr lang="bn-BD" sz="3600" dirty="0" smtClean="0">
                <a:latin typeface="NikoshBAN" panose="02000000000000000000" pitchFamily="2" charset="0"/>
                <a:cs typeface="NikoshBAN" panose="02000000000000000000" pitchFamily="2" charset="0"/>
              </a:rPr>
              <a:t>পারবে</a:t>
            </a:r>
            <a:r>
              <a:rPr lang="bn-IN" sz="3600" dirty="0" smtClean="0">
                <a:latin typeface="NikoshBAN" panose="02000000000000000000" pitchFamily="2" charset="0"/>
                <a:cs typeface="NikoshBAN" panose="02000000000000000000" pitchFamily="2" charset="0"/>
              </a:rPr>
              <a:t> ।</a:t>
            </a:r>
            <a:endParaRPr lang="en-GB" sz="3600" dirty="0"/>
          </a:p>
          <a:p>
            <a:endParaRPr lang="bn-IN" sz="3600" b="1" dirty="0">
              <a:latin typeface="NikoshBAN" panose="02000000000000000000" pitchFamily="2" charset="0"/>
              <a:cs typeface="NikoshBAN" panose="02000000000000000000" pitchFamily="2" charset="0"/>
            </a:endParaRPr>
          </a:p>
          <a:p>
            <a:pPr marL="457200" indent="-457200">
              <a:buFont typeface="Wingdings" panose="05000000000000000000" pitchFamily="2" charset="2"/>
              <a:buChar char="v"/>
            </a:pPr>
            <a:endParaRPr lang="bn-IN" sz="2000" b="1" dirty="0">
              <a:latin typeface="NikoshBAN" panose="02000000000000000000" pitchFamily="2" charset="0"/>
              <a:cs typeface="NikoshBAN" panose="02000000000000000000" pitchFamily="2" charset="0"/>
            </a:endParaRPr>
          </a:p>
          <a:p>
            <a:pPr marL="457200" indent="-457200">
              <a:buFont typeface="Wingdings" panose="05000000000000000000" pitchFamily="2" charset="2"/>
              <a:buChar char="v"/>
            </a:pPr>
            <a:endParaRPr lang="bn-IN" sz="2000" b="1" dirty="0">
              <a:latin typeface="NikoshBAN" panose="02000000000000000000" pitchFamily="2" charset="0"/>
              <a:cs typeface="NikoshBAN" panose="02000000000000000000" pitchFamily="2" charset="0"/>
            </a:endParaRPr>
          </a:p>
          <a:p>
            <a:pPr marL="0" lvl="5"/>
            <a:endParaRPr lang="bn-IN" sz="2000" dirty="0">
              <a:latin typeface="NikoshBAN" panose="02000000000000000000" pitchFamily="2" charset="0"/>
              <a:cs typeface="NikoshBAN" panose="02000000000000000000" pitchFamily="2" charset="0"/>
            </a:endParaRPr>
          </a:p>
        </p:txBody>
      </p:sp>
      <p:sp>
        <p:nvSpPr>
          <p:cNvPr id="3" name="Snip Same Side Corner Rectangle 2"/>
          <p:cNvSpPr/>
          <p:nvPr/>
        </p:nvSpPr>
        <p:spPr>
          <a:xfrm>
            <a:off x="4724400" y="457200"/>
            <a:ext cx="3200400" cy="685800"/>
          </a:xfrm>
          <a:prstGeom prst="snip2Same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4400" b="1" dirty="0">
                <a:solidFill>
                  <a:schemeClr val="tx1"/>
                </a:solidFill>
                <a:latin typeface="NikoshBAN" panose="02000000000000000000" pitchFamily="2" charset="0"/>
                <a:cs typeface="NikoshBAN" panose="02000000000000000000" pitchFamily="2" charset="0"/>
              </a:rPr>
              <a:t>শিখন ফল</a:t>
            </a:r>
            <a:endParaRPr lang="bn-IN" sz="4400" b="1" dirty="0">
              <a:solidFill>
                <a:schemeClr val="tx1"/>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3475481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owchart: Alternate Process 2"/>
          <p:cNvSpPr/>
          <p:nvPr/>
        </p:nvSpPr>
        <p:spPr>
          <a:xfrm>
            <a:off x="4114800" y="228600"/>
            <a:ext cx="3124200" cy="609600"/>
          </a:xfrm>
          <a:prstGeom prst="flowChartAlternate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bn-BD" sz="4000" dirty="0">
                <a:solidFill>
                  <a:srgbClr val="3A3A3A"/>
                </a:solidFill>
                <a:latin typeface="NikoshBAN" panose="02000000000000000000" pitchFamily="2" charset="0"/>
                <a:cs typeface="NikoshBAN" panose="02000000000000000000" pitchFamily="2" charset="0"/>
              </a:rPr>
              <a:t>ইনপুট ডিভাইস</a:t>
            </a:r>
            <a:endParaRPr lang="bn-IN" sz="4000" dirty="0">
              <a:solidFill>
                <a:srgbClr val="3A3A3A"/>
              </a:solidFill>
              <a:latin typeface="NikoshBAN" panose="02000000000000000000" pitchFamily="2" charset="0"/>
              <a:cs typeface="NikoshBAN" panose="02000000000000000000" pitchFamily="2" charset="0"/>
            </a:endParaRPr>
          </a:p>
        </p:txBody>
      </p:sp>
      <p:sp>
        <p:nvSpPr>
          <p:cNvPr id="4" name="Oval 3"/>
          <p:cNvSpPr/>
          <p:nvPr/>
        </p:nvSpPr>
        <p:spPr>
          <a:xfrm>
            <a:off x="2057400" y="1905000"/>
            <a:ext cx="7924800" cy="38862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r>
              <a:rPr lang="bn-BD" sz="3600" dirty="0">
                <a:solidFill>
                  <a:srgbClr val="3A3A3A"/>
                </a:solidFill>
                <a:latin typeface="NikoshBAN" panose="02000000000000000000" pitchFamily="2" charset="0"/>
                <a:cs typeface="NikoshBAN" panose="02000000000000000000" pitchFamily="2" charset="0"/>
              </a:rPr>
              <a:t>আমরা আমাদের কম্পিউটারে যেই ডিভাইস ব্যবহার করে কম্পিউটারকে নির্দেশাবলী দিতে পারি, সেই সকল ডিভাইস গুলিকে বলা হয় কম্পিউটারের ইনপুট ডিভাইস</a:t>
            </a:r>
            <a:r>
              <a:rPr lang="bn-IN" sz="3600" dirty="0">
                <a:solidFill>
                  <a:srgbClr val="3A3A3A"/>
                </a:solidFill>
                <a:latin typeface="NikoshBAN" panose="02000000000000000000" pitchFamily="2" charset="0"/>
                <a:cs typeface="NikoshBAN" panose="02000000000000000000" pitchFamily="2" charset="0"/>
              </a:rPr>
              <a:t>।</a:t>
            </a:r>
          </a:p>
        </p:txBody>
      </p:sp>
    </p:spTree>
    <p:extLst>
      <p:ext uri="{BB962C8B-B14F-4D97-AF65-F5344CB8AC3E}">
        <p14:creationId xmlns:p14="http://schemas.microsoft.com/office/powerpoint/2010/main" val="13345761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4191000" y="304800"/>
            <a:ext cx="3962400" cy="9144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IN" sz="4400" b="1" dirty="0">
                <a:latin typeface="NikoshBAN" panose="02000000000000000000" pitchFamily="2" charset="0"/>
                <a:cs typeface="NikoshBAN" panose="02000000000000000000" pitchFamily="2" charset="0"/>
              </a:rPr>
              <a:t> </a:t>
            </a:r>
            <a:r>
              <a:rPr lang="bn-BD" sz="4400" b="1" dirty="0">
                <a:solidFill>
                  <a:schemeClr val="tx1"/>
                </a:solidFill>
                <a:latin typeface="NikoshBAN" panose="02000000000000000000" pitchFamily="2" charset="0"/>
                <a:cs typeface="NikoshBAN" panose="02000000000000000000" pitchFamily="2" charset="0"/>
              </a:rPr>
              <a:t>আউটপুট</a:t>
            </a:r>
            <a:r>
              <a:rPr lang="bn-BD" sz="4400" dirty="0">
                <a:solidFill>
                  <a:schemeClr val="tx1"/>
                </a:solidFill>
                <a:latin typeface="NikoshBAN" panose="02000000000000000000" pitchFamily="2" charset="0"/>
                <a:cs typeface="NikoshBAN" panose="02000000000000000000" pitchFamily="2" charset="0"/>
              </a:rPr>
              <a:t> </a:t>
            </a:r>
            <a:r>
              <a:rPr lang="bn-BD" sz="4400" b="1" dirty="0">
                <a:solidFill>
                  <a:schemeClr val="tx1"/>
                </a:solidFill>
                <a:latin typeface="NikoshBAN" panose="02000000000000000000" pitchFamily="2" charset="0"/>
                <a:cs typeface="NikoshBAN" panose="02000000000000000000" pitchFamily="2" charset="0"/>
              </a:rPr>
              <a:t>ডিভাইস</a:t>
            </a:r>
            <a:endParaRPr lang="en-GB" sz="4400" dirty="0">
              <a:solidFill>
                <a:schemeClr val="tx1"/>
              </a:solidFill>
            </a:endParaRPr>
          </a:p>
        </p:txBody>
      </p:sp>
      <p:sp>
        <p:nvSpPr>
          <p:cNvPr id="4" name="Oval 3"/>
          <p:cNvSpPr/>
          <p:nvPr/>
        </p:nvSpPr>
        <p:spPr>
          <a:xfrm>
            <a:off x="6305797" y="1805049"/>
            <a:ext cx="5886203" cy="4519551"/>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r>
              <a:rPr lang="bn-BD" sz="2800" dirty="0" smtClean="0">
                <a:solidFill>
                  <a:srgbClr val="3A3A3A"/>
                </a:solidFill>
                <a:latin typeface="NikoshBAN" panose="02000000000000000000" pitchFamily="2" charset="0"/>
                <a:cs typeface="NikoshBAN" panose="02000000000000000000" pitchFamily="2" charset="0"/>
              </a:rPr>
              <a:t>ইনপুট </a:t>
            </a:r>
            <a:r>
              <a:rPr lang="bn-BD" sz="2800" dirty="0">
                <a:solidFill>
                  <a:srgbClr val="3A3A3A"/>
                </a:solidFill>
                <a:latin typeface="NikoshBAN" panose="02000000000000000000" pitchFamily="2" charset="0"/>
                <a:cs typeface="NikoshBAN" panose="02000000000000000000" pitchFamily="2" charset="0"/>
              </a:rPr>
              <a:t>ডিভাইস গুলি ব্যবহার করে কম্পিউটারকে কাজ করার জন্য নির্দেশ বা তথ্য দেয়া হয়, এবং সেই নির্দেশ বা তথ্য গুলি </a:t>
            </a:r>
            <a:r>
              <a:rPr lang="bn-BD" sz="2800" dirty="0" smtClean="0">
                <a:solidFill>
                  <a:srgbClr val="3A3A3A"/>
                </a:solidFill>
                <a:latin typeface="NikoshBAN" panose="02000000000000000000" pitchFamily="2" charset="0"/>
                <a:cs typeface="NikoshBAN" panose="02000000000000000000" pitchFamily="2" charset="0"/>
              </a:rPr>
              <a:t>প্রসেস</a:t>
            </a:r>
            <a:r>
              <a:rPr lang="en-GB" sz="2800" dirty="0" smtClean="0">
                <a:solidFill>
                  <a:srgbClr val="3A3A3A"/>
                </a:solidFill>
                <a:latin typeface="NikoshBAN" panose="02000000000000000000" pitchFamily="2" charset="0"/>
                <a:cs typeface="NikoshBAN" panose="02000000000000000000" pitchFamily="2" charset="0"/>
              </a:rPr>
              <a:t> </a:t>
            </a:r>
            <a:r>
              <a:rPr lang="bn-BD" sz="2800" dirty="0">
                <a:solidFill>
                  <a:srgbClr val="3A3A3A"/>
                </a:solidFill>
                <a:latin typeface="NikoshBAN" panose="02000000000000000000" pitchFamily="2" charset="0"/>
                <a:cs typeface="NikoshBAN" panose="02000000000000000000" pitchFamily="2" charset="0"/>
              </a:rPr>
              <a:t>করে, </a:t>
            </a:r>
            <a:r>
              <a:rPr lang="bn-BD" sz="2800" dirty="0">
                <a:solidFill>
                  <a:schemeClr val="tx1"/>
                </a:solidFill>
                <a:latin typeface="NikoshBAN" panose="02000000000000000000" pitchFamily="2" charset="0"/>
                <a:cs typeface="NikoshBAN" panose="02000000000000000000" pitchFamily="2" charset="0"/>
              </a:rPr>
              <a:t>আউটপুট ডিভাইস </a:t>
            </a:r>
            <a:r>
              <a:rPr lang="bn-BD" sz="2800" dirty="0" smtClean="0">
                <a:solidFill>
                  <a:srgbClr val="3A3A3A"/>
                </a:solidFill>
                <a:latin typeface="NikoshBAN" panose="02000000000000000000" pitchFamily="2" charset="0"/>
                <a:cs typeface="NikoshBAN" panose="02000000000000000000" pitchFamily="2" charset="0"/>
              </a:rPr>
              <a:t>গুলির </a:t>
            </a:r>
            <a:r>
              <a:rPr lang="bn-BD" sz="2800" dirty="0">
                <a:solidFill>
                  <a:srgbClr val="3A3A3A"/>
                </a:solidFill>
                <a:latin typeface="NikoshBAN" panose="02000000000000000000" pitchFamily="2" charset="0"/>
                <a:cs typeface="NikoshBAN" panose="02000000000000000000" pitchFamily="2" charset="0"/>
              </a:rPr>
              <a:t>মাধ্যমে কম্পিউটার আমাদের সমাধান বা উত্তর </a:t>
            </a:r>
            <a:r>
              <a:rPr lang="bn-BD" sz="2800" dirty="0" smtClean="0">
                <a:solidFill>
                  <a:schemeClr val="tx1"/>
                </a:solidFill>
                <a:latin typeface="NikoshBAN" panose="02000000000000000000" pitchFamily="2" charset="0"/>
                <a:cs typeface="NikoshBAN" panose="02000000000000000000" pitchFamily="2" charset="0"/>
              </a:rPr>
              <a:t>আউটপুট</a:t>
            </a:r>
            <a:r>
              <a:rPr lang="en-GB" sz="2800" dirty="0" smtClean="0">
                <a:solidFill>
                  <a:srgbClr val="3A3A3A"/>
                </a:solidFill>
                <a:latin typeface="NikoshBAN" panose="02000000000000000000" pitchFamily="2" charset="0"/>
                <a:cs typeface="NikoshBAN" panose="02000000000000000000" pitchFamily="2" charset="0"/>
              </a:rPr>
              <a:t> </a:t>
            </a:r>
            <a:r>
              <a:rPr lang="bn-BD" sz="2800" dirty="0">
                <a:solidFill>
                  <a:srgbClr val="3A3A3A"/>
                </a:solidFill>
                <a:latin typeface="NikoshBAN" panose="02000000000000000000" pitchFamily="2" charset="0"/>
                <a:cs typeface="NikoshBAN" panose="02000000000000000000" pitchFamily="2" charset="0"/>
              </a:rPr>
              <a:t>হিসেবে প্রদান করে।</a:t>
            </a:r>
          </a:p>
          <a:p>
            <a:pPr algn="just" fontAlgn="base"/>
            <a:endParaRPr lang="bn-IN" dirty="0">
              <a:solidFill>
                <a:srgbClr val="3A3A3A"/>
              </a:solidFill>
              <a:latin typeface="NikoshBAN" panose="02000000000000000000" pitchFamily="2" charset="0"/>
              <a:cs typeface="NikoshBAN" panose="02000000000000000000" pitchFamily="2" charset="0"/>
            </a:endParaRPr>
          </a:p>
          <a:p>
            <a:pPr algn="just" fontAlgn="base"/>
            <a:endParaRPr lang="bn-BD" dirty="0">
              <a:solidFill>
                <a:srgbClr val="3A3A3A"/>
              </a:solidFill>
              <a:latin typeface="NikoshBAN" panose="02000000000000000000" pitchFamily="2" charset="0"/>
              <a:cs typeface="NikoshBAN" panose="02000000000000000000" pitchFamily="2" charset="0"/>
            </a:endParaRPr>
          </a:p>
        </p:txBody>
      </p:sp>
      <p:sp>
        <p:nvSpPr>
          <p:cNvPr id="5" name="Oval 4"/>
          <p:cNvSpPr/>
          <p:nvPr/>
        </p:nvSpPr>
        <p:spPr>
          <a:xfrm>
            <a:off x="0" y="2057400"/>
            <a:ext cx="6019800" cy="44958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r>
              <a:rPr lang="bn-BD" sz="2400" dirty="0" smtClean="0">
                <a:solidFill>
                  <a:schemeClr val="tx1"/>
                </a:solidFill>
                <a:latin typeface="NikoshBAN" panose="02000000000000000000" pitchFamily="2" charset="0"/>
                <a:cs typeface="NikoshBAN" panose="02000000000000000000" pitchFamily="2" charset="0"/>
              </a:rPr>
              <a:t>আউটপুট </a:t>
            </a:r>
            <a:r>
              <a:rPr lang="bn-BD" sz="2400" dirty="0">
                <a:solidFill>
                  <a:schemeClr val="tx1"/>
                </a:solidFill>
                <a:latin typeface="NikoshBAN" panose="02000000000000000000" pitchFamily="2" charset="0"/>
                <a:cs typeface="NikoshBAN" panose="02000000000000000000" pitchFamily="2" charset="0"/>
              </a:rPr>
              <a:t>ডিভাইস </a:t>
            </a:r>
            <a:r>
              <a:rPr lang="bn-BD" sz="2400" dirty="0" smtClean="0">
                <a:solidFill>
                  <a:srgbClr val="3A3A3A"/>
                </a:solidFill>
                <a:latin typeface="NikoshBAN" panose="02000000000000000000" pitchFamily="2" charset="0"/>
                <a:cs typeface="NikoshBAN" panose="02000000000000000000" pitchFamily="2" charset="0"/>
              </a:rPr>
              <a:t>হলো কম্পিউটারের</a:t>
            </a:r>
            <a:r>
              <a:rPr lang="bn-IN" sz="2400" dirty="0" smtClean="0">
                <a:solidFill>
                  <a:srgbClr val="3A3A3A"/>
                </a:solidFill>
                <a:latin typeface="NikoshBAN" panose="02000000000000000000" pitchFamily="2" charset="0"/>
                <a:cs typeface="NikoshBAN" panose="02000000000000000000" pitchFamily="2" charset="0"/>
              </a:rPr>
              <a:t> </a:t>
            </a:r>
            <a:r>
              <a:rPr lang="bn-BD" sz="2400" dirty="0" smtClean="0">
                <a:solidFill>
                  <a:srgbClr val="3A3A3A"/>
                </a:solidFill>
                <a:latin typeface="NikoshBAN" panose="02000000000000000000" pitchFamily="2" charset="0"/>
                <a:cs typeface="NikoshBAN" panose="02000000000000000000" pitchFamily="2" charset="0"/>
              </a:rPr>
              <a:t>এমন</a:t>
            </a:r>
            <a:r>
              <a:rPr lang="bn-IN" sz="2400" dirty="0" smtClean="0">
                <a:solidFill>
                  <a:srgbClr val="3A3A3A"/>
                </a:solidFill>
                <a:latin typeface="NikoshBAN" panose="02000000000000000000" pitchFamily="2" charset="0"/>
                <a:cs typeface="NikoshBAN" panose="02000000000000000000" pitchFamily="2" charset="0"/>
              </a:rPr>
              <a:t> </a:t>
            </a:r>
            <a:r>
              <a:rPr lang="bn-BD" sz="2400" dirty="0" smtClean="0">
                <a:solidFill>
                  <a:srgbClr val="3A3A3A"/>
                </a:solidFill>
                <a:latin typeface="NikoshBAN" panose="02000000000000000000" pitchFamily="2" charset="0"/>
                <a:cs typeface="NikoshBAN" panose="02000000000000000000" pitchFamily="2" charset="0"/>
              </a:rPr>
              <a:t>কিছু</a:t>
            </a:r>
            <a:r>
              <a:rPr lang="bn-IN" sz="2400" dirty="0" smtClean="0">
                <a:solidFill>
                  <a:srgbClr val="3A3A3A"/>
                </a:solidFill>
                <a:latin typeface="NikoshBAN" panose="02000000000000000000" pitchFamily="2" charset="0"/>
                <a:cs typeface="NikoshBAN" panose="02000000000000000000" pitchFamily="2" charset="0"/>
              </a:rPr>
              <a:t> </a:t>
            </a:r>
            <a:r>
              <a:rPr lang="en-GB" sz="2400" dirty="0" smtClean="0">
                <a:solidFill>
                  <a:srgbClr val="3A3A3A"/>
                </a:solidFill>
                <a:latin typeface="NikoshBAN" panose="02000000000000000000" pitchFamily="2" charset="0"/>
                <a:cs typeface="NikoshBAN" panose="02000000000000000000" pitchFamily="2" charset="0"/>
              </a:rPr>
              <a:t>hardware </a:t>
            </a:r>
            <a:r>
              <a:rPr lang="en-GB" sz="2400" dirty="0">
                <a:solidFill>
                  <a:srgbClr val="3A3A3A"/>
                </a:solidFill>
                <a:latin typeface="NikoshBAN" panose="02000000000000000000" pitchFamily="2" charset="0"/>
                <a:cs typeface="NikoshBAN" panose="02000000000000000000" pitchFamily="2" charset="0"/>
              </a:rPr>
              <a:t>components, </a:t>
            </a:r>
            <a:r>
              <a:rPr lang="bn-BD" sz="2400" dirty="0">
                <a:solidFill>
                  <a:srgbClr val="3A3A3A"/>
                </a:solidFill>
                <a:latin typeface="NikoshBAN" panose="02000000000000000000" pitchFamily="2" charset="0"/>
                <a:cs typeface="NikoshBAN" panose="02000000000000000000" pitchFamily="2" charset="0"/>
              </a:rPr>
              <a:t>যেগুলি ব্যবহার করে কম্পিউটারে থাকা বিভিন্ন </a:t>
            </a:r>
            <a:r>
              <a:rPr lang="bn-BD" sz="2400" dirty="0" smtClean="0">
                <a:solidFill>
                  <a:srgbClr val="3A3A3A"/>
                </a:solidFill>
                <a:latin typeface="NikoshBAN" panose="02000000000000000000" pitchFamily="2" charset="0"/>
                <a:cs typeface="NikoshBAN" panose="02000000000000000000" pitchFamily="2" charset="0"/>
              </a:rPr>
              <a:t>ডাটা</a:t>
            </a:r>
            <a:r>
              <a:rPr lang="en-GB" sz="2400" dirty="0" smtClean="0">
                <a:solidFill>
                  <a:srgbClr val="3A3A3A"/>
                </a:solidFill>
                <a:latin typeface="NikoshBAN" panose="02000000000000000000" pitchFamily="2" charset="0"/>
                <a:cs typeface="NikoshBAN" panose="02000000000000000000" pitchFamily="2" charset="0"/>
              </a:rPr>
              <a:t> </a:t>
            </a:r>
            <a:r>
              <a:rPr lang="bn-BD" sz="2400" dirty="0">
                <a:solidFill>
                  <a:srgbClr val="3A3A3A"/>
                </a:solidFill>
                <a:latin typeface="NikoshBAN" panose="02000000000000000000" pitchFamily="2" charset="0"/>
                <a:cs typeface="NikoshBAN" panose="02000000000000000000" pitchFamily="2" charset="0"/>
              </a:rPr>
              <a:t>আউটপুট হিসেবে পাওয়া যেতে পারে।</a:t>
            </a:r>
            <a:endParaRPr lang="bn-IN" sz="2400" dirty="0">
              <a:solidFill>
                <a:srgbClr val="3A3A3A"/>
              </a:solidFill>
              <a:latin typeface="NikoshBAN" panose="02000000000000000000" pitchFamily="2" charset="0"/>
              <a:cs typeface="NikoshBAN" panose="02000000000000000000" pitchFamily="2" charset="0"/>
            </a:endParaRPr>
          </a:p>
          <a:p>
            <a:pPr algn="just" fontAlgn="base"/>
            <a:endParaRPr lang="bn-IN" dirty="0">
              <a:solidFill>
                <a:srgbClr val="3A3A3A"/>
              </a:solidFill>
              <a:latin typeface="NikoshBAN" panose="02000000000000000000" pitchFamily="2" charset="0"/>
              <a:cs typeface="NikoshBAN" panose="02000000000000000000" pitchFamily="2" charset="0"/>
            </a:endParaRPr>
          </a:p>
          <a:p>
            <a:pPr algn="just" fontAlgn="base"/>
            <a:endParaRPr lang="bn-BD" dirty="0">
              <a:solidFill>
                <a:srgbClr val="3A3A3A"/>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19226352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2500</TotalTime>
  <Words>488</Words>
  <Application>Microsoft Office PowerPoint</Application>
  <PresentationFormat>Widescreen</PresentationFormat>
  <Paragraphs>75</Paragraphs>
  <Slides>20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Calibri Light</vt:lpstr>
      <vt:lpstr>inherit</vt:lpstr>
      <vt:lpstr>NikoshBAN</vt:lpstr>
      <vt:lpstr>Vrinda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pervez113@outlook.com</cp:lastModifiedBy>
  <cp:revision>486</cp:revision>
  <dcterms:created xsi:type="dcterms:W3CDTF">2006-08-16T00:00:00Z</dcterms:created>
  <dcterms:modified xsi:type="dcterms:W3CDTF">2020-05-20T01:16:39Z</dcterms:modified>
</cp:coreProperties>
</file>