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6" r:id="rId2"/>
    <p:sldId id="337" r:id="rId3"/>
    <p:sldId id="373" r:id="rId4"/>
    <p:sldId id="365" r:id="rId5"/>
    <p:sldId id="366" r:id="rId6"/>
    <p:sldId id="341" r:id="rId7"/>
    <p:sldId id="342" r:id="rId8"/>
    <p:sldId id="343" r:id="rId9"/>
    <p:sldId id="345" r:id="rId10"/>
    <p:sldId id="358" r:id="rId11"/>
    <p:sldId id="359" r:id="rId12"/>
    <p:sldId id="360" r:id="rId13"/>
    <p:sldId id="350" r:id="rId14"/>
    <p:sldId id="370" r:id="rId15"/>
    <p:sldId id="361" r:id="rId16"/>
    <p:sldId id="371" r:id="rId17"/>
    <p:sldId id="372" r:id="rId18"/>
    <p:sldId id="362" r:id="rId19"/>
    <p:sldId id="355" r:id="rId20"/>
    <p:sldId id="356" r:id="rId21"/>
    <p:sldId id="3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8FF"/>
    <a:srgbClr val="61D6FF"/>
    <a:srgbClr val="8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271E6-F498-463B-A618-23C135E18D9C}" type="datetimeFigureOut">
              <a:rPr lang="en-US" smtClean="0"/>
              <a:t>17-Jan-21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88C90-D7CA-490D-B93E-54301A16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9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C7014-081A-44BA-BA5E-3466E1DF52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0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88C90-D7CA-490D-B93E-54301A16BC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5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54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59735" y="6374999"/>
            <a:ext cx="10515600" cy="523517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আবুল</a:t>
            </a:r>
            <a:r>
              <a:rPr lang="en-US" dirty="0" smtClean="0"/>
              <a:t> </a:t>
            </a:r>
            <a:r>
              <a:rPr lang="en-US" dirty="0" err="1" smtClean="0"/>
              <a:t>কালাম</a:t>
            </a:r>
            <a:r>
              <a:rPr lang="en-US" dirty="0" smtClean="0"/>
              <a:t> </a:t>
            </a:r>
            <a:r>
              <a:rPr lang="en-US" dirty="0" err="1" smtClean="0"/>
              <a:t>আজাদ</a:t>
            </a:r>
            <a:r>
              <a:rPr lang="en-US" dirty="0" smtClean="0"/>
              <a:t> ,</a:t>
            </a:r>
            <a:r>
              <a:rPr lang="bn-BD" dirty="0" smtClean="0"/>
              <a:t> সহকারি শিক্ষক, নাসিরাবাদ দুলাহার স প্রা বি।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6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diagramColors" Target="../diagrams/colors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diagramData" Target="../diagrams/data1.xml"/><Relationship Id="rId10" Type="http://schemas.openxmlformats.org/officeDocument/2006/relationships/slideLayout" Target="../slideLayouts/slideLayout10.xml"/><Relationship Id="rId19" Type="http://schemas.microsoft.com/office/2007/relationships/diagramDrawing" Target="../diagrams/drawin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3F0EB59-5636-47E3-A141-AC401A0A9EAC}"/>
              </a:ext>
            </a:extLst>
          </p:cNvPr>
          <p:cNvGrpSpPr/>
          <p:nvPr userDrawn="1"/>
        </p:nvGrpSpPr>
        <p:grpSpPr>
          <a:xfrm>
            <a:off x="8449609" y="179014"/>
            <a:ext cx="3518263" cy="467237"/>
            <a:chOff x="3043127" y="85203"/>
            <a:chExt cx="3567634" cy="61610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B3A523BB-82CB-4A3F-A382-9C5F04A4E008}"/>
                </a:ext>
              </a:extLst>
            </p:cNvPr>
            <p:cNvSpPr/>
            <p:nvPr userDrawn="1"/>
          </p:nvSpPr>
          <p:spPr>
            <a:xfrm rot="10587819">
              <a:off x="3043127" y="85203"/>
              <a:ext cx="596039" cy="616106"/>
            </a:xfrm>
            <a:custGeom>
              <a:avLst/>
              <a:gdLst>
                <a:gd name="connsiteX0" fmla="*/ 553612 w 553612"/>
                <a:gd name="connsiteY0" fmla="*/ 579272 h 579272"/>
                <a:gd name="connsiteX1" fmla="*/ 0 w 553612"/>
                <a:gd name="connsiteY1" fmla="*/ 545059 h 579272"/>
                <a:gd name="connsiteX2" fmla="*/ 0 w 553612"/>
                <a:gd name="connsiteY2" fmla="*/ 0 h 579272"/>
                <a:gd name="connsiteX3" fmla="*/ 543847 w 553612"/>
                <a:gd name="connsiteY3" fmla="*/ 475383 h 57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612" h="579272">
                  <a:moveTo>
                    <a:pt x="553612" y="579272"/>
                  </a:moveTo>
                  <a:lnTo>
                    <a:pt x="0" y="545059"/>
                  </a:lnTo>
                  <a:lnTo>
                    <a:pt x="0" y="0"/>
                  </a:lnTo>
                  <a:cubicBezTo>
                    <a:pt x="268264" y="0"/>
                    <a:pt x="492084" y="204083"/>
                    <a:pt x="543847" y="4753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8">
              <a:extLst>
                <a:ext uri="{FF2B5EF4-FFF2-40B4-BE49-F238E27FC236}">
                  <a16:creationId xmlns:a16="http://schemas.microsoft.com/office/drawing/2014/main" id="{D1CAC7B2-0E2B-4EFC-828A-DF74997AB8FF}"/>
                </a:ext>
              </a:extLst>
            </p:cNvPr>
            <p:cNvSpPr/>
            <p:nvPr userDrawn="1"/>
          </p:nvSpPr>
          <p:spPr>
            <a:xfrm>
              <a:off x="3557257" y="103494"/>
              <a:ext cx="3053504" cy="578849"/>
            </a:xfrm>
            <a:custGeom>
              <a:avLst/>
              <a:gdLst>
                <a:gd name="connsiteX0" fmla="*/ 0 w 3053504"/>
                <a:gd name="connsiteY0" fmla="*/ 0 h 578849"/>
                <a:gd name="connsiteX1" fmla="*/ 3053504 w 3053504"/>
                <a:gd name="connsiteY1" fmla="*/ 0 h 578849"/>
                <a:gd name="connsiteX2" fmla="*/ 3053504 w 3053504"/>
                <a:gd name="connsiteY2" fmla="*/ 300188 h 578849"/>
                <a:gd name="connsiteX3" fmla="*/ 3034887 w 3053504"/>
                <a:gd name="connsiteY3" fmla="*/ 295401 h 578849"/>
                <a:gd name="connsiteX4" fmla="*/ 2802783 w 3053504"/>
                <a:gd name="connsiteY4" fmla="*/ 272003 h 578849"/>
                <a:gd name="connsiteX5" fmla="*/ 2070207 w 3053504"/>
                <a:gd name="connsiteY5" fmla="*/ 534991 h 578849"/>
                <a:gd name="connsiteX6" fmla="*/ 2021951 w 3053504"/>
                <a:gd name="connsiteY6" fmla="*/ 578849 h 578849"/>
                <a:gd name="connsiteX7" fmla="*/ 0 w 3053504"/>
                <a:gd name="connsiteY7" fmla="*/ 578849 h 57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504" h="578849">
                  <a:moveTo>
                    <a:pt x="0" y="0"/>
                  </a:moveTo>
                  <a:lnTo>
                    <a:pt x="3053504" y="0"/>
                  </a:lnTo>
                  <a:lnTo>
                    <a:pt x="3053504" y="300188"/>
                  </a:lnTo>
                  <a:lnTo>
                    <a:pt x="3034887" y="295401"/>
                  </a:lnTo>
                  <a:cubicBezTo>
                    <a:pt x="2959916" y="280060"/>
                    <a:pt x="2882290" y="272003"/>
                    <a:pt x="2802783" y="272003"/>
                  </a:cubicBezTo>
                  <a:cubicBezTo>
                    <a:pt x="2524509" y="272003"/>
                    <a:pt x="2269285" y="370697"/>
                    <a:pt x="2070207" y="534991"/>
                  </a:cubicBezTo>
                  <a:lnTo>
                    <a:pt x="2021951" y="578849"/>
                  </a:lnTo>
                  <a:lnTo>
                    <a:pt x="0" y="5788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ame 6"/>
          <p:cNvSpPr/>
          <p:nvPr userDrawn="1"/>
        </p:nvSpPr>
        <p:spPr>
          <a:xfrm>
            <a:off x="0" y="6441"/>
            <a:ext cx="12192000" cy="6858000"/>
          </a:xfrm>
          <a:prstGeom prst="frame">
            <a:avLst>
              <a:gd name="adj1" fmla="val 278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6">
                  <a:lumMod val="20000"/>
                  <a:lumOff val="80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6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-12879" y="0"/>
            <a:ext cx="721216" cy="605307"/>
          </a:xfrm>
          <a:prstGeom prst="halfFram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78000">
                <a:srgbClr val="0000FF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515860" y="57956"/>
            <a:ext cx="721216" cy="605307"/>
          </a:xfrm>
          <a:prstGeom prst="halfFram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67000">
                <a:srgbClr val="0000FF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-70831" y="6194739"/>
            <a:ext cx="721216" cy="605307"/>
          </a:xfrm>
          <a:prstGeom prst="halfFram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65000">
                <a:srgbClr val="0000FF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470784" y="6265574"/>
            <a:ext cx="721216" cy="605307"/>
          </a:xfrm>
          <a:prstGeom prst="halfFram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67000">
                <a:srgbClr val="0000FF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 userDrawn="1"/>
        </p:nvSpPr>
        <p:spPr>
          <a:xfrm>
            <a:off x="8965215" y="158088"/>
            <a:ext cx="2597331" cy="3202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E4688-7E59-4286-BF82-F6B5BE96FA3D}" type="datetime8">
              <a:rPr lang="en-US" b="1" smtClean="0">
                <a:solidFill>
                  <a:schemeClr val="tx1"/>
                </a:solidFill>
                <a:effectLst/>
              </a:rPr>
              <a:pPr/>
              <a:t>17-Jan-21 2:58 PM</a:t>
            </a:fld>
            <a:endParaRPr lang="en-US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79A798-F3E5-4C68-B36D-89F4CCEAA57C}"/>
              </a:ext>
            </a:extLst>
          </p:cNvPr>
          <p:cNvGrpSpPr/>
          <p:nvPr userDrawn="1"/>
        </p:nvGrpSpPr>
        <p:grpSpPr>
          <a:xfrm>
            <a:off x="128789" y="158088"/>
            <a:ext cx="875764" cy="807828"/>
            <a:chOff x="872252" y="518999"/>
            <a:chExt cx="1013698" cy="957452"/>
          </a:xfrm>
        </p:grpSpPr>
        <p:grpSp>
          <p:nvGrpSpPr>
            <p:cNvPr id="17" name="组合 19">
              <a:extLst>
                <a:ext uri="{FF2B5EF4-FFF2-40B4-BE49-F238E27FC236}">
                  <a16:creationId xmlns:a16="http://schemas.microsoft.com/office/drawing/2014/main" id="{F1A20402-4581-45C3-A677-B3D1F1CCCBC7}"/>
                </a:ext>
              </a:extLst>
            </p:cNvPr>
            <p:cNvGrpSpPr/>
            <p:nvPr userDrawn="1"/>
          </p:nvGrpSpPr>
          <p:grpSpPr>
            <a:xfrm>
              <a:off x="872252" y="518999"/>
              <a:ext cx="1013698" cy="957452"/>
              <a:chOff x="304800" y="673100"/>
              <a:chExt cx="4000500" cy="4000500"/>
            </a:xfrm>
            <a:effectLst/>
          </p:grpSpPr>
          <p:sp>
            <p:nvSpPr>
              <p:cNvPr id="19" name="同心圆 20">
                <a:extLst>
                  <a:ext uri="{FF2B5EF4-FFF2-40B4-BE49-F238E27FC236}">
                    <a16:creationId xmlns:a16="http://schemas.microsoft.com/office/drawing/2014/main" id="{1442EEC3-8307-4C2C-8DD3-ABE786107A76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/>
                <a:endParaRPr lang="zh-CN" altLang="en-US" sz="3200" kern="0" dirty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20" name="椭圆 21">
                <a:extLst>
                  <a:ext uri="{FF2B5EF4-FFF2-40B4-BE49-F238E27FC236}">
                    <a16:creationId xmlns:a16="http://schemas.microsoft.com/office/drawing/2014/main" id="{2F1F9FE0-45B6-4831-A792-4362DC0CFCD1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solidFill>
                <a:schemeClr val="accent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/>
                <a:endParaRPr lang="zh-CN" altLang="en-US" sz="3200" kern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18" name="椭圆 21">
              <a:extLst>
                <a:ext uri="{FF2B5EF4-FFF2-40B4-BE49-F238E27FC236}">
                  <a16:creationId xmlns:a16="http://schemas.microsoft.com/office/drawing/2014/main" id="{C3398C1C-2A38-4E31-94CC-F6ED2A42CB0A}"/>
                </a:ext>
              </a:extLst>
            </p:cNvPr>
            <p:cNvSpPr/>
            <p:nvPr userDrawn="1"/>
          </p:nvSpPr>
          <p:spPr>
            <a:xfrm>
              <a:off x="990656" y="623581"/>
              <a:ext cx="760556" cy="744556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/>
              <a:endParaRPr lang="zh-CN" altLang="en-US" sz="3200" kern="0" dirty="0">
                <a:solidFill>
                  <a:sysClr val="window" lastClr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2971800" y="6613489"/>
            <a:ext cx="8248430" cy="27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22" name="Diagram 21"/>
          <p:cNvGraphicFramePr/>
          <p:nvPr userDrawn="1">
            <p:extLst>
              <p:ext uri="{D42A27DB-BD31-4B8C-83A1-F6EECF244321}">
                <p14:modId xmlns:p14="http://schemas.microsoft.com/office/powerpoint/2010/main" val="3439939880"/>
              </p:ext>
            </p:extLst>
          </p:nvPr>
        </p:nvGraphicFramePr>
        <p:xfrm>
          <a:off x="0" y="6441"/>
          <a:ext cx="12179122" cy="685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60.png"/><Relationship Id="rId7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80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.png"/><Relationship Id="rId7" Type="http://schemas.openxmlformats.org/officeDocument/2006/relationships/diagramData" Target="../diagrams/data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13053" cy="447027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02" y="1752600"/>
            <a:ext cx="4607651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11142"/>
            <a:ext cx="100466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ল্টিমিডিয়া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459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Down 16">
            <a:extLst>
              <a:ext uri="{FF2B5EF4-FFF2-40B4-BE49-F238E27FC236}">
                <a16:creationId xmlns:a16="http://schemas.microsoft.com/office/drawing/2014/main" id="{D8F56933-7B2E-4705-AE4C-A7BA5C3E219F}"/>
              </a:ext>
            </a:extLst>
          </p:cNvPr>
          <p:cNvSpPr/>
          <p:nvPr/>
        </p:nvSpPr>
        <p:spPr>
          <a:xfrm>
            <a:off x="3951756" y="2109985"/>
            <a:ext cx="706582" cy="1062547"/>
          </a:xfrm>
          <a:prstGeom prst="downArrow">
            <a:avLst/>
          </a:prstGeom>
          <a:solidFill>
            <a:srgbClr val="85DF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C2601D-2637-4513-B6AA-4B5FC2183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4305047" y="2512850"/>
            <a:ext cx="1826453" cy="552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BE8E0C-80CC-47F5-B436-3AA1A7373353}"/>
              </a:ext>
            </a:extLst>
          </p:cNvPr>
          <p:cNvSpPr txBox="1"/>
          <p:nvPr/>
        </p:nvSpPr>
        <p:spPr>
          <a:xfrm>
            <a:off x="2005386" y="608696"/>
            <a:ext cx="896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৩০ এবং ৪৫ এর গরিষ্ঠ সাধারণ গুণনীয়ক নির্ণয় করি।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1C8FD-F259-4E84-B22B-471EE2B25402}"/>
              </a:ext>
            </a:extLst>
          </p:cNvPr>
          <p:cNvSpPr txBox="1"/>
          <p:nvPr/>
        </p:nvSpPr>
        <p:spPr>
          <a:xfrm>
            <a:off x="1056350" y="1393751"/>
            <a:ext cx="2739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গসাগু নির্ণয়ের উপায়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15D07-DBC7-4338-B798-E48FB8E0F217}"/>
              </a:ext>
            </a:extLst>
          </p:cNvPr>
          <p:cNvSpPr txBox="1"/>
          <p:nvPr/>
        </p:nvSpPr>
        <p:spPr>
          <a:xfrm>
            <a:off x="4541633" y="2082276"/>
            <a:ext cx="1465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৩০,   ৪৫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A30368-B1C3-4DD0-8CAA-551895589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4305047" y="2109986"/>
            <a:ext cx="1826453" cy="5524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B15978-30AA-45C6-938B-9F0A4BE1E272}"/>
              </a:ext>
            </a:extLst>
          </p:cNvPr>
          <p:cNvSpPr txBox="1"/>
          <p:nvPr/>
        </p:nvSpPr>
        <p:spPr>
          <a:xfrm>
            <a:off x="4112608" y="2091278"/>
            <a:ext cx="429025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72FEF-F5FF-431C-B738-A267E81F9FCF}"/>
              </a:ext>
            </a:extLst>
          </p:cNvPr>
          <p:cNvSpPr txBox="1"/>
          <p:nvPr/>
        </p:nvSpPr>
        <p:spPr>
          <a:xfrm>
            <a:off x="4591415" y="2506124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0FAC0C-B3E6-4B39-9BEA-36FBFE0F8237}"/>
              </a:ext>
            </a:extLst>
          </p:cNvPr>
          <p:cNvSpPr txBox="1"/>
          <p:nvPr/>
        </p:nvSpPr>
        <p:spPr>
          <a:xfrm>
            <a:off x="5366980" y="2506124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5E0536-2453-43EB-847A-1CB3C93D38B4}"/>
              </a:ext>
            </a:extLst>
          </p:cNvPr>
          <p:cNvSpPr txBox="1"/>
          <p:nvPr/>
        </p:nvSpPr>
        <p:spPr>
          <a:xfrm>
            <a:off x="373251" y="2306069"/>
            <a:ext cx="3298203" cy="107721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১) সাধারণ মৌলিক উৎপাদক দ্বারা ভাগ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658EA-C725-42EF-AE73-31E1BB6BCB91}"/>
              </a:ext>
            </a:extLst>
          </p:cNvPr>
          <p:cNvSpPr txBox="1"/>
          <p:nvPr/>
        </p:nvSpPr>
        <p:spPr>
          <a:xfrm>
            <a:off x="4100045" y="2496695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680E24-9234-46C8-9D50-76BB4F76C488}"/>
              </a:ext>
            </a:extLst>
          </p:cNvPr>
          <p:cNvSpPr txBox="1"/>
          <p:nvPr/>
        </p:nvSpPr>
        <p:spPr>
          <a:xfrm>
            <a:off x="4591415" y="2880146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1B22F-4D5D-493B-8A7F-6164F947B104}"/>
              </a:ext>
            </a:extLst>
          </p:cNvPr>
          <p:cNvSpPr txBox="1"/>
          <p:nvPr/>
        </p:nvSpPr>
        <p:spPr>
          <a:xfrm>
            <a:off x="5366980" y="2880146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498BE1-C631-4482-9489-479F55A5E7DF}"/>
                  </a:ext>
                </a:extLst>
              </p:cNvPr>
              <p:cNvSpPr txBox="1"/>
              <p:nvPr/>
            </p:nvSpPr>
            <p:spPr>
              <a:xfrm>
                <a:off x="373252" y="3490192"/>
                <a:ext cx="5127004" cy="1077218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২) সকল সাধারণ মৌলিক উৎপাদকগুলো গুণ করি।   ৩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 =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১৫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498BE1-C631-4482-9489-479F55A5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52" y="3490192"/>
                <a:ext cx="5127004" cy="1077218"/>
              </a:xfrm>
              <a:prstGeom prst="rect">
                <a:avLst/>
              </a:prstGeom>
              <a:blipFill>
                <a:blip r:embed="rId3"/>
                <a:stretch>
                  <a:fillRect l="-2847" t="-6742" r="-4389" b="-1797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FCB796B-2263-4669-BB0B-1C43BCEC15DC}"/>
              </a:ext>
            </a:extLst>
          </p:cNvPr>
          <p:cNvSpPr txBox="1"/>
          <p:nvPr/>
        </p:nvSpPr>
        <p:spPr>
          <a:xfrm>
            <a:off x="6269184" y="1505107"/>
            <a:ext cx="4357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যাচাই এবং তুলনা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994385-72B4-4E24-B313-B11BF93A209C}"/>
              </a:ext>
            </a:extLst>
          </p:cNvPr>
          <p:cNvSpPr txBox="1"/>
          <p:nvPr/>
        </p:nvSpPr>
        <p:spPr>
          <a:xfrm>
            <a:off x="6227612" y="2143925"/>
            <a:ext cx="573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এর গুণনীয়ক ১, ২, ৩, ৫, ৬, ১০, ১৫, ৩০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6446B0-569B-430C-A4FE-366E8818B036}"/>
              </a:ext>
            </a:extLst>
          </p:cNvPr>
          <p:cNvSpPr txBox="1"/>
          <p:nvPr/>
        </p:nvSpPr>
        <p:spPr>
          <a:xfrm>
            <a:off x="6227612" y="2858059"/>
            <a:ext cx="573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৪৫ এর গুণনীয়ক ১,     ৩, ৫,    ৯,    ১৫, ৪৫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36B7E0B-E26A-4FF8-B54F-665CDA0BE137}"/>
              </a:ext>
            </a:extLst>
          </p:cNvPr>
          <p:cNvSpPr/>
          <p:nvPr/>
        </p:nvSpPr>
        <p:spPr>
          <a:xfrm>
            <a:off x="10829925" y="2109985"/>
            <a:ext cx="542925" cy="1380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8BD5F1-4B35-4FB5-99C4-6AA9B7D1844E}"/>
              </a:ext>
            </a:extLst>
          </p:cNvPr>
          <p:cNvSpPr txBox="1"/>
          <p:nvPr/>
        </p:nvSpPr>
        <p:spPr>
          <a:xfrm>
            <a:off x="6227612" y="3968780"/>
            <a:ext cx="4602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এবং ৪৫ এর গসাগু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CBA5C9-EA6E-4E92-A27C-F8783FD73D70}"/>
              </a:ext>
            </a:extLst>
          </p:cNvPr>
          <p:cNvSpPr txBox="1"/>
          <p:nvPr/>
        </p:nvSpPr>
        <p:spPr>
          <a:xfrm>
            <a:off x="329270" y="4776896"/>
            <a:ext cx="5170986" cy="58477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এবং ৪৫ এর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188" y="421540"/>
            <a:ext cx="1018309" cy="959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751DFB4-CBDA-4228-B423-B1C66B1639C9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671454" y="2383666"/>
            <a:ext cx="441154" cy="350692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51DFB4-CBDA-4228-B423-B1C66B1639C9}"/>
              </a:ext>
            </a:extLst>
          </p:cNvPr>
          <p:cNvCxnSpPr>
            <a:cxnSpLocks/>
          </p:cNvCxnSpPr>
          <p:nvPr/>
        </p:nvCxnSpPr>
        <p:spPr>
          <a:xfrm flipH="1">
            <a:off x="3843507" y="3052018"/>
            <a:ext cx="281606" cy="469416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1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FDF7C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  <p:bldP spid="7" grpId="0"/>
      <p:bldP spid="9" grpId="0"/>
      <p:bldP spid="10" grpId="0"/>
      <p:bldP spid="11" grpId="0"/>
      <p:bldP spid="12" grpId="0" animBg="1"/>
      <p:bldP spid="14" grpId="0"/>
      <p:bldP spid="15" grpId="0"/>
      <p:bldP spid="16" grpId="0"/>
      <p:bldP spid="18" grpId="0" animBg="1"/>
      <p:bldP spid="19" grpId="0"/>
      <p:bldP spid="20" grpId="0"/>
      <p:bldP spid="21" grpId="0"/>
      <p:bldP spid="22" grpId="0" animBg="1"/>
      <p:bldP spid="22" grpId="1" animBg="1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C5D473-8265-4E6E-A92D-437B57A243D2}"/>
              </a:ext>
            </a:extLst>
          </p:cNvPr>
          <p:cNvSpPr txBox="1"/>
          <p:nvPr/>
        </p:nvSpPr>
        <p:spPr>
          <a:xfrm>
            <a:off x="1239864" y="1594537"/>
            <a:ext cx="153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FC6D8-A01C-47AA-A8B0-17249D08D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1042902" y="1640488"/>
            <a:ext cx="1731585" cy="552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7DAA3-E336-4A0C-BFD1-5273EABD592E}"/>
              </a:ext>
            </a:extLst>
          </p:cNvPr>
          <p:cNvSpPr txBox="1"/>
          <p:nvPr/>
        </p:nvSpPr>
        <p:spPr>
          <a:xfrm>
            <a:off x="2067731" y="648266"/>
            <a:ext cx="814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১৫ এবং ১৬ এর গরিষ্ঠ সাধারণ গুণনীয়ক নির্ণয় করি।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C1E28-687A-48A8-A9DE-1E7763AB2771}"/>
              </a:ext>
            </a:extLst>
          </p:cNvPr>
          <p:cNvSpPr txBox="1"/>
          <p:nvPr/>
        </p:nvSpPr>
        <p:spPr>
          <a:xfrm>
            <a:off x="2971449" y="1624334"/>
            <a:ext cx="5749871" cy="58477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১) সাধারণ মৌলিক উৎপাদক দ্বারা ভাগ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D2E42-62CA-46BD-8AE6-7529674BC7FF}"/>
              </a:ext>
            </a:extLst>
          </p:cNvPr>
          <p:cNvSpPr txBox="1"/>
          <p:nvPr/>
        </p:nvSpPr>
        <p:spPr>
          <a:xfrm>
            <a:off x="782430" y="2691134"/>
            <a:ext cx="8541679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 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 এর ১ ভিন্ন কোন মৌলিক সাধারণ গুণনীয়ক নেই।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CCF51-A88F-40D5-8DF2-1BBE9C898E90}"/>
              </a:ext>
            </a:extLst>
          </p:cNvPr>
          <p:cNvSpPr txBox="1"/>
          <p:nvPr/>
        </p:nvSpPr>
        <p:spPr>
          <a:xfrm>
            <a:off x="782431" y="3569984"/>
            <a:ext cx="8541678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যদি সংখ্যাগুলোর কোন মৌলিক সাধারণ গুণনীয়ক না থাকে, তাহলে তাদের গসাগু হবে সংখ্যাগুলোর </a:t>
            </a:r>
            <a:r>
              <a:rPr lang="bn-BD" sz="32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5C75F-9F54-40FA-8189-D5FF5CB35A45}"/>
              </a:ext>
            </a:extLst>
          </p:cNvPr>
          <p:cNvSpPr txBox="1"/>
          <p:nvPr/>
        </p:nvSpPr>
        <p:spPr>
          <a:xfrm>
            <a:off x="782431" y="4941278"/>
            <a:ext cx="4814805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১৫ এবং ১৬ এর গসাগু = 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902" y="460866"/>
            <a:ext cx="1018309" cy="959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10048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31226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E7E687A-DCEE-4BCA-9129-3D23E6202D22}"/>
              </a:ext>
            </a:extLst>
          </p:cNvPr>
          <p:cNvSpPr txBox="1"/>
          <p:nvPr/>
        </p:nvSpPr>
        <p:spPr>
          <a:xfrm>
            <a:off x="9221364" y="3512879"/>
            <a:ext cx="69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1A0BCAF7-599C-4E11-B36C-0C723475B0AD}"/>
              </a:ext>
            </a:extLst>
          </p:cNvPr>
          <p:cNvSpPr/>
          <p:nvPr/>
        </p:nvSpPr>
        <p:spPr>
          <a:xfrm>
            <a:off x="8534747" y="2810864"/>
            <a:ext cx="706582" cy="1062547"/>
          </a:xfrm>
          <a:prstGeom prst="downArrow">
            <a:avLst/>
          </a:prstGeom>
          <a:solidFill>
            <a:srgbClr val="A7E8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7E76DD-E34B-4552-9F36-48ACA4AA6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8795567" y="3120383"/>
            <a:ext cx="2409406" cy="552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9E861C-BD29-43E1-9985-25DBB78B671D}"/>
              </a:ext>
            </a:extLst>
          </p:cNvPr>
          <p:cNvSpPr txBox="1"/>
          <p:nvPr/>
        </p:nvSpPr>
        <p:spPr>
          <a:xfrm>
            <a:off x="2085109" y="759597"/>
            <a:ext cx="9040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৫৬, ২৮ এবং ৪২ এর গরিষ্ঠ সাধারণ গুণিতক নির্ণয় করি।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8C9F4-B749-4371-95EC-3FF166A79933}"/>
              </a:ext>
            </a:extLst>
          </p:cNvPr>
          <p:cNvSpPr txBox="1"/>
          <p:nvPr/>
        </p:nvSpPr>
        <p:spPr>
          <a:xfrm>
            <a:off x="9114048" y="2694630"/>
            <a:ext cx="2683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৫৬,  ২৮,  ৪২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023E7-04E8-4B6A-99E4-A197724C5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8792339" y="2726939"/>
            <a:ext cx="2409406" cy="5524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5E7BFE-E33F-4C76-9248-3787D8DCA2C5}"/>
              </a:ext>
            </a:extLst>
          </p:cNvPr>
          <p:cNvSpPr txBox="1"/>
          <p:nvPr/>
        </p:nvSpPr>
        <p:spPr>
          <a:xfrm>
            <a:off x="762000" y="2488328"/>
            <a:ext cx="5749871" cy="107721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১) সংখ্যাগুলোর সাধারণ মৌলিক উৎপাদক দ্বারা ভাগ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51DFB4-CBDA-4228-B423-B1C66B1639C9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6511871" y="2981326"/>
            <a:ext cx="2114892" cy="45611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1144158-E735-4051-950A-EE9A06473D2B}"/>
              </a:ext>
            </a:extLst>
          </p:cNvPr>
          <p:cNvSpPr txBox="1"/>
          <p:nvPr/>
        </p:nvSpPr>
        <p:spPr>
          <a:xfrm>
            <a:off x="8707929" y="2688939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4241AD-8A16-4C75-AE0B-A5F36D38A070}"/>
              </a:ext>
            </a:extLst>
          </p:cNvPr>
          <p:cNvSpPr txBox="1"/>
          <p:nvPr/>
        </p:nvSpPr>
        <p:spPr>
          <a:xfrm>
            <a:off x="9221364" y="3082861"/>
            <a:ext cx="69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২৮,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1B060-0EF3-4784-819D-5F5B75B30D19}"/>
              </a:ext>
            </a:extLst>
          </p:cNvPr>
          <p:cNvSpPr txBox="1"/>
          <p:nvPr/>
        </p:nvSpPr>
        <p:spPr>
          <a:xfrm>
            <a:off x="9972098" y="3082861"/>
            <a:ext cx="62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2690C4-D57F-49AC-A337-7B0FBAC916B4}"/>
              </a:ext>
            </a:extLst>
          </p:cNvPr>
          <p:cNvSpPr txBox="1"/>
          <p:nvPr/>
        </p:nvSpPr>
        <p:spPr>
          <a:xfrm>
            <a:off x="10618882" y="3082861"/>
            <a:ext cx="533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698EB4-8EDB-4E38-AB0B-C955914B6303}"/>
              </a:ext>
            </a:extLst>
          </p:cNvPr>
          <p:cNvSpPr txBox="1"/>
          <p:nvPr/>
        </p:nvSpPr>
        <p:spPr>
          <a:xfrm>
            <a:off x="8707929" y="3096362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95C6A6-CBD1-441A-A888-95BEEB78BBEE}"/>
              </a:ext>
            </a:extLst>
          </p:cNvPr>
          <p:cNvSpPr txBox="1"/>
          <p:nvPr/>
        </p:nvSpPr>
        <p:spPr>
          <a:xfrm>
            <a:off x="9972098" y="3512879"/>
            <a:ext cx="62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279CC0-03C7-4029-8DBC-B2BA4CBEDCDA}"/>
              </a:ext>
            </a:extLst>
          </p:cNvPr>
          <p:cNvSpPr txBox="1"/>
          <p:nvPr/>
        </p:nvSpPr>
        <p:spPr>
          <a:xfrm>
            <a:off x="10618882" y="3512879"/>
            <a:ext cx="533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AB7481-86A0-4056-B529-A56A36228088}"/>
              </a:ext>
            </a:extLst>
          </p:cNvPr>
          <p:cNvSpPr txBox="1"/>
          <p:nvPr/>
        </p:nvSpPr>
        <p:spPr>
          <a:xfrm>
            <a:off x="751117" y="3829755"/>
            <a:ext cx="5749871" cy="107721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সবগুলো সংখ্যার কোন সাধারণ গুণনীয়ক না থাকে তখন ভাগ করা বন্ধ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E65716-4DDD-42FA-A065-6936EC54846E}"/>
                  </a:ext>
                </a:extLst>
              </p:cNvPr>
              <p:cNvSpPr txBox="1"/>
              <p:nvPr/>
            </p:nvSpPr>
            <p:spPr>
              <a:xfrm>
                <a:off x="762000" y="5171182"/>
                <a:ext cx="7377893" cy="1077218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৩) সাধারণ মৌলিক উৎপাদকগুলো গুণ করিঃ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৭ = ১৪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এটি হলো ৫৬, ২৮ এবং ৪২ এর গসাগু।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E65716-4DDD-42FA-A065-6936EC548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71182"/>
                <a:ext cx="7377893" cy="1077218"/>
              </a:xfrm>
              <a:prstGeom prst="rect">
                <a:avLst/>
              </a:prstGeom>
              <a:blipFill>
                <a:blip r:embed="rId3"/>
                <a:stretch>
                  <a:fillRect l="-1980" t="-6145" r="-3218" b="-1676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577891"/>
            <a:ext cx="1018309" cy="959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51DFB4-CBDA-4228-B423-B1C66B1639C9}"/>
              </a:ext>
            </a:extLst>
          </p:cNvPr>
          <p:cNvCxnSpPr>
            <a:cxnSpLocks/>
          </p:cNvCxnSpPr>
          <p:nvPr/>
        </p:nvCxnSpPr>
        <p:spPr>
          <a:xfrm flipH="1">
            <a:off x="6511871" y="3931514"/>
            <a:ext cx="2572095" cy="175359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61C8FD-F259-4E84-B22B-471EE2B25402}"/>
              </a:ext>
            </a:extLst>
          </p:cNvPr>
          <p:cNvSpPr txBox="1"/>
          <p:nvPr/>
        </p:nvSpPr>
        <p:spPr>
          <a:xfrm>
            <a:off x="1066800" y="1547478"/>
            <a:ext cx="2739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গসাগু নির্ণয়ের উপায়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51DFB4-CBDA-4228-B423-B1C66B1639C9}"/>
              </a:ext>
            </a:extLst>
          </p:cNvPr>
          <p:cNvCxnSpPr>
            <a:cxnSpLocks/>
          </p:cNvCxnSpPr>
          <p:nvPr/>
        </p:nvCxnSpPr>
        <p:spPr>
          <a:xfrm flipH="1">
            <a:off x="7543800" y="3623649"/>
            <a:ext cx="1164129" cy="1547533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049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6" grpId="0"/>
      <p:bldP spid="8" grpId="0" animBg="1"/>
      <p:bldP spid="10" grpId="0"/>
      <p:bldP spid="11" grpId="0"/>
      <p:bldP spid="12" grpId="0"/>
      <p:bldP spid="13" grpId="0"/>
      <p:bldP spid="15" grpId="0"/>
      <p:bldP spid="17" grpId="0"/>
      <p:bldP spid="18" grpId="0"/>
      <p:bldP spid="19" grpId="0" animBg="1"/>
      <p:bldP spid="22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bn-BD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Speech Bubble: Rectangle 1">
            <a:extLst>
              <a:ext uri="{FF2B5EF4-FFF2-40B4-BE49-F238E27FC236}">
                <a16:creationId xmlns:a16="http://schemas.microsoft.com/office/drawing/2014/main" id="{4F2751F8-DBF5-4253-8CD9-9C9809D1C6B7}"/>
              </a:ext>
            </a:extLst>
          </p:cNvPr>
          <p:cNvSpPr/>
          <p:nvPr/>
        </p:nvSpPr>
        <p:spPr>
          <a:xfrm>
            <a:off x="3985146" y="311142"/>
            <a:ext cx="3711053" cy="755658"/>
          </a:xfrm>
          <a:prstGeom prst="wedgeRectCallout">
            <a:avLst>
              <a:gd name="adj1" fmla="val -23041"/>
              <a:gd name="adj2" fmla="val 103895"/>
            </a:avLst>
          </a:prstGeom>
          <a:gradFill flip="none" rotWithShape="1">
            <a:gsLst>
              <a:gs pos="56000">
                <a:schemeClr val="tx2">
                  <a:lumMod val="20000"/>
                  <a:lumOff val="80000"/>
                </a:schemeClr>
              </a:gs>
              <a:gs pos="14000">
                <a:schemeClr val="accent5">
                  <a:lumMod val="20000"/>
                  <a:lumOff val="80000"/>
                </a:schemeClr>
              </a:gs>
              <a:gs pos="89000">
                <a:srgbClr val="7030A0"/>
              </a:gs>
              <a:gs pos="99031">
                <a:srgbClr val="020803"/>
              </a:gs>
              <a:gs pos="100000">
                <a:srgbClr val="041005"/>
              </a:gs>
              <a:gs pos="0">
                <a:srgbClr val="35FB69"/>
              </a:gs>
              <a:gs pos="92250">
                <a:schemeClr val="accent6">
                  <a:lumMod val="20000"/>
                  <a:lumOff val="80000"/>
                </a:schemeClr>
              </a:gs>
              <a:gs pos="100000">
                <a:srgbClr val="1B7E24"/>
              </a:gs>
              <a:gs pos="41000">
                <a:schemeClr val="bg1"/>
              </a:gs>
              <a:gs pos="69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704" y="772792"/>
            <a:ext cx="2098250" cy="19704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218795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 smtClean="0">
                <a:ln w="11430"/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268AF8-C447-438C-B6BF-34CC55616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19" t="59638" r="9128" b="20482"/>
          <a:stretch/>
        </p:blipFill>
        <p:spPr>
          <a:xfrm>
            <a:off x="323435" y="2162011"/>
            <a:ext cx="89154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268AF8-C447-438C-B6BF-34CC55616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812" b="74498"/>
          <a:stretch/>
        </p:blipFill>
        <p:spPr>
          <a:xfrm>
            <a:off x="323435" y="1255240"/>
            <a:ext cx="3514485" cy="8797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7E687A-DCEE-4BCA-9129-3D23E6202D22}"/>
              </a:ext>
            </a:extLst>
          </p:cNvPr>
          <p:cNvSpPr txBox="1"/>
          <p:nvPr/>
        </p:nvSpPr>
        <p:spPr>
          <a:xfrm>
            <a:off x="5275267" y="4773990"/>
            <a:ext cx="69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Down 20">
            <a:extLst>
              <a:ext uri="{FF2B5EF4-FFF2-40B4-BE49-F238E27FC236}">
                <a16:creationId xmlns:a16="http://schemas.microsoft.com/office/drawing/2014/main" id="{1A0BCAF7-599C-4E11-B36C-0C723475B0AD}"/>
              </a:ext>
            </a:extLst>
          </p:cNvPr>
          <p:cNvSpPr/>
          <p:nvPr/>
        </p:nvSpPr>
        <p:spPr>
          <a:xfrm>
            <a:off x="533400" y="3641386"/>
            <a:ext cx="706582" cy="870272"/>
          </a:xfrm>
          <a:prstGeom prst="downArrow">
            <a:avLst/>
          </a:prstGeom>
          <a:solidFill>
            <a:srgbClr val="A7E8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68C9F4-B749-4371-95EC-3FF166A79933}"/>
              </a:ext>
            </a:extLst>
          </p:cNvPr>
          <p:cNvSpPr txBox="1"/>
          <p:nvPr/>
        </p:nvSpPr>
        <p:spPr>
          <a:xfrm>
            <a:off x="1147548" y="3525151"/>
            <a:ext cx="2683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5023E7-04E8-4B6A-99E4-A197724C58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99" t="22722" b="34470"/>
          <a:stretch/>
        </p:blipFill>
        <p:spPr>
          <a:xfrm>
            <a:off x="837003" y="3522457"/>
            <a:ext cx="2409406" cy="5524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144158-E735-4051-950A-EE9A06473D2B}"/>
              </a:ext>
            </a:extLst>
          </p:cNvPr>
          <p:cNvSpPr txBox="1"/>
          <p:nvPr/>
        </p:nvSpPr>
        <p:spPr>
          <a:xfrm>
            <a:off x="685800" y="3519460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4241AD-8A16-4C75-AE0B-A5F36D38A070}"/>
              </a:ext>
            </a:extLst>
          </p:cNvPr>
          <p:cNvSpPr txBox="1"/>
          <p:nvPr/>
        </p:nvSpPr>
        <p:spPr>
          <a:xfrm>
            <a:off x="1254864" y="3913382"/>
            <a:ext cx="69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41B060-0EF3-4784-819D-5F5B75B30D19}"/>
              </a:ext>
            </a:extLst>
          </p:cNvPr>
          <p:cNvSpPr txBox="1"/>
          <p:nvPr/>
        </p:nvSpPr>
        <p:spPr>
          <a:xfrm>
            <a:off x="2005598" y="3913382"/>
            <a:ext cx="62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2690C4-D57F-49AC-A337-7B0FBAC916B4}"/>
              </a:ext>
            </a:extLst>
          </p:cNvPr>
          <p:cNvSpPr txBox="1"/>
          <p:nvPr/>
        </p:nvSpPr>
        <p:spPr>
          <a:xfrm>
            <a:off x="2652382" y="3913382"/>
            <a:ext cx="533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95C6A6-CBD1-441A-A888-95BEEB78BBEE}"/>
              </a:ext>
            </a:extLst>
          </p:cNvPr>
          <p:cNvSpPr txBox="1"/>
          <p:nvPr/>
        </p:nvSpPr>
        <p:spPr>
          <a:xfrm>
            <a:off x="5943600" y="4773990"/>
            <a:ext cx="62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279CC0-03C7-4029-8DBC-B2BA4CBEDCDA}"/>
              </a:ext>
            </a:extLst>
          </p:cNvPr>
          <p:cNvSpPr txBox="1"/>
          <p:nvPr/>
        </p:nvSpPr>
        <p:spPr>
          <a:xfrm>
            <a:off x="6501008" y="4799041"/>
            <a:ext cx="533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7E687A-DCEE-4BCA-9129-3D23E6202D22}"/>
              </a:ext>
            </a:extLst>
          </p:cNvPr>
          <p:cNvSpPr txBox="1"/>
          <p:nvPr/>
        </p:nvSpPr>
        <p:spPr>
          <a:xfrm>
            <a:off x="5262791" y="4352643"/>
            <a:ext cx="530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Arrow: Down 20">
            <a:extLst>
              <a:ext uri="{FF2B5EF4-FFF2-40B4-BE49-F238E27FC236}">
                <a16:creationId xmlns:a16="http://schemas.microsoft.com/office/drawing/2014/main" id="{1A0BCAF7-599C-4E11-B36C-0C723475B0AD}"/>
              </a:ext>
            </a:extLst>
          </p:cNvPr>
          <p:cNvSpPr/>
          <p:nvPr/>
        </p:nvSpPr>
        <p:spPr>
          <a:xfrm>
            <a:off x="4343400" y="3635694"/>
            <a:ext cx="706582" cy="1545906"/>
          </a:xfrm>
          <a:prstGeom prst="downArrow">
            <a:avLst/>
          </a:prstGeom>
          <a:solidFill>
            <a:srgbClr val="A7E8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7E76DD-E34B-4552-9F36-48ACA4AA6C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99" t="22722" b="34470"/>
          <a:stretch/>
        </p:blipFill>
        <p:spPr>
          <a:xfrm>
            <a:off x="4685508" y="3945213"/>
            <a:ext cx="2409406" cy="55246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168C9F4-B749-4371-95EC-3FF166A79933}"/>
              </a:ext>
            </a:extLst>
          </p:cNvPr>
          <p:cNvSpPr txBox="1"/>
          <p:nvPr/>
        </p:nvSpPr>
        <p:spPr>
          <a:xfrm>
            <a:off x="5003989" y="3519460"/>
            <a:ext cx="2683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F5023E7-04E8-4B6A-99E4-A197724C58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99" t="22722" b="34470"/>
          <a:stretch/>
        </p:blipFill>
        <p:spPr>
          <a:xfrm>
            <a:off x="4663738" y="3529923"/>
            <a:ext cx="2409406" cy="55246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1144158-E735-4051-950A-EE9A06473D2B}"/>
              </a:ext>
            </a:extLst>
          </p:cNvPr>
          <p:cNvSpPr txBox="1"/>
          <p:nvPr/>
        </p:nvSpPr>
        <p:spPr>
          <a:xfrm>
            <a:off x="4523789" y="3513769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4241AD-8A16-4C75-AE0B-A5F36D38A070}"/>
              </a:ext>
            </a:extLst>
          </p:cNvPr>
          <p:cNvSpPr txBox="1"/>
          <p:nvPr/>
        </p:nvSpPr>
        <p:spPr>
          <a:xfrm>
            <a:off x="5111305" y="3907691"/>
            <a:ext cx="69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41B060-0EF3-4784-819D-5F5B75B30D19}"/>
              </a:ext>
            </a:extLst>
          </p:cNvPr>
          <p:cNvSpPr txBox="1"/>
          <p:nvPr/>
        </p:nvSpPr>
        <p:spPr>
          <a:xfrm>
            <a:off x="5809055" y="3907691"/>
            <a:ext cx="67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2690C4-D57F-49AC-A337-7B0FBAC916B4}"/>
              </a:ext>
            </a:extLst>
          </p:cNvPr>
          <p:cNvSpPr txBox="1"/>
          <p:nvPr/>
        </p:nvSpPr>
        <p:spPr>
          <a:xfrm>
            <a:off x="6477000" y="3907691"/>
            <a:ext cx="582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698EB4-8EDB-4E38-AB0B-C955914B6303}"/>
              </a:ext>
            </a:extLst>
          </p:cNvPr>
          <p:cNvSpPr txBox="1"/>
          <p:nvPr/>
        </p:nvSpPr>
        <p:spPr>
          <a:xfrm>
            <a:off x="4495800" y="3926882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95C6A6-CBD1-441A-A888-95BEEB78BBEE}"/>
              </a:ext>
            </a:extLst>
          </p:cNvPr>
          <p:cNvSpPr txBox="1"/>
          <p:nvPr/>
        </p:nvSpPr>
        <p:spPr>
          <a:xfrm>
            <a:off x="5862038" y="4337709"/>
            <a:ext cx="686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0279CC0-03C7-4029-8DBC-B2BA4CBEDCDA}"/>
              </a:ext>
            </a:extLst>
          </p:cNvPr>
          <p:cNvSpPr txBox="1"/>
          <p:nvPr/>
        </p:nvSpPr>
        <p:spPr>
          <a:xfrm>
            <a:off x="6456612" y="4352643"/>
            <a:ext cx="533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Arrow: Down 20">
            <a:extLst>
              <a:ext uri="{FF2B5EF4-FFF2-40B4-BE49-F238E27FC236}">
                <a16:creationId xmlns:a16="http://schemas.microsoft.com/office/drawing/2014/main" id="{1A0BCAF7-599C-4E11-B36C-0C723475B0AD}"/>
              </a:ext>
            </a:extLst>
          </p:cNvPr>
          <p:cNvSpPr/>
          <p:nvPr/>
        </p:nvSpPr>
        <p:spPr>
          <a:xfrm>
            <a:off x="8873087" y="3641386"/>
            <a:ext cx="706582" cy="870272"/>
          </a:xfrm>
          <a:prstGeom prst="downArrow">
            <a:avLst/>
          </a:prstGeom>
          <a:solidFill>
            <a:srgbClr val="A7E8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68C9F4-B749-4371-95EC-3FF166A79933}"/>
              </a:ext>
            </a:extLst>
          </p:cNvPr>
          <p:cNvSpPr txBox="1"/>
          <p:nvPr/>
        </p:nvSpPr>
        <p:spPr>
          <a:xfrm>
            <a:off x="9452389" y="3525151"/>
            <a:ext cx="220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৫,  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F5023E7-04E8-4B6A-99E4-A197724C58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99" t="22722" b="34470"/>
          <a:stretch/>
        </p:blipFill>
        <p:spPr>
          <a:xfrm>
            <a:off x="9212523" y="3554615"/>
            <a:ext cx="2409406" cy="55246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1144158-E735-4051-950A-EE9A06473D2B}"/>
              </a:ext>
            </a:extLst>
          </p:cNvPr>
          <p:cNvSpPr txBox="1"/>
          <p:nvPr/>
        </p:nvSpPr>
        <p:spPr>
          <a:xfrm>
            <a:off x="9046269" y="3519460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4241AD-8A16-4C75-AE0B-A5F36D38A070}"/>
              </a:ext>
            </a:extLst>
          </p:cNvPr>
          <p:cNvSpPr txBox="1"/>
          <p:nvPr/>
        </p:nvSpPr>
        <p:spPr>
          <a:xfrm>
            <a:off x="9703892" y="3913382"/>
            <a:ext cx="583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A41B060-0EF3-4784-819D-5F5B75B30D19}"/>
              </a:ext>
            </a:extLst>
          </p:cNvPr>
          <p:cNvSpPr txBox="1"/>
          <p:nvPr/>
        </p:nvSpPr>
        <p:spPr>
          <a:xfrm>
            <a:off x="10310438" y="3913382"/>
            <a:ext cx="62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2690C4-D57F-49AC-A337-7B0FBAC916B4}"/>
              </a:ext>
            </a:extLst>
          </p:cNvPr>
          <p:cNvSpPr txBox="1"/>
          <p:nvPr/>
        </p:nvSpPr>
        <p:spPr>
          <a:xfrm>
            <a:off x="10957222" y="3913382"/>
            <a:ext cx="533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27E76DD-E34B-4552-9F36-48ACA4AA6C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99" t="22722" b="34470"/>
          <a:stretch/>
        </p:blipFill>
        <p:spPr>
          <a:xfrm>
            <a:off x="4685508" y="4374855"/>
            <a:ext cx="2409406" cy="55246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68698EB4-8EDB-4E38-AB0B-C955914B6303}"/>
              </a:ext>
            </a:extLst>
          </p:cNvPr>
          <p:cNvSpPr txBox="1"/>
          <p:nvPr/>
        </p:nvSpPr>
        <p:spPr>
          <a:xfrm>
            <a:off x="4495800" y="4301652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79F447-2047-4BEE-9160-746BC69B33AB}"/>
              </a:ext>
            </a:extLst>
          </p:cNvPr>
          <p:cNvSpPr txBox="1"/>
          <p:nvPr/>
        </p:nvSpPr>
        <p:spPr>
          <a:xfrm>
            <a:off x="323435" y="5383816"/>
            <a:ext cx="312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.¶. গসাগু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C79F447-2047-4BEE-9160-746BC69B33AB}"/>
                  </a:ext>
                </a:extLst>
              </p:cNvPr>
              <p:cNvSpPr txBox="1"/>
              <p:nvPr/>
            </p:nvSpPr>
            <p:spPr>
              <a:xfrm>
                <a:off x="3837920" y="5383816"/>
                <a:ext cx="40868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.¶. গসাগু = ২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৮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C79F447-2047-4BEE-9160-746BC69B3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920" y="5383816"/>
                <a:ext cx="4086879" cy="584775"/>
              </a:xfrm>
              <a:prstGeom prst="rect">
                <a:avLst/>
              </a:prstGeom>
              <a:blipFill>
                <a:blip r:embed="rId5"/>
                <a:stretch>
                  <a:fillRect l="-1493" t="-12500" r="-432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BC79F447-2047-4BEE-9160-746BC69B33AB}"/>
              </a:ext>
            </a:extLst>
          </p:cNvPr>
          <p:cNvSpPr txBox="1"/>
          <p:nvPr/>
        </p:nvSpPr>
        <p:spPr>
          <a:xfrm>
            <a:off x="8722817" y="5383816"/>
            <a:ext cx="2630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.¶. গসাগু = ৭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79F447-2047-4BEE-9160-746BC69B33AB}"/>
              </a:ext>
            </a:extLst>
          </p:cNvPr>
          <p:cNvSpPr txBox="1"/>
          <p:nvPr/>
        </p:nvSpPr>
        <p:spPr>
          <a:xfrm>
            <a:off x="287951" y="2903406"/>
            <a:ext cx="2630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79F447-2047-4BEE-9160-746BC69B33AB}"/>
              </a:ext>
            </a:extLst>
          </p:cNvPr>
          <p:cNvSpPr txBox="1"/>
          <p:nvPr/>
        </p:nvSpPr>
        <p:spPr>
          <a:xfrm>
            <a:off x="4475459" y="2909634"/>
            <a:ext cx="89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C79F447-2047-4BEE-9160-746BC69B33AB}"/>
              </a:ext>
            </a:extLst>
          </p:cNvPr>
          <p:cNvSpPr txBox="1"/>
          <p:nvPr/>
        </p:nvSpPr>
        <p:spPr>
          <a:xfrm>
            <a:off x="8662967" y="2915862"/>
            <a:ext cx="89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6" grpId="0"/>
      <p:bldP spid="17" grpId="0"/>
      <p:bldP spid="18" grpId="0"/>
      <p:bldP spid="19" grpId="0"/>
      <p:bldP spid="21" grpId="0"/>
      <p:bldP spid="22" grpId="0"/>
      <p:bldP spid="35" grpId="0"/>
      <p:bldP spid="36" grpId="0" animBg="1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50" grpId="0"/>
      <p:bldP spid="52" grpId="0"/>
      <p:bldP spid="53" grpId="0"/>
      <p:bldP spid="54" grpId="0"/>
      <p:bldP spid="55" grpId="0"/>
      <p:bldP spid="60" grpId="0"/>
      <p:bldP spid="61" grpId="0"/>
      <p:bldP spid="62" grpId="0"/>
      <p:bldP spid="63" grpId="0"/>
      <p:bldP spid="47" grpId="0"/>
      <p:bldP spid="49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D87682-47D2-4A0F-9913-9D01E8497E48}"/>
              </a:ext>
            </a:extLst>
          </p:cNvPr>
          <p:cNvSpPr txBox="1"/>
          <p:nvPr/>
        </p:nvSpPr>
        <p:spPr>
          <a:xfrm>
            <a:off x="334098" y="1807455"/>
            <a:ext cx="739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বর্গাকার কার্পেটের বৃহত্তমটির একবাহুর দৈর্ঘ্য নির্ণয় কর।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D3ACB4-BBAD-404D-B148-8B9CC819AF8D}"/>
              </a:ext>
            </a:extLst>
          </p:cNvPr>
          <p:cNvSpPr txBox="1"/>
          <p:nvPr/>
        </p:nvSpPr>
        <p:spPr>
          <a:xfrm>
            <a:off x="334098" y="2300172"/>
            <a:ext cx="745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২) সম্পূর্ণ মেঝে কার্পেট বিছানোর জন্য এরূপ কয়টি কার্পেট লাগবে?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CCAA6A-4D9B-45C9-A2AD-1BD5CC5137F0}"/>
              </a:ext>
            </a:extLst>
          </p:cNvPr>
          <p:cNvSpPr txBox="1"/>
          <p:nvPr/>
        </p:nvSpPr>
        <p:spPr>
          <a:xfrm>
            <a:off x="334098" y="2823392"/>
            <a:ext cx="137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EC9581-0213-4316-8A12-BE4BF731B1D4}"/>
              </a:ext>
            </a:extLst>
          </p:cNvPr>
          <p:cNvSpPr txBox="1"/>
          <p:nvPr/>
        </p:nvSpPr>
        <p:spPr>
          <a:xfrm>
            <a:off x="1534611" y="2846682"/>
            <a:ext cx="6496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গসাগুই হবে বর্গাকার কার্পেটের বৃহত্তম বাহুর দৈর্ঘ্য।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46FA9-3765-47CD-99C6-5CD5033CED1E}"/>
              </a:ext>
            </a:extLst>
          </p:cNvPr>
          <p:cNvSpPr txBox="1"/>
          <p:nvPr/>
        </p:nvSpPr>
        <p:spPr>
          <a:xfrm>
            <a:off x="3731831" y="3265139"/>
            <a:ext cx="1559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,   ১৫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7F152-8C65-4165-850F-954D474CA5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9" t="22722" b="34470"/>
          <a:stretch/>
        </p:blipFill>
        <p:spPr>
          <a:xfrm>
            <a:off x="3400616" y="3355737"/>
            <a:ext cx="1890793" cy="552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3FF0B8-441C-4924-B8BE-E7A013222C9C}"/>
              </a:ext>
            </a:extLst>
          </p:cNvPr>
          <p:cNvSpPr txBox="1"/>
          <p:nvPr/>
        </p:nvSpPr>
        <p:spPr>
          <a:xfrm>
            <a:off x="3217221" y="3319960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F5221-A2AA-422F-A096-AA75446167FD}"/>
              </a:ext>
            </a:extLst>
          </p:cNvPr>
          <p:cNvSpPr txBox="1"/>
          <p:nvPr/>
        </p:nvSpPr>
        <p:spPr>
          <a:xfrm>
            <a:off x="3859482" y="3741428"/>
            <a:ext cx="653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52628E-486E-4F46-8230-E9D18CA2741F}"/>
              </a:ext>
            </a:extLst>
          </p:cNvPr>
          <p:cNvSpPr txBox="1"/>
          <p:nvPr/>
        </p:nvSpPr>
        <p:spPr>
          <a:xfrm>
            <a:off x="4619333" y="3766527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79F447-2047-4BEE-9160-746BC69B33AB}"/>
              </a:ext>
            </a:extLst>
          </p:cNvPr>
          <p:cNvSpPr txBox="1"/>
          <p:nvPr/>
        </p:nvSpPr>
        <p:spPr>
          <a:xfrm>
            <a:off x="624587" y="4267200"/>
            <a:ext cx="348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গসাগু =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13D97-F8DF-459B-9CA1-4BA1BF231EC0}"/>
              </a:ext>
            </a:extLst>
          </p:cNvPr>
          <p:cNvSpPr txBox="1"/>
          <p:nvPr/>
        </p:nvSpPr>
        <p:spPr>
          <a:xfrm>
            <a:off x="605433" y="4790420"/>
            <a:ext cx="573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বর্গাকার কার্পেটের বৃহত্তম বাহুর দৈর্ঘ্য =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9C1815-E111-4B7C-A3DF-8A1754AD7630}"/>
                  </a:ext>
                </a:extLst>
              </p:cNvPr>
              <p:cNvSpPr txBox="1"/>
              <p:nvPr/>
            </p:nvSpPr>
            <p:spPr>
              <a:xfrm>
                <a:off x="605433" y="5334000"/>
                <a:ext cx="72629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২) আয়তকার মেঝের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= ২০ 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১৫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মিটার।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9C1815-E111-4B7C-A3DF-8A1754AD7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33" y="5334000"/>
                <a:ext cx="7262943" cy="523220"/>
              </a:xfrm>
              <a:prstGeom prst="rect">
                <a:avLst/>
              </a:prstGeom>
              <a:blipFill>
                <a:blip r:embed="rId4"/>
                <a:stretch>
                  <a:fillRect l="-1678" t="-9302" r="-1510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BEA61F-D0AA-4639-84BF-E7E2F6878A24}"/>
                  </a:ext>
                </a:extLst>
              </p:cNvPr>
              <p:cNvSpPr txBox="1"/>
              <p:nvPr/>
            </p:nvSpPr>
            <p:spPr>
              <a:xfrm>
                <a:off x="624587" y="5884863"/>
                <a:ext cx="5641576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কার্পেটের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=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bn-BD" sz="28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২৫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মিটার। 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BEA61F-D0AA-4639-84BF-E7E2F6878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87" y="5884863"/>
                <a:ext cx="5641576" cy="523220"/>
              </a:xfrm>
              <a:prstGeom prst="rect">
                <a:avLst/>
              </a:prstGeom>
              <a:blipFill>
                <a:blip r:embed="rId5"/>
                <a:stretch>
                  <a:fillRect l="-2160" t="-9302" r="-1080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F23459-3B83-45F4-AF80-121EB886C3E4}"/>
                  </a:ext>
                </a:extLst>
              </p:cNvPr>
              <p:cNvSpPr txBox="1"/>
              <p:nvPr/>
            </p:nvSpPr>
            <p:spPr>
              <a:xfrm>
                <a:off x="5944144" y="5871462"/>
                <a:ext cx="6075063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কার্পেট লাগবে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 ৩০০ 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২৫ ) টি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টি।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F23459-3B83-45F4-AF80-121EB886C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144" y="5871462"/>
                <a:ext cx="6075063" cy="523220"/>
              </a:xfrm>
              <a:prstGeom prst="rect">
                <a:avLst/>
              </a:prstGeom>
              <a:blipFill>
                <a:blip r:embed="rId6"/>
                <a:stretch>
                  <a:fillRect l="-2006" t="-9302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143001" y="595773"/>
            <a:ext cx="727375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টি ঘরের দৈর্ঘ্য ২০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মিটার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 প্রস্থ ১৫ মিটার। ঘরটি কার্পেট দিয়ে মোড়ানো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90050" y="1510403"/>
            <a:ext cx="2997150" cy="21720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868496" y="1248197"/>
            <a:ext cx="3077039" cy="771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811935" y="892699"/>
            <a:ext cx="128336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 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85391" y="1518044"/>
            <a:ext cx="7344" cy="232867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11022" y="2170315"/>
            <a:ext cx="677108" cy="11656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 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32396" y="2497776"/>
            <a:ext cx="216671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১টি ঘরের মেঝে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40748" y="1537277"/>
            <a:ext cx="734250" cy="6989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929427" y="2216211"/>
            <a:ext cx="734250" cy="72924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929427" y="2937164"/>
            <a:ext cx="734250" cy="69409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659535" y="1540135"/>
            <a:ext cx="734250" cy="6989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659535" y="2246515"/>
            <a:ext cx="734250" cy="71318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659535" y="2952895"/>
            <a:ext cx="734250" cy="67836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49476" y="1546860"/>
            <a:ext cx="734250" cy="6961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349476" y="2259374"/>
            <a:ext cx="734250" cy="6989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349345" y="2959698"/>
            <a:ext cx="737814" cy="68608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111476" y="1546860"/>
            <a:ext cx="734250" cy="69456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1111221" y="2261944"/>
            <a:ext cx="734250" cy="6989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1107335" y="2945455"/>
            <a:ext cx="734250" cy="68580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8761372" y="1552994"/>
            <a:ext cx="974302" cy="663216"/>
            <a:chOff x="2884735" y="2743499"/>
            <a:chExt cx="974302" cy="663216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2884735" y="2805267"/>
              <a:ext cx="898163" cy="2149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2924454" y="2862686"/>
              <a:ext cx="934583" cy="544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৫মি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3052790" y="2743499"/>
              <a:ext cx="9369" cy="66321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8890050" y="1494816"/>
            <a:ext cx="2997150" cy="2172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14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282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22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22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22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22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22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22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22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22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B5453-5C2F-4E42-B271-D064C1AB2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67" t="3513" b="21219"/>
          <a:stretch/>
        </p:blipFill>
        <p:spPr>
          <a:xfrm>
            <a:off x="9507856" y="685800"/>
            <a:ext cx="2424919" cy="1905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74C48-E745-43D1-9A5C-357FDA12649D}"/>
              </a:ext>
            </a:extLst>
          </p:cNvPr>
          <p:cNvSpPr txBox="1"/>
          <p:nvPr/>
        </p:nvSpPr>
        <p:spPr>
          <a:xfrm>
            <a:off x="1392537" y="465777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ডান পাশে একটি আয়তকার মেঝের ছবি দেওয়া আছে। কোন খালি জায়গা না রেখে আমরা ঘরের মেঝেতে বর্গাকার কার্পেট বসাতে চাই।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87682-47D2-4A0F-9913-9D01E8497E48}"/>
              </a:ext>
            </a:extLst>
          </p:cNvPr>
          <p:cNvSpPr txBox="1"/>
          <p:nvPr/>
        </p:nvSpPr>
        <p:spPr>
          <a:xfrm>
            <a:off x="334098" y="2499994"/>
            <a:ext cx="976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মেঝেতে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বিছানো যাবে এমন বর্গাকার কার্পেটের বৃহত্তমটির একবাহুর দৈর্ঘ্য নির্ণয় কর।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D3ACB4-BBAD-404D-B148-8B9CC819AF8D}"/>
              </a:ext>
            </a:extLst>
          </p:cNvPr>
          <p:cNvSpPr txBox="1"/>
          <p:nvPr/>
        </p:nvSpPr>
        <p:spPr>
          <a:xfrm>
            <a:off x="334098" y="2992711"/>
            <a:ext cx="745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২) সম্পূর্ণ মেঝে কার্পেট বিছানোর জন্য এরূপ কয়টি কার্পেট লাগবে?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CCAA6A-4D9B-45C9-A2AD-1BD5CC5137F0}"/>
              </a:ext>
            </a:extLst>
          </p:cNvPr>
          <p:cNvSpPr txBox="1"/>
          <p:nvPr/>
        </p:nvSpPr>
        <p:spPr>
          <a:xfrm>
            <a:off x="334098" y="3448075"/>
            <a:ext cx="137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EC9581-0213-4316-8A12-BE4BF731B1D4}"/>
              </a:ext>
            </a:extLst>
          </p:cNvPr>
          <p:cNvSpPr txBox="1"/>
          <p:nvPr/>
        </p:nvSpPr>
        <p:spPr>
          <a:xfrm>
            <a:off x="1329828" y="3764114"/>
            <a:ext cx="884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১) ৪২ এবং ৩৬ এর গসাগুই হবে বর্গাকার কার্পেটের বৃহত্তম বাহুর দৈর্ঘ্য।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46FA9-3765-47CD-99C6-5CD5033CED1E}"/>
              </a:ext>
            </a:extLst>
          </p:cNvPr>
          <p:cNvSpPr txBox="1"/>
          <p:nvPr/>
        </p:nvSpPr>
        <p:spPr>
          <a:xfrm>
            <a:off x="9887210" y="3948002"/>
            <a:ext cx="1559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৪২ ,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7F152-8C65-4165-850F-954D474CA5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9" t="22722" b="34470"/>
          <a:stretch/>
        </p:blipFill>
        <p:spPr>
          <a:xfrm>
            <a:off x="9555995" y="4042496"/>
            <a:ext cx="1890793" cy="552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3FF0B8-441C-4924-B8BE-E7A013222C9C}"/>
              </a:ext>
            </a:extLst>
          </p:cNvPr>
          <p:cNvSpPr txBox="1"/>
          <p:nvPr/>
        </p:nvSpPr>
        <p:spPr>
          <a:xfrm>
            <a:off x="9389388" y="4002823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F5221-A2AA-422F-A096-AA75446167FD}"/>
              </a:ext>
            </a:extLst>
          </p:cNvPr>
          <p:cNvSpPr txBox="1"/>
          <p:nvPr/>
        </p:nvSpPr>
        <p:spPr>
          <a:xfrm>
            <a:off x="9912508" y="4424291"/>
            <a:ext cx="84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 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52628E-486E-4F46-8230-E9D18CA2741F}"/>
              </a:ext>
            </a:extLst>
          </p:cNvPr>
          <p:cNvSpPr txBox="1"/>
          <p:nvPr/>
        </p:nvSpPr>
        <p:spPr>
          <a:xfrm>
            <a:off x="10623455" y="4424291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A33A87-33A9-4A68-B6DE-B5B012B0F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9" t="22722" b="34470"/>
          <a:stretch/>
        </p:blipFill>
        <p:spPr>
          <a:xfrm>
            <a:off x="9615407" y="4442562"/>
            <a:ext cx="1890793" cy="5524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0AE703-2A96-48ED-AF3C-F081A53884D1}"/>
              </a:ext>
            </a:extLst>
          </p:cNvPr>
          <p:cNvSpPr txBox="1"/>
          <p:nvPr/>
        </p:nvSpPr>
        <p:spPr>
          <a:xfrm>
            <a:off x="9348113" y="4430836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024661-AD0F-40B4-B756-AC6F761A88E3}"/>
              </a:ext>
            </a:extLst>
          </p:cNvPr>
          <p:cNvSpPr txBox="1"/>
          <p:nvPr/>
        </p:nvSpPr>
        <p:spPr>
          <a:xfrm>
            <a:off x="9924124" y="4799563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 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3BA2F-1AC2-4382-98D7-C4F7BD1A8A61}"/>
              </a:ext>
            </a:extLst>
          </p:cNvPr>
          <p:cNvSpPr txBox="1"/>
          <p:nvPr/>
        </p:nvSpPr>
        <p:spPr>
          <a:xfrm>
            <a:off x="10697075" y="4799563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79F447-2047-4BEE-9160-746BC69B33AB}"/>
                  </a:ext>
                </a:extLst>
              </p:cNvPr>
              <p:cNvSpPr txBox="1"/>
              <p:nvPr/>
            </p:nvSpPr>
            <p:spPr>
              <a:xfrm>
                <a:off x="1392537" y="4149065"/>
                <a:ext cx="51572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৪২ এবং ৩৬ এর গসাগু = ২ 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= ৬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79F447-2047-4BEE-9160-746BC69B3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537" y="4149065"/>
                <a:ext cx="5157225" cy="523220"/>
              </a:xfrm>
              <a:prstGeom prst="rect">
                <a:avLst/>
              </a:prstGeom>
              <a:blipFill>
                <a:blip r:embed="rId4"/>
                <a:stretch>
                  <a:fillRect l="-2364"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6413D97-F8DF-459B-9CA1-4BA1BF231EC0}"/>
              </a:ext>
            </a:extLst>
          </p:cNvPr>
          <p:cNvSpPr txBox="1"/>
          <p:nvPr/>
        </p:nvSpPr>
        <p:spPr>
          <a:xfrm>
            <a:off x="1280325" y="4609674"/>
            <a:ext cx="644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বর্গাকার কার্পেটের বৃহত্তম বাহুর দৈর্ঘ্য = ৬ মিটার।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9C1815-E111-4B7C-A3DF-8A1754AD7630}"/>
                  </a:ext>
                </a:extLst>
              </p:cNvPr>
              <p:cNvSpPr txBox="1"/>
              <p:nvPr/>
            </p:nvSpPr>
            <p:spPr>
              <a:xfrm>
                <a:off x="1244304" y="5058737"/>
                <a:ext cx="8128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২) আয়তকার মেঝের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=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৪২ 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৩৬ = ১৫১২ বর্গ মিটার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9C1815-E111-4B7C-A3DF-8A1754AD7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04" y="5058737"/>
                <a:ext cx="8128296" cy="523220"/>
              </a:xfrm>
              <a:prstGeom prst="rect">
                <a:avLst/>
              </a:prstGeom>
              <a:blipFill>
                <a:blip r:embed="rId5"/>
                <a:stretch>
                  <a:fillRect l="-1499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BEA61F-D0AA-4639-84BF-E7E2F6878A24}"/>
                  </a:ext>
                </a:extLst>
              </p:cNvPr>
              <p:cNvSpPr txBox="1"/>
              <p:nvPr/>
            </p:nvSpPr>
            <p:spPr>
              <a:xfrm>
                <a:off x="1445024" y="5595358"/>
                <a:ext cx="7062223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কার্পেটের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=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r>
                  <a:rPr lang="bn-BD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 = ৩৬ বর্গ মিটার 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BEA61F-D0AA-4639-84BF-E7E2F6878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024" y="5595358"/>
                <a:ext cx="7062223" cy="523220"/>
              </a:xfrm>
              <a:prstGeom prst="rect">
                <a:avLst/>
              </a:prstGeom>
              <a:blipFill>
                <a:blip r:embed="rId6"/>
                <a:stretch>
                  <a:fillRect l="-1726" t="-10465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F23459-3B83-45F4-AF80-121EB886C3E4}"/>
                  </a:ext>
                </a:extLst>
              </p:cNvPr>
              <p:cNvSpPr txBox="1"/>
              <p:nvPr/>
            </p:nvSpPr>
            <p:spPr>
              <a:xfrm>
                <a:off x="1392537" y="6132985"/>
                <a:ext cx="7595624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কার্পেট লাগবে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 ১৫১২ 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৩৬ ) টি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৪২ টি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F23459-3B83-45F4-AF80-121EB886C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537" y="6132985"/>
                <a:ext cx="7595624" cy="523220"/>
              </a:xfrm>
              <a:prstGeom prst="rect">
                <a:avLst/>
              </a:prstGeom>
              <a:blipFill>
                <a:blip r:embed="rId7"/>
                <a:stretch>
                  <a:fillRect l="-1605" t="-9302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48460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CCAA6A-4D9B-45C9-A2AD-1BD5CC5137F0}"/>
              </a:ext>
            </a:extLst>
          </p:cNvPr>
          <p:cNvSpPr txBox="1"/>
          <p:nvPr/>
        </p:nvSpPr>
        <p:spPr>
          <a:xfrm>
            <a:off x="334098" y="1752600"/>
            <a:ext cx="137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EC9581-0213-4316-8A12-BE4BF731B1D4}"/>
              </a:ext>
            </a:extLst>
          </p:cNvPr>
          <p:cNvSpPr txBox="1"/>
          <p:nvPr/>
        </p:nvSpPr>
        <p:spPr>
          <a:xfrm>
            <a:off x="1634628" y="1777077"/>
            <a:ext cx="590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গসাগুই হবে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46FA9-3765-47CD-99C6-5CD5033CED1E}"/>
              </a:ext>
            </a:extLst>
          </p:cNvPr>
          <p:cNvSpPr txBox="1"/>
          <p:nvPr/>
        </p:nvSpPr>
        <p:spPr>
          <a:xfrm>
            <a:off x="2471226" y="2125696"/>
            <a:ext cx="1559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 ,   ২৪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7F152-8C65-4165-850F-954D474CA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2165799" y="2203659"/>
            <a:ext cx="1890793" cy="552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3FF0B8-441C-4924-B8BE-E7A013222C9C}"/>
              </a:ext>
            </a:extLst>
          </p:cNvPr>
          <p:cNvSpPr txBox="1"/>
          <p:nvPr/>
        </p:nvSpPr>
        <p:spPr>
          <a:xfrm>
            <a:off x="1973404" y="2180517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F5221-A2AA-422F-A096-AA75446167FD}"/>
              </a:ext>
            </a:extLst>
          </p:cNvPr>
          <p:cNvSpPr txBox="1"/>
          <p:nvPr/>
        </p:nvSpPr>
        <p:spPr>
          <a:xfrm>
            <a:off x="2614689" y="2601985"/>
            <a:ext cx="637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52628E-486E-4F46-8230-E9D18CA2741F}"/>
              </a:ext>
            </a:extLst>
          </p:cNvPr>
          <p:cNvSpPr txBox="1"/>
          <p:nvPr/>
        </p:nvSpPr>
        <p:spPr>
          <a:xfrm>
            <a:off x="3372818" y="2601985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A33A87-33A9-4A68-B6DE-B5B012B0F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2165798" y="2644972"/>
            <a:ext cx="1890793" cy="5524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0AE703-2A96-48ED-AF3C-F081A53884D1}"/>
              </a:ext>
            </a:extLst>
          </p:cNvPr>
          <p:cNvSpPr txBox="1"/>
          <p:nvPr/>
        </p:nvSpPr>
        <p:spPr>
          <a:xfrm>
            <a:off x="1932129" y="2608530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024661-AD0F-40B4-B756-AC6F761A88E3}"/>
              </a:ext>
            </a:extLst>
          </p:cNvPr>
          <p:cNvSpPr txBox="1"/>
          <p:nvPr/>
        </p:nvSpPr>
        <p:spPr>
          <a:xfrm>
            <a:off x="2614689" y="2977257"/>
            <a:ext cx="725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3BA2F-1AC2-4382-98D7-C4F7BD1A8A61}"/>
              </a:ext>
            </a:extLst>
          </p:cNvPr>
          <p:cNvSpPr txBox="1"/>
          <p:nvPr/>
        </p:nvSpPr>
        <p:spPr>
          <a:xfrm>
            <a:off x="3405716" y="2996625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79F447-2047-4BEE-9160-746BC69B33AB}"/>
                  </a:ext>
                </a:extLst>
              </p:cNvPr>
              <p:cNvSpPr txBox="1"/>
              <p:nvPr/>
            </p:nvSpPr>
            <p:spPr>
              <a:xfrm>
                <a:off x="630382" y="3406152"/>
                <a:ext cx="51572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১৮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২৪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গসাগু = ২ 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= ৬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79F447-2047-4BEE-9160-746BC69B3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2" y="3406152"/>
                <a:ext cx="5157225" cy="523220"/>
              </a:xfrm>
              <a:prstGeom prst="rect">
                <a:avLst/>
              </a:prstGeom>
              <a:blipFill>
                <a:blip r:embed="rId3"/>
                <a:stretch>
                  <a:fillRect l="-2364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6413D97-F8DF-459B-9CA1-4BA1BF231EC0}"/>
              </a:ext>
            </a:extLst>
          </p:cNvPr>
          <p:cNvSpPr txBox="1"/>
          <p:nvPr/>
        </p:nvSpPr>
        <p:spPr>
          <a:xfrm>
            <a:off x="609600" y="3937725"/>
            <a:ext cx="644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সর্বাধিক ৬ জন শিক্ষার্থীর মধ্যে ভাগ করে দেওয়া যাবে।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9C1815-E111-4B7C-A3DF-8A1754AD7630}"/>
                  </a:ext>
                </a:extLst>
              </p:cNvPr>
              <p:cNvSpPr txBox="1"/>
              <p:nvPr/>
            </p:nvSpPr>
            <p:spPr>
              <a:xfrm>
                <a:off x="609600" y="5383008"/>
                <a:ext cx="6070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প্রত্যেকে খাতা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পাবে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১৮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টি =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9C1815-E111-4B7C-A3DF-8A1754AD7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83008"/>
                <a:ext cx="6070896" cy="523220"/>
              </a:xfrm>
              <a:prstGeom prst="rect">
                <a:avLst/>
              </a:prstGeom>
              <a:blipFill>
                <a:blip r:embed="rId4"/>
                <a:stretch>
                  <a:fillRect l="-2008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100874" y="616960"/>
            <a:ext cx="10624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১৮টি খাতা ও ২৪টি পে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ন্সিল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অবশিষ্ট না রেখে সর্বোচ্চ কতজন শিক্ষার্থীর মধ্যে সমান ভাবে ভাগ করা যাবে। প্রত্যেকে কয়টি করে খাতা ও কলম পাবে?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9C1815-E111-4B7C-A3DF-8A1754AD7630}"/>
                  </a:ext>
                </a:extLst>
              </p:cNvPr>
              <p:cNvSpPr txBox="1"/>
              <p:nvPr/>
            </p:nvSpPr>
            <p:spPr>
              <a:xfrm>
                <a:off x="630382" y="5801380"/>
                <a:ext cx="6070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প্রত্যেকে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পেন্সিল পাবে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২৪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টি = ৪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9C1815-E111-4B7C-A3DF-8A1754AD7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2" y="5801380"/>
                <a:ext cx="6070896" cy="523220"/>
              </a:xfrm>
              <a:prstGeom prst="rect">
                <a:avLst/>
              </a:prstGeom>
              <a:blipFill>
                <a:blip r:embed="rId5"/>
                <a:stretch>
                  <a:fillRect l="-2008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9677400" y="4291814"/>
            <a:ext cx="18993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5224717"/>
            <a:ext cx="341418" cy="4495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959" y="5224717"/>
            <a:ext cx="341418" cy="4495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9388" y="5215728"/>
            <a:ext cx="341418" cy="4495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5987" y="5224716"/>
            <a:ext cx="341418" cy="4495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4439" y="5224716"/>
            <a:ext cx="341418" cy="4495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775" y="5224716"/>
            <a:ext cx="341418" cy="4495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37" y="5440498"/>
            <a:ext cx="341418" cy="4495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207" y="5440498"/>
            <a:ext cx="341418" cy="4495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305" y="5440497"/>
            <a:ext cx="341418" cy="4495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2297" y="5440497"/>
            <a:ext cx="341418" cy="4495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715" y="5440497"/>
            <a:ext cx="341418" cy="4495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7813" y="5440497"/>
            <a:ext cx="341418" cy="4495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547" y="5185287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547" y="5293057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9919" y="5421521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0869" y="5542106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0869" y="5665268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123" y="5781015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123" y="5910114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123" y="6054559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7719" y="5180742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7719" y="5288512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091" y="5416976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041" y="5537561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041" y="5660723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9295" y="5776470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9295" y="5905569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9295" y="6050014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763" y="5176312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763" y="5284082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9135" y="5412546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0085" y="5533131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0085" y="5656293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3339" y="5772040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3339" y="5901139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3339" y="6045584"/>
            <a:ext cx="651070" cy="90573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541" y="5668099"/>
            <a:ext cx="341418" cy="44953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511" y="5668099"/>
            <a:ext cx="341418" cy="44953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9609" y="5668098"/>
            <a:ext cx="341418" cy="44953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7601" y="5668098"/>
            <a:ext cx="341418" cy="44953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9019" y="5668098"/>
            <a:ext cx="341418" cy="44953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3117" y="5668098"/>
            <a:ext cx="341418" cy="449539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3109231" y="4563187"/>
            <a:ext cx="28009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961" y="4801696"/>
            <a:ext cx="2790690" cy="166196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123" y="5676369"/>
            <a:ext cx="341418" cy="449539"/>
          </a:xfrm>
          <a:prstGeom prst="rect">
            <a:avLst/>
          </a:prstGeom>
        </p:spPr>
      </p:pic>
      <p:sp>
        <p:nvSpPr>
          <p:cNvPr id="71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806022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77357 -0.01088 " pathEditMode="relative" rAng="0" ptsTypes="AA">
                                      <p:cBhvr>
                                        <p:cTn id="2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2" y="-556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57773 -0.08264 " pathEditMode="relative" rAng="0" ptsTypes="AA">
                                      <p:cBhvr>
                                        <p:cTn id="3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0" y="-4144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65677 -0.12292 " pathEditMode="relative" rAng="0" ptsTypes="AA">
                                      <p:cBhvr>
                                        <p:cTn id="3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39" y="-6157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46588 0.07917 " pathEditMode="relative" rAng="0" ptsTypes="AA">
                                      <p:cBhvr>
                                        <p:cTn id="3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4" y="3958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38919 0.06343 " pathEditMode="relative" rAng="0" ptsTypes="AA">
                                      <p:cBhvr>
                                        <p:cTn id="3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53" y="3171"/>
                                    </p:animMotion>
                                  </p:childTnLst>
                                </p:cTn>
                              </p:par>
                              <p:par>
                                <p:cTn id="3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39023 0.10672 " pathEditMode="relative" rAng="0" ptsTypes="AA">
                                      <p:cBhvr>
                                        <p:cTn id="3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5324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47305 0.09144 " pathEditMode="relative" rAng="0" ptsTypes="AA">
                                      <p:cBhvr>
                                        <p:cTn id="3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4560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00"/>
                            </p:stCondLst>
                            <p:childTnLst>
                              <p:par>
                                <p:cTn id="4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2000"/>
                            </p:stCondLst>
                            <p:childTnLst>
                              <p:par>
                                <p:cTn id="4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3000"/>
                            </p:stCondLst>
                            <p:childTnLst>
                              <p:par>
                                <p:cTn id="4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CCAA6A-4D9B-45C9-A2AD-1BD5CC5137F0}"/>
              </a:ext>
            </a:extLst>
          </p:cNvPr>
          <p:cNvSpPr txBox="1"/>
          <p:nvPr/>
        </p:nvSpPr>
        <p:spPr>
          <a:xfrm>
            <a:off x="257588" y="3247489"/>
            <a:ext cx="137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EC9581-0213-4316-8A12-BE4BF731B1D4}"/>
              </a:ext>
            </a:extLst>
          </p:cNvPr>
          <p:cNvSpPr txBox="1"/>
          <p:nvPr/>
        </p:nvSpPr>
        <p:spPr>
          <a:xfrm>
            <a:off x="1312614" y="3255183"/>
            <a:ext cx="590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১৮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গসাগুই হবে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46FA9-3765-47CD-99C6-5CD5033CED1E}"/>
              </a:ext>
            </a:extLst>
          </p:cNvPr>
          <p:cNvSpPr txBox="1"/>
          <p:nvPr/>
        </p:nvSpPr>
        <p:spPr>
          <a:xfrm>
            <a:off x="2547426" y="3662909"/>
            <a:ext cx="1559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 ,   ৬০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7F152-8C65-4165-850F-954D474CA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2241998" y="3756542"/>
            <a:ext cx="1890793" cy="552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3FF0B8-441C-4924-B8BE-E7A013222C9C}"/>
              </a:ext>
            </a:extLst>
          </p:cNvPr>
          <p:cNvSpPr txBox="1"/>
          <p:nvPr/>
        </p:nvSpPr>
        <p:spPr>
          <a:xfrm>
            <a:off x="2049604" y="3717730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F5221-A2AA-422F-A096-AA75446167FD}"/>
              </a:ext>
            </a:extLst>
          </p:cNvPr>
          <p:cNvSpPr txBox="1"/>
          <p:nvPr/>
        </p:nvSpPr>
        <p:spPr>
          <a:xfrm>
            <a:off x="2690889" y="4139198"/>
            <a:ext cx="637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52628E-486E-4F46-8230-E9D18CA2741F}"/>
              </a:ext>
            </a:extLst>
          </p:cNvPr>
          <p:cNvSpPr txBox="1"/>
          <p:nvPr/>
        </p:nvSpPr>
        <p:spPr>
          <a:xfrm>
            <a:off x="3449018" y="4139198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A33A87-33A9-4A68-B6DE-B5B012B0F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2241998" y="4166498"/>
            <a:ext cx="1890793" cy="5524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0AE703-2A96-48ED-AF3C-F081A53884D1}"/>
              </a:ext>
            </a:extLst>
          </p:cNvPr>
          <p:cNvSpPr txBox="1"/>
          <p:nvPr/>
        </p:nvSpPr>
        <p:spPr>
          <a:xfrm>
            <a:off x="2008329" y="4145743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024661-AD0F-40B4-B756-AC6F761A88E3}"/>
              </a:ext>
            </a:extLst>
          </p:cNvPr>
          <p:cNvSpPr txBox="1"/>
          <p:nvPr/>
        </p:nvSpPr>
        <p:spPr>
          <a:xfrm>
            <a:off x="2690889" y="4514470"/>
            <a:ext cx="725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3BA2F-1AC2-4382-98D7-C4F7BD1A8A61}"/>
              </a:ext>
            </a:extLst>
          </p:cNvPr>
          <p:cNvSpPr txBox="1"/>
          <p:nvPr/>
        </p:nvSpPr>
        <p:spPr>
          <a:xfrm>
            <a:off x="3481916" y="4533838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79F447-2047-4BEE-9160-746BC69B33AB}"/>
                  </a:ext>
                </a:extLst>
              </p:cNvPr>
              <p:cNvSpPr txBox="1"/>
              <p:nvPr/>
            </p:nvSpPr>
            <p:spPr>
              <a:xfrm>
                <a:off x="257588" y="4887482"/>
                <a:ext cx="51572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১৮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২৪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গসাগু =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=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79F447-2047-4BEE-9160-746BC69B3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88" y="4887482"/>
                <a:ext cx="5157225" cy="523220"/>
              </a:xfrm>
              <a:prstGeom prst="rect">
                <a:avLst/>
              </a:prstGeom>
              <a:blipFill>
                <a:blip r:embed="rId3"/>
                <a:stretch>
                  <a:fillRect l="-2364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6413D97-F8DF-459B-9CA1-4BA1BF231EC0}"/>
              </a:ext>
            </a:extLst>
          </p:cNvPr>
          <p:cNvSpPr txBox="1"/>
          <p:nvPr/>
        </p:nvSpPr>
        <p:spPr>
          <a:xfrm>
            <a:off x="259067" y="5530691"/>
            <a:ext cx="6757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সর্বাধিক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 শিক্ষার্থীর মধ্যে ভাগ করে দেওয়া যাবে।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9C1815-E111-4B7C-A3DF-8A1754AD7630}"/>
                  </a:ext>
                </a:extLst>
              </p:cNvPr>
              <p:cNvSpPr txBox="1"/>
              <p:nvPr/>
            </p:nvSpPr>
            <p:spPr>
              <a:xfrm>
                <a:off x="6282913" y="4166498"/>
                <a:ext cx="5604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প্রত্যেকে খাতা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পাবে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৩৬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টি =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9C1815-E111-4B7C-A3DF-8A1754AD7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913" y="4166498"/>
                <a:ext cx="5604287" cy="523220"/>
              </a:xfrm>
              <a:prstGeom prst="rect">
                <a:avLst/>
              </a:prstGeom>
              <a:blipFill>
                <a:blip r:embed="rId4"/>
                <a:stretch>
                  <a:fillRect l="-2285" t="-9302" r="-979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9C1815-E111-4B7C-A3DF-8A1754AD7630}"/>
                  </a:ext>
                </a:extLst>
              </p:cNvPr>
              <p:cNvSpPr txBox="1"/>
              <p:nvPr/>
            </p:nvSpPr>
            <p:spPr>
              <a:xfrm>
                <a:off x="6282913" y="4740760"/>
                <a:ext cx="5747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প্রত্যেকে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পেন্সিল পাবে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৬০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টি =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9C1815-E111-4B7C-A3DF-8A1754AD7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913" y="4740760"/>
                <a:ext cx="5747277" cy="523220"/>
              </a:xfrm>
              <a:prstGeom prst="rect">
                <a:avLst/>
              </a:prstGeom>
              <a:blipFill>
                <a:blip r:embed="rId5"/>
                <a:stretch>
                  <a:fillRect l="-2229" t="-10465" r="-159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771" y="727525"/>
            <a:ext cx="2178429" cy="18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47B5506-0098-4B6E-B872-5461470122A6}"/>
              </a:ext>
            </a:extLst>
          </p:cNvPr>
          <p:cNvSpPr/>
          <p:nvPr/>
        </p:nvSpPr>
        <p:spPr>
          <a:xfrm>
            <a:off x="685800" y="1271326"/>
            <a:ext cx="87943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একজন শিক্ষক ৬০ টি পেন্সিল ৩৬ টি খাতা কিছু শিক্ষার্থীর মধ্যে কোনো অবশিষ্ট না রেখে সমান ভাগে ভাগ করে দিতে চান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Speech Bubble: Rectangle 1">
            <a:extLst>
              <a:ext uri="{FF2B5EF4-FFF2-40B4-BE49-F238E27FC236}">
                <a16:creationId xmlns:a16="http://schemas.microsoft.com/office/drawing/2014/main" id="{4F2751F8-DBF5-4253-8CD9-9C9809D1C6B7}"/>
              </a:ext>
            </a:extLst>
          </p:cNvPr>
          <p:cNvSpPr/>
          <p:nvPr/>
        </p:nvSpPr>
        <p:spPr>
          <a:xfrm>
            <a:off x="4267200" y="276138"/>
            <a:ext cx="3425493" cy="748979"/>
          </a:xfrm>
          <a:prstGeom prst="wedgeRectCallout">
            <a:avLst>
              <a:gd name="adj1" fmla="val -27086"/>
              <a:gd name="adj2" fmla="val 83028"/>
            </a:avLst>
          </a:prstGeom>
          <a:gradFill flip="none" rotWithShape="1">
            <a:gsLst>
              <a:gs pos="56000">
                <a:schemeClr val="accent6">
                  <a:lumMod val="20000"/>
                  <a:lumOff val="80000"/>
                </a:schemeClr>
              </a:gs>
              <a:gs pos="16000">
                <a:schemeClr val="accent3">
                  <a:lumMod val="20000"/>
                  <a:lumOff val="80000"/>
                </a:schemeClr>
              </a:gs>
              <a:gs pos="64000">
                <a:schemeClr val="accent2">
                  <a:lumMod val="20000"/>
                  <a:lumOff val="80000"/>
                </a:schemeClr>
              </a:gs>
              <a:gs pos="99031">
                <a:srgbClr val="020803"/>
              </a:gs>
              <a:gs pos="100000">
                <a:schemeClr val="accent6">
                  <a:lumMod val="20000"/>
                  <a:lumOff val="80000"/>
                </a:schemeClr>
              </a:gs>
              <a:gs pos="0">
                <a:srgbClr val="35FB69"/>
              </a:gs>
              <a:gs pos="92250">
                <a:srgbClr val="0E3F12"/>
              </a:gs>
              <a:gs pos="93000">
                <a:srgbClr val="1B7E24"/>
              </a:gs>
              <a:gs pos="41000">
                <a:schemeClr val="bg1"/>
              </a:gs>
              <a:gs pos="69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38600" y="152400"/>
            <a:ext cx="357789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11430"/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92DD0B1-AD02-4848-A98D-09B705C03061}"/>
              </a:ext>
            </a:extLst>
          </p:cNvPr>
          <p:cNvSpPr txBox="1"/>
          <p:nvPr/>
        </p:nvSpPr>
        <p:spPr>
          <a:xfrm>
            <a:off x="609109" y="2236840"/>
            <a:ext cx="7137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(ক) সর্বাধিক কতজন শিক্ষার্থীর মধ্যে ভাগ করে দেওয়া যাবে?</a:t>
            </a:r>
          </a:p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(খ) প্রত্যেকে কয়টি করে পেন্সিল ও কয়টি করে খাতা পাবে?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5CCAA6A-4D9B-45C9-A2AD-1BD5CC5137F0}"/>
              </a:ext>
            </a:extLst>
          </p:cNvPr>
          <p:cNvSpPr txBox="1"/>
          <p:nvPr/>
        </p:nvSpPr>
        <p:spPr>
          <a:xfrm>
            <a:off x="6282913" y="3717730"/>
            <a:ext cx="73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17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615102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9725F8-3308-495E-A424-78D8DE0BA736}"/>
              </a:ext>
            </a:extLst>
          </p:cNvPr>
          <p:cNvSpPr txBox="1"/>
          <p:nvPr/>
        </p:nvSpPr>
        <p:spPr>
          <a:xfrm>
            <a:off x="1405179" y="710625"/>
            <a:ext cx="937260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(৩৪, ৩৫ ও ৩৬) পৃষ্ঠা মনোযোগ সহকারে দেখ।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5759" y="1371600"/>
            <a:ext cx="11591441" cy="5297269"/>
            <a:chOff x="228601" y="1332131"/>
            <a:chExt cx="10226285" cy="51010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AA785D-DBF8-4A91-A945-431B3B60A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5623" y="1332131"/>
              <a:ext cx="3412241" cy="51010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6F6BCE-0A8C-42A1-8A9D-0F1A396DC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2644" y="1332131"/>
              <a:ext cx="3412242" cy="51010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1" y="1332131"/>
              <a:ext cx="3407022" cy="50686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8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bn-BD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0899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4F2751F8-DBF5-4253-8CD9-9C9809D1C6B7}"/>
              </a:ext>
            </a:extLst>
          </p:cNvPr>
          <p:cNvSpPr/>
          <p:nvPr/>
        </p:nvSpPr>
        <p:spPr>
          <a:xfrm>
            <a:off x="3984171" y="375193"/>
            <a:ext cx="3244591" cy="765951"/>
          </a:xfrm>
          <a:prstGeom prst="wedgeRectCallout">
            <a:avLst>
              <a:gd name="adj1" fmla="val -23041"/>
              <a:gd name="adj2" fmla="val 103895"/>
            </a:avLst>
          </a:prstGeom>
          <a:gradFill flip="none" rotWithShape="1">
            <a:gsLst>
              <a:gs pos="56000">
                <a:schemeClr val="tx2">
                  <a:lumMod val="20000"/>
                  <a:lumOff val="80000"/>
                </a:schemeClr>
              </a:gs>
              <a:gs pos="21000">
                <a:schemeClr val="accent1">
                  <a:lumMod val="20000"/>
                  <a:lumOff val="80000"/>
                </a:schemeClr>
              </a:gs>
              <a:gs pos="64000">
                <a:schemeClr val="accent6">
                  <a:lumMod val="20000"/>
                  <a:lumOff val="80000"/>
                </a:schemeClr>
              </a:gs>
              <a:gs pos="99031">
                <a:srgbClr val="020803"/>
              </a:gs>
              <a:gs pos="100000">
                <a:schemeClr val="accent6">
                  <a:lumMod val="20000"/>
                  <a:lumOff val="80000"/>
                </a:schemeClr>
              </a:gs>
              <a:gs pos="0">
                <a:srgbClr val="35FB69"/>
              </a:gs>
              <a:gs pos="92250">
                <a:schemeClr val="accent6">
                  <a:lumMod val="20000"/>
                  <a:lumOff val="80000"/>
                </a:schemeClr>
              </a:gs>
              <a:gs pos="84500">
                <a:schemeClr val="accent6">
                  <a:lumMod val="20000"/>
                  <a:lumOff val="80000"/>
                </a:schemeClr>
              </a:gs>
              <a:gs pos="41000">
                <a:schemeClr val="bg1"/>
              </a:gs>
              <a:gs pos="69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19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228600"/>
            <a:ext cx="307181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11430"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7B5506-0098-4B6E-B872-5461470122A6}"/>
              </a:ext>
            </a:extLst>
          </p:cNvPr>
          <p:cNvSpPr/>
          <p:nvPr/>
        </p:nvSpPr>
        <p:spPr>
          <a:xfrm>
            <a:off x="2743200" y="1905000"/>
            <a:ext cx="62410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(ক) মৌলিক সংখ্যা কাকে বলে? 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(খ) গুণনীয়ক এর অপর নাম কী?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৮ ও ১২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(ঘ) ১২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03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632036" y="866692"/>
            <a:ext cx="2016161" cy="2257508"/>
            <a:chOff x="1331836" y="743905"/>
            <a:chExt cx="2150572" cy="2408008"/>
          </a:xfrm>
        </p:grpSpPr>
        <p:sp>
          <p:nvSpPr>
            <p:cNvPr id="16" name="Bevel 15"/>
            <p:cNvSpPr/>
            <p:nvPr/>
          </p:nvSpPr>
          <p:spPr>
            <a:xfrm>
              <a:off x="1331836" y="743905"/>
              <a:ext cx="2150572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567" y="882073"/>
              <a:ext cx="1870233" cy="2133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9" b="100000" l="5937" r="89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92" y="1203388"/>
              <a:ext cx="1115755" cy="148705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75726" y="3437021"/>
            <a:ext cx="53580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125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6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25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625" dirty="0">
              <a:ln w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4273" y="472981"/>
            <a:ext cx="307181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49272" y="1800824"/>
            <a:ext cx="1003634" cy="4779365"/>
            <a:chOff x="5319712" y="2286000"/>
            <a:chExt cx="685800" cy="4114800"/>
          </a:xfrm>
        </p:grpSpPr>
        <p:grpSp>
          <p:nvGrpSpPr>
            <p:cNvPr id="19" name="Group 18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21" name="Curved Left Arrow 20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rved Left Arrow 21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Flowchart: Sort 19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37457" y="866692"/>
            <a:ext cx="2006743" cy="2257508"/>
            <a:chOff x="8520547" y="911723"/>
            <a:chExt cx="2006743" cy="2257508"/>
          </a:xfrm>
        </p:grpSpPr>
        <p:sp>
          <p:nvSpPr>
            <p:cNvPr id="13" name="Bevel 12"/>
            <p:cNvSpPr/>
            <p:nvPr/>
          </p:nvSpPr>
          <p:spPr>
            <a:xfrm>
              <a:off x="8520547" y="911723"/>
              <a:ext cx="2006743" cy="22575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7612" y="1041256"/>
              <a:ext cx="1763486" cy="20002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6658891" y="3040759"/>
            <a:ext cx="53681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   </a:t>
            </a:r>
            <a:endParaRPr lang="bn-BD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ঃ ৫ </a:t>
            </a:r>
            <a:endParaRPr lang="bn-IN" sz="24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i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উৎপাদকে</a:t>
            </a:r>
            <a:r>
              <a:rPr lang="en-US" sz="3200" i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৫০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27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/১১/২০১৯ </a:t>
            </a:r>
            <a:endParaRPr lang="bn-IN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728CEAB-E119-41CC-8D3B-E390DB4828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233" y="1472075"/>
            <a:ext cx="1444483" cy="1162053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92660730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558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549" y="4648200"/>
            <a:ext cx="3475824" cy="18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bn-BD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Speech Bubble: Rectangle 1">
            <a:extLst>
              <a:ext uri="{FF2B5EF4-FFF2-40B4-BE49-F238E27FC236}">
                <a16:creationId xmlns:a16="http://schemas.microsoft.com/office/drawing/2014/main" id="{4F2751F8-DBF5-4253-8CD9-9C9809D1C6B7}"/>
              </a:ext>
            </a:extLst>
          </p:cNvPr>
          <p:cNvSpPr/>
          <p:nvPr/>
        </p:nvSpPr>
        <p:spPr>
          <a:xfrm>
            <a:off x="4689687" y="311142"/>
            <a:ext cx="3513787" cy="814833"/>
          </a:xfrm>
          <a:prstGeom prst="wedgeRectCallout">
            <a:avLst>
              <a:gd name="adj1" fmla="val -23041"/>
              <a:gd name="adj2" fmla="val 103895"/>
            </a:avLst>
          </a:prstGeom>
          <a:gradFill flip="none" rotWithShape="1">
            <a:gsLst>
              <a:gs pos="56000">
                <a:schemeClr val="accent6">
                  <a:lumMod val="20000"/>
                  <a:lumOff val="80000"/>
                </a:schemeClr>
              </a:gs>
              <a:gs pos="21000">
                <a:schemeClr val="accent1">
                  <a:lumMod val="20000"/>
                  <a:lumOff val="80000"/>
                </a:schemeClr>
              </a:gs>
              <a:gs pos="64000">
                <a:schemeClr val="accent1">
                  <a:lumMod val="40000"/>
                  <a:lumOff val="60000"/>
                </a:schemeClr>
              </a:gs>
              <a:gs pos="99031">
                <a:srgbClr val="020803"/>
              </a:gs>
              <a:gs pos="100000">
                <a:schemeClr val="accent6">
                  <a:lumMod val="20000"/>
                  <a:lumOff val="80000"/>
                </a:schemeClr>
              </a:gs>
              <a:gs pos="0">
                <a:srgbClr val="35FB69"/>
              </a:gs>
              <a:gs pos="92250">
                <a:srgbClr val="0E3F12"/>
              </a:gs>
              <a:gs pos="84500">
                <a:schemeClr val="accent6">
                  <a:lumMod val="20000"/>
                  <a:lumOff val="80000"/>
                </a:schemeClr>
              </a:gs>
              <a:gs pos="41000">
                <a:schemeClr val="bg1"/>
              </a:gs>
              <a:gs pos="69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4627418"/>
            <a:ext cx="3257821" cy="205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67200" y="189747"/>
            <a:ext cx="393627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11430"/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44E3A9-30E8-4602-BB78-BE6685F40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26" y="1562553"/>
            <a:ext cx="10626436" cy="1755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541D9F-3F98-406D-84B0-0F7CA9E6B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26" y="3318525"/>
            <a:ext cx="10626436" cy="13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2154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bn-BD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9" y="1453051"/>
            <a:ext cx="352425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798584"/>
            <a:ext cx="9601200" cy="5170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6600" dirty="0" smtClean="0">
                <a:ln w="0"/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6600" dirty="0">
                <a:ln w="0"/>
                <a:latin typeface="NikoshBAN" pitchFamily="2" charset="0"/>
                <a:cs typeface="NikoshBAN" pitchFamily="2" charset="0"/>
              </a:rPr>
              <a:t>পাঠ এখানেই শেষ</a:t>
            </a:r>
            <a:endParaRPr lang="en-US" sz="6600" dirty="0">
              <a:ln w="0"/>
              <a:latin typeface="NikoshBAN" pitchFamily="2" charset="0"/>
              <a:cs typeface="NikoshBAN" pitchFamily="2" charset="0"/>
            </a:endParaRPr>
          </a:p>
          <a:p>
            <a:endParaRPr lang="en-US" sz="6600" dirty="0">
              <a:ln w="0"/>
              <a:latin typeface="NikoshBAN" pitchFamily="2" charset="0"/>
              <a:cs typeface="NikoshBAN" pitchFamily="2" charset="0"/>
            </a:endParaRPr>
          </a:p>
          <a:p>
            <a:endParaRPr lang="bn-BD" sz="6600" dirty="0" smtClean="0">
              <a:ln w="0"/>
              <a:latin typeface="NikoshBAN" pitchFamily="2" charset="0"/>
              <a:cs typeface="NikoshBAN" pitchFamily="2" charset="0"/>
            </a:endParaRPr>
          </a:p>
          <a:p>
            <a:endParaRPr lang="en-US" sz="66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6600" dirty="0">
                <a:ln w="0"/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6600" dirty="0" err="1">
                <a:ln w="0"/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6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IN" sz="6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3;p36"/>
          <p:cNvSpPr/>
          <p:nvPr/>
        </p:nvSpPr>
        <p:spPr>
          <a:xfrm>
            <a:off x="2747826" y="1075835"/>
            <a:ext cx="6985540" cy="448676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826" y="1075834"/>
            <a:ext cx="6985540" cy="3800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999904" y="5615115"/>
            <a:ext cx="2426418" cy="13656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64377" y="319118"/>
            <a:ext cx="5288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4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323989"/>
            <a:ext cx="6675224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42885" y="5692618"/>
            <a:ext cx="4758238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bn-BD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সাগু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নির্ণয়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23" y="1026290"/>
            <a:ext cx="1828800" cy="4800764"/>
          </a:xfrm>
          <a:prstGeom prst="rect">
            <a:avLst/>
          </a:prstGeom>
        </p:spPr>
      </p:pic>
      <p:pic>
        <p:nvPicPr>
          <p:cNvPr id="12" name="HC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63996" y="1321866"/>
            <a:ext cx="6553200" cy="3321627"/>
          </a:xfrm>
          <a:prstGeom prst="rect">
            <a:avLst/>
          </a:prstGeom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0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6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3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3508FD-E5CC-4D53-B76D-9EEECDCB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139" y="753873"/>
            <a:ext cx="4895061" cy="38943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1928DF-1494-4078-BCE4-3C48753F2B4A}"/>
              </a:ext>
            </a:extLst>
          </p:cNvPr>
          <p:cNvSpPr txBox="1"/>
          <p:nvPr/>
        </p:nvSpPr>
        <p:spPr>
          <a:xfrm>
            <a:off x="1026074" y="263243"/>
            <a:ext cx="6259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ডানপাশের ছকে তোমরা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79090-DB96-488D-A642-AE0A6D4B1F78}"/>
              </a:ext>
            </a:extLst>
          </p:cNvPr>
          <p:cNvSpPr txBox="1"/>
          <p:nvPr/>
        </p:nvSpPr>
        <p:spPr>
          <a:xfrm>
            <a:off x="1068272" y="749693"/>
            <a:ext cx="548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সংখ্যা নির্ণয়ের পদ্ধতি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9A70F-31F4-4D30-880B-2606E26D699B}"/>
              </a:ext>
            </a:extLst>
          </p:cNvPr>
          <p:cNvSpPr txBox="1"/>
          <p:nvPr/>
        </p:nvSpPr>
        <p:spPr>
          <a:xfrm>
            <a:off x="1068272" y="1676400"/>
            <a:ext cx="583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   ৪    ২   ২   ৩   ২   ২   ৩   ২   ১ = ২৫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058102-07F5-4607-91EB-B2B6FC00A152}"/>
              </a:ext>
            </a:extLst>
          </p:cNvPr>
          <p:cNvCxnSpPr/>
          <p:nvPr/>
        </p:nvCxnSpPr>
        <p:spPr>
          <a:xfrm>
            <a:off x="1250120" y="2171315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C8EC39-399E-4485-8554-EC3F34D2E534}"/>
              </a:ext>
            </a:extLst>
          </p:cNvPr>
          <p:cNvCxnSpPr/>
          <p:nvPr/>
        </p:nvCxnSpPr>
        <p:spPr>
          <a:xfrm>
            <a:off x="1770790" y="2171315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F5582A-729F-4FC0-A54F-47B075D2D479}"/>
              </a:ext>
            </a:extLst>
          </p:cNvPr>
          <p:cNvCxnSpPr/>
          <p:nvPr/>
        </p:nvCxnSpPr>
        <p:spPr>
          <a:xfrm>
            <a:off x="2337954" y="2171315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96D318-CEC2-4615-A844-8B148C2B6E9E}"/>
              </a:ext>
            </a:extLst>
          </p:cNvPr>
          <p:cNvCxnSpPr/>
          <p:nvPr/>
        </p:nvCxnSpPr>
        <p:spPr>
          <a:xfrm>
            <a:off x="2843126" y="2171315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F79E47-09B8-4F87-AA2A-4414A7EE2523}"/>
              </a:ext>
            </a:extLst>
          </p:cNvPr>
          <p:cNvCxnSpPr/>
          <p:nvPr/>
        </p:nvCxnSpPr>
        <p:spPr>
          <a:xfrm>
            <a:off x="3332800" y="2171315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0201B7-5964-41EA-AF14-40E37F370259}"/>
              </a:ext>
            </a:extLst>
          </p:cNvPr>
          <p:cNvCxnSpPr/>
          <p:nvPr/>
        </p:nvCxnSpPr>
        <p:spPr>
          <a:xfrm>
            <a:off x="3837972" y="2171315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5DF6E8-92D1-4CD3-AF05-8E85A1CB8115}"/>
              </a:ext>
            </a:extLst>
          </p:cNvPr>
          <p:cNvCxnSpPr/>
          <p:nvPr/>
        </p:nvCxnSpPr>
        <p:spPr>
          <a:xfrm>
            <a:off x="4327646" y="2171315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A4A579-ACDC-4268-A0BE-0731B6CD3697}"/>
              </a:ext>
            </a:extLst>
          </p:cNvPr>
          <p:cNvCxnSpPr/>
          <p:nvPr/>
        </p:nvCxnSpPr>
        <p:spPr>
          <a:xfrm>
            <a:off x="4832818" y="2171315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CC5810-AAC9-4646-B369-AA8DA7EC32BA}"/>
              </a:ext>
            </a:extLst>
          </p:cNvPr>
          <p:cNvCxnSpPr/>
          <p:nvPr/>
        </p:nvCxnSpPr>
        <p:spPr>
          <a:xfrm>
            <a:off x="5337990" y="2171315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DDA05F-A83C-42C8-8F68-EF91984C845E}"/>
              </a:ext>
            </a:extLst>
          </p:cNvPr>
          <p:cNvCxnSpPr/>
          <p:nvPr/>
        </p:nvCxnSpPr>
        <p:spPr>
          <a:xfrm>
            <a:off x="5796665" y="2171315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87C1495-639A-4FEB-BC17-0570F5C5843B}"/>
              </a:ext>
            </a:extLst>
          </p:cNvPr>
          <p:cNvSpPr txBox="1"/>
          <p:nvPr/>
        </p:nvSpPr>
        <p:spPr>
          <a:xfrm>
            <a:off x="949480" y="3160634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EC2F0F-45F3-4BD6-B878-10A103CA0090}"/>
              </a:ext>
            </a:extLst>
          </p:cNvPr>
          <p:cNvSpPr txBox="1"/>
          <p:nvPr/>
        </p:nvSpPr>
        <p:spPr>
          <a:xfrm>
            <a:off x="1461781" y="3160634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D9DAB3-7D57-43CF-969D-466D37520B47}"/>
              </a:ext>
            </a:extLst>
          </p:cNvPr>
          <p:cNvSpPr txBox="1"/>
          <p:nvPr/>
        </p:nvSpPr>
        <p:spPr>
          <a:xfrm>
            <a:off x="1989580" y="3160634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855C7D-51E4-497D-AF25-2BD0F8464A2D}"/>
              </a:ext>
            </a:extLst>
          </p:cNvPr>
          <p:cNvSpPr txBox="1"/>
          <p:nvPr/>
        </p:nvSpPr>
        <p:spPr>
          <a:xfrm>
            <a:off x="2552342" y="3160634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483060-E215-40BD-99E0-7E2A9FC05B37}"/>
              </a:ext>
            </a:extLst>
          </p:cNvPr>
          <p:cNvSpPr txBox="1"/>
          <p:nvPr/>
        </p:nvSpPr>
        <p:spPr>
          <a:xfrm>
            <a:off x="3085742" y="3160634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9ADDF3-6A7E-4A22-B577-87486C62E600}"/>
              </a:ext>
            </a:extLst>
          </p:cNvPr>
          <p:cNvSpPr txBox="1"/>
          <p:nvPr/>
        </p:nvSpPr>
        <p:spPr>
          <a:xfrm>
            <a:off x="3510985" y="3160634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AA1842-56BB-4FF7-B92C-FCE8972364ED}"/>
              </a:ext>
            </a:extLst>
          </p:cNvPr>
          <p:cNvSpPr txBox="1"/>
          <p:nvPr/>
        </p:nvSpPr>
        <p:spPr>
          <a:xfrm>
            <a:off x="4023286" y="3160634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EFCB98-9286-4CBA-B2BC-2BB3F1BD2AF7}"/>
              </a:ext>
            </a:extLst>
          </p:cNvPr>
          <p:cNvSpPr txBox="1"/>
          <p:nvPr/>
        </p:nvSpPr>
        <p:spPr>
          <a:xfrm>
            <a:off x="4535587" y="3160634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44BB26-DFB5-4E5A-AAAD-C83140398998}"/>
              </a:ext>
            </a:extLst>
          </p:cNvPr>
          <p:cNvSpPr txBox="1"/>
          <p:nvPr/>
        </p:nvSpPr>
        <p:spPr>
          <a:xfrm>
            <a:off x="5047888" y="3160634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1DE8BF-EE13-48C4-A971-F4EFA1263316}"/>
              </a:ext>
            </a:extLst>
          </p:cNvPr>
          <p:cNvSpPr txBox="1"/>
          <p:nvPr/>
        </p:nvSpPr>
        <p:spPr>
          <a:xfrm>
            <a:off x="5575687" y="3160634"/>
            <a:ext cx="7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4955D6-7ED7-41C5-9ACC-5AF3D9E44538}"/>
              </a:ext>
            </a:extLst>
          </p:cNvPr>
          <p:cNvSpPr txBox="1"/>
          <p:nvPr/>
        </p:nvSpPr>
        <p:spPr>
          <a:xfrm>
            <a:off x="929899" y="3793198"/>
            <a:ext cx="486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- ১০ এর মধ্যে মৌলিক সংখ্যা ৪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65647D-5E83-4307-8FFD-BF1C7C021EEB}"/>
              </a:ext>
            </a:extLst>
          </p:cNvPr>
          <p:cNvSpPr txBox="1"/>
          <p:nvPr/>
        </p:nvSpPr>
        <p:spPr>
          <a:xfrm>
            <a:off x="914400" y="4190527"/>
            <a:ext cx="499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- ২০ এর মধ্যে মৌলিক সংখ্যা ৪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BA8380-91D8-4D11-8D2F-60E55467EBA9}"/>
              </a:ext>
            </a:extLst>
          </p:cNvPr>
          <p:cNvSpPr txBox="1"/>
          <p:nvPr/>
        </p:nvSpPr>
        <p:spPr>
          <a:xfrm>
            <a:off x="929899" y="4644868"/>
            <a:ext cx="499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 - ৩০ এর মধ্যে মৌলিক সংখ্যা ২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9F503F-77C4-44E2-98BE-428A0FF124CE}"/>
              </a:ext>
            </a:extLst>
          </p:cNvPr>
          <p:cNvSpPr txBox="1"/>
          <p:nvPr/>
        </p:nvSpPr>
        <p:spPr>
          <a:xfrm>
            <a:off x="929899" y="5034954"/>
            <a:ext cx="499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- ৪০ এর মধ্যে মৌলিক সংখ্যা ২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759F1B-C8E7-4BCA-AA2E-44C781C1C99B}"/>
              </a:ext>
            </a:extLst>
          </p:cNvPr>
          <p:cNvSpPr txBox="1"/>
          <p:nvPr/>
        </p:nvSpPr>
        <p:spPr>
          <a:xfrm>
            <a:off x="929899" y="5496538"/>
            <a:ext cx="499333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- ৫০ এর মধ্যে মৌলিক সংখ্যা ৩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5BAED9-B5AC-4C0F-9F8D-33C75E281ADB}"/>
              </a:ext>
            </a:extLst>
          </p:cNvPr>
          <p:cNvSpPr txBox="1"/>
          <p:nvPr/>
        </p:nvSpPr>
        <p:spPr>
          <a:xfrm>
            <a:off x="917206" y="5969661"/>
            <a:ext cx="499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 - ৬০ এর মধ্যে মৌলিক সংখ্যা ২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F58F7A-4A4A-45CB-88E4-9CA945BF2AC9}"/>
              </a:ext>
            </a:extLst>
          </p:cNvPr>
          <p:cNvSpPr txBox="1"/>
          <p:nvPr/>
        </p:nvSpPr>
        <p:spPr>
          <a:xfrm>
            <a:off x="6308113" y="4768948"/>
            <a:ext cx="499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৬০ - ৭০ এর মধ্যে মৌলিক সংখ্যা ২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E88567-FA67-4B16-9023-6E423C7AF0E2}"/>
              </a:ext>
            </a:extLst>
          </p:cNvPr>
          <p:cNvSpPr txBox="1"/>
          <p:nvPr/>
        </p:nvSpPr>
        <p:spPr>
          <a:xfrm>
            <a:off x="6308112" y="5233723"/>
            <a:ext cx="5117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৭০ - ৮০ এর মধ্যে মৌলিক সংখ্যা ৩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392DC5-FB68-4DAF-BD1A-B762990FB254}"/>
              </a:ext>
            </a:extLst>
          </p:cNvPr>
          <p:cNvSpPr txBox="1"/>
          <p:nvPr/>
        </p:nvSpPr>
        <p:spPr>
          <a:xfrm>
            <a:off x="6308112" y="5677274"/>
            <a:ext cx="5117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৮০ - ৯০ এর মধ্যে মৌলিক সংখ্যা ২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799B39-1797-4E08-943F-87342540A54C}"/>
              </a:ext>
            </a:extLst>
          </p:cNvPr>
          <p:cNvSpPr txBox="1"/>
          <p:nvPr/>
        </p:nvSpPr>
        <p:spPr>
          <a:xfrm>
            <a:off x="6292614" y="6120825"/>
            <a:ext cx="533399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 - ১০০ এর মধ্যে মৌলিক সংখ্যা ১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4B65BC-FD60-45F7-A742-30A1CA64A3C7}"/>
              </a:ext>
            </a:extLst>
          </p:cNvPr>
          <p:cNvSpPr txBox="1"/>
          <p:nvPr/>
        </p:nvSpPr>
        <p:spPr>
          <a:xfrm>
            <a:off x="1052772" y="1246905"/>
            <a:ext cx="520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মৌলিক সংখ্যা কতটি জেনে নেই।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7564234" y="821693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8060182" y="804744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8994318" y="804744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9928454" y="804744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7102956" y="1199115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8072785" y="1228003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9901585" y="1228003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10892185" y="1228003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7096029" y="1990003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9901585" y="1990003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7082185" y="2388916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8060181" y="2360227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9901585" y="2331538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8051685" y="1607890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8051687" y="2728641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০০</a:t>
            </a:r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10892185" y="2763566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০০</a:t>
            </a:r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7087239" y="3108538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০০</a:t>
            </a: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9901585" y="3077465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০০</a:t>
            </a:r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7102956" y="3458725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০০</a:t>
            </a:r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8051686" y="3483287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০০</a:t>
            </a:r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10854160" y="3481422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০০</a:t>
            </a:r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10881822" y="1587317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8051684" y="3863174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10854160" y="3874493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9901585" y="4201649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5653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০4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37106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E60C49-3FED-47B6-B5ED-F4AB45418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07" y="1828800"/>
            <a:ext cx="2228850" cy="3352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09800" y="667450"/>
            <a:ext cx="73540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বলোতো দেখি আজকের পাঠ কী হতে পারে?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509560"/>
            <a:ext cx="1623695" cy="1793143"/>
          </a:xfrm>
          <a:prstGeom prst="rect">
            <a:avLst/>
          </a:prstGeom>
        </p:spPr>
      </p:pic>
      <p:sp>
        <p:nvSpPr>
          <p:cNvPr id="19" name="Rectangle: Single Corner Snipped 2">
            <a:extLst>
              <a:ext uri="{FF2B5EF4-FFF2-40B4-BE49-F238E27FC236}">
                <a16:creationId xmlns:a16="http://schemas.microsoft.com/office/drawing/2014/main" id="{1B988369-6351-4051-969F-BCF47112D8A7}"/>
              </a:ext>
            </a:extLst>
          </p:cNvPr>
          <p:cNvSpPr/>
          <p:nvPr/>
        </p:nvSpPr>
        <p:spPr>
          <a:xfrm>
            <a:off x="4114800" y="3837709"/>
            <a:ext cx="4572000" cy="1953491"/>
          </a:xfrm>
          <a:prstGeom prst="flowChartPunchedTape">
            <a:avLst/>
          </a:prstGeom>
          <a:solidFill>
            <a:srgbClr val="FDE8D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: Single Corner Snipped 3">
            <a:extLst>
              <a:ext uri="{FF2B5EF4-FFF2-40B4-BE49-F238E27FC236}">
                <a16:creationId xmlns:a16="http://schemas.microsoft.com/office/drawing/2014/main" id="{DAD32E2E-898E-4619-BC7E-1BEEBB243289}"/>
              </a:ext>
            </a:extLst>
          </p:cNvPr>
          <p:cNvSpPr/>
          <p:nvPr/>
        </p:nvSpPr>
        <p:spPr>
          <a:xfrm>
            <a:off x="4128655" y="3797319"/>
            <a:ext cx="4558145" cy="1993775"/>
          </a:xfrm>
          <a:prstGeom prst="flowChartPunchedTape">
            <a:avLst/>
          </a:prstGeom>
          <a:solidFill>
            <a:srgbClr val="FDE8D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সাগু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5D0BEF-0333-4A85-BB8C-827C2484A747}"/>
              </a:ext>
            </a:extLst>
          </p:cNvPr>
          <p:cNvGrpSpPr/>
          <p:nvPr/>
        </p:nvGrpSpPr>
        <p:grpSpPr>
          <a:xfrm>
            <a:off x="3733800" y="1509560"/>
            <a:ext cx="5334000" cy="2308541"/>
            <a:chOff x="3807650" y="235516"/>
            <a:chExt cx="4696691" cy="238299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0B9442-1DC1-422F-BF73-E1EEB666CBB3}"/>
                </a:ext>
              </a:extLst>
            </p:cNvPr>
            <p:cNvSpPr/>
            <p:nvPr/>
          </p:nvSpPr>
          <p:spPr>
            <a:xfrm>
              <a:off x="3865418" y="235516"/>
              <a:ext cx="4475018" cy="2244438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">
              <a:extLst>
                <a:ext uri="{FF2B5EF4-FFF2-40B4-BE49-F238E27FC236}">
                  <a16:creationId xmlns:a16="http://schemas.microsoft.com/office/drawing/2014/main" id="{B7097A5A-D8E9-4A27-BF40-BC4E1BE88AE6}"/>
                </a:ext>
              </a:extLst>
            </p:cNvPr>
            <p:cNvSpPr/>
            <p:nvPr/>
          </p:nvSpPr>
          <p:spPr>
            <a:xfrm>
              <a:off x="3807650" y="2410690"/>
              <a:ext cx="4696691" cy="20781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50150680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776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0.329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32939 L 1.875E-6 4.07407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2338250" y="1983550"/>
            <a:ext cx="5440177" cy="563921"/>
          </a:xfrm>
          <a:prstGeom prst="wedgeRoundRectCallout">
            <a:avLst>
              <a:gd name="adj1" fmla="val -47736"/>
              <a:gd name="adj2" fmla="val 120006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9327" y="1973122"/>
            <a:ext cx="553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1148061" y="3267169"/>
            <a:ext cx="771431" cy="77143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Speech Bubble: Rectangle 1">
            <a:extLst>
              <a:ext uri="{FF2B5EF4-FFF2-40B4-BE49-F238E27FC236}">
                <a16:creationId xmlns:a16="http://schemas.microsoft.com/office/drawing/2014/main" id="{4F2751F8-DBF5-4253-8CD9-9C9809D1C6B7}"/>
              </a:ext>
            </a:extLst>
          </p:cNvPr>
          <p:cNvSpPr/>
          <p:nvPr/>
        </p:nvSpPr>
        <p:spPr>
          <a:xfrm>
            <a:off x="3886201" y="311142"/>
            <a:ext cx="2992272" cy="837687"/>
          </a:xfrm>
          <a:prstGeom prst="wedgeRectCallout">
            <a:avLst>
              <a:gd name="adj1" fmla="val -35665"/>
              <a:gd name="adj2" fmla="val 103895"/>
            </a:avLst>
          </a:prstGeom>
          <a:gradFill flip="none" rotWithShape="1">
            <a:gsLst>
              <a:gs pos="56000">
                <a:schemeClr val="bg1"/>
              </a:gs>
              <a:gs pos="1000">
                <a:schemeClr val="accent1">
                  <a:lumMod val="40000"/>
                  <a:lumOff val="60000"/>
                </a:schemeClr>
              </a:gs>
              <a:gs pos="92000">
                <a:srgbClr val="7030A0"/>
              </a:gs>
              <a:gs pos="99031">
                <a:srgbClr val="020803"/>
              </a:gs>
              <a:gs pos="100000">
                <a:srgbClr val="041005"/>
              </a:gs>
              <a:gs pos="0">
                <a:srgbClr val="35FB69"/>
              </a:gs>
              <a:gs pos="92250">
                <a:srgbClr val="0E3F12"/>
              </a:gs>
              <a:gs pos="84500">
                <a:schemeClr val="accent3">
                  <a:lumMod val="20000"/>
                  <a:lumOff val="80000"/>
                </a:schemeClr>
              </a:gs>
              <a:gs pos="41000">
                <a:schemeClr val="bg1"/>
              </a:gs>
              <a:gs pos="100000">
                <a:srgbClr val="35FB48"/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75987"/>
            <a:ext cx="307181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11430"/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361382"/>
            <a:ext cx="843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১৭.১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.২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উৎপাদকের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err="1">
                <a:ln w="0"/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সাগু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178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68418" y="304800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4B224A-17C4-4A49-B078-8AE2A1435C80}"/>
              </a:ext>
            </a:extLst>
          </p:cNvPr>
          <p:cNvSpPr txBox="1"/>
          <p:nvPr/>
        </p:nvSpPr>
        <p:spPr>
          <a:xfrm>
            <a:off x="1109039" y="488589"/>
            <a:ext cx="296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এর গুণনীয়কঃ ১, 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654EE02-9996-4084-8900-147AE71C596D}"/>
              </a:ext>
            </a:extLst>
          </p:cNvPr>
          <p:cNvSpPr txBox="1"/>
          <p:nvPr/>
        </p:nvSpPr>
        <p:spPr>
          <a:xfrm>
            <a:off x="1109039" y="1057674"/>
            <a:ext cx="2963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এর গুণনীয়কঃ ১, ৩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838A357-0762-49C1-845A-956C59CCE298}"/>
              </a:ext>
            </a:extLst>
          </p:cNvPr>
          <p:cNvSpPr txBox="1"/>
          <p:nvPr/>
        </p:nvSpPr>
        <p:spPr>
          <a:xfrm>
            <a:off x="1109039" y="1630279"/>
            <a:ext cx="339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এর গুণনীয়কঃ ১, ২, ৪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F9E9ED-F50A-4848-B956-3C72AFC184FB}"/>
              </a:ext>
            </a:extLst>
          </p:cNvPr>
          <p:cNvSpPr txBox="1"/>
          <p:nvPr/>
        </p:nvSpPr>
        <p:spPr>
          <a:xfrm>
            <a:off x="1109039" y="2195628"/>
            <a:ext cx="309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এর গুণনীয়কঃ ১, ৫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8B1BD47-CD1B-4286-870B-71EB5D370889}"/>
              </a:ext>
            </a:extLst>
          </p:cNvPr>
          <p:cNvSpPr txBox="1"/>
          <p:nvPr/>
        </p:nvSpPr>
        <p:spPr>
          <a:xfrm>
            <a:off x="1109039" y="2804771"/>
            <a:ext cx="372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এর গুণনীয়কঃ ১, ২, ৩, ৬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6E2FD16-0378-4CD8-BED3-A27C8CE73540}"/>
              </a:ext>
            </a:extLst>
          </p:cNvPr>
          <p:cNvSpPr txBox="1"/>
          <p:nvPr/>
        </p:nvSpPr>
        <p:spPr>
          <a:xfrm>
            <a:off x="1109039" y="3468455"/>
            <a:ext cx="29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এর গুণনীয়কঃ ১, ৭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9E36EAD-81DC-4A40-884C-05D93D8025ED}"/>
              </a:ext>
            </a:extLst>
          </p:cNvPr>
          <p:cNvSpPr txBox="1"/>
          <p:nvPr/>
        </p:nvSpPr>
        <p:spPr>
          <a:xfrm>
            <a:off x="1109039" y="4015198"/>
            <a:ext cx="372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এর গুণনীয়কঃ ১, ২, ৪, ৮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3D8A717-4F74-41D2-A3A8-C6ED05F55275}"/>
              </a:ext>
            </a:extLst>
          </p:cNvPr>
          <p:cNvSpPr txBox="1"/>
          <p:nvPr/>
        </p:nvSpPr>
        <p:spPr>
          <a:xfrm>
            <a:off x="5662374" y="751466"/>
            <a:ext cx="347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 এর গুণনীয়কঃ ১, ৩, ৯,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CD81D71-EBE2-4988-8223-C23D4CDA87E7}"/>
              </a:ext>
            </a:extLst>
          </p:cNvPr>
          <p:cNvSpPr txBox="1"/>
          <p:nvPr/>
        </p:nvSpPr>
        <p:spPr>
          <a:xfrm>
            <a:off x="5594556" y="1181755"/>
            <a:ext cx="405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এর গুণনীয়কঃ ১, ২, ৫, ১০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C1C5074-C089-46DA-B652-2B4C6F19E9B0}"/>
              </a:ext>
            </a:extLst>
          </p:cNvPr>
          <p:cNvSpPr txBox="1"/>
          <p:nvPr/>
        </p:nvSpPr>
        <p:spPr>
          <a:xfrm>
            <a:off x="5594555" y="1691848"/>
            <a:ext cx="357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 এর গুণনীয়কঃ ১, ১১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ED2FBD0-EB42-4FD8-B3D1-2A2F880E5B64}"/>
              </a:ext>
            </a:extLst>
          </p:cNvPr>
          <p:cNvSpPr txBox="1"/>
          <p:nvPr/>
        </p:nvSpPr>
        <p:spPr>
          <a:xfrm>
            <a:off x="5594556" y="2234957"/>
            <a:ext cx="4817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এর গুণনীয়কঃ ১, ২, ৩, ৪, ৬, ১২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949A1FA-64CD-4F88-834F-C878C9077FD0}"/>
              </a:ext>
            </a:extLst>
          </p:cNvPr>
          <p:cNvSpPr txBox="1"/>
          <p:nvPr/>
        </p:nvSpPr>
        <p:spPr>
          <a:xfrm>
            <a:off x="5594555" y="2800306"/>
            <a:ext cx="3472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১৩ এর গুণনীয়কঃ ১, ১৩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AA5E12F-DA50-41B5-905A-0FB278A89B02}"/>
              </a:ext>
            </a:extLst>
          </p:cNvPr>
          <p:cNvSpPr txBox="1"/>
          <p:nvPr/>
        </p:nvSpPr>
        <p:spPr>
          <a:xfrm>
            <a:off x="5594556" y="3409449"/>
            <a:ext cx="394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 এর গুণনীয়কঃ ১, ২, ৭, ১৪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5AA0B8E-7712-4BFC-859B-370F2ED53F0D}"/>
              </a:ext>
            </a:extLst>
          </p:cNvPr>
          <p:cNvSpPr txBox="1"/>
          <p:nvPr/>
        </p:nvSpPr>
        <p:spPr>
          <a:xfrm>
            <a:off x="5594555" y="4073133"/>
            <a:ext cx="448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 এর গুণনীয়কঃ ১, ৩, ৫, ১৫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551641C-F758-4666-B6C1-C3AD57ADB640}"/>
              </a:ext>
            </a:extLst>
          </p:cNvPr>
          <p:cNvSpPr txBox="1"/>
          <p:nvPr/>
        </p:nvSpPr>
        <p:spPr>
          <a:xfrm>
            <a:off x="845125" y="4619876"/>
            <a:ext cx="10432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সংখ্যাগুলো ভালোভাবে পর্যবেক্ষণ করলে দেখা যায় যে, ২, ৩, ৫, ৭, ১১, ১৩, এর মাত্র দুইটি গুণনীয়ক আছে এবং বাকী সংখ্যাগুলোর ২ এর অধিক গুণনীয়ক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FE2648-E98A-443F-B1BB-42CA93400C79}"/>
              </a:ext>
            </a:extLst>
          </p:cNvPr>
          <p:cNvSpPr txBox="1"/>
          <p:nvPr/>
        </p:nvSpPr>
        <p:spPr>
          <a:xfrm>
            <a:off x="1749189" y="5669849"/>
            <a:ext cx="862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সংখ্যার গুণনীয়কের সংখ্যা মাত্র ২ টি তাকে </a:t>
            </a:r>
            <a:r>
              <a:rPr lang="bn-BD" sz="32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023A693-CC5F-4A7F-89A5-5721F93037E6}"/>
              </a:ext>
            </a:extLst>
          </p:cNvPr>
          <p:cNvSpPr txBox="1"/>
          <p:nvPr/>
        </p:nvSpPr>
        <p:spPr>
          <a:xfrm>
            <a:off x="1747460" y="5694748"/>
            <a:ext cx="862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কোন মৌলিক সংখ্যা নয় কারণ এর মাত্র একটি গুণনীয়ক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6" grpId="0"/>
      <p:bldP spid="57" grpId="0"/>
      <p:bldP spid="71" grpId="0"/>
      <p:bldP spid="72" grpId="0"/>
      <p:bldP spid="73" grpId="0"/>
      <p:bldP spid="74" grpId="0"/>
      <p:bldP spid="77" grpId="0"/>
      <p:bldP spid="80" grpId="0"/>
      <p:bldP spid="81" grpId="0"/>
      <p:bldP spid="82" grpId="0"/>
      <p:bldP spid="84" grpId="0"/>
      <p:bldP spid="85" grpId="0"/>
      <p:bldP spid="85" grpId="1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7" r="46772" b="7398"/>
          <a:stretch/>
        </p:blipFill>
        <p:spPr>
          <a:xfrm>
            <a:off x="3435533" y="152526"/>
            <a:ext cx="1029405" cy="1088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4669971" y="361735"/>
            <a:ext cx="304364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ণনী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য়ক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68418" y="304800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bn-BD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C30C6-A145-4474-A61F-BD15DEA6FFD1}"/>
              </a:ext>
            </a:extLst>
          </p:cNvPr>
          <p:cNvSpPr txBox="1"/>
          <p:nvPr/>
        </p:nvSpPr>
        <p:spPr>
          <a:xfrm>
            <a:off x="1100914" y="1219200"/>
            <a:ext cx="9214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আলোচনা করি নিচের কোন সংখ্যাগুলো মৌলিক সংখ্যা নয়? কেন?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C4CF60-8237-4470-9A07-73E90E15CE0D}"/>
              </a:ext>
            </a:extLst>
          </p:cNvPr>
          <p:cNvSpPr txBox="1"/>
          <p:nvPr/>
        </p:nvSpPr>
        <p:spPr>
          <a:xfrm>
            <a:off x="1193070" y="2658347"/>
            <a:ext cx="831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মৌলিক সংখ্যা নয়, কারণ এর দুইয়ের অধিক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40B675-CD23-46E8-975F-86FCD8FA699E}"/>
              </a:ext>
            </a:extLst>
          </p:cNvPr>
          <p:cNvSpPr txBox="1"/>
          <p:nvPr/>
        </p:nvSpPr>
        <p:spPr>
          <a:xfrm>
            <a:off x="697198" y="3178270"/>
            <a:ext cx="1101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যদি কোন সংখ্যা মৌলিক সংখ্যা না হয়, তাহলে সংখ্যাটি হবে একাধিক সংখ্যার গুণফল।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A4833C-4E4B-429D-9F58-C9A5EB4E8408}"/>
              </a:ext>
            </a:extLst>
          </p:cNvPr>
          <p:cNvSpPr txBox="1"/>
          <p:nvPr/>
        </p:nvSpPr>
        <p:spPr>
          <a:xfrm>
            <a:off x="1343891" y="1825719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21E188-986C-41EB-BF18-1FAFBF8FADDD}"/>
              </a:ext>
            </a:extLst>
          </p:cNvPr>
          <p:cNvSpPr txBox="1"/>
          <p:nvPr/>
        </p:nvSpPr>
        <p:spPr>
          <a:xfrm>
            <a:off x="2258296" y="1825717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25B4FF-E79C-48D2-99CF-AFFCD98FC5DB}"/>
              </a:ext>
            </a:extLst>
          </p:cNvPr>
          <p:cNvSpPr txBox="1"/>
          <p:nvPr/>
        </p:nvSpPr>
        <p:spPr>
          <a:xfrm>
            <a:off x="3172701" y="18257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B77EED-0811-4F76-97E1-EE222F7028D5}"/>
              </a:ext>
            </a:extLst>
          </p:cNvPr>
          <p:cNvSpPr txBox="1"/>
          <p:nvPr/>
        </p:nvSpPr>
        <p:spPr>
          <a:xfrm>
            <a:off x="4087105" y="1825713"/>
            <a:ext cx="720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3C2B7B-3AC0-47E2-9800-68813429D5C0}"/>
              </a:ext>
            </a:extLst>
          </p:cNvPr>
          <p:cNvSpPr txBox="1"/>
          <p:nvPr/>
        </p:nvSpPr>
        <p:spPr>
          <a:xfrm>
            <a:off x="4987655" y="1825711"/>
            <a:ext cx="720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105DAB-CAB7-48DA-80CB-BF57D51578FA}"/>
              </a:ext>
            </a:extLst>
          </p:cNvPr>
          <p:cNvSpPr txBox="1"/>
          <p:nvPr/>
        </p:nvSpPr>
        <p:spPr>
          <a:xfrm>
            <a:off x="5915916" y="1825709"/>
            <a:ext cx="72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F423C3-B400-41BD-82B6-8BADBB1FB964}"/>
              </a:ext>
            </a:extLst>
          </p:cNvPr>
          <p:cNvSpPr txBox="1"/>
          <p:nvPr/>
        </p:nvSpPr>
        <p:spPr>
          <a:xfrm>
            <a:off x="6830321" y="1825707"/>
            <a:ext cx="72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7FE4B1-6575-40ED-9967-8E8DE55AADD6}"/>
              </a:ext>
            </a:extLst>
          </p:cNvPr>
          <p:cNvSpPr txBox="1"/>
          <p:nvPr/>
        </p:nvSpPr>
        <p:spPr>
          <a:xfrm>
            <a:off x="7744726" y="182570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D48697-74DB-4E6A-9FED-D1A332A9EDB3}"/>
              </a:ext>
            </a:extLst>
          </p:cNvPr>
          <p:cNvSpPr txBox="1"/>
          <p:nvPr/>
        </p:nvSpPr>
        <p:spPr>
          <a:xfrm>
            <a:off x="8659131" y="1825703"/>
            <a:ext cx="72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2EB19A-D4BF-4C23-9137-DF58E39908C0}"/>
              </a:ext>
            </a:extLst>
          </p:cNvPr>
          <p:cNvSpPr txBox="1"/>
          <p:nvPr/>
        </p:nvSpPr>
        <p:spPr>
          <a:xfrm>
            <a:off x="9511544" y="1825701"/>
            <a:ext cx="72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105C66-10F8-47E8-8E14-F3025DBF6434}"/>
              </a:ext>
            </a:extLst>
          </p:cNvPr>
          <p:cNvSpPr txBox="1"/>
          <p:nvPr/>
        </p:nvSpPr>
        <p:spPr>
          <a:xfrm>
            <a:off x="10335558" y="1839538"/>
            <a:ext cx="72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1205303" y="1823817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C7B9E1-3125-4459-A5D9-8822D890704E}"/>
              </a:ext>
            </a:extLst>
          </p:cNvPr>
          <p:cNvSpPr txBox="1"/>
          <p:nvPr/>
        </p:nvSpPr>
        <p:spPr>
          <a:xfrm>
            <a:off x="1193070" y="2658347"/>
            <a:ext cx="7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৩৭ মৌলিক সংখ্যা , কারণ এর দুইটি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F1A3330-3C05-4162-893E-C3544C56D439}"/>
              </a:ext>
            </a:extLst>
          </p:cNvPr>
          <p:cNvSpPr/>
          <p:nvPr/>
        </p:nvSpPr>
        <p:spPr>
          <a:xfrm>
            <a:off x="2112864" y="1823817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C27AEA3-71E1-4C61-B3FB-CA2C14DFE7DD}"/>
              </a:ext>
            </a:extLst>
          </p:cNvPr>
          <p:cNvSpPr/>
          <p:nvPr/>
        </p:nvSpPr>
        <p:spPr>
          <a:xfrm>
            <a:off x="3124241" y="1823817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909200-802B-4E18-B89B-34C1D4A22E04}"/>
              </a:ext>
            </a:extLst>
          </p:cNvPr>
          <p:cNvSpPr/>
          <p:nvPr/>
        </p:nvSpPr>
        <p:spPr>
          <a:xfrm>
            <a:off x="4010925" y="1823817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6DAB6CC-7FEF-4149-9CEB-47DF3D6AD7E2}"/>
              </a:ext>
            </a:extLst>
          </p:cNvPr>
          <p:cNvSpPr/>
          <p:nvPr/>
        </p:nvSpPr>
        <p:spPr>
          <a:xfrm>
            <a:off x="5020148" y="1823817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0815ACE-A171-4ABE-9695-3A8A9008141B}"/>
              </a:ext>
            </a:extLst>
          </p:cNvPr>
          <p:cNvSpPr/>
          <p:nvPr/>
        </p:nvSpPr>
        <p:spPr>
          <a:xfrm>
            <a:off x="5838975" y="1823817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14DAE05-4D58-4A67-B338-3B420BE68105}"/>
              </a:ext>
            </a:extLst>
          </p:cNvPr>
          <p:cNvSpPr/>
          <p:nvPr/>
        </p:nvSpPr>
        <p:spPr>
          <a:xfrm>
            <a:off x="6750791" y="1823817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3A24573-5D7C-4CC8-96FE-8E3BF0D1EBF5}"/>
              </a:ext>
            </a:extLst>
          </p:cNvPr>
          <p:cNvSpPr/>
          <p:nvPr/>
        </p:nvSpPr>
        <p:spPr>
          <a:xfrm>
            <a:off x="7724601" y="1823817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037AE8F-F853-4075-B6B9-4197B04D6D10}"/>
              </a:ext>
            </a:extLst>
          </p:cNvPr>
          <p:cNvSpPr/>
          <p:nvPr/>
        </p:nvSpPr>
        <p:spPr>
          <a:xfrm>
            <a:off x="8636420" y="1823817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482CA07-3A04-4D92-BEAD-45AD6BE8F755}"/>
              </a:ext>
            </a:extLst>
          </p:cNvPr>
          <p:cNvSpPr/>
          <p:nvPr/>
        </p:nvSpPr>
        <p:spPr>
          <a:xfrm>
            <a:off x="9501739" y="1823817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5E526D0-E129-4943-8115-8585589596D5}"/>
              </a:ext>
            </a:extLst>
          </p:cNvPr>
          <p:cNvSpPr/>
          <p:nvPr/>
        </p:nvSpPr>
        <p:spPr>
          <a:xfrm>
            <a:off x="10289570" y="1823817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9E92DD-A84A-42D7-8673-2C4F6627CF64}"/>
              </a:ext>
            </a:extLst>
          </p:cNvPr>
          <p:cNvSpPr txBox="1"/>
          <p:nvPr/>
        </p:nvSpPr>
        <p:spPr>
          <a:xfrm>
            <a:off x="1193070" y="2658347"/>
            <a:ext cx="831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 মৌলিক সংখ্যা নয়, কারণ  এর দুইয়ের অধিক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7352E8-EB67-4D56-9A6A-28DC355718DB}"/>
              </a:ext>
            </a:extLst>
          </p:cNvPr>
          <p:cNvSpPr txBox="1"/>
          <p:nvPr/>
        </p:nvSpPr>
        <p:spPr>
          <a:xfrm>
            <a:off x="1193070" y="2658347"/>
            <a:ext cx="844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 মৌলিক সংখ্যা নয়, কারণ এর দুইয়ের অধিক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78826B-FB41-4E78-88AC-60B9A03B7E8B}"/>
              </a:ext>
            </a:extLst>
          </p:cNvPr>
          <p:cNvSpPr txBox="1"/>
          <p:nvPr/>
        </p:nvSpPr>
        <p:spPr>
          <a:xfrm>
            <a:off x="1193070" y="2658347"/>
            <a:ext cx="860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৩৩ মৌলিক সংখ্যা নয়, কারণ এর দুইয়ের অধিক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DE1EDE-E6EC-4716-A71F-99BA56748669}"/>
              </a:ext>
            </a:extLst>
          </p:cNvPr>
          <p:cNvSpPr txBox="1"/>
          <p:nvPr/>
        </p:nvSpPr>
        <p:spPr>
          <a:xfrm>
            <a:off x="1193070" y="2658347"/>
            <a:ext cx="7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৪৩ মৌলিক সংখ্যা , কারণ এর দুইটি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39D3D7-951F-46F3-B096-0DFCD62E6E33}"/>
              </a:ext>
            </a:extLst>
          </p:cNvPr>
          <p:cNvSpPr txBox="1"/>
          <p:nvPr/>
        </p:nvSpPr>
        <p:spPr>
          <a:xfrm>
            <a:off x="1193070" y="2658347"/>
            <a:ext cx="860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৪৯ মৌলিক সংখ্যা নয়, কারণ এর দুইয়ের অধিক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12E997-CE25-4236-9FA2-2CC116CAEA30}"/>
              </a:ext>
            </a:extLst>
          </p:cNvPr>
          <p:cNvSpPr txBox="1"/>
          <p:nvPr/>
        </p:nvSpPr>
        <p:spPr>
          <a:xfrm>
            <a:off x="1193070" y="2658347"/>
            <a:ext cx="860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৫৭ মৌলিক সংখ্যা নয়, কারণ এর দুইয়ের অধিক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AD1A7F-2F5D-40CB-B569-591510CFE8AF}"/>
              </a:ext>
            </a:extLst>
          </p:cNvPr>
          <p:cNvSpPr txBox="1"/>
          <p:nvPr/>
        </p:nvSpPr>
        <p:spPr>
          <a:xfrm>
            <a:off x="1193070" y="2658347"/>
            <a:ext cx="7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৫৯ মৌলিক সংখ্যা , কারণ এর দুইটি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577567-A425-4303-880C-8D99500EF5F9}"/>
              </a:ext>
            </a:extLst>
          </p:cNvPr>
          <p:cNvSpPr txBox="1"/>
          <p:nvPr/>
        </p:nvSpPr>
        <p:spPr>
          <a:xfrm>
            <a:off x="1193070" y="2658347"/>
            <a:ext cx="860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৬৩ মৌলিক সংখ্যা নয়, কারণ এর দুইয়ের অধিক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FD220D-D901-4281-BCCA-8F7A2A3F4C84}"/>
              </a:ext>
            </a:extLst>
          </p:cNvPr>
          <p:cNvSpPr txBox="1"/>
          <p:nvPr/>
        </p:nvSpPr>
        <p:spPr>
          <a:xfrm>
            <a:off x="1193070" y="2658347"/>
            <a:ext cx="7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৬৭ মৌলিক সংখ্যা , কারণ এর দুইটি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19">
                <a:extLst>
                  <a:ext uri="{FF2B5EF4-FFF2-40B4-BE49-F238E27FC236}">
                    <a16:creationId xmlns:a16="http://schemas.microsoft.com/office/drawing/2014/main" id="{E1295D70-12EB-42E4-95D7-4839A4051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58" y="4134814"/>
                <a:ext cx="2705100" cy="1498346"/>
              </a:xfrm>
              <a:prstGeom prst="rect">
                <a:avLst/>
              </a:prstGeom>
              <a:solidFill>
                <a:srgbClr val="E9EBF5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 = ২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6" name="Rectangle 19">
                <a:extLst>
                  <a:ext uri="{FF2B5EF4-FFF2-40B4-BE49-F238E27FC236}">
                    <a16:creationId xmlns:a16="http://schemas.microsoft.com/office/drawing/2014/main" id="{E1295D70-12EB-42E4-95D7-4839A4051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058" y="4134814"/>
                <a:ext cx="2705100" cy="1498346"/>
              </a:xfrm>
              <a:prstGeom prst="rect">
                <a:avLst/>
              </a:prstGeom>
              <a:blipFill>
                <a:blip r:embed="rId3"/>
                <a:stretch>
                  <a:fillRect l="-5111"/>
                </a:stretch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20">
                <a:extLst>
                  <a:ext uri="{FF2B5EF4-FFF2-40B4-BE49-F238E27FC236}">
                    <a16:creationId xmlns:a16="http://schemas.microsoft.com/office/drawing/2014/main" id="{6A76D005-1C88-451A-BF34-90D43902D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3046" y="4134814"/>
                <a:ext cx="2706688" cy="1498346"/>
              </a:xfrm>
              <a:prstGeom prst="rect">
                <a:avLst/>
              </a:prstGeom>
              <a:solidFill>
                <a:srgbClr val="E9EBF5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 =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Rectangle 20">
                <a:extLst>
                  <a:ext uri="{FF2B5EF4-FFF2-40B4-BE49-F238E27FC236}">
                    <a16:creationId xmlns:a16="http://schemas.microsoft.com/office/drawing/2014/main" id="{6A76D005-1C88-451A-BF34-90D43902D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3046" y="4134814"/>
                <a:ext cx="2706688" cy="1498346"/>
              </a:xfrm>
              <a:prstGeom prst="rect">
                <a:avLst/>
              </a:prstGeom>
              <a:blipFill>
                <a:blip r:embed="rId4"/>
                <a:stretch>
                  <a:fillRect l="-5111"/>
                </a:stretch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21">
                <a:extLst>
                  <a:ext uri="{FF2B5EF4-FFF2-40B4-BE49-F238E27FC236}">
                    <a16:creationId xmlns:a16="http://schemas.microsoft.com/office/drawing/2014/main" id="{5E8A20E6-C968-4DB5-8FC7-8851D0F16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733" y="4134814"/>
                <a:ext cx="2706688" cy="1498346"/>
              </a:xfrm>
              <a:prstGeom prst="rect">
                <a:avLst/>
              </a:prstGeom>
              <a:solidFill>
                <a:srgbClr val="E9EBF5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 =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৪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=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8" name="Rectangle 21">
                <a:extLst>
                  <a:ext uri="{FF2B5EF4-FFF2-40B4-BE49-F238E27FC236}">
                    <a16:creationId xmlns:a16="http://schemas.microsoft.com/office/drawing/2014/main" id="{5E8A20E6-C968-4DB5-8FC7-8851D0F16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733" y="4134814"/>
                <a:ext cx="2706688" cy="1498346"/>
              </a:xfrm>
              <a:prstGeom prst="rect">
                <a:avLst/>
              </a:prstGeom>
              <a:blipFill>
                <a:blip r:embed="rId5"/>
                <a:stretch>
                  <a:fillRect l="-5111" t="-3571"/>
                </a:stretch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22">
                <a:extLst>
                  <a:ext uri="{FF2B5EF4-FFF2-40B4-BE49-F238E27FC236}">
                    <a16:creationId xmlns:a16="http://schemas.microsoft.com/office/drawing/2014/main" id="{668A7162-B1C5-4B3B-AF13-EEE421A6D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6420" y="4134814"/>
                <a:ext cx="3099435" cy="1498346"/>
              </a:xfrm>
              <a:prstGeom prst="rect">
                <a:avLst/>
              </a:prstGeom>
              <a:solidFill>
                <a:srgbClr val="E9EBF5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২৪ =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=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9" name="Rectangle 22">
                <a:extLst>
                  <a:ext uri="{FF2B5EF4-FFF2-40B4-BE49-F238E27FC236}">
                    <a16:creationId xmlns:a16="http://schemas.microsoft.com/office/drawing/2014/main" id="{668A7162-B1C5-4B3B-AF13-EEE421A6D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36420" y="4134814"/>
                <a:ext cx="3099435" cy="1498346"/>
              </a:xfrm>
              <a:prstGeom prst="rect">
                <a:avLst/>
              </a:prstGeom>
              <a:blipFill>
                <a:blip r:embed="rId6"/>
                <a:stretch>
                  <a:fillRect l="-4475" t="-3571" r="-3891" b="-15873"/>
                </a:stretch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281010B6-EB9B-4748-B8DA-5BB712CA0601}"/>
              </a:ext>
            </a:extLst>
          </p:cNvPr>
          <p:cNvSpPr txBox="1"/>
          <p:nvPr/>
        </p:nvSpPr>
        <p:spPr>
          <a:xfrm>
            <a:off x="655632" y="3621621"/>
            <a:ext cx="185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উদাহরণস্বরূপ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E7F26F-14D8-4CE3-8B32-176638F07658}"/>
              </a:ext>
            </a:extLst>
          </p:cNvPr>
          <p:cNvSpPr txBox="1"/>
          <p:nvPr/>
        </p:nvSpPr>
        <p:spPr>
          <a:xfrm>
            <a:off x="730776" y="5757242"/>
            <a:ext cx="1064497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পদ্ধতিকে বলা হয় মৌলিক উৎপাদকে প্রকাশ। প্রত্যেক গুণনীয়ককে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হয় মৌলিক উৎপাদক।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0264" y="5697810"/>
            <a:ext cx="11446001" cy="954107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উৎপাদক কাকে বলে?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সংখ্যার গুণনীয়ক গুলোর মধ্যে যে গুলো মৌলিক সংখ্যা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গুলোকে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9947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09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Speech Bubble: Rectangle 1">
            <a:extLst>
              <a:ext uri="{FF2B5EF4-FFF2-40B4-BE49-F238E27FC236}">
                <a16:creationId xmlns:a16="http://schemas.microsoft.com/office/drawing/2014/main" id="{4F2751F8-DBF5-4253-8CD9-9C9809D1C6B7}"/>
              </a:ext>
            </a:extLst>
          </p:cNvPr>
          <p:cNvSpPr/>
          <p:nvPr/>
        </p:nvSpPr>
        <p:spPr>
          <a:xfrm>
            <a:off x="4187823" y="352459"/>
            <a:ext cx="3508377" cy="775951"/>
          </a:xfrm>
          <a:prstGeom prst="wedgeRectCallout">
            <a:avLst>
              <a:gd name="adj1" fmla="val -33581"/>
              <a:gd name="adj2" fmla="val 94967"/>
            </a:avLst>
          </a:prstGeom>
          <a:gradFill flip="none" rotWithShape="1">
            <a:gsLst>
              <a:gs pos="56000">
                <a:schemeClr val="accent4">
                  <a:lumMod val="20000"/>
                  <a:lumOff val="80000"/>
                </a:schemeClr>
              </a:gs>
              <a:gs pos="21000">
                <a:schemeClr val="accent1">
                  <a:lumMod val="20000"/>
                  <a:lumOff val="80000"/>
                </a:schemeClr>
              </a:gs>
              <a:gs pos="100000">
                <a:srgbClr val="7030A0"/>
              </a:gs>
              <a:gs pos="99031">
                <a:srgbClr val="020803"/>
              </a:gs>
              <a:gs pos="100000">
                <a:srgbClr val="041005"/>
              </a:gs>
              <a:gs pos="0">
                <a:schemeClr val="accent6">
                  <a:lumMod val="20000"/>
                  <a:lumOff val="80000"/>
                </a:schemeClr>
              </a:gs>
              <a:gs pos="92250">
                <a:schemeClr val="accent6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  <a:gs pos="41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998" y="429244"/>
            <a:ext cx="1971137" cy="23219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218795"/>
            <a:ext cx="345629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11430"/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998" y="3429000"/>
            <a:ext cx="9867763" cy="1815882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উৎপাদক কাকে বলে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সংখ্যার গুণনীয়ক গুলোর মধ্যে যে গুলো মৌলিক সংখ্যা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গুলোকে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1605</Words>
  <Application>Microsoft Office PowerPoint</Application>
  <PresentationFormat>Widescreen</PresentationFormat>
  <Paragraphs>294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微软雅黑</vt:lpstr>
      <vt:lpstr>Arial</vt:lpstr>
      <vt:lpstr>Calibri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90</cp:revision>
  <dcterms:created xsi:type="dcterms:W3CDTF">2006-08-16T00:00:00Z</dcterms:created>
  <dcterms:modified xsi:type="dcterms:W3CDTF">2021-01-17T09:02:41Z</dcterms:modified>
</cp:coreProperties>
</file>