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70" r:id="rId4"/>
    <p:sldId id="263" r:id="rId5"/>
    <p:sldId id="264" r:id="rId6"/>
    <p:sldId id="265" r:id="rId7"/>
    <p:sldId id="266" r:id="rId8"/>
    <p:sldId id="267" r:id="rId9"/>
    <p:sldId id="298" r:id="rId10"/>
    <p:sldId id="310" r:id="rId11"/>
    <p:sldId id="297" r:id="rId12"/>
    <p:sldId id="300" r:id="rId13"/>
    <p:sldId id="299" r:id="rId14"/>
    <p:sldId id="301" r:id="rId15"/>
    <p:sldId id="302" r:id="rId16"/>
    <p:sldId id="282" r:id="rId17"/>
    <p:sldId id="303" r:id="rId18"/>
    <p:sldId id="304" r:id="rId19"/>
    <p:sldId id="305" r:id="rId20"/>
    <p:sldId id="306" r:id="rId21"/>
    <p:sldId id="307" r:id="rId22"/>
    <p:sldId id="259" r:id="rId23"/>
    <p:sldId id="262" r:id="rId24"/>
    <p:sldId id="260"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1/17/2021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1/17/2021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1/17/2021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1/17/2021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1/17/2021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1/17/2021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1/17/2021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1/17/2021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facebook.com/"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6 - 1.jpg"/>
          <p:cNvPicPr>
            <a:picLocks noChangeAspect="1"/>
          </p:cNvPicPr>
          <p:nvPr/>
        </p:nvPicPr>
        <p:blipFill>
          <a:blip r:embed="rId2"/>
          <a:stretch>
            <a:fillRect/>
          </a:stretch>
        </p:blipFill>
        <p:spPr>
          <a:xfrm>
            <a:off x="47624" y="0"/>
            <a:ext cx="9096376" cy="6858000"/>
          </a:xfrm>
          <a:prstGeom prst="rect">
            <a:avLst/>
          </a:prstGeom>
        </p:spPr>
      </p:pic>
      <p:sp>
        <p:nvSpPr>
          <p:cNvPr id="7" name="Rectangle 6"/>
          <p:cNvSpPr/>
          <p:nvPr/>
        </p:nvSpPr>
        <p:spPr>
          <a:xfrm>
            <a:off x="3352800" y="304800"/>
            <a:ext cx="3013967" cy="1569660"/>
          </a:xfrm>
          <a:prstGeom prst="rect">
            <a:avLst/>
          </a:prstGeom>
        </p:spPr>
        <p:txBody>
          <a:bodyPr wrap="none">
            <a:spAutoFit/>
          </a:bodyPr>
          <a:lstStyle/>
          <a:p>
            <a:r>
              <a:rPr lang="bn-BD" sz="9600" dirty="0" smtClean="0">
                <a:solidFill>
                  <a:srgbClr val="C00000"/>
                </a:solidFill>
                <a:latin typeface="NikoshBAN" pitchFamily="2" charset="0"/>
                <a:cs typeface="NikoshBAN" pitchFamily="2" charset="0"/>
              </a:rPr>
              <a:t>স্বাগতম</a:t>
            </a:r>
            <a:endParaRPr lang="en-US" sz="96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685800"/>
            <a:ext cx="3741730" cy="646331"/>
          </a:xfrm>
          <a:prstGeom prst="rect">
            <a:avLst/>
          </a:prstGeom>
          <a:solidFill>
            <a:schemeClr val="bg2">
              <a:lumMod val="75000"/>
            </a:schemeClr>
          </a:solidFill>
        </p:spPr>
        <p:txBody>
          <a:bodyPr wrap="none">
            <a:spAutoFit/>
          </a:bodyPr>
          <a:lstStyle/>
          <a:p>
            <a:r>
              <a:rPr lang="bn-IN" sz="3600" dirty="0" smtClean="0">
                <a:solidFill>
                  <a:srgbClr val="C00000"/>
                </a:solidFill>
                <a:latin typeface="NikoshBAN" pitchFamily="2" charset="0"/>
                <a:cs typeface="NikoshBAN" pitchFamily="2" charset="0"/>
              </a:rPr>
              <a:t>নিচের </a:t>
            </a:r>
            <a:r>
              <a:rPr lang="bn-BD" sz="3600" dirty="0" smtClean="0">
                <a:solidFill>
                  <a:srgbClr val="C00000"/>
                </a:solidFill>
                <a:latin typeface="NikoshBAN" pitchFamily="2" charset="0"/>
                <a:cs typeface="NikoshBAN" pitchFamily="2" charset="0"/>
              </a:rPr>
              <a:t>ছবিগুলো</a:t>
            </a:r>
            <a:r>
              <a:rPr lang="bn-IN" sz="3600" dirty="0" smtClean="0">
                <a:solidFill>
                  <a:srgbClr val="C00000"/>
                </a:solidFill>
                <a:latin typeface="NikoshBAN" pitchFamily="2" charset="0"/>
                <a:cs typeface="NikoshBAN" pitchFamily="2" charset="0"/>
              </a:rPr>
              <a:t> লক্ষ্য কর</a:t>
            </a:r>
            <a:endParaRPr lang="en-US" sz="3600" dirty="0"/>
          </a:p>
        </p:txBody>
      </p:sp>
      <p:sp>
        <p:nvSpPr>
          <p:cNvPr id="4" name="Parallelogram 3"/>
          <p:cNvSpPr/>
          <p:nvPr/>
        </p:nvSpPr>
        <p:spPr>
          <a:xfrm>
            <a:off x="838200" y="5562600"/>
            <a:ext cx="8001000" cy="8382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একসময় কেবল কাগজের আমন্ত্রণপত্র এবং টেলিফোনে সামাজিক অনুষ্টানের দাওয়াত দেওয়া হত। বর্তমানে ই-মেইল ব্যবহার করা হচ্ছে।</a:t>
            </a:r>
            <a:endParaRPr lang="en-US" sz="2000" dirty="0">
              <a:latin typeface="NikoshBAN" pitchFamily="2" charset="0"/>
              <a:cs typeface="NikoshBAN" pitchFamily="2" charset="0"/>
            </a:endParaRPr>
          </a:p>
        </p:txBody>
      </p:sp>
      <p:pic>
        <p:nvPicPr>
          <p:cNvPr id="5" name="Picture 4" descr="prothomalo%2Fimport%2Fmedia%2F2017%2F11%2F21%2Fec6de682a7bb75e5ea8a96860b31bb5d-5a13c52216933.jpg"/>
          <p:cNvPicPr>
            <a:picLocks noChangeAspect="1"/>
          </p:cNvPicPr>
          <p:nvPr/>
        </p:nvPicPr>
        <p:blipFill>
          <a:blip r:embed="rId2"/>
          <a:stretch>
            <a:fillRect/>
          </a:stretch>
        </p:blipFill>
        <p:spPr>
          <a:xfrm>
            <a:off x="0" y="1905000"/>
            <a:ext cx="2946400" cy="2895600"/>
          </a:xfrm>
          <a:prstGeom prst="rect">
            <a:avLst/>
          </a:prstGeom>
        </p:spPr>
      </p:pic>
      <p:pic>
        <p:nvPicPr>
          <p:cNvPr id="6" name="Picture 5" descr="gmail_delegate.png"/>
          <p:cNvPicPr>
            <a:picLocks noChangeAspect="1"/>
          </p:cNvPicPr>
          <p:nvPr/>
        </p:nvPicPr>
        <p:blipFill>
          <a:blip r:embed="rId3"/>
          <a:stretch>
            <a:fillRect/>
          </a:stretch>
        </p:blipFill>
        <p:spPr>
          <a:xfrm>
            <a:off x="6172199" y="1905000"/>
            <a:ext cx="2819401" cy="3030175"/>
          </a:xfrm>
          <a:prstGeom prst="rect">
            <a:avLst/>
          </a:prstGeom>
        </p:spPr>
      </p:pic>
      <p:pic>
        <p:nvPicPr>
          <p:cNvPr id="7" name="Picture 6" descr="observerbd.com_1565183936.jpg"/>
          <p:cNvPicPr>
            <a:picLocks noChangeAspect="1"/>
          </p:cNvPicPr>
          <p:nvPr/>
        </p:nvPicPr>
        <p:blipFill>
          <a:blip r:embed="rId4"/>
          <a:stretch>
            <a:fillRect/>
          </a:stretch>
        </p:blipFill>
        <p:spPr>
          <a:xfrm>
            <a:off x="3048000" y="1981200"/>
            <a:ext cx="299085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wipe(down)">
                                      <p:cBhvr>
                                        <p:cTn id="35" dur="500"/>
                                        <p:tgtEl>
                                          <p:spTgt spid="4">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down)">
                                      <p:cBhvr>
                                        <p:cTn id="4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1143000"/>
            <a:ext cx="4134465" cy="707886"/>
          </a:xfrm>
          <a:prstGeom prst="rect">
            <a:avLst/>
          </a:prstGeom>
          <a:solidFill>
            <a:schemeClr val="tx2">
              <a:lumMod val="60000"/>
              <a:lumOff val="40000"/>
            </a:schemeClr>
          </a:solidFill>
        </p:spPr>
        <p:txBody>
          <a:bodyPr wrap="none">
            <a:spAutoFit/>
          </a:bodyPr>
          <a:lstStyle/>
          <a:p>
            <a:r>
              <a:rPr lang="bn-IN" sz="4000" dirty="0" smtClean="0">
                <a:solidFill>
                  <a:srgbClr val="C00000"/>
                </a:solidFill>
                <a:latin typeface="NikoshBAN" pitchFamily="2" charset="0"/>
                <a:cs typeface="NikoshBAN" pitchFamily="2" charset="0"/>
              </a:rPr>
              <a:t>নিচের </a:t>
            </a:r>
            <a:r>
              <a:rPr lang="bn-BD" sz="4000" dirty="0" smtClean="0">
                <a:solidFill>
                  <a:srgbClr val="C00000"/>
                </a:solidFill>
                <a:latin typeface="NikoshBAN" pitchFamily="2" charset="0"/>
                <a:cs typeface="NikoshBAN" pitchFamily="2" charset="0"/>
              </a:rPr>
              <a:t>ছবিগুলো</a:t>
            </a:r>
            <a:r>
              <a:rPr lang="bn-IN" sz="4000" dirty="0" smtClean="0">
                <a:solidFill>
                  <a:srgbClr val="C00000"/>
                </a:solidFill>
                <a:latin typeface="NikoshBAN" pitchFamily="2" charset="0"/>
                <a:cs typeface="NikoshBAN" pitchFamily="2" charset="0"/>
              </a:rPr>
              <a:t> লক্ষ্য কর</a:t>
            </a:r>
            <a:endParaRPr lang="en-US" sz="4000" dirty="0"/>
          </a:p>
        </p:txBody>
      </p:sp>
      <p:sp>
        <p:nvSpPr>
          <p:cNvPr id="4" name="Rounded Rectangle 3"/>
          <p:cNvSpPr/>
          <p:nvPr/>
        </p:nvSpPr>
        <p:spPr>
          <a:xfrm>
            <a:off x="1219200" y="4800600"/>
            <a:ext cx="6477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 বিশেষ দিবসসমূহে শুভেচ্ছা বার্তা পাঠাতে অতীতে কার্ড ব্যবহার হত ।বর্তমানে ই-কার্ড তৈরি করে ই-মেইলের মাধ্যমে পাঠান হচ্ছে। </a:t>
            </a:r>
            <a:endParaRPr lang="en-US" sz="2400" dirty="0">
              <a:latin typeface="NikoshBAN" pitchFamily="2" charset="0"/>
              <a:cs typeface="NikoshBAN" pitchFamily="2" charset="0"/>
            </a:endParaRPr>
          </a:p>
        </p:txBody>
      </p:sp>
      <p:pic>
        <p:nvPicPr>
          <p:cNvPr id="6" name="Picture 5" descr="Eid-Card-9.jpg"/>
          <p:cNvPicPr>
            <a:picLocks noChangeAspect="1"/>
          </p:cNvPicPr>
          <p:nvPr/>
        </p:nvPicPr>
        <p:blipFill>
          <a:blip r:embed="rId2"/>
          <a:stretch>
            <a:fillRect/>
          </a:stretch>
        </p:blipFill>
        <p:spPr>
          <a:xfrm>
            <a:off x="5029200" y="1981200"/>
            <a:ext cx="1803400" cy="2605648"/>
          </a:xfrm>
          <a:prstGeom prst="rect">
            <a:avLst/>
          </a:prstGeom>
        </p:spPr>
      </p:pic>
      <p:pic>
        <p:nvPicPr>
          <p:cNvPr id="8" name="Picture 7" descr="screely-1598058372742-min.png"/>
          <p:cNvPicPr>
            <a:picLocks noChangeAspect="1"/>
          </p:cNvPicPr>
          <p:nvPr/>
        </p:nvPicPr>
        <p:blipFill>
          <a:blip r:embed="rId3"/>
          <a:stretch>
            <a:fillRect/>
          </a:stretch>
        </p:blipFill>
        <p:spPr>
          <a:xfrm>
            <a:off x="2362200" y="1981200"/>
            <a:ext cx="2534044" cy="2514600"/>
          </a:xfrm>
          <a:prstGeom prst="rect">
            <a:avLst/>
          </a:prstGeom>
        </p:spPr>
      </p:pic>
      <p:pic>
        <p:nvPicPr>
          <p:cNvPr id="9" name="Picture 8" descr="prothomalo%2Fimport%2Fmedia%2F2017%2F11%2F21%2Fec6de682a7bb75e5ea8a96860b31bb5d-5a13c52216933.jpg"/>
          <p:cNvPicPr>
            <a:picLocks noChangeAspect="1"/>
          </p:cNvPicPr>
          <p:nvPr/>
        </p:nvPicPr>
        <p:blipFill>
          <a:blip r:embed="rId4"/>
          <a:stretch>
            <a:fillRect/>
          </a:stretch>
        </p:blipFill>
        <p:spPr>
          <a:xfrm>
            <a:off x="228600" y="1905000"/>
            <a:ext cx="2438400" cy="2590800"/>
          </a:xfrm>
          <a:prstGeom prst="rect">
            <a:avLst/>
          </a:prstGeom>
        </p:spPr>
      </p:pic>
      <p:pic>
        <p:nvPicPr>
          <p:cNvPr id="10" name="Picture 9" descr="gmail_delegate.png"/>
          <p:cNvPicPr>
            <a:picLocks noChangeAspect="1"/>
          </p:cNvPicPr>
          <p:nvPr/>
        </p:nvPicPr>
        <p:blipFill>
          <a:blip r:embed="rId5"/>
          <a:stretch>
            <a:fillRect/>
          </a:stretch>
        </p:blipFill>
        <p:spPr>
          <a:xfrm>
            <a:off x="7086600" y="2057400"/>
            <a:ext cx="20574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bg/>
                                          </p:spTgt>
                                        </p:tgtEl>
                                        <p:attrNameLst>
                                          <p:attrName>style.visibility</p:attrName>
                                        </p:attrNameLst>
                                      </p:cBhvr>
                                      <p:to>
                                        <p:strVal val="visible"/>
                                      </p:to>
                                    </p:set>
                                    <p:anim calcmode="lin" valueType="num">
                                      <p:cBhvr additive="base">
                                        <p:cTn id="3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1143000"/>
            <a:ext cx="4134465" cy="707886"/>
          </a:xfrm>
          <a:prstGeom prst="rect">
            <a:avLst/>
          </a:prstGeom>
          <a:solidFill>
            <a:schemeClr val="tx2">
              <a:lumMod val="60000"/>
              <a:lumOff val="40000"/>
            </a:schemeClr>
          </a:solidFill>
        </p:spPr>
        <p:txBody>
          <a:bodyPr wrap="none">
            <a:spAutoFit/>
          </a:bodyPr>
          <a:lstStyle/>
          <a:p>
            <a:r>
              <a:rPr lang="bn-IN" sz="4000" dirty="0" smtClean="0">
                <a:solidFill>
                  <a:srgbClr val="C00000"/>
                </a:solidFill>
                <a:latin typeface="NikoshBAN" pitchFamily="2" charset="0"/>
                <a:cs typeface="NikoshBAN" pitchFamily="2" charset="0"/>
              </a:rPr>
              <a:t>নিচের </a:t>
            </a:r>
            <a:r>
              <a:rPr lang="bn-BD" sz="4000" dirty="0" smtClean="0">
                <a:solidFill>
                  <a:srgbClr val="C00000"/>
                </a:solidFill>
                <a:latin typeface="NikoshBAN" pitchFamily="2" charset="0"/>
                <a:cs typeface="NikoshBAN" pitchFamily="2" charset="0"/>
              </a:rPr>
              <a:t>ছবিগুলো</a:t>
            </a:r>
            <a:r>
              <a:rPr lang="bn-IN" sz="4000" dirty="0" smtClean="0">
                <a:solidFill>
                  <a:srgbClr val="C00000"/>
                </a:solidFill>
                <a:latin typeface="NikoshBAN" pitchFamily="2" charset="0"/>
                <a:cs typeface="NikoshBAN" pitchFamily="2" charset="0"/>
              </a:rPr>
              <a:t> লক্ষ্য কর</a:t>
            </a:r>
            <a:endParaRPr lang="en-US" sz="4000" dirty="0"/>
          </a:p>
        </p:txBody>
      </p:sp>
      <p:sp>
        <p:nvSpPr>
          <p:cNvPr id="4" name="Rounded Rectangle 3"/>
          <p:cNvSpPr/>
          <p:nvPr/>
        </p:nvSpPr>
        <p:spPr>
          <a:xfrm>
            <a:off x="1219200" y="4800600"/>
            <a:ext cx="6477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তাছাড়াও ফেসবুকে শুভেচ্ছা বার্তা পাঠিয়ে, মোবাইলে এসএমএস পাঠিয়ে অথবা এফএম রেডিওতে গান বাজিয়ে শুভেচ্ছা বার্তা পাঠানো যায়।</a:t>
            </a:r>
            <a:endParaRPr lang="en-US" sz="2400" dirty="0">
              <a:latin typeface="NikoshBAN" pitchFamily="2" charset="0"/>
              <a:cs typeface="NikoshBAN" pitchFamily="2" charset="0"/>
            </a:endParaRPr>
          </a:p>
        </p:txBody>
      </p:sp>
      <p:pic>
        <p:nvPicPr>
          <p:cNvPr id="5" name="Picture 4" descr="2DDC6C87-DCE0-4840-BAF7-6072478705FA-696x696.jpeg"/>
          <p:cNvPicPr>
            <a:picLocks noChangeAspect="1"/>
          </p:cNvPicPr>
          <p:nvPr/>
        </p:nvPicPr>
        <p:blipFill>
          <a:blip r:embed="rId2"/>
          <a:stretch>
            <a:fillRect/>
          </a:stretch>
        </p:blipFill>
        <p:spPr>
          <a:xfrm>
            <a:off x="5867400" y="2209800"/>
            <a:ext cx="3095625" cy="1981200"/>
          </a:xfrm>
          <a:prstGeom prst="rect">
            <a:avLst/>
          </a:prstGeom>
        </p:spPr>
      </p:pic>
      <p:pic>
        <p:nvPicPr>
          <p:cNvPr id="6" name="Picture 5" descr="fb-196328.jpg"/>
          <p:cNvPicPr>
            <a:picLocks noChangeAspect="1"/>
          </p:cNvPicPr>
          <p:nvPr/>
        </p:nvPicPr>
        <p:blipFill>
          <a:blip r:embed="rId3"/>
          <a:stretch>
            <a:fillRect/>
          </a:stretch>
        </p:blipFill>
        <p:spPr>
          <a:xfrm>
            <a:off x="228600" y="2385870"/>
            <a:ext cx="2971800" cy="1972769"/>
          </a:xfrm>
          <a:prstGeom prst="rect">
            <a:avLst/>
          </a:prstGeom>
        </p:spPr>
      </p:pic>
      <p:pic>
        <p:nvPicPr>
          <p:cNvPr id="7" name="Picture 6" descr="মোবইল-ফোন.jpg"/>
          <p:cNvPicPr>
            <a:picLocks noChangeAspect="1"/>
          </p:cNvPicPr>
          <p:nvPr/>
        </p:nvPicPr>
        <p:blipFill>
          <a:blip r:embed="rId4"/>
          <a:stretch>
            <a:fillRect/>
          </a:stretch>
        </p:blipFill>
        <p:spPr>
          <a:xfrm>
            <a:off x="3352800" y="2362200"/>
            <a:ext cx="2362200" cy="1938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Effect transition="in" filter="wipe(down)">
                                      <p:cBhvr>
                                        <p:cTn id="32" dur="500"/>
                                        <p:tgtEl>
                                          <p:spTgt spid="4">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down)">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1143000"/>
            <a:ext cx="4134465" cy="707886"/>
          </a:xfrm>
          <a:prstGeom prst="rect">
            <a:avLst/>
          </a:prstGeom>
          <a:solidFill>
            <a:schemeClr val="tx2">
              <a:lumMod val="60000"/>
              <a:lumOff val="40000"/>
            </a:schemeClr>
          </a:solidFill>
        </p:spPr>
        <p:txBody>
          <a:bodyPr wrap="none">
            <a:spAutoFit/>
          </a:bodyPr>
          <a:lstStyle/>
          <a:p>
            <a:r>
              <a:rPr lang="bn-IN" sz="4000" dirty="0" smtClean="0">
                <a:solidFill>
                  <a:srgbClr val="C00000"/>
                </a:solidFill>
                <a:latin typeface="NikoshBAN" pitchFamily="2" charset="0"/>
                <a:cs typeface="NikoshBAN" pitchFamily="2" charset="0"/>
              </a:rPr>
              <a:t>নিচের </a:t>
            </a:r>
            <a:r>
              <a:rPr lang="bn-BD" sz="4000" dirty="0" smtClean="0">
                <a:solidFill>
                  <a:srgbClr val="C00000"/>
                </a:solidFill>
                <a:latin typeface="NikoshBAN" pitchFamily="2" charset="0"/>
                <a:cs typeface="NikoshBAN" pitchFamily="2" charset="0"/>
              </a:rPr>
              <a:t>ছবিগুলো</a:t>
            </a:r>
            <a:r>
              <a:rPr lang="bn-IN" sz="4000" dirty="0" smtClean="0">
                <a:solidFill>
                  <a:srgbClr val="C00000"/>
                </a:solidFill>
                <a:latin typeface="NikoshBAN" pitchFamily="2" charset="0"/>
                <a:cs typeface="NikoshBAN" pitchFamily="2" charset="0"/>
              </a:rPr>
              <a:t> লক্ষ্য কর</a:t>
            </a:r>
            <a:endParaRPr lang="en-US" sz="4000" dirty="0"/>
          </a:p>
        </p:txBody>
      </p:sp>
      <p:sp>
        <p:nvSpPr>
          <p:cNvPr id="4" name="Rounded Rectangle 3"/>
          <p:cNvSpPr/>
          <p:nvPr/>
        </p:nvSpPr>
        <p:spPr>
          <a:xfrm>
            <a:off x="1219200" y="4800600"/>
            <a:ext cx="6477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 </a:t>
            </a:r>
            <a:r>
              <a:rPr lang="bn-BD" sz="2400" dirty="0" smtClean="0">
                <a:latin typeface="NikoshBAN" pitchFamily="2" charset="0"/>
                <a:cs typeface="NikoshBAN" pitchFamily="2" charset="0"/>
              </a:rPr>
              <a:t>আজকাল মোবাইলে ছবি তুলা যায়, এমনকি ভিড়িও ক্যামেরায় ভিডিও করা যায় এবং সংরক্ষণ করা যায়।</a:t>
            </a:r>
            <a:endParaRPr lang="en-US" sz="2400" dirty="0">
              <a:latin typeface="NikoshBAN" pitchFamily="2" charset="0"/>
              <a:cs typeface="NikoshBAN" pitchFamily="2" charset="0"/>
            </a:endParaRPr>
          </a:p>
        </p:txBody>
      </p:sp>
      <p:pic>
        <p:nvPicPr>
          <p:cNvPr id="5" name="Picture 4" descr="how-you-can-easily-improve-your-mobile-photography-skills-1538807824.jpg"/>
          <p:cNvPicPr>
            <a:picLocks noChangeAspect="1"/>
          </p:cNvPicPr>
          <p:nvPr/>
        </p:nvPicPr>
        <p:blipFill>
          <a:blip r:embed="rId2"/>
          <a:stretch>
            <a:fillRect/>
          </a:stretch>
        </p:blipFill>
        <p:spPr>
          <a:xfrm>
            <a:off x="609600" y="2057400"/>
            <a:ext cx="3505200" cy="2362200"/>
          </a:xfrm>
          <a:prstGeom prst="rect">
            <a:avLst/>
          </a:prstGeom>
        </p:spPr>
      </p:pic>
      <p:pic>
        <p:nvPicPr>
          <p:cNvPr id="6" name="Picture 5" descr="Woman-Vlogging-825x465.jpg"/>
          <p:cNvPicPr>
            <a:picLocks noChangeAspect="1"/>
          </p:cNvPicPr>
          <p:nvPr/>
        </p:nvPicPr>
        <p:blipFill>
          <a:blip r:embed="rId3"/>
          <a:stretch>
            <a:fillRect/>
          </a:stretch>
        </p:blipFill>
        <p:spPr>
          <a:xfrm>
            <a:off x="4343400" y="1981200"/>
            <a:ext cx="3733800" cy="23669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 calcmode="lin" valueType="num">
                                      <p:cBhvr additive="base">
                                        <p:cTn id="2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1143000"/>
            <a:ext cx="4134465" cy="707886"/>
          </a:xfrm>
          <a:prstGeom prst="rect">
            <a:avLst/>
          </a:prstGeom>
          <a:solidFill>
            <a:schemeClr val="tx2">
              <a:lumMod val="60000"/>
              <a:lumOff val="40000"/>
            </a:schemeClr>
          </a:solidFill>
        </p:spPr>
        <p:txBody>
          <a:bodyPr wrap="none">
            <a:spAutoFit/>
          </a:bodyPr>
          <a:lstStyle/>
          <a:p>
            <a:r>
              <a:rPr lang="bn-IN" sz="4000" dirty="0" smtClean="0">
                <a:solidFill>
                  <a:srgbClr val="C00000"/>
                </a:solidFill>
                <a:latin typeface="NikoshBAN" pitchFamily="2" charset="0"/>
                <a:cs typeface="NikoshBAN" pitchFamily="2" charset="0"/>
              </a:rPr>
              <a:t>নিচের </a:t>
            </a:r>
            <a:r>
              <a:rPr lang="bn-BD" sz="4000" dirty="0" smtClean="0">
                <a:solidFill>
                  <a:srgbClr val="C00000"/>
                </a:solidFill>
                <a:latin typeface="NikoshBAN" pitchFamily="2" charset="0"/>
                <a:cs typeface="NikoshBAN" pitchFamily="2" charset="0"/>
              </a:rPr>
              <a:t>ছবিগুলো</a:t>
            </a:r>
            <a:r>
              <a:rPr lang="bn-IN" sz="4000" dirty="0" smtClean="0">
                <a:solidFill>
                  <a:srgbClr val="C00000"/>
                </a:solidFill>
                <a:latin typeface="NikoshBAN" pitchFamily="2" charset="0"/>
                <a:cs typeface="NikoshBAN" pitchFamily="2" charset="0"/>
              </a:rPr>
              <a:t> লক্ষ্য কর</a:t>
            </a:r>
            <a:endParaRPr lang="en-US" sz="4000" dirty="0"/>
          </a:p>
        </p:txBody>
      </p:sp>
      <p:sp>
        <p:nvSpPr>
          <p:cNvPr id="4" name="Rounded Rectangle 3"/>
          <p:cNvSpPr/>
          <p:nvPr/>
        </p:nvSpPr>
        <p:spPr>
          <a:xfrm>
            <a:off x="1219200" y="4800600"/>
            <a:ext cx="6477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 ইন্টারনেটে এখন ডিজিটাল ছবির বিভিন্ন সাইটগুলোর মধ্যে গুগলের পিকাসা</a:t>
            </a:r>
            <a:r>
              <a:rPr lang="en-US" sz="2400" dirty="0" smtClean="0">
                <a:latin typeface="NikoshBAN" pitchFamily="2" charset="0"/>
                <a:cs typeface="NikoshBAN" pitchFamily="2" charset="0"/>
              </a:rPr>
              <a:t> (picasa.google.com)</a:t>
            </a:r>
            <a:r>
              <a:rPr lang="bn-BD" sz="2400" dirty="0" smtClean="0">
                <a:latin typeface="NikoshBAN" pitchFamily="2" charset="0"/>
                <a:cs typeface="NikoshBAN" pitchFamily="2" charset="0"/>
              </a:rPr>
              <a:t> এবং ইয়াহুর ফ্লিকার সবচেয়ে জনপ্রিয়। এই ওয়েবসাইট থেকে ছবি সংগ্রহ করে শেয়ার করা যায়।</a:t>
            </a:r>
            <a:endParaRPr lang="en-US" sz="2400" dirty="0">
              <a:latin typeface="NikoshBAN" pitchFamily="2" charset="0"/>
              <a:cs typeface="NikoshBAN" pitchFamily="2" charset="0"/>
            </a:endParaRPr>
          </a:p>
        </p:txBody>
      </p:sp>
      <p:pic>
        <p:nvPicPr>
          <p:cNvPr id="8" name="Picture 7" descr="Google-Picasa.png"/>
          <p:cNvPicPr>
            <a:picLocks noChangeAspect="1"/>
          </p:cNvPicPr>
          <p:nvPr/>
        </p:nvPicPr>
        <p:blipFill>
          <a:blip r:embed="rId2"/>
          <a:stretch>
            <a:fillRect/>
          </a:stretch>
        </p:blipFill>
        <p:spPr>
          <a:xfrm>
            <a:off x="838200" y="2057400"/>
            <a:ext cx="3733800" cy="2514600"/>
          </a:xfrm>
          <a:prstGeom prst="rect">
            <a:avLst/>
          </a:prstGeom>
        </p:spPr>
      </p:pic>
      <p:pic>
        <p:nvPicPr>
          <p:cNvPr id="9" name="Picture 8" descr="20140117_122529_0118flickr.jpg"/>
          <p:cNvPicPr>
            <a:picLocks noChangeAspect="1"/>
          </p:cNvPicPr>
          <p:nvPr/>
        </p:nvPicPr>
        <p:blipFill>
          <a:blip r:embed="rId3"/>
          <a:stretch>
            <a:fillRect/>
          </a:stretch>
        </p:blipFill>
        <p:spPr>
          <a:xfrm>
            <a:off x="4800600" y="1905000"/>
            <a:ext cx="40640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20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1143000"/>
            <a:ext cx="3663182" cy="707886"/>
          </a:xfrm>
          <a:prstGeom prst="rect">
            <a:avLst/>
          </a:prstGeom>
          <a:solidFill>
            <a:schemeClr val="tx2">
              <a:lumMod val="60000"/>
              <a:lumOff val="40000"/>
            </a:schemeClr>
          </a:solidFill>
        </p:spPr>
        <p:txBody>
          <a:bodyPr wrap="none">
            <a:spAutoFit/>
          </a:bodyPr>
          <a:lstStyle/>
          <a:p>
            <a:r>
              <a:rPr lang="bn-IN" sz="4000" dirty="0" smtClean="0">
                <a:solidFill>
                  <a:srgbClr val="C00000"/>
                </a:solidFill>
                <a:latin typeface="NikoshBAN" pitchFamily="2" charset="0"/>
                <a:cs typeface="NikoshBAN" pitchFamily="2" charset="0"/>
              </a:rPr>
              <a:t>নিচের </a:t>
            </a:r>
            <a:r>
              <a:rPr lang="bn-BD" sz="4000" dirty="0" smtClean="0">
                <a:solidFill>
                  <a:srgbClr val="C00000"/>
                </a:solidFill>
                <a:latin typeface="NikoshBAN" pitchFamily="2" charset="0"/>
                <a:cs typeface="NikoshBAN" pitchFamily="2" charset="0"/>
              </a:rPr>
              <a:t>ছবিটি</a:t>
            </a:r>
            <a:r>
              <a:rPr lang="bn-IN" sz="4000" dirty="0" smtClean="0">
                <a:solidFill>
                  <a:srgbClr val="C00000"/>
                </a:solidFill>
                <a:latin typeface="NikoshBAN" pitchFamily="2" charset="0"/>
                <a:cs typeface="NikoshBAN" pitchFamily="2" charset="0"/>
              </a:rPr>
              <a:t> লক্ষ্য কর</a:t>
            </a:r>
            <a:endParaRPr lang="en-US" sz="4000" dirty="0"/>
          </a:p>
        </p:txBody>
      </p:sp>
      <p:sp>
        <p:nvSpPr>
          <p:cNvPr id="4" name="Rounded Rectangle 3"/>
          <p:cNvSpPr/>
          <p:nvPr/>
        </p:nvSpPr>
        <p:spPr>
          <a:xfrm>
            <a:off x="1219200" y="4800600"/>
            <a:ext cx="6477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 ইন্টারনেটে এখন ভিডিও বিভিন্ন সাইটগুলোর মধ্যে সবচেয়ে জনপ্রিয় সাইট হল ইউটিউব</a:t>
            </a:r>
            <a:r>
              <a:rPr lang="en-US" sz="2400" dirty="0" smtClean="0">
                <a:latin typeface="NikoshBAN" pitchFamily="2" charset="0"/>
                <a:cs typeface="NikoshBAN" pitchFamily="2" charset="0"/>
              </a:rPr>
              <a:t>(www.youtube.com)</a:t>
            </a:r>
            <a:r>
              <a:rPr lang="bn-BD" sz="2400" dirty="0" smtClean="0">
                <a:latin typeface="NikoshBAN" pitchFamily="2" charset="0"/>
                <a:cs typeface="NikoshBAN" pitchFamily="2" charset="0"/>
              </a:rPr>
              <a:t>। এই ওয়েবসাইট থেকে ভিডিও সংগ্রহ করে শেয়ার করা যায়।</a:t>
            </a:r>
            <a:endParaRPr lang="en-US" sz="2400" dirty="0">
              <a:latin typeface="NikoshBAN" pitchFamily="2" charset="0"/>
              <a:cs typeface="NikoshBAN" pitchFamily="2" charset="0"/>
            </a:endParaRPr>
          </a:p>
        </p:txBody>
      </p:sp>
      <p:pic>
        <p:nvPicPr>
          <p:cNvPr id="5" name="Picture 4" descr="1_Bp30-9-2017-pic.jpg"/>
          <p:cNvPicPr>
            <a:picLocks noChangeAspect="1"/>
          </p:cNvPicPr>
          <p:nvPr/>
        </p:nvPicPr>
        <p:blipFill>
          <a:blip r:embed="rId2"/>
          <a:stretch>
            <a:fillRect/>
          </a:stretch>
        </p:blipFill>
        <p:spPr>
          <a:xfrm>
            <a:off x="2133600" y="1981200"/>
            <a:ext cx="512445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20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9400" y="533400"/>
            <a:ext cx="3355406" cy="584775"/>
          </a:xfrm>
          <a:prstGeom prst="rect">
            <a:avLst/>
          </a:prstGeom>
          <a:solidFill>
            <a:schemeClr val="tx2">
              <a:lumMod val="20000"/>
              <a:lumOff val="80000"/>
            </a:schemeClr>
          </a:solidFill>
        </p:spPr>
        <p:txBody>
          <a:bodyPr wrap="none">
            <a:spAutoFit/>
          </a:bodyPr>
          <a:lstStyle/>
          <a:p>
            <a:r>
              <a:rPr lang="bn-IN" sz="3200" dirty="0" smtClean="0">
                <a:solidFill>
                  <a:srgbClr val="C00000"/>
                </a:solidFill>
                <a:latin typeface="NikoshBAN" pitchFamily="2" charset="0"/>
                <a:cs typeface="NikoshBAN" pitchFamily="2" charset="0"/>
              </a:rPr>
              <a:t>নিচের </a:t>
            </a:r>
            <a:r>
              <a:rPr lang="bn-BD" sz="3200" dirty="0" smtClean="0">
                <a:solidFill>
                  <a:srgbClr val="C00000"/>
                </a:solidFill>
                <a:latin typeface="NikoshBAN" pitchFamily="2" charset="0"/>
                <a:cs typeface="NikoshBAN" pitchFamily="2" charset="0"/>
              </a:rPr>
              <a:t>ছবিগুলো</a:t>
            </a:r>
            <a:r>
              <a:rPr lang="bn-IN" sz="3200" dirty="0" smtClean="0">
                <a:solidFill>
                  <a:srgbClr val="C00000"/>
                </a:solidFill>
                <a:latin typeface="NikoshBAN" pitchFamily="2" charset="0"/>
                <a:cs typeface="NikoshBAN" pitchFamily="2" charset="0"/>
              </a:rPr>
              <a:t> লক্ষ্য কর</a:t>
            </a:r>
            <a:endParaRPr lang="en-US" sz="3200" dirty="0"/>
          </a:p>
        </p:txBody>
      </p:sp>
      <p:sp>
        <p:nvSpPr>
          <p:cNvPr id="13" name="Snip and Round Single Corner Rectangle 12"/>
          <p:cNvSpPr/>
          <p:nvPr/>
        </p:nvSpPr>
        <p:spPr>
          <a:xfrm>
            <a:off x="609600" y="5410200"/>
            <a:ext cx="7315200" cy="1295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ফেসবুক</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en-US" sz="2800" dirty="0" smtClean="0">
                <a:latin typeface="NikoshBAN" pitchFamily="2" charset="0"/>
                <a:cs typeface="NikoshBAN" pitchFamily="2" charset="0"/>
                <a:hlinkClick r:id="rId2"/>
              </a:rPr>
              <a:t>www.facebook.com</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 </a:t>
            </a:r>
          </a:p>
          <a:p>
            <a:pPr algn="ctr"/>
            <a:r>
              <a:rPr lang="bn-BD" sz="2800" dirty="0" smtClean="0">
                <a:latin typeface="NikoshBAN" pitchFamily="2" charset="0"/>
                <a:cs typeface="NikoshBAN" pitchFamily="2" charset="0"/>
              </a:rPr>
              <a:t>টুইটার</a:t>
            </a:r>
            <a:r>
              <a:rPr lang="en-US" sz="2800" dirty="0" smtClean="0">
                <a:latin typeface="NikoshBAN" pitchFamily="2" charset="0"/>
                <a:cs typeface="NikoshBAN" pitchFamily="2" charset="0"/>
              </a:rPr>
              <a:t> (www.twitter.com)</a:t>
            </a:r>
            <a:endParaRPr lang="en-US" sz="2800" dirty="0">
              <a:latin typeface="NikoshBAN" pitchFamily="2" charset="0"/>
              <a:cs typeface="NikoshBAN" pitchFamily="2" charset="0"/>
            </a:endParaRPr>
          </a:p>
        </p:txBody>
      </p:sp>
      <p:pic>
        <p:nvPicPr>
          <p:cNvPr id="4" name="Picture 3" descr="facebook-status.jpg"/>
          <p:cNvPicPr>
            <a:picLocks noChangeAspect="1"/>
          </p:cNvPicPr>
          <p:nvPr/>
        </p:nvPicPr>
        <p:blipFill>
          <a:blip r:embed="rId3"/>
          <a:stretch>
            <a:fillRect/>
          </a:stretch>
        </p:blipFill>
        <p:spPr>
          <a:xfrm>
            <a:off x="381000" y="1524000"/>
            <a:ext cx="3505200" cy="3067050"/>
          </a:xfrm>
          <a:prstGeom prst="rect">
            <a:avLst/>
          </a:prstGeom>
        </p:spPr>
      </p:pic>
      <p:pic>
        <p:nvPicPr>
          <p:cNvPr id="5" name="Picture 4" descr="twitter-logo-06-1504683807.jpg"/>
          <p:cNvPicPr>
            <a:picLocks noChangeAspect="1"/>
          </p:cNvPicPr>
          <p:nvPr/>
        </p:nvPicPr>
        <p:blipFill>
          <a:blip r:embed="rId4"/>
          <a:stretch>
            <a:fillRect/>
          </a:stretch>
        </p:blipFill>
        <p:spPr>
          <a:xfrm>
            <a:off x="4267200" y="1524000"/>
            <a:ext cx="3810000" cy="2971800"/>
          </a:xfrm>
          <a:prstGeom prst="rect">
            <a:avLst/>
          </a:prstGeom>
        </p:spPr>
      </p:pic>
      <p:sp>
        <p:nvSpPr>
          <p:cNvPr id="10" name="Flowchart: Terminator 9"/>
          <p:cNvSpPr/>
          <p:nvPr/>
        </p:nvSpPr>
        <p:spPr>
          <a:xfrm>
            <a:off x="1752600" y="4800600"/>
            <a:ext cx="4038600" cy="3810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জনপ্রিয় সামাজিক মাধ্যম</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Effect transition="in" filter="fade">
                                      <p:cBhvr>
                                        <p:cTn id="27" dur="2000"/>
                                        <p:tgtEl>
                                          <p:spTgt spid="10">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2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bg/>
                                          </p:spTgt>
                                        </p:tgtEl>
                                        <p:attrNameLst>
                                          <p:attrName>style.visibility</p:attrName>
                                        </p:attrNameLst>
                                      </p:cBhvr>
                                      <p:to>
                                        <p:strVal val="visible"/>
                                      </p:to>
                                    </p:set>
                                    <p:animEffect transition="in" filter="fade">
                                      <p:cBhvr>
                                        <p:cTn id="37" dur="2000"/>
                                        <p:tgtEl>
                                          <p:spTgt spid="13">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20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fade">
                                      <p:cBhvr>
                                        <p:cTn id="47"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 grpId="0" build="p" animBg="1"/>
      <p:bldP spid="1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9400" y="533400"/>
            <a:ext cx="3355406" cy="584775"/>
          </a:xfrm>
          <a:prstGeom prst="rect">
            <a:avLst/>
          </a:prstGeom>
          <a:solidFill>
            <a:schemeClr val="tx2">
              <a:lumMod val="20000"/>
              <a:lumOff val="80000"/>
            </a:schemeClr>
          </a:solidFill>
        </p:spPr>
        <p:txBody>
          <a:bodyPr wrap="none">
            <a:spAutoFit/>
          </a:bodyPr>
          <a:lstStyle/>
          <a:p>
            <a:r>
              <a:rPr lang="bn-IN" sz="3200" dirty="0" smtClean="0">
                <a:solidFill>
                  <a:srgbClr val="C00000"/>
                </a:solidFill>
                <a:latin typeface="NikoshBAN" pitchFamily="2" charset="0"/>
                <a:cs typeface="NikoshBAN" pitchFamily="2" charset="0"/>
              </a:rPr>
              <a:t>নিচের </a:t>
            </a:r>
            <a:r>
              <a:rPr lang="bn-BD" sz="3200" dirty="0" smtClean="0">
                <a:solidFill>
                  <a:srgbClr val="C00000"/>
                </a:solidFill>
                <a:latin typeface="NikoshBAN" pitchFamily="2" charset="0"/>
                <a:cs typeface="NikoshBAN" pitchFamily="2" charset="0"/>
              </a:rPr>
              <a:t>ছবিগুলো</a:t>
            </a:r>
            <a:r>
              <a:rPr lang="bn-IN" sz="3200" dirty="0" smtClean="0">
                <a:solidFill>
                  <a:srgbClr val="C00000"/>
                </a:solidFill>
                <a:latin typeface="NikoshBAN" pitchFamily="2" charset="0"/>
                <a:cs typeface="NikoshBAN" pitchFamily="2" charset="0"/>
              </a:rPr>
              <a:t> লক্ষ্য কর</a:t>
            </a:r>
            <a:endParaRPr lang="en-US" sz="3200" dirty="0"/>
          </a:p>
        </p:txBody>
      </p:sp>
      <p:sp>
        <p:nvSpPr>
          <p:cNvPr id="13" name="Snip and Round Single Corner Rectangle 12"/>
          <p:cNvSpPr/>
          <p:nvPr/>
        </p:nvSpPr>
        <p:spPr>
          <a:xfrm>
            <a:off x="457200" y="4953000"/>
            <a:ext cx="7315200" cy="1295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লিংকড ইন </a:t>
            </a:r>
            <a:r>
              <a:rPr lang="en-US" sz="3200" dirty="0" smtClean="0">
                <a:latin typeface="NikoshBAN" pitchFamily="2" charset="0"/>
                <a:cs typeface="NikoshBAN" pitchFamily="2" charset="0"/>
              </a:rPr>
              <a:t>(</a:t>
            </a:r>
            <a:r>
              <a:rPr lang="en-US" sz="2800" dirty="0" smtClean="0">
                <a:latin typeface="NikoshBAN" pitchFamily="2" charset="0"/>
                <a:cs typeface="NikoshBAN" pitchFamily="2" charset="0"/>
              </a:rPr>
              <a:t>linked-in.com),</a:t>
            </a:r>
            <a:endParaRPr lang="bn-BD"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জোপ্পা</a:t>
            </a:r>
            <a:r>
              <a:rPr lang="en-US" sz="2800" dirty="0" smtClean="0">
                <a:latin typeface="NikoshBAN" pitchFamily="2" charset="0"/>
                <a:cs typeface="NikoshBAN" pitchFamily="2" charset="0"/>
              </a:rPr>
              <a:t> (www.zooppa.com)</a:t>
            </a:r>
            <a:endParaRPr lang="en-US" sz="2800" dirty="0">
              <a:latin typeface="NikoshBAN" pitchFamily="2" charset="0"/>
              <a:cs typeface="NikoshBAN" pitchFamily="2" charset="0"/>
            </a:endParaRPr>
          </a:p>
        </p:txBody>
      </p:sp>
      <p:pic>
        <p:nvPicPr>
          <p:cNvPr id="4" name="Picture 3" descr="Jaffa-and-Tel-Aviv-aerial-from-southwest-tb121704866-bibleplaces.jpg"/>
          <p:cNvPicPr>
            <a:picLocks noChangeAspect="1"/>
          </p:cNvPicPr>
          <p:nvPr/>
        </p:nvPicPr>
        <p:blipFill>
          <a:blip r:embed="rId2"/>
          <a:stretch>
            <a:fillRect/>
          </a:stretch>
        </p:blipFill>
        <p:spPr>
          <a:xfrm>
            <a:off x="4038600" y="1219200"/>
            <a:ext cx="3810000" cy="2533650"/>
          </a:xfrm>
          <a:prstGeom prst="rect">
            <a:avLst/>
          </a:prstGeom>
        </p:spPr>
      </p:pic>
      <p:pic>
        <p:nvPicPr>
          <p:cNvPr id="5" name="Picture 4" descr="linked-in.jpg"/>
          <p:cNvPicPr>
            <a:picLocks noChangeAspect="1"/>
          </p:cNvPicPr>
          <p:nvPr/>
        </p:nvPicPr>
        <p:blipFill>
          <a:blip r:embed="rId3"/>
          <a:stretch>
            <a:fillRect/>
          </a:stretch>
        </p:blipFill>
        <p:spPr>
          <a:xfrm>
            <a:off x="0" y="1295400"/>
            <a:ext cx="3733800" cy="2433484"/>
          </a:xfrm>
          <a:prstGeom prst="rect">
            <a:avLst/>
          </a:prstGeom>
        </p:spPr>
      </p:pic>
      <p:sp>
        <p:nvSpPr>
          <p:cNvPr id="6" name="Rectangle 5"/>
          <p:cNvSpPr/>
          <p:nvPr/>
        </p:nvSpPr>
        <p:spPr>
          <a:xfrm>
            <a:off x="3200400" y="4038600"/>
            <a:ext cx="3281668" cy="584775"/>
          </a:xfrm>
          <a:prstGeom prst="rect">
            <a:avLst/>
          </a:prstGeom>
          <a:solidFill>
            <a:srgbClr val="92D050"/>
          </a:solidFill>
        </p:spPr>
        <p:txBody>
          <a:bodyPr wrap="none">
            <a:spAutoFit/>
          </a:bodyPr>
          <a:lstStyle/>
          <a:p>
            <a:pPr algn="ctr"/>
            <a:r>
              <a:rPr lang="bn-BD" sz="3200" dirty="0" smtClean="0">
                <a:latin typeface="NikoshBAN" pitchFamily="2" charset="0"/>
                <a:cs typeface="NikoshBAN" pitchFamily="2" charset="0"/>
              </a:rPr>
              <a:t>জনপ্রিয় সামাজিক মাধ্যম</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20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bg/>
                                          </p:spTgt>
                                        </p:tgtEl>
                                        <p:attrNameLst>
                                          <p:attrName>style.visibility</p:attrName>
                                        </p:attrNameLst>
                                      </p:cBhvr>
                                      <p:to>
                                        <p:strVal val="visible"/>
                                      </p:to>
                                    </p:set>
                                    <p:animEffect transition="in" filter="wipe(down)">
                                      <p:cBhvr>
                                        <p:cTn id="37" dur="500"/>
                                        <p:tgtEl>
                                          <p:spTgt spid="13">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ipe(down)">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wipe(down)">
                                      <p:cBhvr>
                                        <p:cTn id="4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 grpId="0" build="p" animBg="1"/>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9400" y="533400"/>
            <a:ext cx="3355406" cy="584775"/>
          </a:xfrm>
          <a:prstGeom prst="rect">
            <a:avLst/>
          </a:prstGeom>
          <a:solidFill>
            <a:schemeClr val="tx2">
              <a:lumMod val="20000"/>
              <a:lumOff val="80000"/>
            </a:schemeClr>
          </a:solidFill>
        </p:spPr>
        <p:txBody>
          <a:bodyPr wrap="none">
            <a:spAutoFit/>
          </a:bodyPr>
          <a:lstStyle/>
          <a:p>
            <a:r>
              <a:rPr lang="bn-IN" sz="3200" dirty="0" smtClean="0">
                <a:solidFill>
                  <a:srgbClr val="C00000"/>
                </a:solidFill>
                <a:latin typeface="NikoshBAN" pitchFamily="2" charset="0"/>
                <a:cs typeface="NikoshBAN" pitchFamily="2" charset="0"/>
              </a:rPr>
              <a:t>নিচের </a:t>
            </a:r>
            <a:r>
              <a:rPr lang="bn-BD" sz="3200" dirty="0" smtClean="0">
                <a:solidFill>
                  <a:srgbClr val="C00000"/>
                </a:solidFill>
                <a:latin typeface="NikoshBAN" pitchFamily="2" charset="0"/>
                <a:cs typeface="NikoshBAN" pitchFamily="2" charset="0"/>
              </a:rPr>
              <a:t>ছবিগুলো</a:t>
            </a:r>
            <a:r>
              <a:rPr lang="bn-IN" sz="3200" dirty="0" smtClean="0">
                <a:solidFill>
                  <a:srgbClr val="C00000"/>
                </a:solidFill>
                <a:latin typeface="NikoshBAN" pitchFamily="2" charset="0"/>
                <a:cs typeface="NikoshBAN" pitchFamily="2" charset="0"/>
              </a:rPr>
              <a:t> লক্ষ্য কর</a:t>
            </a:r>
            <a:endParaRPr lang="en-US" sz="3200" dirty="0"/>
          </a:p>
        </p:txBody>
      </p:sp>
      <p:sp>
        <p:nvSpPr>
          <p:cNvPr id="13" name="Snip and Round Single Corner Rectangle 12"/>
          <p:cNvSpPr/>
          <p:nvPr/>
        </p:nvSpPr>
        <p:spPr>
          <a:xfrm>
            <a:off x="533400" y="4953000"/>
            <a:ext cx="7315200" cy="1676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 পৃথিবীর উন্নত দেশে এখন তথ্য প্রযুক্তির ক্ষেত্রে সবচেয়ে ব্যবহৃত সামাজিক মাধ্যম হল ফেইসবুক ।বর্তমানে কোটি কোটি লোক ফেইজবুক ব্যবহার করে।ফেইসবুকের মাধ্যমে বন্ধুদের কাছে ফ্রেন্ড রিকোয়েস্টের মাধ্যমে একটা নেটওয়ার্ক তৈরি করা যায়।</a:t>
            </a:r>
            <a:endParaRPr lang="en-US" sz="2800" dirty="0">
              <a:latin typeface="NikoshBAN" pitchFamily="2" charset="0"/>
              <a:cs typeface="NikoshBAN" pitchFamily="2" charset="0"/>
            </a:endParaRPr>
          </a:p>
        </p:txBody>
      </p:sp>
      <p:pic>
        <p:nvPicPr>
          <p:cNvPr id="4" name="Picture 3" descr="netjogot.blogspot.com_1.jpg"/>
          <p:cNvPicPr>
            <a:picLocks noChangeAspect="1"/>
          </p:cNvPicPr>
          <p:nvPr/>
        </p:nvPicPr>
        <p:blipFill>
          <a:blip r:embed="rId2"/>
          <a:stretch>
            <a:fillRect/>
          </a:stretch>
        </p:blipFill>
        <p:spPr>
          <a:xfrm>
            <a:off x="228601" y="1219200"/>
            <a:ext cx="2590799" cy="3276600"/>
          </a:xfrm>
          <a:prstGeom prst="rect">
            <a:avLst/>
          </a:prstGeom>
        </p:spPr>
      </p:pic>
      <p:pic>
        <p:nvPicPr>
          <p:cNvPr id="5" name="Picture 4" descr="Fat-Tail_Network_2880x1620.jpg"/>
          <p:cNvPicPr>
            <a:picLocks noChangeAspect="1"/>
          </p:cNvPicPr>
          <p:nvPr/>
        </p:nvPicPr>
        <p:blipFill>
          <a:blip r:embed="rId3" cstate="print"/>
          <a:stretch>
            <a:fillRect/>
          </a:stretch>
        </p:blipFill>
        <p:spPr>
          <a:xfrm>
            <a:off x="5384800" y="1295400"/>
            <a:ext cx="3073400" cy="3276600"/>
          </a:xfrm>
          <a:prstGeom prst="rect">
            <a:avLst/>
          </a:prstGeom>
        </p:spPr>
      </p:pic>
      <p:pic>
        <p:nvPicPr>
          <p:cNvPr id="6" name="Picture 5" descr="aid1606725-v4-728px-handle-awkward-friend-requests-on-facebook-step-2.jpg"/>
          <p:cNvPicPr>
            <a:picLocks noChangeAspect="1"/>
          </p:cNvPicPr>
          <p:nvPr/>
        </p:nvPicPr>
        <p:blipFill>
          <a:blip r:embed="rId4"/>
          <a:stretch>
            <a:fillRect/>
          </a:stretch>
        </p:blipFill>
        <p:spPr>
          <a:xfrm>
            <a:off x="3124200" y="1295400"/>
            <a:ext cx="21336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bg/>
                                          </p:spTgt>
                                        </p:tgtEl>
                                        <p:attrNameLst>
                                          <p:attrName>style.visibility</p:attrName>
                                        </p:attrNameLst>
                                      </p:cBhvr>
                                      <p:to>
                                        <p:strVal val="visible"/>
                                      </p:to>
                                    </p:set>
                                    <p:animEffect transition="in" filter="fade">
                                      <p:cBhvr>
                                        <p:cTn id="32" dur="2000"/>
                                        <p:tgtEl>
                                          <p:spTgt spid="13">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9400" y="533400"/>
            <a:ext cx="3355406" cy="584775"/>
          </a:xfrm>
          <a:prstGeom prst="rect">
            <a:avLst/>
          </a:prstGeom>
          <a:solidFill>
            <a:schemeClr val="tx2">
              <a:lumMod val="20000"/>
              <a:lumOff val="80000"/>
            </a:schemeClr>
          </a:solidFill>
        </p:spPr>
        <p:txBody>
          <a:bodyPr wrap="none">
            <a:spAutoFit/>
          </a:bodyPr>
          <a:lstStyle/>
          <a:p>
            <a:r>
              <a:rPr lang="bn-IN" sz="3200" dirty="0" smtClean="0">
                <a:solidFill>
                  <a:srgbClr val="C00000"/>
                </a:solidFill>
                <a:latin typeface="NikoshBAN" pitchFamily="2" charset="0"/>
                <a:cs typeface="NikoshBAN" pitchFamily="2" charset="0"/>
              </a:rPr>
              <a:t>নিচের </a:t>
            </a:r>
            <a:r>
              <a:rPr lang="bn-BD" sz="3200" dirty="0" smtClean="0">
                <a:solidFill>
                  <a:srgbClr val="C00000"/>
                </a:solidFill>
                <a:latin typeface="NikoshBAN" pitchFamily="2" charset="0"/>
                <a:cs typeface="NikoshBAN" pitchFamily="2" charset="0"/>
              </a:rPr>
              <a:t>ছবিগুলো</a:t>
            </a:r>
            <a:r>
              <a:rPr lang="bn-IN" sz="3200" dirty="0" smtClean="0">
                <a:solidFill>
                  <a:srgbClr val="C00000"/>
                </a:solidFill>
                <a:latin typeface="NikoshBAN" pitchFamily="2" charset="0"/>
                <a:cs typeface="NikoshBAN" pitchFamily="2" charset="0"/>
              </a:rPr>
              <a:t> লক্ষ্য কর</a:t>
            </a:r>
            <a:endParaRPr lang="en-US" sz="3200" dirty="0"/>
          </a:p>
        </p:txBody>
      </p:sp>
      <p:sp>
        <p:nvSpPr>
          <p:cNvPr id="13" name="Snip and Round Single Corner Rectangle 12"/>
          <p:cNvSpPr/>
          <p:nvPr/>
        </p:nvSpPr>
        <p:spPr>
          <a:xfrm>
            <a:off x="457200" y="4953000"/>
            <a:ext cx="7315200" cy="1295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 পৃথিবীর বিভিন্ন দেশে বর্তমানে সামাজিক যোগাযোগের সাইটগুলোর সাহায্যে বিভিন্ন খবর ,ছবি শেয়ার বা টুইট করা যায়।</a:t>
            </a:r>
            <a:endParaRPr lang="en-US" sz="3200" dirty="0">
              <a:latin typeface="NikoshBAN" pitchFamily="2" charset="0"/>
              <a:cs typeface="NikoshBAN" pitchFamily="2" charset="0"/>
            </a:endParaRPr>
          </a:p>
        </p:txBody>
      </p:sp>
      <p:pic>
        <p:nvPicPr>
          <p:cNvPr id="4" name="Picture 3" descr="1_JL9sakibOL4vAdX4GDrFRg.png"/>
          <p:cNvPicPr>
            <a:picLocks noChangeAspect="1"/>
          </p:cNvPicPr>
          <p:nvPr/>
        </p:nvPicPr>
        <p:blipFill>
          <a:blip r:embed="rId2"/>
          <a:stretch>
            <a:fillRect/>
          </a:stretch>
        </p:blipFill>
        <p:spPr>
          <a:xfrm>
            <a:off x="228600" y="1828800"/>
            <a:ext cx="2819400" cy="2819400"/>
          </a:xfrm>
          <a:prstGeom prst="rect">
            <a:avLst/>
          </a:prstGeom>
        </p:spPr>
      </p:pic>
      <p:pic>
        <p:nvPicPr>
          <p:cNvPr id="5" name="Picture 4" descr="_114084202_screenshot2020-08-24at09.11.01.png"/>
          <p:cNvPicPr>
            <a:picLocks noChangeAspect="1"/>
          </p:cNvPicPr>
          <p:nvPr/>
        </p:nvPicPr>
        <p:blipFill>
          <a:blip r:embed="rId3"/>
          <a:stretch>
            <a:fillRect/>
          </a:stretch>
        </p:blipFill>
        <p:spPr>
          <a:xfrm>
            <a:off x="6019800" y="1371600"/>
            <a:ext cx="2878991" cy="3345097"/>
          </a:xfrm>
          <a:prstGeom prst="rect">
            <a:avLst/>
          </a:prstGeom>
        </p:spPr>
      </p:pic>
      <p:pic>
        <p:nvPicPr>
          <p:cNvPr id="6" name="Picture 5" descr="Advertising32_02-02-19-450x300.jpg"/>
          <p:cNvPicPr>
            <a:picLocks noChangeAspect="1"/>
          </p:cNvPicPr>
          <p:nvPr/>
        </p:nvPicPr>
        <p:blipFill>
          <a:blip r:embed="rId4"/>
          <a:stretch>
            <a:fillRect/>
          </a:stretch>
        </p:blipFill>
        <p:spPr>
          <a:xfrm>
            <a:off x="3429000" y="1676400"/>
            <a:ext cx="2209801"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bg/>
                                          </p:spTgt>
                                        </p:tgtEl>
                                        <p:attrNameLst>
                                          <p:attrName>style.visibility</p:attrName>
                                        </p:attrNameLst>
                                      </p:cBhvr>
                                      <p:to>
                                        <p:strVal val="visible"/>
                                      </p:to>
                                    </p:set>
                                    <p:animEffect transition="in" filter="fade">
                                      <p:cBhvr>
                                        <p:cTn id="32" dur="2000"/>
                                        <p:tgtEl>
                                          <p:spTgt spid="13">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4572000" cy="4801314"/>
          </a:xfrm>
          <a:prstGeom prst="rect">
            <a:avLst/>
          </a:prstGeom>
        </p:spPr>
        <p:txBody>
          <a:bodyPr>
            <a:spAutoFit/>
          </a:bodyPr>
          <a:lstStyle/>
          <a:p>
            <a:pPr algn="ctr"/>
            <a:r>
              <a:rPr lang="bn-BD" sz="5400" dirty="0" smtClean="0">
                <a:solidFill>
                  <a:srgbClr val="00B050"/>
                </a:solidFill>
                <a:latin typeface="NikoshBAN" pitchFamily="2" charset="0"/>
                <a:cs typeface="NikoshBAN" pitchFamily="2" charset="0"/>
              </a:rPr>
              <a:t>পাঠ পরিচিতি</a:t>
            </a:r>
          </a:p>
          <a:p>
            <a:pPr algn="ctr"/>
            <a:r>
              <a:rPr lang="en-US" sz="3600" dirty="0" err="1" smtClean="0">
                <a:solidFill>
                  <a:schemeClr val="accent1"/>
                </a:solidFill>
                <a:latin typeface="NikoshBAN" pitchFamily="2" charset="0"/>
                <a:cs typeface="NikoshBAN" pitchFamily="2" charset="0"/>
              </a:rPr>
              <a:t>শ্রেণি</a:t>
            </a:r>
            <a:r>
              <a:rPr lang="en-US" sz="3600" dirty="0" smtClean="0">
                <a:solidFill>
                  <a:schemeClr val="accent1"/>
                </a:solidFill>
                <a:latin typeface="NikoshBAN" pitchFamily="2" charset="0"/>
                <a:cs typeface="NikoshBAN" pitchFamily="2" charset="0"/>
              </a:rPr>
              <a:t>- </a:t>
            </a:r>
            <a:r>
              <a:rPr lang="bn-BD" sz="3600" dirty="0" smtClean="0">
                <a:solidFill>
                  <a:schemeClr val="accent1"/>
                </a:solidFill>
                <a:latin typeface="NikoshBAN" pitchFamily="2" charset="0"/>
                <a:cs typeface="NikoshBAN" pitchFamily="2" charset="0"/>
              </a:rPr>
              <a:t>৭ম</a:t>
            </a:r>
          </a:p>
          <a:p>
            <a:pPr algn="ctr"/>
            <a:r>
              <a:rPr lang="en-US" sz="3600" dirty="0" err="1" smtClean="0">
                <a:solidFill>
                  <a:schemeClr val="accent1"/>
                </a:solidFill>
                <a:latin typeface="NikoshBAN" pitchFamily="2" charset="0"/>
                <a:cs typeface="NikoshBAN" pitchFamily="2" charset="0"/>
              </a:rPr>
              <a:t>বিষয়ঃ</a:t>
            </a:r>
            <a:r>
              <a:rPr lang="en-US" sz="3600" dirty="0" smtClean="0">
                <a:solidFill>
                  <a:schemeClr val="accent1"/>
                </a:solidFill>
                <a:latin typeface="NikoshBAN" pitchFamily="2" charset="0"/>
                <a:cs typeface="NikoshBAN" pitchFamily="2" charset="0"/>
              </a:rPr>
              <a:t> </a:t>
            </a:r>
            <a:r>
              <a:rPr lang="en-US" sz="3600" dirty="0" err="1" smtClean="0">
                <a:solidFill>
                  <a:schemeClr val="accent1"/>
                </a:solidFill>
                <a:latin typeface="NikoshBAN" pitchFamily="2" charset="0"/>
                <a:cs typeface="NikoshBAN" pitchFamily="2" charset="0"/>
              </a:rPr>
              <a:t>তথ্য</a:t>
            </a:r>
            <a:r>
              <a:rPr lang="en-US" sz="3600" dirty="0" smtClean="0">
                <a:solidFill>
                  <a:schemeClr val="accent1"/>
                </a:solidFill>
                <a:latin typeface="NikoshBAN" pitchFamily="2" charset="0"/>
                <a:cs typeface="NikoshBAN" pitchFamily="2" charset="0"/>
              </a:rPr>
              <a:t> ও </a:t>
            </a:r>
            <a:r>
              <a:rPr lang="en-US" sz="3600" dirty="0" err="1" smtClean="0">
                <a:solidFill>
                  <a:schemeClr val="accent1"/>
                </a:solidFill>
                <a:latin typeface="NikoshBAN" pitchFamily="2" charset="0"/>
                <a:cs typeface="NikoshBAN" pitchFamily="2" charset="0"/>
              </a:rPr>
              <a:t>যোগাযোগ</a:t>
            </a:r>
            <a:r>
              <a:rPr lang="en-US" sz="3600" dirty="0" smtClean="0">
                <a:solidFill>
                  <a:schemeClr val="accent1"/>
                </a:solidFill>
                <a:latin typeface="NikoshBAN" pitchFamily="2" charset="0"/>
                <a:cs typeface="NikoshBAN" pitchFamily="2" charset="0"/>
              </a:rPr>
              <a:t> </a:t>
            </a:r>
            <a:r>
              <a:rPr lang="en-US" sz="3600" dirty="0" err="1" smtClean="0">
                <a:solidFill>
                  <a:schemeClr val="accent1"/>
                </a:solidFill>
                <a:latin typeface="NikoshBAN" pitchFamily="2" charset="0"/>
                <a:cs typeface="NikoshBAN" pitchFamily="2" charset="0"/>
              </a:rPr>
              <a:t>প্রযুক্তি</a:t>
            </a:r>
            <a:endParaRPr lang="en-US" sz="3600" dirty="0" smtClean="0">
              <a:solidFill>
                <a:schemeClr val="accent1"/>
              </a:solidFill>
              <a:latin typeface="NikoshBAN" pitchFamily="2" charset="0"/>
              <a:cs typeface="NikoshBAN" pitchFamily="2" charset="0"/>
            </a:endParaRPr>
          </a:p>
          <a:p>
            <a:pPr algn="ctr"/>
            <a:r>
              <a:rPr lang="en-US" sz="3600" dirty="0" err="1" smtClean="0">
                <a:solidFill>
                  <a:schemeClr val="accent1"/>
                </a:solidFill>
                <a:latin typeface="NikoshBAN" pitchFamily="2" charset="0"/>
                <a:cs typeface="NikoshBAN" pitchFamily="2" charset="0"/>
              </a:rPr>
              <a:t>অধ্যায়ঃ</a:t>
            </a:r>
            <a:r>
              <a:rPr lang="en-US" sz="3600" dirty="0" smtClean="0">
                <a:solidFill>
                  <a:schemeClr val="accent1"/>
                </a:solidFill>
                <a:latin typeface="NikoshBAN" pitchFamily="2" charset="0"/>
                <a:cs typeface="NikoshBAN" pitchFamily="2" charset="0"/>
              </a:rPr>
              <a:t> </a:t>
            </a:r>
            <a:r>
              <a:rPr lang="bn-BD" sz="3600" dirty="0" smtClean="0">
                <a:solidFill>
                  <a:schemeClr val="accent1"/>
                </a:solidFill>
                <a:latin typeface="NikoshBAN" pitchFamily="2" charset="0"/>
                <a:cs typeface="NikoshBAN" pitchFamily="2" charset="0"/>
              </a:rPr>
              <a:t>১ম</a:t>
            </a:r>
            <a:r>
              <a:rPr lang="en-US" sz="3600" dirty="0" smtClean="0">
                <a:solidFill>
                  <a:schemeClr val="accent1"/>
                </a:solidFill>
                <a:latin typeface="NikoshBAN" pitchFamily="2" charset="0"/>
                <a:cs typeface="NikoshBAN" pitchFamily="2" charset="0"/>
              </a:rPr>
              <a:t> </a:t>
            </a:r>
            <a:r>
              <a:rPr lang="bn-BD" sz="3600" dirty="0" smtClean="0">
                <a:solidFill>
                  <a:schemeClr val="accent1"/>
                </a:solidFill>
                <a:latin typeface="NikoshBAN" pitchFamily="2" charset="0"/>
                <a:cs typeface="NikoshBAN" pitchFamily="2" charset="0"/>
              </a:rPr>
              <a:t>(প্রাত্যহিক জীবনে</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তথ্য ও যোগাযোগ প্রযুক্তি )</a:t>
            </a:r>
            <a:endParaRPr lang="bn-BD" sz="3600" dirty="0" smtClean="0">
              <a:solidFill>
                <a:schemeClr val="accent1"/>
              </a:solidFill>
              <a:latin typeface="NikoshBAN" pitchFamily="2" charset="0"/>
              <a:cs typeface="NikoshBAN" pitchFamily="2" charset="0"/>
            </a:endParaRPr>
          </a:p>
          <a:p>
            <a:pPr algn="ctr"/>
            <a:r>
              <a:rPr lang="bn-BD" sz="3600" dirty="0" smtClean="0">
                <a:solidFill>
                  <a:schemeClr val="accent1"/>
                </a:solidFill>
                <a:latin typeface="NikoshBAN" pitchFamily="2" charset="0"/>
                <a:cs typeface="NikoshBAN" pitchFamily="2" charset="0"/>
              </a:rPr>
              <a:t>পাঠ-৬,৭ </a:t>
            </a:r>
            <a:endParaRPr lang="en-US" sz="3600" dirty="0" smtClean="0">
              <a:solidFill>
                <a:schemeClr val="accent1"/>
              </a:solidFill>
              <a:latin typeface="NikoshBAN" pitchFamily="2" charset="0"/>
              <a:cs typeface="NikoshBAN" pitchFamily="2" charset="0"/>
            </a:endParaRPr>
          </a:p>
          <a:p>
            <a:pPr algn="ctr"/>
            <a:r>
              <a:rPr lang="en-US" sz="3600" dirty="0" err="1" smtClean="0">
                <a:solidFill>
                  <a:schemeClr val="accent1"/>
                </a:solidFill>
                <a:latin typeface="NikoshBAN" pitchFamily="2" charset="0"/>
                <a:cs typeface="NikoshBAN" pitchFamily="2" charset="0"/>
              </a:rPr>
              <a:t>সময়ঃ</a:t>
            </a:r>
            <a:r>
              <a:rPr lang="en-US" sz="3600" dirty="0" smtClean="0">
                <a:solidFill>
                  <a:schemeClr val="accent1"/>
                </a:solidFill>
                <a:latin typeface="NikoshBAN" pitchFamily="2" charset="0"/>
                <a:cs typeface="NikoshBAN" pitchFamily="2" charset="0"/>
              </a:rPr>
              <a:t> </a:t>
            </a:r>
            <a:r>
              <a:rPr lang="bn-BD" sz="3600" dirty="0" smtClean="0">
                <a:solidFill>
                  <a:schemeClr val="accent1"/>
                </a:solidFill>
                <a:latin typeface="NikoshBAN" pitchFamily="2" charset="0"/>
                <a:cs typeface="NikoshBAN" pitchFamily="2" charset="0"/>
              </a:rPr>
              <a:t>৪</a:t>
            </a:r>
            <a:r>
              <a:rPr lang="en-US" sz="3600" dirty="0" smtClean="0">
                <a:solidFill>
                  <a:schemeClr val="accent1"/>
                </a:solidFill>
                <a:latin typeface="NikoshBAN" pitchFamily="2" charset="0"/>
                <a:cs typeface="NikoshBAN" pitchFamily="2" charset="0"/>
              </a:rPr>
              <a:t>০ </a:t>
            </a:r>
            <a:r>
              <a:rPr lang="en-US" sz="3600" dirty="0" err="1" smtClean="0">
                <a:solidFill>
                  <a:schemeClr val="accent1"/>
                </a:solidFill>
                <a:latin typeface="NikoshBAN" pitchFamily="2" charset="0"/>
                <a:cs typeface="NikoshBAN" pitchFamily="2" charset="0"/>
              </a:rPr>
              <a:t>মিনিট</a:t>
            </a:r>
            <a:endParaRPr lang="en-US" sz="3600" dirty="0"/>
          </a:p>
        </p:txBody>
      </p:sp>
      <p:pic>
        <p:nvPicPr>
          <p:cNvPr id="3" name="Picture 2" descr="Screenshot_20200113_140937.jpg"/>
          <p:cNvPicPr>
            <a:picLocks noChangeAspect="1"/>
          </p:cNvPicPr>
          <p:nvPr/>
        </p:nvPicPr>
        <p:blipFill>
          <a:blip r:embed="rId2"/>
          <a:stretch>
            <a:fillRect/>
          </a:stretch>
        </p:blipFill>
        <p:spPr>
          <a:xfrm>
            <a:off x="5562600" y="1371600"/>
            <a:ext cx="3352800"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down)">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9400" y="533400"/>
            <a:ext cx="2978701" cy="584775"/>
          </a:xfrm>
          <a:prstGeom prst="rect">
            <a:avLst/>
          </a:prstGeom>
          <a:solidFill>
            <a:schemeClr val="tx2">
              <a:lumMod val="20000"/>
              <a:lumOff val="80000"/>
            </a:schemeClr>
          </a:solidFill>
        </p:spPr>
        <p:txBody>
          <a:bodyPr wrap="none">
            <a:spAutoFit/>
          </a:bodyPr>
          <a:lstStyle/>
          <a:p>
            <a:r>
              <a:rPr lang="bn-IN" sz="3200" dirty="0" smtClean="0">
                <a:solidFill>
                  <a:srgbClr val="C00000"/>
                </a:solidFill>
                <a:latin typeface="NikoshBAN" pitchFamily="2" charset="0"/>
                <a:cs typeface="NikoshBAN" pitchFamily="2" charset="0"/>
              </a:rPr>
              <a:t>নিচের </a:t>
            </a:r>
            <a:r>
              <a:rPr lang="bn-BD" sz="3200" dirty="0" smtClean="0">
                <a:solidFill>
                  <a:srgbClr val="C00000"/>
                </a:solidFill>
                <a:latin typeface="NikoshBAN" pitchFamily="2" charset="0"/>
                <a:cs typeface="NikoshBAN" pitchFamily="2" charset="0"/>
              </a:rPr>
              <a:t>ছবি</a:t>
            </a:r>
            <a:r>
              <a:rPr lang="bn-BD" sz="3200" dirty="0" smtClean="0">
                <a:solidFill>
                  <a:srgbClr val="C00000"/>
                </a:solidFill>
                <a:latin typeface="NikoshBAN" pitchFamily="2" charset="0"/>
                <a:cs typeface="NikoshBAN" pitchFamily="2" charset="0"/>
              </a:rPr>
              <a:t>টি</a:t>
            </a:r>
            <a:r>
              <a:rPr lang="bn-IN" sz="3200" dirty="0" smtClean="0">
                <a:solidFill>
                  <a:srgbClr val="C00000"/>
                </a:solidFill>
                <a:latin typeface="NikoshBAN" pitchFamily="2" charset="0"/>
                <a:cs typeface="NikoshBAN" pitchFamily="2" charset="0"/>
              </a:rPr>
              <a:t> </a:t>
            </a:r>
            <a:r>
              <a:rPr lang="bn-IN" sz="3200" dirty="0" smtClean="0">
                <a:solidFill>
                  <a:srgbClr val="C00000"/>
                </a:solidFill>
                <a:latin typeface="NikoshBAN" pitchFamily="2" charset="0"/>
                <a:cs typeface="NikoshBAN" pitchFamily="2" charset="0"/>
              </a:rPr>
              <a:t>লক্ষ্য কর</a:t>
            </a:r>
            <a:endParaRPr lang="en-US" sz="3200" dirty="0"/>
          </a:p>
        </p:txBody>
      </p:sp>
      <p:sp>
        <p:nvSpPr>
          <p:cNvPr id="13" name="Snip and Round Single Corner Rectangle 12"/>
          <p:cNvSpPr/>
          <p:nvPr/>
        </p:nvSpPr>
        <p:spPr>
          <a:xfrm>
            <a:off x="457200" y="4953000"/>
            <a:ext cx="7315200" cy="1295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 </a:t>
            </a:r>
            <a:r>
              <a:rPr lang="bn-BD" sz="2800" dirty="0" smtClean="0">
                <a:latin typeface="NikoshBAN" pitchFamily="2" charset="0"/>
                <a:cs typeface="NikoshBAN" pitchFamily="2" charset="0"/>
              </a:rPr>
              <a:t>পৃথিবীর বিভিন্ন দেশে বর্তমানে </a:t>
            </a:r>
            <a:r>
              <a:rPr lang="bn-BD" sz="2800" dirty="0" smtClean="0">
                <a:latin typeface="NikoshBAN" pitchFamily="2" charset="0"/>
                <a:cs typeface="NikoshBAN" pitchFamily="2" charset="0"/>
              </a:rPr>
              <a:t>সামাজিক যোগাযোগের বিভিন্ন সাইটগুলোর সাহায্যে বিভিন্ন ছবি,এসএমএস,শুভেচ্ছাবার্তা,ভিডিও শেয়ার করতে পারি।</a:t>
            </a:r>
            <a:endParaRPr lang="en-US" sz="2800" dirty="0">
              <a:latin typeface="NikoshBAN" pitchFamily="2" charset="0"/>
              <a:cs typeface="NikoshBAN" pitchFamily="2" charset="0"/>
            </a:endParaRPr>
          </a:p>
        </p:txBody>
      </p:sp>
      <p:pic>
        <p:nvPicPr>
          <p:cNvPr id="5" name="Picture 4" descr="prothomalo-bangla%2F2020-10%2F4ca3c724-7890-4563-9f8a-981a9921594a%2FGrowing_Influencers.jpg"/>
          <p:cNvPicPr>
            <a:picLocks noChangeAspect="1"/>
          </p:cNvPicPr>
          <p:nvPr/>
        </p:nvPicPr>
        <p:blipFill>
          <a:blip r:embed="rId2"/>
          <a:stretch>
            <a:fillRect/>
          </a:stretch>
        </p:blipFill>
        <p:spPr>
          <a:xfrm>
            <a:off x="1371600" y="1524000"/>
            <a:ext cx="60198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bg/>
                                          </p:spTgt>
                                        </p:tgtEl>
                                        <p:attrNameLst>
                                          <p:attrName>style.visibility</p:attrName>
                                        </p:attrNameLst>
                                      </p:cBhvr>
                                      <p:to>
                                        <p:strVal val="visible"/>
                                      </p:to>
                                    </p:set>
                                    <p:animEffect transition="in" filter="wipe(down)">
                                      <p:cBhvr>
                                        <p:cTn id="22" dur="500"/>
                                        <p:tgtEl>
                                          <p:spTgt spid="13">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9400" y="533400"/>
            <a:ext cx="2978701" cy="584775"/>
          </a:xfrm>
          <a:prstGeom prst="rect">
            <a:avLst/>
          </a:prstGeom>
          <a:solidFill>
            <a:schemeClr val="tx2">
              <a:lumMod val="20000"/>
              <a:lumOff val="80000"/>
            </a:schemeClr>
          </a:solidFill>
        </p:spPr>
        <p:txBody>
          <a:bodyPr wrap="none">
            <a:spAutoFit/>
          </a:bodyPr>
          <a:lstStyle/>
          <a:p>
            <a:r>
              <a:rPr lang="bn-IN" sz="3200" dirty="0" smtClean="0">
                <a:solidFill>
                  <a:srgbClr val="C00000"/>
                </a:solidFill>
                <a:latin typeface="NikoshBAN" pitchFamily="2" charset="0"/>
                <a:cs typeface="NikoshBAN" pitchFamily="2" charset="0"/>
              </a:rPr>
              <a:t>নিচের </a:t>
            </a:r>
            <a:r>
              <a:rPr lang="bn-BD" sz="3200" dirty="0" smtClean="0">
                <a:solidFill>
                  <a:srgbClr val="C00000"/>
                </a:solidFill>
                <a:latin typeface="NikoshBAN" pitchFamily="2" charset="0"/>
                <a:cs typeface="NikoshBAN" pitchFamily="2" charset="0"/>
              </a:rPr>
              <a:t>ছবিটি</a:t>
            </a:r>
            <a:r>
              <a:rPr lang="bn-IN" sz="3200" dirty="0" smtClean="0">
                <a:solidFill>
                  <a:srgbClr val="C00000"/>
                </a:solidFill>
                <a:latin typeface="NikoshBAN" pitchFamily="2" charset="0"/>
                <a:cs typeface="NikoshBAN" pitchFamily="2" charset="0"/>
              </a:rPr>
              <a:t> </a:t>
            </a:r>
            <a:r>
              <a:rPr lang="bn-IN" sz="3200" dirty="0" smtClean="0">
                <a:solidFill>
                  <a:srgbClr val="C00000"/>
                </a:solidFill>
                <a:latin typeface="NikoshBAN" pitchFamily="2" charset="0"/>
                <a:cs typeface="NikoshBAN" pitchFamily="2" charset="0"/>
              </a:rPr>
              <a:t>লক্ষ্য কর</a:t>
            </a:r>
            <a:endParaRPr lang="en-US" sz="3200" dirty="0"/>
          </a:p>
        </p:txBody>
      </p:sp>
      <p:sp>
        <p:nvSpPr>
          <p:cNvPr id="13" name="Snip and Round Single Corner Rectangle 12"/>
          <p:cNvSpPr/>
          <p:nvPr/>
        </p:nvSpPr>
        <p:spPr>
          <a:xfrm>
            <a:off x="457200" y="4953000"/>
            <a:ext cx="7315200" cy="1295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 </a:t>
            </a:r>
            <a:r>
              <a:rPr lang="bn-BD" sz="2800" dirty="0" smtClean="0">
                <a:latin typeface="NikoshBAN" pitchFamily="2" charset="0"/>
                <a:cs typeface="NikoshBAN" pitchFamily="2" charset="0"/>
              </a:rPr>
              <a:t>পৃথিবীর বিভিন্ন </a:t>
            </a:r>
            <a:r>
              <a:rPr lang="bn-BD" sz="2800" dirty="0" smtClean="0">
                <a:latin typeface="NikoshBAN" pitchFamily="2" charset="0"/>
                <a:cs typeface="NikoshBAN" pitchFamily="2" charset="0"/>
              </a:rPr>
              <a:t>দেশে সামাজিক বিভিন্ন আন্দোলনও বর্তমানে সামাজিক বিভিন্ন যোগাযোগ সাইটগুলোর মাধ্যমে ছড়িয়ে পড়ছে বিভিন্ন স্থানে।</a:t>
            </a:r>
            <a:endParaRPr lang="en-US" sz="2800" dirty="0">
              <a:latin typeface="NikoshBAN" pitchFamily="2" charset="0"/>
              <a:cs typeface="NikoshBAN" pitchFamily="2" charset="0"/>
            </a:endParaRPr>
          </a:p>
        </p:txBody>
      </p:sp>
      <p:pic>
        <p:nvPicPr>
          <p:cNvPr id="4" name="Picture 3" descr="sangbad_bangla_1593093049.jpg"/>
          <p:cNvPicPr>
            <a:picLocks noChangeAspect="1"/>
          </p:cNvPicPr>
          <p:nvPr/>
        </p:nvPicPr>
        <p:blipFill>
          <a:blip r:embed="rId2"/>
          <a:stretch>
            <a:fillRect/>
          </a:stretch>
        </p:blipFill>
        <p:spPr>
          <a:xfrm>
            <a:off x="762000" y="1219200"/>
            <a:ext cx="7010400" cy="3352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fade">
                                      <p:cBhvr>
                                        <p:cTn id="23" dur="2000"/>
                                        <p:tgtEl>
                                          <p:spTgt spid="13">
                                            <p:bg/>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27114207.jpg"/>
          <p:cNvPicPr>
            <a:picLocks noChangeAspect="1"/>
          </p:cNvPicPr>
          <p:nvPr/>
        </p:nvPicPr>
        <p:blipFill>
          <a:blip r:embed="rId2"/>
          <a:stretch>
            <a:fillRect/>
          </a:stretch>
        </p:blipFill>
        <p:spPr>
          <a:xfrm>
            <a:off x="4748212" y="533400"/>
            <a:ext cx="4395788" cy="4100512"/>
          </a:xfrm>
          <a:prstGeom prst="rect">
            <a:avLst/>
          </a:prstGeom>
        </p:spPr>
      </p:pic>
      <p:sp>
        <p:nvSpPr>
          <p:cNvPr id="3" name="Rectangle 2"/>
          <p:cNvSpPr/>
          <p:nvPr/>
        </p:nvSpPr>
        <p:spPr>
          <a:xfrm>
            <a:off x="1219200" y="762000"/>
            <a:ext cx="3182282" cy="923330"/>
          </a:xfrm>
          <a:prstGeom prst="rect">
            <a:avLst/>
          </a:prstGeom>
          <a:solidFill>
            <a:srgbClr val="00B050"/>
          </a:solidFill>
        </p:spPr>
        <p:txBody>
          <a:bodyPr wrap="none">
            <a:spAutoFit/>
          </a:bodyPr>
          <a:lstStyle/>
          <a:p>
            <a:pPr algn="ctr"/>
            <a:r>
              <a:rPr lang="bn-BD" sz="5400" dirty="0" smtClean="0">
                <a:solidFill>
                  <a:srgbClr val="C00000"/>
                </a:solidFill>
                <a:latin typeface="NikoshBAN" pitchFamily="2" charset="0"/>
                <a:cs typeface="NikoshBAN" pitchFamily="2" charset="0"/>
              </a:rPr>
              <a:t>একক মূল্যায়ন</a:t>
            </a:r>
            <a:endParaRPr lang="en-US" sz="5400" dirty="0">
              <a:solidFill>
                <a:srgbClr val="C00000"/>
              </a:solidFill>
              <a:latin typeface="NikoshBAN" pitchFamily="2" charset="0"/>
              <a:cs typeface="NikoshBAN" pitchFamily="2" charset="0"/>
            </a:endParaRPr>
          </a:p>
        </p:txBody>
      </p:sp>
      <p:sp>
        <p:nvSpPr>
          <p:cNvPr id="4" name="Snip Single Corner Rectangle 3"/>
          <p:cNvSpPr/>
          <p:nvPr/>
        </p:nvSpPr>
        <p:spPr>
          <a:xfrm>
            <a:off x="228600" y="1981200"/>
            <a:ext cx="4419600" cy="4495800"/>
          </a:xfrm>
          <a:prstGeom prst="snip1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bn-BD" sz="2400" dirty="0" smtClean="0">
                <a:latin typeface="NikoshBAN" pitchFamily="2" charset="0"/>
                <a:cs typeface="NikoshBAN" pitchFamily="2" charset="0"/>
              </a:rPr>
              <a:t>অতীতে কিসের মাধ্যমে যোগাযোগ করা হত?</a:t>
            </a:r>
          </a:p>
          <a:p>
            <a:pPr marL="342900" indent="-342900" algn="ctr">
              <a:buAutoNum type="arabicPeriod"/>
            </a:pPr>
            <a:r>
              <a:rPr lang="bn-BD" sz="2400" dirty="0" smtClean="0">
                <a:latin typeface="NikoshBAN" pitchFamily="2" charset="0"/>
                <a:cs typeface="NikoshBAN" pitchFamily="2" charset="0"/>
              </a:rPr>
              <a:t>ই-কার্ড কি?</a:t>
            </a:r>
          </a:p>
          <a:p>
            <a:pPr marL="342900" indent="-342900" algn="ctr">
              <a:buAutoNum type="arabicPeriod"/>
            </a:pPr>
            <a:r>
              <a:rPr lang="bn-BD" sz="2400" dirty="0" smtClean="0">
                <a:latin typeface="NikoshBAN" pitchFamily="2" charset="0"/>
                <a:cs typeface="NikoshBAN" pitchFamily="2" charset="0"/>
              </a:rPr>
              <a:t>ইউটিউব এর মাধ্যমে কি করা হয়?</a:t>
            </a:r>
          </a:p>
          <a:p>
            <a:pPr marL="342900" indent="-342900" algn="ctr">
              <a:buAutoNum type="arabicPeriod"/>
            </a:pPr>
            <a:r>
              <a:rPr lang="bn-BD" sz="2400" dirty="0" smtClean="0">
                <a:latin typeface="NikoshBAN" pitchFamily="2" charset="0"/>
                <a:cs typeface="NikoshBAN" pitchFamily="2" charset="0"/>
              </a:rPr>
              <a:t>কয়েকটি সামাজিক যোগাযোগ সাইটের ঠিকানা বল।</a:t>
            </a:r>
          </a:p>
          <a:p>
            <a:pPr marL="342900" indent="-342900" algn="ctr">
              <a:buAutoNum type="arabicPeriod"/>
            </a:pPr>
            <a:r>
              <a:rPr lang="bn-BD" sz="2400" dirty="0" smtClean="0">
                <a:latin typeface="NikoshBAN" pitchFamily="2" charset="0"/>
                <a:cs typeface="NikoshBAN" pitchFamily="2" charset="0"/>
              </a:rPr>
              <a:t>আরব বিশ্বে কত সালে সামাজিক বিপ্লব হয়েছে? </a:t>
            </a:r>
            <a:endParaRPr lang="en-US"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down)">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down)">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down)">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0117-report_cover1_01-02.png"/>
          <p:cNvPicPr>
            <a:picLocks noChangeAspect="1"/>
          </p:cNvPicPr>
          <p:nvPr/>
        </p:nvPicPr>
        <p:blipFill>
          <a:blip r:embed="rId2"/>
          <a:stretch>
            <a:fillRect/>
          </a:stretch>
        </p:blipFill>
        <p:spPr>
          <a:xfrm>
            <a:off x="6324600" y="1295400"/>
            <a:ext cx="2590800" cy="3810000"/>
          </a:xfrm>
          <a:prstGeom prst="rect">
            <a:avLst/>
          </a:prstGeom>
        </p:spPr>
      </p:pic>
      <p:sp>
        <p:nvSpPr>
          <p:cNvPr id="3" name="Rectangle 2"/>
          <p:cNvSpPr/>
          <p:nvPr/>
        </p:nvSpPr>
        <p:spPr>
          <a:xfrm>
            <a:off x="1752600" y="609600"/>
            <a:ext cx="2981907" cy="1107996"/>
          </a:xfrm>
          <a:prstGeom prst="rect">
            <a:avLst/>
          </a:prstGeom>
          <a:solidFill>
            <a:schemeClr val="tx2">
              <a:lumMod val="40000"/>
              <a:lumOff val="60000"/>
            </a:schemeClr>
          </a:solidFill>
        </p:spPr>
        <p:txBody>
          <a:bodyPr wrap="none">
            <a:spAutoFit/>
          </a:bodyPr>
          <a:lstStyle/>
          <a:p>
            <a:pPr algn="ctr"/>
            <a:r>
              <a:rPr lang="bn-BD" sz="6600" dirty="0" smtClean="0">
                <a:solidFill>
                  <a:srgbClr val="C00000"/>
                </a:solidFill>
                <a:latin typeface="NikoshBAN" pitchFamily="2" charset="0"/>
                <a:cs typeface="NikoshBAN" pitchFamily="2" charset="0"/>
              </a:rPr>
              <a:t>দলীয় কাজ</a:t>
            </a:r>
            <a:endParaRPr lang="en-US" sz="6600" dirty="0">
              <a:solidFill>
                <a:srgbClr val="C00000"/>
              </a:solidFill>
              <a:latin typeface="NikoshBAN" pitchFamily="2" charset="0"/>
              <a:cs typeface="NikoshBAN" pitchFamily="2" charset="0"/>
            </a:endParaRPr>
          </a:p>
        </p:txBody>
      </p:sp>
      <p:sp>
        <p:nvSpPr>
          <p:cNvPr id="4" name="Diamond 3"/>
          <p:cNvSpPr/>
          <p:nvPr/>
        </p:nvSpPr>
        <p:spPr>
          <a:xfrm>
            <a:off x="0" y="1524000"/>
            <a:ext cx="6400800" cy="5334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0B050"/>
                </a:solidFill>
                <a:latin typeface="NikoshBAN" pitchFamily="2" charset="0"/>
                <a:cs typeface="NikoshBAN" pitchFamily="2" charset="0"/>
              </a:rPr>
              <a:t>ক-দল</a:t>
            </a:r>
          </a:p>
          <a:p>
            <a:pPr algn="ctr"/>
            <a:r>
              <a:rPr lang="bn-BD" sz="2800" dirty="0" smtClean="0">
                <a:solidFill>
                  <a:schemeClr val="bg1"/>
                </a:solidFill>
                <a:latin typeface="NikoshBAN" pitchFamily="2" charset="0"/>
                <a:cs typeface="NikoshBAN" pitchFamily="2" charset="0"/>
              </a:rPr>
              <a:t>স্মৃতি</a:t>
            </a:r>
            <a:r>
              <a:rPr lang="bn-BD" sz="2800" dirty="0" smtClean="0">
                <a:solidFill>
                  <a:srgbClr val="00B050"/>
                </a:solidFill>
                <a:latin typeface="NikoshBAN" pitchFamily="2" charset="0"/>
                <a:cs typeface="NikoshBAN" pitchFamily="2" charset="0"/>
              </a:rPr>
              <a:t>  </a:t>
            </a:r>
            <a:r>
              <a:rPr lang="bn-BD" sz="2800" dirty="0" smtClean="0">
                <a:solidFill>
                  <a:schemeClr val="bg1"/>
                </a:solidFill>
                <a:latin typeface="NikoshBAN" pitchFamily="2" charset="0"/>
                <a:cs typeface="NikoshBAN" pitchFamily="2" charset="0"/>
              </a:rPr>
              <a:t>সংরক্ষণ ও বিনিময়ের ক্ষেত্রে তথ্য ও যোগাযোগ প্রযুক্তির ব্যবহার লিখ। </a:t>
            </a:r>
          </a:p>
          <a:p>
            <a:pPr algn="ctr"/>
            <a:r>
              <a:rPr lang="bn-BD" sz="2800" dirty="0" smtClean="0">
                <a:solidFill>
                  <a:srgbClr val="92D050"/>
                </a:solidFill>
                <a:latin typeface="NikoshBAN" pitchFamily="2" charset="0"/>
                <a:cs typeface="NikoshBAN" pitchFamily="2" charset="0"/>
              </a:rPr>
              <a:t>খ-দল</a:t>
            </a:r>
          </a:p>
          <a:p>
            <a:pPr algn="ctr"/>
            <a:r>
              <a:rPr lang="bn-BD" sz="2800" dirty="0" smtClean="0">
                <a:solidFill>
                  <a:schemeClr val="bg1"/>
                </a:solidFill>
                <a:latin typeface="NikoshBAN" pitchFamily="2" charset="0"/>
                <a:cs typeface="NikoshBAN" pitchFamily="2" charset="0"/>
              </a:rPr>
              <a:t>ফেসবুক আমরা কি কি কাজে ব্যবহার করি?</a:t>
            </a:r>
          </a:p>
          <a:p>
            <a:pPr algn="ctr"/>
            <a:r>
              <a:rPr lang="bn-BD" sz="2800" dirty="0" smtClean="0">
                <a:solidFill>
                  <a:srgbClr val="FF0000"/>
                </a:solidFill>
                <a:latin typeface="NikoshBAN" pitchFamily="2" charset="0"/>
                <a:cs typeface="NikoshBAN" pitchFamily="2" charset="0"/>
              </a:rPr>
              <a:t>গ-দল</a:t>
            </a:r>
          </a:p>
          <a:p>
            <a:pPr algn="ctr"/>
            <a:r>
              <a:rPr lang="bn-BD" sz="2800" dirty="0" smtClean="0">
                <a:solidFill>
                  <a:schemeClr val="bg1"/>
                </a:solidFill>
                <a:latin typeface="NikoshBAN" pitchFamily="2" charset="0"/>
                <a:cs typeface="NikoshBAN" pitchFamily="2" charset="0"/>
              </a:rPr>
              <a:t>টুইটার কি কাজে ব্যবহার করা হয়?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down)">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down)">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a:stretch>
            <a:fillRect/>
          </a:stretch>
        </p:blipFill>
        <p:spPr>
          <a:xfrm>
            <a:off x="5257800" y="838200"/>
            <a:ext cx="3733800" cy="3429000"/>
          </a:xfrm>
          <a:prstGeom prst="rect">
            <a:avLst/>
          </a:prstGeom>
        </p:spPr>
      </p:pic>
      <p:sp>
        <p:nvSpPr>
          <p:cNvPr id="3" name="Rectangle 2"/>
          <p:cNvSpPr/>
          <p:nvPr/>
        </p:nvSpPr>
        <p:spPr>
          <a:xfrm>
            <a:off x="1371600" y="914400"/>
            <a:ext cx="3171061" cy="1107996"/>
          </a:xfrm>
          <a:prstGeom prst="rect">
            <a:avLst/>
          </a:prstGeom>
          <a:solidFill>
            <a:schemeClr val="accent2">
              <a:lumMod val="60000"/>
              <a:lumOff val="40000"/>
            </a:schemeClr>
          </a:solidFill>
        </p:spPr>
        <p:txBody>
          <a:bodyPr wrap="none">
            <a:spAutoFit/>
          </a:bodyPr>
          <a:lstStyle/>
          <a:p>
            <a:r>
              <a:rPr lang="bn-BD" sz="6600" dirty="0" smtClean="0">
                <a:solidFill>
                  <a:srgbClr val="7030A0"/>
                </a:solidFill>
                <a:latin typeface="NikoshBAN" pitchFamily="2" charset="0"/>
                <a:cs typeface="NikoshBAN" pitchFamily="2" charset="0"/>
              </a:rPr>
              <a:t>বাড়ির কাজ</a:t>
            </a:r>
            <a:endParaRPr lang="en-US" sz="6600" dirty="0">
              <a:solidFill>
                <a:srgbClr val="7030A0"/>
              </a:solidFill>
              <a:latin typeface="NikoshBAN" pitchFamily="2" charset="0"/>
              <a:cs typeface="NikoshBAN" pitchFamily="2" charset="0"/>
            </a:endParaRPr>
          </a:p>
        </p:txBody>
      </p:sp>
      <p:sp>
        <p:nvSpPr>
          <p:cNvPr id="4" name="Hexagon 3"/>
          <p:cNvSpPr/>
          <p:nvPr/>
        </p:nvSpPr>
        <p:spPr>
          <a:xfrm>
            <a:off x="685800" y="2514600"/>
            <a:ext cx="4495800" cy="3581400"/>
          </a:xfrm>
          <a:prstGeom prst="hex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ফেসবুকের মতো একটি সামাজিক নেটওয়ার্ক ব্যবহার করে নতুন কী করা যায় ? সেটা লিখ।</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down)">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66d6204834d808214f4dc266d7da17c.jpg"/>
          <p:cNvPicPr>
            <a:picLocks noChangeAspect="1"/>
          </p:cNvPicPr>
          <p:nvPr/>
        </p:nvPicPr>
        <p:blipFill>
          <a:blip r:embed="rId2"/>
          <a:stretch>
            <a:fillRect/>
          </a:stretch>
        </p:blipFill>
        <p:spPr>
          <a:xfrm>
            <a:off x="0" y="0"/>
            <a:ext cx="9144000" cy="6858000"/>
          </a:xfrm>
          <a:prstGeom prst="rect">
            <a:avLst/>
          </a:prstGeom>
        </p:spPr>
      </p:pic>
      <p:sp>
        <p:nvSpPr>
          <p:cNvPr id="7" name="Rectangle 6"/>
          <p:cNvSpPr/>
          <p:nvPr/>
        </p:nvSpPr>
        <p:spPr>
          <a:xfrm>
            <a:off x="2971800" y="1143000"/>
            <a:ext cx="2730235" cy="1446550"/>
          </a:xfrm>
          <a:prstGeom prst="rect">
            <a:avLst/>
          </a:prstGeom>
        </p:spPr>
        <p:txBody>
          <a:bodyPr wrap="none">
            <a:spAutoFit/>
          </a:bodyPr>
          <a:lstStyle/>
          <a:p>
            <a:r>
              <a:rPr lang="bn-BD" sz="8800" dirty="0" smtClean="0">
                <a:solidFill>
                  <a:srgbClr val="C00000"/>
                </a:solidFill>
                <a:latin typeface="NikoshBAN" pitchFamily="2" charset="0"/>
                <a:cs typeface="NikoshBAN" pitchFamily="2" charset="0"/>
              </a:rPr>
              <a:t>ধন্যবাদ</a:t>
            </a:r>
            <a:endParaRPr lang="en-US" sz="8800"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772400" cy="1446550"/>
          </a:xfrm>
          <a:prstGeom prst="rect">
            <a:avLst/>
          </a:prstGeom>
          <a:solidFill>
            <a:schemeClr val="accent1">
              <a:lumMod val="60000"/>
              <a:lumOff val="40000"/>
            </a:schemeClr>
          </a:solidFill>
        </p:spPr>
        <p:txBody>
          <a:bodyPr wrap="square">
            <a:spAutoFit/>
          </a:bodyPr>
          <a:lstStyle/>
          <a:p>
            <a:pPr marL="493776" lvl="2" indent="0" algn="ctr">
              <a:buNone/>
            </a:pPr>
            <a:r>
              <a:rPr lang="bn-BD" sz="8800" dirty="0" smtClean="0">
                <a:solidFill>
                  <a:srgbClr val="FF0000"/>
                </a:solidFill>
                <a:latin typeface="NikoshBAN" pitchFamily="2" charset="0"/>
                <a:cs typeface="NikoshBAN" pitchFamily="2" charset="0"/>
              </a:rPr>
              <a:t>শিক্ষক পরিচিতি</a:t>
            </a:r>
          </a:p>
        </p:txBody>
      </p:sp>
      <p:sp>
        <p:nvSpPr>
          <p:cNvPr id="3" name="Rectangle 2"/>
          <p:cNvSpPr/>
          <p:nvPr/>
        </p:nvSpPr>
        <p:spPr>
          <a:xfrm>
            <a:off x="838200" y="1828800"/>
            <a:ext cx="7543800" cy="3785652"/>
          </a:xfrm>
          <a:prstGeom prst="rect">
            <a:avLst/>
          </a:prstGeom>
        </p:spPr>
        <p:txBody>
          <a:bodyPr wrap="square">
            <a:spAutoFit/>
          </a:bodyPr>
          <a:lstStyle/>
          <a:p>
            <a:pPr marL="493776" lvl="2" indent="0" algn="ctr">
              <a:buNone/>
            </a:pPr>
            <a:r>
              <a:rPr lang="en-US" sz="4800" dirty="0" err="1" smtClean="0">
                <a:solidFill>
                  <a:schemeClr val="accent2">
                    <a:lumMod val="75000"/>
                  </a:schemeClr>
                </a:solidFill>
                <a:latin typeface="NikoshBAN" pitchFamily="2" charset="0"/>
                <a:cs typeface="NikoshBAN" pitchFamily="2" charset="0"/>
              </a:rPr>
              <a:t>তাহমিনা</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ইয়াছমিন</a:t>
            </a:r>
            <a:endParaRPr lang="en-US" sz="4800" dirty="0" smtClean="0">
              <a:solidFill>
                <a:schemeClr val="accent2">
                  <a:lumMod val="75000"/>
                </a:schemeClr>
              </a:solidFill>
              <a:latin typeface="NikoshBAN" pitchFamily="2" charset="0"/>
              <a:cs typeface="NikoshBAN" pitchFamily="2" charset="0"/>
            </a:endParaRPr>
          </a:p>
          <a:p>
            <a:pPr marL="493776" lvl="2" indent="0" algn="ctr">
              <a:buNone/>
            </a:pPr>
            <a:r>
              <a:rPr lang="en-US" sz="4800" dirty="0" err="1" smtClean="0">
                <a:solidFill>
                  <a:schemeClr val="accent2">
                    <a:lumMod val="75000"/>
                  </a:schemeClr>
                </a:solidFill>
                <a:latin typeface="NikoshBAN" pitchFamily="2" charset="0"/>
                <a:cs typeface="NikoshBAN" pitchFamily="2" charset="0"/>
              </a:rPr>
              <a:t>সহকারী</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শিক্ষক</a:t>
            </a:r>
            <a:endParaRPr lang="bn-BD" sz="4800" dirty="0" smtClean="0">
              <a:solidFill>
                <a:schemeClr val="accent2">
                  <a:lumMod val="75000"/>
                </a:schemeClr>
              </a:solidFill>
              <a:latin typeface="NikoshBAN" pitchFamily="2" charset="0"/>
              <a:cs typeface="NikoshBAN" pitchFamily="2" charset="0"/>
            </a:endParaRPr>
          </a:p>
          <a:p>
            <a:pPr marL="493776" lvl="2" indent="0" algn="ctr">
              <a:buNone/>
            </a:pPr>
            <a:r>
              <a:rPr lang="en-US" sz="4800" dirty="0" err="1" smtClean="0">
                <a:solidFill>
                  <a:schemeClr val="accent2">
                    <a:lumMod val="75000"/>
                  </a:schemeClr>
                </a:solidFill>
                <a:latin typeface="NikoshBAN" pitchFamily="2" charset="0"/>
                <a:cs typeface="NikoshBAN" pitchFamily="2" charset="0"/>
              </a:rPr>
              <a:t>সাতবাড়ীয়া</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শাহ</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আমানত</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রঃ</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দাখিল</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মাদ্রাসা</a:t>
            </a:r>
            <a:endParaRPr lang="en-US" sz="4800" dirty="0" smtClean="0">
              <a:solidFill>
                <a:schemeClr val="accent2">
                  <a:lumMod val="75000"/>
                </a:schemeClr>
              </a:solidFill>
              <a:latin typeface="NikoshBAN" pitchFamily="2" charset="0"/>
              <a:cs typeface="NikoshBAN" pitchFamily="2" charset="0"/>
            </a:endParaRPr>
          </a:p>
          <a:p>
            <a:pPr marL="493776" lvl="2" indent="0" algn="ctr">
              <a:buNone/>
            </a:pPr>
            <a:r>
              <a:rPr lang="en-US" sz="4800" dirty="0" err="1" smtClean="0">
                <a:solidFill>
                  <a:schemeClr val="accent2">
                    <a:lumMod val="75000"/>
                  </a:schemeClr>
                </a:solidFill>
                <a:latin typeface="NikoshBAN" pitchFamily="2" charset="0"/>
                <a:cs typeface="NikoshBAN" pitchFamily="2" charset="0"/>
              </a:rPr>
              <a:t>সাতবাড়ীয়া</a:t>
            </a:r>
            <a:r>
              <a:rPr lang="en-US" sz="4800" dirty="0" smtClean="0">
                <a:solidFill>
                  <a:schemeClr val="accent2">
                    <a:lumMod val="75000"/>
                  </a:schemeClr>
                </a:solidFill>
                <a:latin typeface="NikoshBAN" pitchFamily="2" charset="0"/>
                <a:cs typeface="NikoshBAN" pitchFamily="2" charset="0"/>
              </a:rPr>
              <a:t> , </a:t>
            </a:r>
            <a:r>
              <a:rPr lang="en-US" sz="4800" dirty="0" err="1" smtClean="0">
                <a:solidFill>
                  <a:schemeClr val="accent2">
                    <a:lumMod val="75000"/>
                  </a:schemeClr>
                </a:solidFill>
                <a:latin typeface="NikoshBAN" pitchFamily="2" charset="0"/>
                <a:cs typeface="NikoshBAN" pitchFamily="2" charset="0"/>
              </a:rPr>
              <a:t>চন্দনাইশ</a:t>
            </a:r>
            <a:r>
              <a:rPr lang="en-US" sz="4800" dirty="0" smtClean="0">
                <a:solidFill>
                  <a:schemeClr val="accent2">
                    <a:lumMod val="75000"/>
                  </a:schemeClr>
                </a:solidFill>
                <a:latin typeface="NikoshBAN" pitchFamily="2" charset="0"/>
                <a:cs typeface="NikoshBAN" pitchFamily="2" charset="0"/>
              </a:rPr>
              <a:t>, </a:t>
            </a:r>
            <a:r>
              <a:rPr lang="en-US" sz="4800" dirty="0" err="1" smtClean="0">
                <a:solidFill>
                  <a:schemeClr val="accent2">
                    <a:lumMod val="75000"/>
                  </a:schemeClr>
                </a:solidFill>
                <a:latin typeface="NikoshBAN" pitchFamily="2" charset="0"/>
                <a:cs typeface="NikoshBAN" pitchFamily="2" charset="0"/>
              </a:rPr>
              <a:t>চট্টগ্রাম</a:t>
            </a:r>
            <a:r>
              <a:rPr lang="en-US" sz="4000" dirty="0" smtClean="0">
                <a:solidFill>
                  <a:schemeClr val="accent2">
                    <a:lumMod val="75000"/>
                  </a:schemeClr>
                </a:solidFill>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457200"/>
            <a:ext cx="4137671" cy="707886"/>
          </a:xfrm>
          <a:prstGeom prst="rect">
            <a:avLst/>
          </a:prstGeom>
          <a:solidFill>
            <a:schemeClr val="accent1">
              <a:lumMod val="75000"/>
            </a:schemeClr>
          </a:solidFill>
        </p:spPr>
        <p:txBody>
          <a:bodyPr wrap="none">
            <a:spAutoFit/>
          </a:bodyPr>
          <a:lstStyle/>
          <a:p>
            <a:r>
              <a:rPr lang="bn-BD" sz="4000" dirty="0" smtClean="0">
                <a:solidFill>
                  <a:srgbClr val="FF0000"/>
                </a:solidFill>
                <a:latin typeface="NikoshBAN" pitchFamily="2" charset="0"/>
                <a:cs typeface="NikoshBAN" pitchFamily="2" charset="0"/>
              </a:rPr>
              <a:t>নিচের চিত্রগুলো লক্ষ্য কর</a:t>
            </a:r>
            <a:endParaRPr lang="en-US" sz="4000" dirty="0">
              <a:solidFill>
                <a:srgbClr val="FF0000"/>
              </a:solidFill>
            </a:endParaRPr>
          </a:p>
        </p:txBody>
      </p:sp>
      <p:sp>
        <p:nvSpPr>
          <p:cNvPr id="6" name="Pentagon 5"/>
          <p:cNvSpPr/>
          <p:nvPr/>
        </p:nvSpPr>
        <p:spPr>
          <a:xfrm>
            <a:off x="609600" y="4724400"/>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চিত্র-১</a:t>
            </a:r>
            <a:endParaRPr lang="en-US" dirty="0">
              <a:latin typeface="NikoshBAN" pitchFamily="2" charset="0"/>
              <a:cs typeface="NikoshBAN" pitchFamily="2" charset="0"/>
            </a:endParaRPr>
          </a:p>
        </p:txBody>
      </p:sp>
      <p:sp>
        <p:nvSpPr>
          <p:cNvPr id="7" name="Pentagon 6"/>
          <p:cNvSpPr/>
          <p:nvPr/>
        </p:nvSpPr>
        <p:spPr>
          <a:xfrm>
            <a:off x="5791200" y="4724400"/>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চিত্র-</a:t>
            </a:r>
            <a:r>
              <a:rPr lang="en-US" sz="3200" dirty="0" smtClean="0">
                <a:latin typeface="NikoshBAN" pitchFamily="2" charset="0"/>
                <a:cs typeface="NikoshBAN" pitchFamily="2" charset="0"/>
              </a:rPr>
              <a:t>3</a:t>
            </a:r>
            <a:endParaRPr lang="en-US" dirty="0">
              <a:latin typeface="NikoshBAN" pitchFamily="2" charset="0"/>
              <a:cs typeface="NikoshBAN" pitchFamily="2" charset="0"/>
            </a:endParaRPr>
          </a:p>
        </p:txBody>
      </p:sp>
      <p:pic>
        <p:nvPicPr>
          <p:cNvPr id="5" name="Picture 4" descr="5-Sahan.jpg"/>
          <p:cNvPicPr>
            <a:picLocks noChangeAspect="1"/>
          </p:cNvPicPr>
          <p:nvPr/>
        </p:nvPicPr>
        <p:blipFill>
          <a:blip r:embed="rId2"/>
          <a:stretch>
            <a:fillRect/>
          </a:stretch>
        </p:blipFill>
        <p:spPr>
          <a:xfrm>
            <a:off x="304800" y="2209800"/>
            <a:ext cx="2286000" cy="1962150"/>
          </a:xfrm>
          <a:prstGeom prst="rect">
            <a:avLst/>
          </a:prstGeom>
        </p:spPr>
      </p:pic>
      <p:pic>
        <p:nvPicPr>
          <p:cNvPr id="8" name="Picture 7" descr="001342KK_ST_3.jpg"/>
          <p:cNvPicPr>
            <a:picLocks noChangeAspect="1"/>
          </p:cNvPicPr>
          <p:nvPr/>
        </p:nvPicPr>
        <p:blipFill>
          <a:blip r:embed="rId3"/>
          <a:stretch>
            <a:fillRect/>
          </a:stretch>
        </p:blipFill>
        <p:spPr>
          <a:xfrm>
            <a:off x="3048000" y="1905000"/>
            <a:ext cx="2514600" cy="2419350"/>
          </a:xfrm>
          <a:prstGeom prst="rect">
            <a:avLst/>
          </a:prstGeom>
        </p:spPr>
      </p:pic>
      <p:pic>
        <p:nvPicPr>
          <p:cNvPr id="9" name="Picture 8" descr="resize.jpeg"/>
          <p:cNvPicPr>
            <a:picLocks noChangeAspect="1"/>
          </p:cNvPicPr>
          <p:nvPr/>
        </p:nvPicPr>
        <p:blipFill>
          <a:blip r:embed="rId4"/>
          <a:stretch>
            <a:fillRect/>
          </a:stretch>
        </p:blipFill>
        <p:spPr>
          <a:xfrm>
            <a:off x="5867400" y="1905000"/>
            <a:ext cx="2914650" cy="2676525"/>
          </a:xfrm>
          <a:prstGeom prst="rect">
            <a:avLst/>
          </a:prstGeom>
        </p:spPr>
      </p:pic>
      <p:sp>
        <p:nvSpPr>
          <p:cNvPr id="10" name="Pentagon 9"/>
          <p:cNvSpPr/>
          <p:nvPr/>
        </p:nvSpPr>
        <p:spPr>
          <a:xfrm>
            <a:off x="3200400" y="4724400"/>
            <a:ext cx="2286000" cy="457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চিত্র-</a:t>
            </a:r>
            <a:r>
              <a:rPr lang="en-US" sz="3200" dirty="0" smtClean="0">
                <a:latin typeface="NikoshBAN" pitchFamily="2" charset="0"/>
                <a:cs typeface="NikoshBAN" pitchFamily="2" charset="0"/>
              </a:rPr>
              <a:t>2</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bg/>
                                          </p:spTgt>
                                        </p:tgtEl>
                                        <p:attrNameLst>
                                          <p:attrName>style.visibility</p:attrName>
                                        </p:attrNameLst>
                                      </p:cBhvr>
                                      <p:to>
                                        <p:strVal val="visible"/>
                                      </p:to>
                                    </p:set>
                                    <p:animEffect transition="in" filter="wipe(down)">
                                      <p:cBhvr>
                                        <p:cTn id="38" dur="500"/>
                                        <p:tgtEl>
                                          <p:spTgt spid="10">
                                            <p:bg/>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down)">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bg/>
                                          </p:spTgt>
                                        </p:tgtEl>
                                        <p:attrNameLst>
                                          <p:attrName>style.visibility</p:attrName>
                                        </p:attrNameLst>
                                      </p:cBhvr>
                                      <p:to>
                                        <p:strVal val="visible"/>
                                      </p:to>
                                    </p:set>
                                    <p:animEffect transition="in" filter="wipe(down)">
                                      <p:cBhvr>
                                        <p:cTn id="54" dur="500"/>
                                        <p:tgtEl>
                                          <p:spTgt spid="7">
                                            <p:bg/>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wipe(down)">
                                      <p:cBhvr>
                                        <p:cTn id="5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6" grpId="0" build="p" animBg="1"/>
      <p:bldP spid="7" grpId="0" build="p" animBg="1"/>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457200"/>
            <a:ext cx="4078361" cy="707886"/>
          </a:xfrm>
          <a:prstGeom prst="rect">
            <a:avLst/>
          </a:prstGeom>
          <a:solidFill>
            <a:schemeClr val="accent3">
              <a:lumMod val="60000"/>
              <a:lumOff val="40000"/>
            </a:schemeClr>
          </a:solidFill>
        </p:spPr>
        <p:txBody>
          <a:bodyPr wrap="none">
            <a:spAutoFit/>
          </a:bodyPr>
          <a:lstStyle/>
          <a:p>
            <a:r>
              <a:rPr lang="bn-IN" sz="4000" dirty="0" smtClean="0">
                <a:solidFill>
                  <a:srgbClr val="C00000"/>
                </a:solidFill>
                <a:latin typeface="NikoshBAN" pitchFamily="2" charset="0"/>
                <a:cs typeface="NikoshBAN" pitchFamily="2" charset="0"/>
              </a:rPr>
              <a:t>নিচের প্রশ্নগুলো লক্ষ্য কর</a:t>
            </a:r>
            <a:endParaRPr lang="en-US" sz="4000" dirty="0"/>
          </a:p>
        </p:txBody>
      </p:sp>
      <p:sp>
        <p:nvSpPr>
          <p:cNvPr id="3" name="Snip and Round Single Corner Rectangle 2"/>
          <p:cNvSpPr/>
          <p:nvPr/>
        </p:nvSpPr>
        <p:spPr>
          <a:xfrm>
            <a:off x="1219200" y="1524000"/>
            <a:ext cx="7543800" cy="49530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pPr>
            <a:endParaRPr lang="bn-BD" sz="3600" dirty="0" smtClean="0">
              <a:latin typeface="NikoshBAN" pitchFamily="2" charset="0"/>
              <a:cs typeface="NikoshBAN" pitchFamily="2" charset="0"/>
            </a:endParaRPr>
          </a:p>
          <a:p>
            <a:pPr algn="ctr">
              <a:buFont typeface="Wingdings" pitchFamily="2" charset="2"/>
              <a:buChar char="q"/>
            </a:pPr>
            <a:endParaRPr lang="bn-BD" sz="3600" dirty="0" smtClean="0">
              <a:latin typeface="NikoshBAN" pitchFamily="2" charset="0"/>
              <a:cs typeface="NikoshBAN" pitchFamily="2" charset="0"/>
            </a:endParaRPr>
          </a:p>
          <a:p>
            <a:pPr algn="ctr">
              <a:buFont typeface="Wingdings" pitchFamily="2" charset="2"/>
              <a:buChar char="q"/>
            </a:pPr>
            <a:r>
              <a:rPr lang="bn-BD" sz="3600" dirty="0" smtClean="0">
                <a:latin typeface="NikoshBAN" pitchFamily="2" charset="0"/>
                <a:cs typeface="NikoshBAN" pitchFamily="2" charset="0"/>
              </a:rPr>
              <a:t>আমরা কোথায় বসবাস করি?</a:t>
            </a:r>
          </a:p>
          <a:p>
            <a:pPr algn="ctr">
              <a:buFont typeface="Wingdings" pitchFamily="2" charset="2"/>
              <a:buChar char="q"/>
            </a:pPr>
            <a:r>
              <a:rPr lang="bn-BD" sz="3600" dirty="0" smtClean="0">
                <a:latin typeface="NikoshBAN" pitchFamily="2" charset="0"/>
                <a:cs typeface="NikoshBAN" pitchFamily="2" charset="0"/>
              </a:rPr>
              <a:t>চিত্র-১ এ কি দেখতে পাচ্ছ?</a:t>
            </a:r>
          </a:p>
          <a:p>
            <a:pPr algn="ctr">
              <a:buFont typeface="Wingdings" pitchFamily="2" charset="2"/>
              <a:buChar char="q"/>
            </a:pPr>
            <a:r>
              <a:rPr lang="bn-BD" sz="3600" dirty="0" smtClean="0">
                <a:latin typeface="NikoshBAN" pitchFamily="2" charset="0"/>
                <a:cs typeface="NikoshBAN" pitchFamily="2" charset="0"/>
              </a:rPr>
              <a:t>চিত্র- ২ এ কি দেখতে পাচ্ছ?</a:t>
            </a:r>
          </a:p>
          <a:p>
            <a:pPr algn="ctr">
              <a:buFont typeface="Wingdings" pitchFamily="2" charset="2"/>
              <a:buChar char="q"/>
            </a:pPr>
            <a:r>
              <a:rPr lang="bn-BD" sz="3600" dirty="0" smtClean="0">
                <a:latin typeface="NikoshBAN" pitchFamily="2" charset="0"/>
                <a:cs typeface="NikoshBAN" pitchFamily="2" charset="0"/>
              </a:rPr>
              <a:t>  চিত্র-৩ এ যোগাযোগ করার জন্য কি ব্যবহার করা হচ্ছে? </a:t>
            </a:r>
          </a:p>
          <a:p>
            <a:pPr algn="ctr"/>
            <a:endParaRPr lang="bn-BD" sz="3600" dirty="0" smtClean="0">
              <a:latin typeface="NikoshBAN" pitchFamily="2" charset="0"/>
              <a:cs typeface="NikoshBAN" pitchFamily="2" charset="0"/>
            </a:endParaRPr>
          </a:p>
          <a:p>
            <a:pPr algn="ctr">
              <a:buFont typeface="Wingdings" pitchFamily="2" charset="2"/>
              <a:buChar char="q"/>
            </a:pPr>
            <a:endParaRPr lang="bn-BD" sz="3600"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3029997" cy="923330"/>
          </a:xfrm>
          <a:prstGeom prst="rect">
            <a:avLst/>
          </a:prstGeom>
          <a:solidFill>
            <a:schemeClr val="accent2">
              <a:lumMod val="40000"/>
              <a:lumOff val="60000"/>
            </a:schemeClr>
          </a:solidFill>
        </p:spPr>
        <p:txBody>
          <a:bodyPr wrap="none">
            <a:spAutoFit/>
          </a:bodyPr>
          <a:lstStyle/>
          <a:p>
            <a:r>
              <a:rPr lang="bn-BD" sz="5400" dirty="0" smtClean="0">
                <a:solidFill>
                  <a:srgbClr val="C00000"/>
                </a:solidFill>
                <a:latin typeface="NikoshBAN" pitchFamily="2" charset="0"/>
                <a:cs typeface="NikoshBAN" pitchFamily="2" charset="0"/>
              </a:rPr>
              <a:t>আজকের পাঠ</a:t>
            </a:r>
            <a:endParaRPr lang="en-US" sz="5400" dirty="0">
              <a:solidFill>
                <a:srgbClr val="C00000"/>
              </a:solidFill>
              <a:latin typeface="NikoshBAN" pitchFamily="2" charset="0"/>
              <a:cs typeface="NikoshBAN" pitchFamily="2" charset="0"/>
            </a:endParaRPr>
          </a:p>
        </p:txBody>
      </p:sp>
      <p:sp>
        <p:nvSpPr>
          <p:cNvPr id="3" name="Rounded Rectangle 2"/>
          <p:cNvSpPr/>
          <p:nvPr/>
        </p:nvSpPr>
        <p:spPr>
          <a:xfrm>
            <a:off x="304800" y="1981200"/>
            <a:ext cx="4267200" cy="3276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itchFamily="2" charset="0"/>
                <a:cs typeface="NikoshBAN" pitchFamily="2" charset="0"/>
              </a:rPr>
              <a:t> </a:t>
            </a: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সমাজ জীবনে তথ্য ও যোগাযোগ প্রযুক্তি </a:t>
            </a:r>
            <a:endParaRPr lang="en-US" sz="4800" dirty="0">
              <a:latin typeface="NikoshBAN" pitchFamily="2" charset="0"/>
              <a:cs typeface="NikoshBAN" pitchFamily="2" charset="0"/>
            </a:endParaRPr>
          </a:p>
        </p:txBody>
      </p:sp>
      <p:pic>
        <p:nvPicPr>
          <p:cNvPr id="5" name="Picture 4" descr="facebook-status.jpg"/>
          <p:cNvPicPr>
            <a:picLocks noChangeAspect="1"/>
          </p:cNvPicPr>
          <p:nvPr/>
        </p:nvPicPr>
        <p:blipFill>
          <a:blip r:embed="rId2"/>
          <a:stretch>
            <a:fillRect/>
          </a:stretch>
        </p:blipFill>
        <p:spPr>
          <a:xfrm>
            <a:off x="4876800" y="1447800"/>
            <a:ext cx="40005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381000"/>
            <a:ext cx="2342308" cy="1015663"/>
          </a:xfrm>
          <a:prstGeom prst="rect">
            <a:avLst/>
          </a:prstGeom>
          <a:solidFill>
            <a:schemeClr val="accent6">
              <a:lumMod val="20000"/>
              <a:lumOff val="80000"/>
            </a:schemeClr>
          </a:solidFill>
        </p:spPr>
        <p:txBody>
          <a:bodyPr wrap="none">
            <a:spAutoFit/>
          </a:bodyPr>
          <a:lstStyle/>
          <a:p>
            <a:r>
              <a:rPr lang="bn-BD" sz="6000" dirty="0" smtClean="0">
                <a:solidFill>
                  <a:srgbClr val="00B050"/>
                </a:solidFill>
                <a:latin typeface="NikoshBAN" pitchFamily="2" charset="0"/>
                <a:cs typeface="NikoshBAN" pitchFamily="2" charset="0"/>
              </a:rPr>
              <a:t>শিখনফল</a:t>
            </a:r>
            <a:endParaRPr lang="en-US" sz="6000" dirty="0">
              <a:solidFill>
                <a:srgbClr val="00B050"/>
              </a:solidFill>
              <a:latin typeface="NikoshBAN" pitchFamily="2" charset="0"/>
              <a:cs typeface="NikoshBAN" pitchFamily="2" charset="0"/>
            </a:endParaRPr>
          </a:p>
        </p:txBody>
      </p:sp>
      <p:sp>
        <p:nvSpPr>
          <p:cNvPr id="3" name="Rounded Rectangle 2"/>
          <p:cNvSpPr/>
          <p:nvPr/>
        </p:nvSpPr>
        <p:spPr>
          <a:xfrm>
            <a:off x="990600" y="1676400"/>
            <a:ext cx="7772400" cy="4267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latin typeface="NikoshBAN" pitchFamily="2" charset="0"/>
              <a:cs typeface="NikoshBAN" pitchFamily="2" charset="0"/>
            </a:endParaRPr>
          </a:p>
          <a:p>
            <a:pPr algn="ctr"/>
            <a:endParaRPr lang="bn-BD" dirty="0" smtClean="0">
              <a:latin typeface="NikoshBAN" pitchFamily="2" charset="0"/>
              <a:cs typeface="NikoshBAN" pitchFamily="2" charset="0"/>
            </a:endParaRPr>
          </a:p>
          <a:p>
            <a:pPr algn="ctr"/>
            <a:endParaRPr lang="bn-BD" dirty="0" smtClean="0">
              <a:latin typeface="NikoshBAN" pitchFamily="2" charset="0"/>
              <a:cs typeface="NikoshBAN" pitchFamily="2" charset="0"/>
            </a:endParaRPr>
          </a:p>
          <a:p>
            <a:pPr algn="ctr"/>
            <a:r>
              <a:rPr lang="en-US" dirty="0" smtClean="0">
                <a:latin typeface="NikoshBAN" pitchFamily="2" charset="0"/>
                <a:cs typeface="NikoshBAN" pitchFamily="2" charset="0"/>
              </a:rPr>
              <a:t> </a:t>
            </a:r>
            <a:r>
              <a:rPr lang="en-US" sz="3600" dirty="0" smtClean="0">
                <a:latin typeface="NikoshBAN" pitchFamily="2" charset="0"/>
                <a:cs typeface="NikoshBAN" pitchFamily="2" charset="0"/>
              </a:rPr>
              <a:t>1.</a:t>
            </a:r>
            <a:r>
              <a:rPr lang="bn-BD" sz="3600" dirty="0" smtClean="0">
                <a:latin typeface="NikoshBAN" pitchFamily="2" charset="0"/>
                <a:cs typeface="NikoshBAN" pitchFamily="2" charset="0"/>
              </a:rPr>
              <a:t> সমাজ জীবনে তথ্য ও যোগাযোগ প্রযুক্তির ব্যবহারের ক্ষেত্র চিহ্ণিত করতে পারবে।</a:t>
            </a:r>
          </a:p>
          <a:p>
            <a:pPr algn="ctr"/>
            <a:r>
              <a:rPr lang="bn-BD" sz="3600" dirty="0" smtClean="0">
                <a:latin typeface="NikoshBAN" pitchFamily="2" charset="0"/>
                <a:cs typeface="NikoshBAN" pitchFamily="2" charset="0"/>
              </a:rPr>
              <a:t>২. সমাজ জীবনে তথ্য ও যোগাযোগ প্রযুক্তির ব্যবহারের গুরুত্ব বিশ্লেষণ করতে পারবে।</a:t>
            </a:r>
          </a:p>
          <a:p>
            <a:pPr algn="ctr"/>
            <a:r>
              <a:rPr lang="bn-BD" sz="3600" dirty="0" smtClean="0">
                <a:latin typeface="NikoshBAN" pitchFamily="2" charset="0"/>
                <a:cs typeface="NikoshBAN" pitchFamily="2" charset="0"/>
              </a:rPr>
              <a:t>৩. সমাজ জীবনে তথ্য ও যোগাযোগ প্রযুক্তির ব্যবহারে সচেতন হবে।</a:t>
            </a:r>
          </a:p>
          <a:p>
            <a:pPr algn="ctr"/>
            <a:endParaRPr lang="en-US" sz="3600"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pPr algn="ct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down)">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4533613" cy="769441"/>
          </a:xfrm>
          <a:prstGeom prst="rect">
            <a:avLst/>
          </a:prstGeom>
          <a:solidFill>
            <a:srgbClr val="00B0F0"/>
          </a:solidFill>
        </p:spPr>
        <p:txBody>
          <a:bodyPr wrap="none">
            <a:spAutoFit/>
          </a:bodyPr>
          <a:lstStyle/>
          <a:p>
            <a:r>
              <a:rPr lang="bn-IN" sz="4400" dirty="0" smtClean="0">
                <a:solidFill>
                  <a:srgbClr val="C00000"/>
                </a:solidFill>
                <a:latin typeface="NikoshBAN" pitchFamily="2" charset="0"/>
                <a:cs typeface="NikoshBAN" pitchFamily="2" charset="0"/>
              </a:rPr>
              <a:t>নিচের </a:t>
            </a:r>
            <a:r>
              <a:rPr lang="bn-BD" sz="4400" dirty="0" smtClean="0">
                <a:solidFill>
                  <a:srgbClr val="C00000"/>
                </a:solidFill>
                <a:latin typeface="NikoshBAN" pitchFamily="2" charset="0"/>
                <a:cs typeface="NikoshBAN" pitchFamily="2" charset="0"/>
              </a:rPr>
              <a:t>ছবিগুলো</a:t>
            </a:r>
            <a:r>
              <a:rPr lang="bn-IN" sz="4400" dirty="0" smtClean="0">
                <a:solidFill>
                  <a:srgbClr val="C00000"/>
                </a:solidFill>
                <a:latin typeface="NikoshBAN" pitchFamily="2" charset="0"/>
                <a:cs typeface="NikoshBAN" pitchFamily="2" charset="0"/>
              </a:rPr>
              <a:t> লক্ষ্য কর</a:t>
            </a:r>
            <a:endParaRPr lang="en-US" sz="4400" dirty="0"/>
          </a:p>
        </p:txBody>
      </p:sp>
      <p:sp>
        <p:nvSpPr>
          <p:cNvPr id="5" name="Pentagon 4"/>
          <p:cNvSpPr/>
          <p:nvPr/>
        </p:nvSpPr>
        <p:spPr>
          <a:xfrm>
            <a:off x="685800" y="4572000"/>
            <a:ext cx="6934200" cy="1600200"/>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অতীতকালে মানুষ যোগাযোগ করার জন্য চিঠি ব্যবহার করা হত। তাছাড়া ঢোল বাজিয়ে কোন খবর ঘোষণা করা হত</a:t>
            </a:r>
            <a:endParaRPr lang="en-US" sz="2400" dirty="0">
              <a:latin typeface="NikoshBAN" pitchFamily="2" charset="0"/>
              <a:cs typeface="NikoshBAN" pitchFamily="2" charset="0"/>
            </a:endParaRPr>
          </a:p>
        </p:txBody>
      </p:sp>
      <p:pic>
        <p:nvPicPr>
          <p:cNvPr id="4" name="Picture 3" descr="5-Sahan.jpg"/>
          <p:cNvPicPr>
            <a:picLocks noChangeAspect="1"/>
          </p:cNvPicPr>
          <p:nvPr/>
        </p:nvPicPr>
        <p:blipFill>
          <a:blip r:embed="rId2"/>
          <a:stretch>
            <a:fillRect/>
          </a:stretch>
        </p:blipFill>
        <p:spPr>
          <a:xfrm>
            <a:off x="304800" y="2209800"/>
            <a:ext cx="2286000" cy="1962150"/>
          </a:xfrm>
          <a:prstGeom prst="rect">
            <a:avLst/>
          </a:prstGeom>
        </p:spPr>
      </p:pic>
      <p:pic>
        <p:nvPicPr>
          <p:cNvPr id="6" name="Picture 5" descr="001342KK_ST_3.jpg"/>
          <p:cNvPicPr>
            <a:picLocks noChangeAspect="1"/>
          </p:cNvPicPr>
          <p:nvPr/>
        </p:nvPicPr>
        <p:blipFill>
          <a:blip r:embed="rId3"/>
          <a:stretch>
            <a:fillRect/>
          </a:stretch>
        </p:blipFill>
        <p:spPr>
          <a:xfrm>
            <a:off x="5638800" y="1600200"/>
            <a:ext cx="2514600" cy="2419350"/>
          </a:xfrm>
          <a:prstGeom prst="rect">
            <a:avLst/>
          </a:prstGeom>
        </p:spPr>
      </p:pic>
      <p:pic>
        <p:nvPicPr>
          <p:cNvPr id="7" name="Picture 6" descr="JXYUOPPYOATQI5EPLAVTWDWD.png"/>
          <p:cNvPicPr>
            <a:picLocks noChangeAspect="1"/>
          </p:cNvPicPr>
          <p:nvPr/>
        </p:nvPicPr>
        <p:blipFill>
          <a:blip r:embed="rId4" cstate="print"/>
          <a:stretch>
            <a:fillRect/>
          </a:stretch>
        </p:blipFill>
        <p:spPr>
          <a:xfrm>
            <a:off x="2895600" y="1524000"/>
            <a:ext cx="26670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 calcmode="lin" valueType="num">
                                      <p:cBhvr additive="base">
                                        <p:cTn id="2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685800"/>
            <a:ext cx="3741730" cy="646331"/>
          </a:xfrm>
          <a:prstGeom prst="rect">
            <a:avLst/>
          </a:prstGeom>
          <a:solidFill>
            <a:schemeClr val="bg2">
              <a:lumMod val="75000"/>
            </a:schemeClr>
          </a:solidFill>
        </p:spPr>
        <p:txBody>
          <a:bodyPr wrap="none">
            <a:spAutoFit/>
          </a:bodyPr>
          <a:lstStyle/>
          <a:p>
            <a:r>
              <a:rPr lang="bn-IN" sz="3600" dirty="0" smtClean="0">
                <a:solidFill>
                  <a:srgbClr val="C00000"/>
                </a:solidFill>
                <a:latin typeface="NikoshBAN" pitchFamily="2" charset="0"/>
                <a:cs typeface="NikoshBAN" pitchFamily="2" charset="0"/>
              </a:rPr>
              <a:t>নিচের </a:t>
            </a:r>
            <a:r>
              <a:rPr lang="bn-BD" sz="3600" dirty="0" smtClean="0">
                <a:solidFill>
                  <a:srgbClr val="C00000"/>
                </a:solidFill>
                <a:latin typeface="NikoshBAN" pitchFamily="2" charset="0"/>
                <a:cs typeface="NikoshBAN" pitchFamily="2" charset="0"/>
              </a:rPr>
              <a:t>ছবিগুলো</a:t>
            </a:r>
            <a:r>
              <a:rPr lang="bn-IN" sz="3600" dirty="0" smtClean="0">
                <a:solidFill>
                  <a:srgbClr val="C00000"/>
                </a:solidFill>
                <a:latin typeface="NikoshBAN" pitchFamily="2" charset="0"/>
                <a:cs typeface="NikoshBAN" pitchFamily="2" charset="0"/>
              </a:rPr>
              <a:t> লক্ষ্য কর</a:t>
            </a:r>
            <a:endParaRPr lang="en-US" sz="3600" dirty="0"/>
          </a:p>
        </p:txBody>
      </p:sp>
      <p:sp>
        <p:nvSpPr>
          <p:cNvPr id="4" name="Parallelogram 3"/>
          <p:cNvSpPr/>
          <p:nvPr/>
        </p:nvSpPr>
        <p:spPr>
          <a:xfrm>
            <a:off x="838200" y="5562600"/>
            <a:ext cx="8001000" cy="8382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ধীরে ধীরে যোগাযগের ক্ষেত্রে টেলিফোন ও টেলিগ্রাফ আবিস্কার যোগাযোগ আরও সহজ করে তোলে</a:t>
            </a:r>
            <a:endParaRPr lang="en-US" sz="2000" dirty="0">
              <a:latin typeface="NikoshBAN" pitchFamily="2" charset="0"/>
              <a:cs typeface="NikoshBAN" pitchFamily="2" charset="0"/>
            </a:endParaRPr>
          </a:p>
        </p:txBody>
      </p:sp>
      <p:pic>
        <p:nvPicPr>
          <p:cNvPr id="5" name="Picture 4" descr="observerbd.com_1565183936.jpg"/>
          <p:cNvPicPr>
            <a:picLocks noChangeAspect="1"/>
          </p:cNvPicPr>
          <p:nvPr/>
        </p:nvPicPr>
        <p:blipFill>
          <a:blip r:embed="rId2"/>
          <a:stretch>
            <a:fillRect/>
          </a:stretch>
        </p:blipFill>
        <p:spPr>
          <a:xfrm>
            <a:off x="304800" y="2057400"/>
            <a:ext cx="3448050" cy="2857500"/>
          </a:xfrm>
          <a:prstGeom prst="rect">
            <a:avLst/>
          </a:prstGeom>
        </p:spPr>
      </p:pic>
      <p:pic>
        <p:nvPicPr>
          <p:cNvPr id="6" name="Picture 5" descr="Screen-Shot-2018-03-19-at-3.46.55-PM.png"/>
          <p:cNvPicPr>
            <a:picLocks noChangeAspect="1"/>
          </p:cNvPicPr>
          <p:nvPr/>
        </p:nvPicPr>
        <p:blipFill>
          <a:blip r:embed="rId3"/>
          <a:stretch>
            <a:fillRect/>
          </a:stretch>
        </p:blipFill>
        <p:spPr>
          <a:xfrm>
            <a:off x="4267200" y="2286000"/>
            <a:ext cx="3857625"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additive="base">
                                        <p:cTn id="28"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TotalTime>
  <Words>551</Words>
  <Application>Microsoft Office PowerPoint</Application>
  <PresentationFormat>On-screen Show (4:3)</PresentationFormat>
  <Paragraphs>83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351</cp:revision>
  <dcterms:created xsi:type="dcterms:W3CDTF">2006-08-16T00:00:00Z</dcterms:created>
  <dcterms:modified xsi:type="dcterms:W3CDTF">2021-01-17T06:51:57Z</dcterms:modified>
</cp:coreProperties>
</file>